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18237" r:id="rId2"/>
    <p:sldId id="18249" r:id="rId3"/>
    <p:sldId id="18306" r:id="rId4"/>
    <p:sldId id="18277" r:id="rId5"/>
    <p:sldId id="18250" r:id="rId6"/>
    <p:sldId id="18279" r:id="rId7"/>
    <p:sldId id="18251" r:id="rId8"/>
    <p:sldId id="18247" r:id="rId9"/>
    <p:sldId id="258" r:id="rId10"/>
    <p:sldId id="18248" r:id="rId11"/>
    <p:sldId id="18259" r:id="rId12"/>
    <p:sldId id="18286" r:id="rId13"/>
    <p:sldId id="18287" r:id="rId14"/>
    <p:sldId id="259" r:id="rId15"/>
    <p:sldId id="18288" r:id="rId16"/>
    <p:sldId id="18289" r:id="rId17"/>
    <p:sldId id="18290" r:id="rId18"/>
    <p:sldId id="18291" r:id="rId19"/>
    <p:sldId id="18292" r:id="rId20"/>
    <p:sldId id="18293" r:id="rId21"/>
    <p:sldId id="18294" r:id="rId22"/>
    <p:sldId id="18230" r:id="rId23"/>
    <p:sldId id="263" r:id="rId24"/>
    <p:sldId id="18218" r:id="rId25"/>
    <p:sldId id="18231" r:id="rId26"/>
    <p:sldId id="18280" r:id="rId27"/>
    <p:sldId id="18232" r:id="rId28"/>
    <p:sldId id="18220" r:id="rId29"/>
    <p:sldId id="18221" r:id="rId30"/>
    <p:sldId id="18295" r:id="rId31"/>
    <p:sldId id="18296" r:id="rId32"/>
    <p:sldId id="18298" r:id="rId33"/>
    <p:sldId id="18297" r:id="rId34"/>
    <p:sldId id="18299" r:id="rId35"/>
    <p:sldId id="18301" r:id="rId36"/>
    <p:sldId id="18300" r:id="rId37"/>
    <p:sldId id="18236" r:id="rId38"/>
    <p:sldId id="18302" r:id="rId39"/>
    <p:sldId id="18303" r:id="rId40"/>
    <p:sldId id="18304" r:id="rId41"/>
    <p:sldId id="18241" r:id="rId42"/>
    <p:sldId id="18240" r:id="rId43"/>
    <p:sldId id="18242" r:id="rId44"/>
    <p:sldId id="18266" r:id="rId45"/>
    <p:sldId id="18256" r:id="rId46"/>
    <p:sldId id="18260" r:id="rId47"/>
    <p:sldId id="18252" r:id="rId48"/>
    <p:sldId id="18253" r:id="rId49"/>
    <p:sldId id="18254" r:id="rId50"/>
    <p:sldId id="18263" r:id="rId51"/>
    <p:sldId id="18282" r:id="rId52"/>
    <p:sldId id="18264" r:id="rId53"/>
    <p:sldId id="18284" r:id="rId54"/>
    <p:sldId id="18285" r:id="rId55"/>
    <p:sldId id="18305" r:id="rId56"/>
    <p:sldId id="18268" r:id="rId57"/>
    <p:sldId id="18255" r:id="rId58"/>
    <p:sldId id="18262" r:id="rId59"/>
    <p:sldId id="18261" r:id="rId60"/>
    <p:sldId id="18238" r:id="rId61"/>
    <p:sldId id="18244" r:id="rId62"/>
    <p:sldId id="18275" r:id="rId63"/>
    <p:sldId id="18245" r:id="rId64"/>
    <p:sldId id="18246" r:id="rId65"/>
    <p:sldId id="18217" r:id="rId66"/>
    <p:sldId id="18270" r:id="rId67"/>
    <p:sldId id="18269" r:id="rId68"/>
    <p:sldId id="18233" r:id="rId69"/>
    <p:sldId id="18223" r:id="rId70"/>
    <p:sldId id="18271" r:id="rId71"/>
    <p:sldId id="18273" r:id="rId72"/>
    <p:sldId id="18272" r:id="rId73"/>
    <p:sldId id="18274" r:id="rId74"/>
    <p:sldId id="18226" r:id="rId75"/>
    <p:sldId id="18265" r:id="rId76"/>
    <p:sldId id="18243" r:id="rId77"/>
    <p:sldId id="18239" r:id="rId78"/>
    <p:sldId id="18257" r:id="rId79"/>
    <p:sldId id="18278" r:id="rId80"/>
    <p:sldId id="18307" r:id="rId81"/>
  </p:sldIdLst>
  <p:sldSz cx="12192000" cy="6858000"/>
  <p:notesSz cx="6799263" cy="9929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66632F-CBCF-5717-912C-C5B5E1535D68}" name="Urška Luks" initials="UL" userId="Urška Luks" providerId="None"/>
  <p188:author id="{ED5C61B3-493E-7A4E-9909-9E532F61551C}" name="Branka" initials="B" userId="Branka" providerId="None"/>
  <p188:author id="{B21C58E4-452F-3428-92B4-F5FEB9D3D400}" name="Bojana Lukan" initials="BL" userId="5d093449269aeaa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189" autoAdjust="0"/>
  </p:normalViewPr>
  <p:slideViewPr>
    <p:cSldViewPr snapToGrid="0">
      <p:cViewPr varScale="1">
        <p:scale>
          <a:sx n="100" d="100"/>
          <a:sy n="100" d="100"/>
        </p:scale>
        <p:origin x="834"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1184"/>
    </p:cViewPr>
  </p:sorterViewPr>
  <p:notesViewPr>
    <p:cSldViewPr snapToGrid="0">
      <p:cViewPr varScale="1">
        <p:scale>
          <a:sx n="81" d="100"/>
          <a:sy n="81" d="100"/>
        </p:scale>
        <p:origin x="250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8/10/relationships/authors" Target="authors.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4D57776C-8EC0-4825-9173-B04F78396972}" type="datetimeFigureOut">
              <a:rPr lang="sl-SI" smtClean="0"/>
              <a:t>23. 09. 2025</a:t>
            </a:fld>
            <a:endParaRPr lang="sl-SI"/>
          </a:p>
        </p:txBody>
      </p:sp>
      <p:sp>
        <p:nvSpPr>
          <p:cNvPr id="4" name="Označba mesta stranske slike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BAF08E6D-A9B7-490B-B94B-D523AA4C45EF}" type="slidenum">
              <a:rPr lang="sl-SI" smtClean="0"/>
              <a:t>‹#›</a:t>
            </a:fld>
            <a:endParaRPr lang="sl-SI"/>
          </a:p>
        </p:txBody>
      </p:sp>
    </p:spTree>
    <p:extLst>
      <p:ext uri="{BB962C8B-B14F-4D97-AF65-F5344CB8AC3E}">
        <p14:creationId xmlns:p14="http://schemas.microsoft.com/office/powerpoint/2010/main" val="3737833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AF08E6D-A9B7-490B-B94B-D523AA4C45EF}" type="slidenum">
              <a:rPr lang="sl-SI" smtClean="0"/>
              <a:t>10</a:t>
            </a:fld>
            <a:endParaRPr lang="sl-SI"/>
          </a:p>
        </p:txBody>
      </p:sp>
    </p:spTree>
    <p:extLst>
      <p:ext uri="{BB962C8B-B14F-4D97-AF65-F5344CB8AC3E}">
        <p14:creationId xmlns:p14="http://schemas.microsoft.com/office/powerpoint/2010/main" val="298880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BAF08E6D-A9B7-490B-B94B-D523AA4C45EF}" type="slidenum">
              <a:rPr lang="sl-SI" smtClean="0"/>
              <a:t>22</a:t>
            </a:fld>
            <a:endParaRPr lang="sl-SI"/>
          </a:p>
        </p:txBody>
      </p:sp>
    </p:spTree>
    <p:extLst>
      <p:ext uri="{BB962C8B-B14F-4D97-AF65-F5344CB8AC3E}">
        <p14:creationId xmlns:p14="http://schemas.microsoft.com/office/powerpoint/2010/main" val="294361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BAF08E6D-A9B7-490B-B94B-D523AA4C45EF}" type="slidenum">
              <a:rPr lang="sl-SI" smtClean="0"/>
              <a:t>26</a:t>
            </a:fld>
            <a:endParaRPr lang="sl-SI"/>
          </a:p>
        </p:txBody>
      </p:sp>
    </p:spTree>
    <p:extLst>
      <p:ext uri="{BB962C8B-B14F-4D97-AF65-F5344CB8AC3E}">
        <p14:creationId xmlns:p14="http://schemas.microsoft.com/office/powerpoint/2010/main" val="967664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8A5B8-C95F-7A59-8D3C-38331F22624A}"/>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6781024B-19D6-7769-FC6D-EE9B01AB2F09}"/>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710B9240-E4C7-AD3F-17C4-008EF254DB16}"/>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7D05BD16-79EE-E1A8-E33E-125BE2738AEB}"/>
              </a:ext>
            </a:extLst>
          </p:cNvPr>
          <p:cNvSpPr>
            <a:spLocks noGrp="1"/>
          </p:cNvSpPr>
          <p:nvPr>
            <p:ph type="sldNum" sz="quarter" idx="5"/>
          </p:nvPr>
        </p:nvSpPr>
        <p:spPr/>
        <p:txBody>
          <a:bodyPr/>
          <a:lstStyle/>
          <a:p>
            <a:fld id="{BAF08E6D-A9B7-490B-B94B-D523AA4C45EF}" type="slidenum">
              <a:rPr lang="sl-SI" smtClean="0"/>
              <a:t>47</a:t>
            </a:fld>
            <a:endParaRPr lang="sl-SI"/>
          </a:p>
        </p:txBody>
      </p:sp>
    </p:spTree>
    <p:extLst>
      <p:ext uri="{BB962C8B-B14F-4D97-AF65-F5344CB8AC3E}">
        <p14:creationId xmlns:p14="http://schemas.microsoft.com/office/powerpoint/2010/main" val="123109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A28BFC-42C5-B251-7D1C-94D55025D9E6}"/>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7322A118-0598-6573-BEE6-C39B39CF80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4712AC7D-29BF-9F64-81A0-28C6837CC360}"/>
              </a:ext>
            </a:extLst>
          </p:cNvPr>
          <p:cNvSpPr>
            <a:spLocks noGrp="1"/>
          </p:cNvSpPr>
          <p:nvPr>
            <p:ph type="dt" sz="half" idx="10"/>
          </p:nvPr>
        </p:nvSpPr>
        <p:spPr/>
        <p:txBody>
          <a:bodyPr/>
          <a:lstStyle/>
          <a:p>
            <a:fld id="{E9014917-F784-4CE2-AFF6-DE2630344071}" type="datetime1">
              <a:rPr lang="sl-SI" smtClean="0"/>
              <a:t>23. 09. 2025</a:t>
            </a:fld>
            <a:endParaRPr lang="sl-SI"/>
          </a:p>
        </p:txBody>
      </p:sp>
      <p:sp>
        <p:nvSpPr>
          <p:cNvPr id="5" name="Označba mesta noge 4">
            <a:extLst>
              <a:ext uri="{FF2B5EF4-FFF2-40B4-BE49-F238E27FC236}">
                <a16:creationId xmlns:a16="http://schemas.microsoft.com/office/drawing/2014/main" id="{203B3A5A-B55B-A68C-4874-325D2A8050C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9248B63-D8E1-7D8B-D44F-5EFD1E25CCCF}"/>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409102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52760FE-A040-8A12-471B-803ADDD0205B}"/>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D3FD6ADD-B12D-B6C7-599C-93F568527704}"/>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C8A4D71-5BE8-CA0D-59D8-BD06DD291046}"/>
              </a:ext>
            </a:extLst>
          </p:cNvPr>
          <p:cNvSpPr>
            <a:spLocks noGrp="1"/>
          </p:cNvSpPr>
          <p:nvPr>
            <p:ph type="dt" sz="half" idx="10"/>
          </p:nvPr>
        </p:nvSpPr>
        <p:spPr/>
        <p:txBody>
          <a:bodyPr/>
          <a:lstStyle/>
          <a:p>
            <a:fld id="{FE70A730-61B0-4096-BB6B-6E541755815E}" type="datetime1">
              <a:rPr lang="sl-SI" smtClean="0"/>
              <a:t>23. 09. 2025</a:t>
            </a:fld>
            <a:endParaRPr lang="sl-SI"/>
          </a:p>
        </p:txBody>
      </p:sp>
      <p:sp>
        <p:nvSpPr>
          <p:cNvPr id="5" name="Označba mesta noge 4">
            <a:extLst>
              <a:ext uri="{FF2B5EF4-FFF2-40B4-BE49-F238E27FC236}">
                <a16:creationId xmlns:a16="http://schemas.microsoft.com/office/drawing/2014/main" id="{F603F494-4175-2B83-1655-CE89AB14888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82156C2F-F3D2-8EC1-5B09-8CF276F1EA73}"/>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2632010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C064584A-A962-92E9-0EB7-76A761A70657}"/>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FE05BE3C-DBCE-DDF1-B833-9A474AF90470}"/>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95A117E-C5FC-CE01-283E-2947E40057FA}"/>
              </a:ext>
            </a:extLst>
          </p:cNvPr>
          <p:cNvSpPr>
            <a:spLocks noGrp="1"/>
          </p:cNvSpPr>
          <p:nvPr>
            <p:ph type="dt" sz="half" idx="10"/>
          </p:nvPr>
        </p:nvSpPr>
        <p:spPr/>
        <p:txBody>
          <a:bodyPr/>
          <a:lstStyle/>
          <a:p>
            <a:fld id="{2AB59F2B-58F0-47D0-A83E-1AE52ABAB47A}" type="datetime1">
              <a:rPr lang="sl-SI" smtClean="0"/>
              <a:t>23. 09. 2025</a:t>
            </a:fld>
            <a:endParaRPr lang="sl-SI"/>
          </a:p>
        </p:txBody>
      </p:sp>
      <p:sp>
        <p:nvSpPr>
          <p:cNvPr id="5" name="Označba mesta noge 4">
            <a:extLst>
              <a:ext uri="{FF2B5EF4-FFF2-40B4-BE49-F238E27FC236}">
                <a16:creationId xmlns:a16="http://schemas.microsoft.com/office/drawing/2014/main" id="{58400A0A-41E5-E96C-BD61-63B4B61570F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45E5EA4-7B08-CA00-6246-110523F09EE0}"/>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314796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B8AB80-653F-03A1-56E6-CD63BAE974F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46E6DA48-8151-3351-1451-EB67A7001958}"/>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B92BB207-0CC2-058A-CBB8-6594EA356A25}"/>
              </a:ext>
            </a:extLst>
          </p:cNvPr>
          <p:cNvSpPr>
            <a:spLocks noGrp="1"/>
          </p:cNvSpPr>
          <p:nvPr>
            <p:ph type="dt" sz="half" idx="10"/>
          </p:nvPr>
        </p:nvSpPr>
        <p:spPr/>
        <p:txBody>
          <a:bodyPr/>
          <a:lstStyle/>
          <a:p>
            <a:fld id="{EC19BF32-44E9-4336-98D5-AA989E4D82F1}" type="datetime1">
              <a:rPr lang="sl-SI" smtClean="0"/>
              <a:t>23. 09. 2025</a:t>
            </a:fld>
            <a:endParaRPr lang="sl-SI"/>
          </a:p>
        </p:txBody>
      </p:sp>
      <p:sp>
        <p:nvSpPr>
          <p:cNvPr id="5" name="Označba mesta noge 4">
            <a:extLst>
              <a:ext uri="{FF2B5EF4-FFF2-40B4-BE49-F238E27FC236}">
                <a16:creationId xmlns:a16="http://schemas.microsoft.com/office/drawing/2014/main" id="{8F036513-E0F0-4F00-7890-40F95E90B73C}"/>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C390B97-5772-C340-5E7A-84F1B43E2A29}"/>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361710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869096-A64D-B4D5-0224-60618971D200}"/>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8605BA3F-88C7-28A1-1790-8B0759C569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DDC8D3BE-7731-42C9-AB19-333C9550CDDD}"/>
              </a:ext>
            </a:extLst>
          </p:cNvPr>
          <p:cNvSpPr>
            <a:spLocks noGrp="1"/>
          </p:cNvSpPr>
          <p:nvPr>
            <p:ph type="dt" sz="half" idx="10"/>
          </p:nvPr>
        </p:nvSpPr>
        <p:spPr/>
        <p:txBody>
          <a:bodyPr/>
          <a:lstStyle/>
          <a:p>
            <a:fld id="{C673CED9-7DBA-40A7-8EFF-4D2EF64CCD25}" type="datetime1">
              <a:rPr lang="sl-SI" smtClean="0"/>
              <a:t>23. 09. 2025</a:t>
            </a:fld>
            <a:endParaRPr lang="sl-SI"/>
          </a:p>
        </p:txBody>
      </p:sp>
      <p:sp>
        <p:nvSpPr>
          <p:cNvPr id="5" name="Označba mesta noge 4">
            <a:extLst>
              <a:ext uri="{FF2B5EF4-FFF2-40B4-BE49-F238E27FC236}">
                <a16:creationId xmlns:a16="http://schemas.microsoft.com/office/drawing/2014/main" id="{E91D6E02-CE35-0A33-320A-D9A2317BB0C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6CF9489-0C33-88A4-9C3E-1CFDF3B09DAD}"/>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1960878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383086-87CC-251F-5053-6DC984896356}"/>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C8073D7E-6289-6CE3-269B-123DA21032ED}"/>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A18AFEE8-E5F5-6578-7300-DE469B459FC8}"/>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3623F8C3-D2AB-DC67-270F-DE3FFF90C979}"/>
              </a:ext>
            </a:extLst>
          </p:cNvPr>
          <p:cNvSpPr>
            <a:spLocks noGrp="1"/>
          </p:cNvSpPr>
          <p:nvPr>
            <p:ph type="dt" sz="half" idx="10"/>
          </p:nvPr>
        </p:nvSpPr>
        <p:spPr/>
        <p:txBody>
          <a:bodyPr/>
          <a:lstStyle/>
          <a:p>
            <a:fld id="{B8EBEE2E-AA67-4527-8C48-DD5FAE195801}" type="datetime1">
              <a:rPr lang="sl-SI" smtClean="0"/>
              <a:t>23. 09. 2025</a:t>
            </a:fld>
            <a:endParaRPr lang="sl-SI"/>
          </a:p>
        </p:txBody>
      </p:sp>
      <p:sp>
        <p:nvSpPr>
          <p:cNvPr id="6" name="Označba mesta noge 5">
            <a:extLst>
              <a:ext uri="{FF2B5EF4-FFF2-40B4-BE49-F238E27FC236}">
                <a16:creationId xmlns:a16="http://schemas.microsoft.com/office/drawing/2014/main" id="{A14A5B09-DAC3-E693-58C3-3218F45AFB31}"/>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06849332-88D5-BCED-A9E8-5741256E06B4}"/>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326907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6A61B3-4633-21AD-2B1C-4BC56403AE42}"/>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46B76ADD-6534-EF7A-FE2A-7E24DA124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703427DB-D146-5E60-3701-F353FACEB399}"/>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61C186FA-7A55-AF4C-AD2F-B6189CD9B4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C7097C21-2FF9-310A-E7EA-2F326DD49EBF}"/>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6CB15A93-7171-6BCE-5374-C81076BA1433}"/>
              </a:ext>
            </a:extLst>
          </p:cNvPr>
          <p:cNvSpPr>
            <a:spLocks noGrp="1"/>
          </p:cNvSpPr>
          <p:nvPr>
            <p:ph type="dt" sz="half" idx="10"/>
          </p:nvPr>
        </p:nvSpPr>
        <p:spPr/>
        <p:txBody>
          <a:bodyPr/>
          <a:lstStyle/>
          <a:p>
            <a:fld id="{D2A23C67-EA6B-4AC7-AA12-AD6B7F93F224}" type="datetime1">
              <a:rPr lang="sl-SI" smtClean="0"/>
              <a:t>23. 09. 2025</a:t>
            </a:fld>
            <a:endParaRPr lang="sl-SI"/>
          </a:p>
        </p:txBody>
      </p:sp>
      <p:sp>
        <p:nvSpPr>
          <p:cNvPr id="8" name="Označba mesta noge 7">
            <a:extLst>
              <a:ext uri="{FF2B5EF4-FFF2-40B4-BE49-F238E27FC236}">
                <a16:creationId xmlns:a16="http://schemas.microsoft.com/office/drawing/2014/main" id="{446854AB-4404-FF89-E6D3-E3879C64202C}"/>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3202987E-95BB-6DDB-2B8B-2AEE94C7B6B8}"/>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389145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DFA9CB-6725-58CB-3970-56D4E5750F37}"/>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3EEFB039-F29C-8746-907D-DFCA3A2BC818}"/>
              </a:ext>
            </a:extLst>
          </p:cNvPr>
          <p:cNvSpPr>
            <a:spLocks noGrp="1"/>
          </p:cNvSpPr>
          <p:nvPr>
            <p:ph type="dt" sz="half" idx="10"/>
          </p:nvPr>
        </p:nvSpPr>
        <p:spPr/>
        <p:txBody>
          <a:bodyPr/>
          <a:lstStyle/>
          <a:p>
            <a:fld id="{EF33635D-AA0C-4556-AFA0-971AF269E860}" type="datetime1">
              <a:rPr lang="sl-SI" smtClean="0"/>
              <a:t>23. 09. 2025</a:t>
            </a:fld>
            <a:endParaRPr lang="sl-SI"/>
          </a:p>
        </p:txBody>
      </p:sp>
      <p:sp>
        <p:nvSpPr>
          <p:cNvPr id="4" name="Označba mesta noge 3">
            <a:extLst>
              <a:ext uri="{FF2B5EF4-FFF2-40B4-BE49-F238E27FC236}">
                <a16:creationId xmlns:a16="http://schemas.microsoft.com/office/drawing/2014/main" id="{34DDEC1E-1DE8-0016-AC8E-4F9CF7EC4385}"/>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E2D7696E-D960-DA3D-52F1-E48A845A30A1}"/>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113546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5ED9B60B-C287-6E50-E8FA-898A6ACDA502}"/>
              </a:ext>
            </a:extLst>
          </p:cNvPr>
          <p:cNvSpPr>
            <a:spLocks noGrp="1"/>
          </p:cNvSpPr>
          <p:nvPr>
            <p:ph type="dt" sz="half" idx="10"/>
          </p:nvPr>
        </p:nvSpPr>
        <p:spPr/>
        <p:txBody>
          <a:bodyPr/>
          <a:lstStyle/>
          <a:p>
            <a:fld id="{77EF99B7-1030-4E41-9759-79756B7E2A82}" type="datetime1">
              <a:rPr lang="sl-SI" smtClean="0"/>
              <a:t>23. 09. 2025</a:t>
            </a:fld>
            <a:endParaRPr lang="sl-SI"/>
          </a:p>
        </p:txBody>
      </p:sp>
      <p:sp>
        <p:nvSpPr>
          <p:cNvPr id="3" name="Označba mesta noge 2">
            <a:extLst>
              <a:ext uri="{FF2B5EF4-FFF2-40B4-BE49-F238E27FC236}">
                <a16:creationId xmlns:a16="http://schemas.microsoft.com/office/drawing/2014/main" id="{3FC470B9-D75B-F301-539B-DD15E0413A01}"/>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65DE6D45-B67B-DF88-E60F-A7F657CB2E1E}"/>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285058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9F3A0E7-0398-B209-0291-BC91B1914677}"/>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934CFE01-C66D-A06E-F9B4-49B620D064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696CECAD-BB71-B349-ECDD-33AA0D515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5212EF84-23C3-9683-1A39-06BA43F438E1}"/>
              </a:ext>
            </a:extLst>
          </p:cNvPr>
          <p:cNvSpPr>
            <a:spLocks noGrp="1"/>
          </p:cNvSpPr>
          <p:nvPr>
            <p:ph type="dt" sz="half" idx="10"/>
          </p:nvPr>
        </p:nvSpPr>
        <p:spPr/>
        <p:txBody>
          <a:bodyPr/>
          <a:lstStyle/>
          <a:p>
            <a:fld id="{FF43EAA2-CFA6-4171-8F83-27AF5B3257A5}" type="datetime1">
              <a:rPr lang="sl-SI" smtClean="0"/>
              <a:t>23. 09. 2025</a:t>
            </a:fld>
            <a:endParaRPr lang="sl-SI"/>
          </a:p>
        </p:txBody>
      </p:sp>
      <p:sp>
        <p:nvSpPr>
          <p:cNvPr id="6" name="Označba mesta noge 5">
            <a:extLst>
              <a:ext uri="{FF2B5EF4-FFF2-40B4-BE49-F238E27FC236}">
                <a16:creationId xmlns:a16="http://schemas.microsoft.com/office/drawing/2014/main" id="{D13B13A1-7CFC-C50E-D52D-B3975316E814}"/>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E2B6A606-79CA-0675-DF6F-E9F72B401CCA}"/>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4139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EA4A5FC-FC64-FAB5-8771-761EBE59B566}"/>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EE07301E-A544-3288-42D0-6C6E8CF12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C41D8363-DD01-95B4-6D6F-4C94B408F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61D843B3-C7D6-D549-2DDC-85392605088A}"/>
              </a:ext>
            </a:extLst>
          </p:cNvPr>
          <p:cNvSpPr>
            <a:spLocks noGrp="1"/>
          </p:cNvSpPr>
          <p:nvPr>
            <p:ph type="dt" sz="half" idx="10"/>
          </p:nvPr>
        </p:nvSpPr>
        <p:spPr/>
        <p:txBody>
          <a:bodyPr/>
          <a:lstStyle/>
          <a:p>
            <a:fld id="{27D67B2D-A103-4240-8B99-A2884A4B198B}" type="datetime1">
              <a:rPr lang="sl-SI" smtClean="0"/>
              <a:t>23. 09. 2025</a:t>
            </a:fld>
            <a:endParaRPr lang="sl-SI"/>
          </a:p>
        </p:txBody>
      </p:sp>
      <p:sp>
        <p:nvSpPr>
          <p:cNvPr id="6" name="Označba mesta noge 5">
            <a:extLst>
              <a:ext uri="{FF2B5EF4-FFF2-40B4-BE49-F238E27FC236}">
                <a16:creationId xmlns:a16="http://schemas.microsoft.com/office/drawing/2014/main" id="{EF24678A-FC2F-360C-33E3-5308BE170D8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AB08AC4E-6369-4885-4F59-204A994E5EC2}"/>
              </a:ext>
            </a:extLst>
          </p:cNvPr>
          <p:cNvSpPr>
            <a:spLocks noGrp="1"/>
          </p:cNvSpPr>
          <p:nvPr>
            <p:ph type="sldNum" sz="quarter" idx="12"/>
          </p:nvPr>
        </p:nvSpPr>
        <p:spPr/>
        <p:txBody>
          <a:bodyPr/>
          <a:lstStyle/>
          <a:p>
            <a:fld id="{DB0541E2-7EB7-469F-924A-AAEADCA667B4}" type="slidenum">
              <a:rPr lang="sl-SI" smtClean="0"/>
              <a:t>‹#›</a:t>
            </a:fld>
            <a:endParaRPr lang="sl-SI"/>
          </a:p>
        </p:txBody>
      </p:sp>
    </p:spTree>
    <p:extLst>
      <p:ext uri="{BB962C8B-B14F-4D97-AF65-F5344CB8AC3E}">
        <p14:creationId xmlns:p14="http://schemas.microsoft.com/office/powerpoint/2010/main" val="751811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21421F33-F0D9-8738-F38C-401F2E7840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CBAF05EF-C0A6-D6B3-64E0-C6DB24AFF2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E9539BCD-BACA-207D-D2E5-BAFD31B1A5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F173DA-87CC-4E7E-BC3A-5A1E53F4BE2C}" type="datetime1">
              <a:rPr lang="sl-SI" smtClean="0"/>
              <a:t>23. 09. 2025</a:t>
            </a:fld>
            <a:endParaRPr lang="sl-SI"/>
          </a:p>
        </p:txBody>
      </p:sp>
      <p:sp>
        <p:nvSpPr>
          <p:cNvPr id="5" name="Označba mesta noge 4">
            <a:extLst>
              <a:ext uri="{FF2B5EF4-FFF2-40B4-BE49-F238E27FC236}">
                <a16:creationId xmlns:a16="http://schemas.microsoft.com/office/drawing/2014/main" id="{229A36D5-E8C3-D033-9CBB-08F9DBB7B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E5A25BEF-0A48-AF89-FA56-35220464BB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541E2-7EB7-469F-924A-AAEADCA667B4}" type="slidenum">
              <a:rPr lang="sl-SI" smtClean="0"/>
              <a:t>‹#›</a:t>
            </a:fld>
            <a:endParaRPr lang="sl-SI"/>
          </a:p>
        </p:txBody>
      </p:sp>
    </p:spTree>
    <p:extLst>
      <p:ext uri="{BB962C8B-B14F-4D97-AF65-F5344CB8AC3E}">
        <p14:creationId xmlns:p14="http://schemas.microsoft.com/office/powerpoint/2010/main" val="3755236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vropskasredstva.si/app/uploads/2023/03/ESP-CGP-2021-2027_300323_koncna.pdf" TargetMode="External"/><Relationship Id="rId5" Type="http://schemas.openxmlformats.org/officeDocument/2006/relationships/image" Target="../media/image27.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las-zg-boja.si/dokumenti-las/" TargetMode="External"/><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svg"/></Relationships>
</file>

<file path=ppt/slides/_rels/slide14.xml.rels><?xml version="1.0" encoding="UTF-8" standalone="yes"?>
<Relationships xmlns="http://schemas.openxmlformats.org/package/2006/relationships"><Relationship Id="rId3" Type="http://schemas.openxmlformats.org/officeDocument/2006/relationships/hyperlink" Target="https://las-zg-boja.si/projekti/"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c.europa.eu/regional_policy/en/information/logos_downloadcenter/" TargetMode="Externa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3.xml"/><Relationship Id="rId7" Type="http://schemas.openxmlformats.org/officeDocument/2006/relationships/slide" Target="slide60.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slide" Target="slide47.xml"/><Relationship Id="rId5" Type="http://schemas.openxmlformats.org/officeDocument/2006/relationships/slide" Target="slide22.xml"/><Relationship Id="rId10" Type="http://schemas.openxmlformats.org/officeDocument/2006/relationships/slide" Target="slide76.xml"/><Relationship Id="rId4" Type="http://schemas.openxmlformats.org/officeDocument/2006/relationships/slide" Target="slide8.xml"/><Relationship Id="rId9" Type="http://schemas.openxmlformats.org/officeDocument/2006/relationships/slide" Target="slide6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vropskasredstva.si/"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8.png"/><Relationship Id="rId4" Type="http://schemas.openxmlformats.org/officeDocument/2006/relationships/hyperlink" Target="https://ec.europa.eu/regional_policy/policy/communication/online-generator_sl?lang=s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c.europa.eu/regional_policy/policy/communication/online-generator_sl?lang=sl"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3.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evropskasredstva.si/evropska-kohezijska-politika/navodila-in-smernice/" TargetMode="External"/><Relationship Id="rId7" Type="http://schemas.openxmlformats.org/officeDocument/2006/relationships/image" Target="../media/image42.png"/><Relationship Id="rId2" Type="http://schemas.openxmlformats.org/officeDocument/2006/relationships/hyperlink" Target="https://evropskasredstva.si/app/uploads/2024/08/NUS-2021-2027_verzija_1-2.pdf" TargetMode="Externa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28.png"/><Relationship Id="rId4" Type="http://schemas.openxmlformats.org/officeDocument/2006/relationships/image" Target="../media/image4.png"/><Relationship Id="rId9"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1.sv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46.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32.svg"/><Relationship Id="rId5" Type="http://schemas.openxmlformats.org/officeDocument/2006/relationships/image" Target="../media/image41.svg"/><Relationship Id="rId10" Type="http://schemas.openxmlformats.org/officeDocument/2006/relationships/image" Target="../media/image31.png"/><Relationship Id="rId4" Type="http://schemas.openxmlformats.org/officeDocument/2006/relationships/image" Target="../media/image40.png"/><Relationship Id="rId9" Type="http://schemas.openxmlformats.org/officeDocument/2006/relationships/image" Target="../media/image13.svg"/></Relationships>
</file>

<file path=ppt/slides/_rels/slide2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1.sv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https://pisrs.si/pregledPredpisa?id=URED890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41.svg"/></Relationships>
</file>

<file path=ppt/slides/_rels/slide3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0.png"/><Relationship Id="rId7" Type="http://schemas.openxmlformats.org/officeDocument/2006/relationships/image" Target="../media/image50.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gov.si/assets/organi-v-sestavi/ARSKTRP/Aktualno/Navodila-za-lokacijsko-in-datumsko-oznacevanje-fotografij.pdf" TargetMode="External"/><Relationship Id="rId4" Type="http://schemas.openxmlformats.org/officeDocument/2006/relationships/image" Target="../media/image41.sv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3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0.png"/><Relationship Id="rId7" Type="http://schemas.openxmlformats.org/officeDocument/2006/relationships/image" Target="../media/image50.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gov.si/assets/organi-v-sestavi/ARSKTRP/Aktualno/Navodila-za-lokacijsko-in-datumsko-oznacevanje-fotografij.pdf" TargetMode="External"/><Relationship Id="rId4" Type="http://schemas.openxmlformats.org/officeDocument/2006/relationships/image" Target="../media/image41.sv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12.png"/><Relationship Id="rId4" Type="http://schemas.openxmlformats.org/officeDocument/2006/relationships/image" Target="../media/image41.sv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hyperlink" Target="https://evropskasredstva.si/app/uploads/2024/08/NUS-2021-2027_verzija_1-2.pdf" TargetMode="Externa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41.sv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41.sv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12.png"/><Relationship Id="rId4" Type="http://schemas.openxmlformats.org/officeDocument/2006/relationships/image" Target="../media/image41.sv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41.sv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41.sv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41.sv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4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30.svg"/><Relationship Id="rId2" Type="http://schemas.openxmlformats.org/officeDocument/2006/relationships/hyperlink" Target="https://www.gov.si/novice/2025-07-17-priporocila-za-vodenje-locenega-knjigovodstva-za-ne-iaks-intervencije-iz-strateskega-nacrta-23-27/"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1.sv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hyperlink" Target="https://pisrs.si/pregledPredpisa?id=URED8900" TargetMode="External"/><Relationship Id="rId7" Type="http://schemas.openxmlformats.org/officeDocument/2006/relationships/image" Target="../media/image62.png"/><Relationship Id="rId2" Type="http://schemas.openxmlformats.org/officeDocument/2006/relationships/hyperlink" Target="https://evropskasredstva.si/app/uploads/2024/08/NUS-2021-2027_verzija_1-2.pdf" TargetMode="Externa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4.svg"/><Relationship Id="rId4" Type="http://schemas.openxmlformats.org/officeDocument/2006/relationships/hyperlink" Target="https://evropskasredstva.si/evropska-kohezijska-politika/navodila-in-smernice/" TargetMode="External"/><Relationship Id="rId9"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3.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63.svg"/></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63.sv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5.svg"/></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5.svg"/></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5.svg"/></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32.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68.png"/><Relationship Id="rId4" Type="http://schemas.openxmlformats.org/officeDocument/2006/relationships/image" Target="../media/image63.svg"/></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3.svg"/></Relationships>
</file>

<file path=ppt/slides/_rels/slide5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30.svg"/><Relationship Id="rId2" Type="http://schemas.openxmlformats.org/officeDocument/2006/relationships/hyperlink" Target="https://www.gov.si/novice/2025-07-17-priporocila-za-vodenje-locenega-knjigovodstva-za-ne-iaks-intervencije-iz-strateskega-nacrta-23-27/"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63.svg"/><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3.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1.svg"/></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3.svg"/></Relationships>
</file>

<file path=ppt/slides/_rels/slide6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75.svg"/></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75.sv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5.svg"/></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9.jpeg"/><Relationship Id="rId1" Type="http://schemas.openxmlformats.org/officeDocument/2006/relationships/slideLayout" Target="../slideLayouts/slideLayout1.xml"/><Relationship Id="rId5" Type="http://schemas.openxmlformats.org/officeDocument/2006/relationships/image" Target="../media/image77.svg"/><Relationship Id="rId4" Type="http://schemas.openxmlformats.org/officeDocument/2006/relationships/image" Target="../media/image76.png"/></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77.svg"/></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77.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svg"/><Relationship Id="rId2" Type="http://schemas.openxmlformats.org/officeDocument/2006/relationships/hyperlink" Target="https://www.gov.si/novice/2025-07-17-priporocila-za-vodenje-locenega-knjigovodstva-za-ne-iaks-intervencije-iz-strateskega-nacrta-23-27/" TargetMode="Externa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77.svg"/><Relationship Id="rId4" Type="http://schemas.openxmlformats.org/officeDocument/2006/relationships/image" Target="../media/image76.png"/></Relationships>
</file>

<file path=ppt/slides/_rels/slide7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7.svg"/></Relationships>
</file>

<file path=ppt/slides/_rels/slide7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6.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7.svg"/></Relationships>
</file>

<file path=ppt/slides/_rels/slide74.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as-zg-boja.si/dokumenti-las/"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hyperlink" Target="https://evropskasredstva.si/logotipi/" TargetMode="External"/><Relationship Id="rId2" Type="http://schemas.openxmlformats.org/officeDocument/2006/relationships/hyperlink" Target="https://evropskasredstva.si/app/uploads/2025/07/Navodila_za_komuniciranje_EKP_cistopis_julij25.pdf" TargetMode="Externa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7.svg"/><Relationship Id="rId5" Type="http://schemas.openxmlformats.org/officeDocument/2006/relationships/image" Target="../media/image23.png"/><Relationship Id="rId10" Type="http://schemas.openxmlformats.org/officeDocument/2006/relationships/image" Target="../media/image6.png"/><Relationship Id="rId4" Type="http://schemas.openxmlformats.org/officeDocument/2006/relationships/image" Target="../media/image22.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6">
            <a:extLst>
              <a:ext uri="{FF2B5EF4-FFF2-40B4-BE49-F238E27FC236}">
                <a16:creationId xmlns:a16="http://schemas.microsoft.com/office/drawing/2014/main" id="{B98A4985-8359-1BE2-5715-9313101EF9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534525" y="710464"/>
            <a:ext cx="2657475" cy="5118774"/>
          </a:xfrm>
          <a:prstGeom prst="rect">
            <a:avLst/>
          </a:prstGeom>
        </p:spPr>
      </p:pic>
      <p:sp>
        <p:nvSpPr>
          <p:cNvPr id="7" name="Naslov 1">
            <a:extLst>
              <a:ext uri="{FF2B5EF4-FFF2-40B4-BE49-F238E27FC236}">
                <a16:creationId xmlns:a16="http://schemas.microsoft.com/office/drawing/2014/main" id="{6BAD7323-6A38-AD2B-78B9-B58E9C087B59}"/>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3" name="PoljeZBesedilom 2">
            <a:extLst>
              <a:ext uri="{FF2B5EF4-FFF2-40B4-BE49-F238E27FC236}">
                <a16:creationId xmlns:a16="http://schemas.microsoft.com/office/drawing/2014/main" id="{0E8D9D64-BB1C-90BD-F9F6-2290EDA22840}"/>
              </a:ext>
            </a:extLst>
          </p:cNvPr>
          <p:cNvSpPr txBox="1"/>
          <p:nvPr/>
        </p:nvSpPr>
        <p:spPr>
          <a:xfrm>
            <a:off x="512469" y="2255870"/>
            <a:ext cx="8343035" cy="4339650"/>
          </a:xfrm>
          <a:prstGeom prst="rect">
            <a:avLst/>
          </a:prstGeom>
          <a:solidFill>
            <a:schemeClr val="bg1"/>
          </a:solidFill>
        </p:spPr>
        <p:txBody>
          <a:bodyPr wrap="square" rtlCol="0">
            <a:spAutoFit/>
          </a:bodyPr>
          <a:lstStyle/>
          <a:p>
            <a:r>
              <a:rPr lang="sl-SI" sz="4800" b="1" dirty="0">
                <a:solidFill>
                  <a:schemeClr val="tx1">
                    <a:lumMod val="65000"/>
                    <a:lumOff val="35000"/>
                  </a:schemeClr>
                </a:solidFill>
                <a:latin typeface="+mj-lt"/>
              </a:rPr>
              <a:t>NAVODILA </a:t>
            </a:r>
          </a:p>
          <a:p>
            <a:r>
              <a:rPr lang="sl-SI" sz="4800" b="1" dirty="0">
                <a:solidFill>
                  <a:schemeClr val="tx1">
                    <a:lumMod val="65000"/>
                    <a:lumOff val="35000"/>
                  </a:schemeClr>
                </a:solidFill>
                <a:latin typeface="+mj-lt"/>
              </a:rPr>
              <a:t>ZA IZVAJANJE PROJEKTOV</a:t>
            </a:r>
            <a:r>
              <a:rPr lang="sl-SI" sz="2400" b="1" dirty="0">
                <a:solidFill>
                  <a:schemeClr val="tx1">
                    <a:lumMod val="65000"/>
                    <a:lumOff val="35000"/>
                  </a:schemeClr>
                </a:solidFill>
                <a:latin typeface="+mj-lt"/>
              </a:rPr>
              <a:t>,</a:t>
            </a:r>
          </a:p>
          <a:p>
            <a:r>
              <a:rPr lang="sl-SI" sz="2400" b="1" dirty="0">
                <a:solidFill>
                  <a:schemeClr val="tx1">
                    <a:lumMod val="65000"/>
                    <a:lumOff val="35000"/>
                  </a:schemeClr>
                </a:solidFill>
                <a:latin typeface="+mj-lt"/>
              </a:rPr>
              <a:t>ki se bodo sofinancirali </a:t>
            </a:r>
          </a:p>
          <a:p>
            <a:r>
              <a:rPr lang="sl-SI" sz="2400" b="1" dirty="0">
                <a:solidFill>
                  <a:schemeClr val="accent2"/>
                </a:solidFill>
                <a:latin typeface="+mj-lt"/>
              </a:rPr>
              <a:t>iz sredstev Evropskega sklada za regionalni razvoj</a:t>
            </a:r>
            <a:endParaRPr lang="sl-SI" sz="2800" b="1" dirty="0">
              <a:solidFill>
                <a:schemeClr val="tx1">
                  <a:lumMod val="65000"/>
                  <a:lumOff val="35000"/>
                </a:schemeClr>
              </a:solidFill>
              <a:latin typeface="+mj-lt"/>
            </a:endParaRPr>
          </a:p>
          <a:p>
            <a:endParaRPr lang="sl-SI" sz="2800" b="1" dirty="0">
              <a:solidFill>
                <a:schemeClr val="tx1">
                  <a:lumMod val="65000"/>
                  <a:lumOff val="35000"/>
                </a:schemeClr>
              </a:solidFill>
              <a:latin typeface="+mj-lt"/>
            </a:endParaRPr>
          </a:p>
          <a:p>
            <a:endParaRPr lang="sl-SI" sz="2800" b="1" dirty="0">
              <a:solidFill>
                <a:schemeClr val="tx1">
                  <a:lumMod val="65000"/>
                  <a:lumOff val="35000"/>
                </a:schemeClr>
              </a:solidFill>
              <a:latin typeface="+mj-lt"/>
            </a:endParaRPr>
          </a:p>
          <a:p>
            <a:endParaRPr lang="sl-SI" sz="2800" b="1" dirty="0">
              <a:solidFill>
                <a:schemeClr val="tx1">
                  <a:lumMod val="65000"/>
                  <a:lumOff val="35000"/>
                </a:schemeClr>
              </a:solidFill>
              <a:latin typeface="+mj-lt"/>
            </a:endParaRPr>
          </a:p>
          <a:p>
            <a:endParaRPr lang="sl-SI" sz="2400" b="1" dirty="0">
              <a:solidFill>
                <a:schemeClr val="tx1">
                  <a:lumMod val="65000"/>
                  <a:lumOff val="35000"/>
                </a:schemeClr>
              </a:solidFill>
              <a:latin typeface="+mj-lt"/>
            </a:endParaRPr>
          </a:p>
          <a:p>
            <a:endParaRPr lang="sl-SI" sz="2400" b="1" dirty="0">
              <a:solidFill>
                <a:schemeClr val="tx1">
                  <a:lumMod val="65000"/>
                  <a:lumOff val="35000"/>
                </a:schemeClr>
              </a:solidFill>
              <a:latin typeface="+mj-lt"/>
            </a:endParaRPr>
          </a:p>
        </p:txBody>
      </p:sp>
      <p:pic>
        <p:nvPicPr>
          <p:cNvPr id="8" name="Slika 7">
            <a:extLst>
              <a:ext uri="{FF2B5EF4-FFF2-40B4-BE49-F238E27FC236}">
                <a16:creationId xmlns:a16="http://schemas.microsoft.com/office/drawing/2014/main" id="{7E14C1DA-C53D-E12D-6D5D-5947990633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01687" y="5707717"/>
            <a:ext cx="8588625" cy="994449"/>
          </a:xfrm>
          <a:prstGeom prst="rect">
            <a:avLst/>
          </a:prstGeom>
        </p:spPr>
      </p:pic>
      <p:sp>
        <p:nvSpPr>
          <p:cNvPr id="2" name="PoljeZBesedilom 1">
            <a:extLst>
              <a:ext uri="{FF2B5EF4-FFF2-40B4-BE49-F238E27FC236}">
                <a16:creationId xmlns:a16="http://schemas.microsoft.com/office/drawing/2014/main" id="{E7FCCC28-91BC-FF37-1957-0E747F824EE8}"/>
              </a:ext>
            </a:extLst>
          </p:cNvPr>
          <p:cNvSpPr txBox="1"/>
          <p:nvPr/>
        </p:nvSpPr>
        <p:spPr>
          <a:xfrm>
            <a:off x="512469" y="1034847"/>
            <a:ext cx="6096000" cy="469616"/>
          </a:xfrm>
          <a:prstGeom prst="rect">
            <a:avLst/>
          </a:prstGeom>
          <a:noFill/>
        </p:spPr>
        <p:txBody>
          <a:bodyPr wrap="square">
            <a:spAutoFit/>
          </a:bodyPr>
          <a:lstStyle/>
          <a:p>
            <a:pPr>
              <a:lnSpc>
                <a:spcPts val="1500"/>
              </a:lnSpc>
            </a:pPr>
            <a:r>
              <a:rPr lang="sl-SI" b="1" dirty="0">
                <a:solidFill>
                  <a:schemeClr val="bg2">
                    <a:lumMod val="50000"/>
                  </a:schemeClr>
                </a:solidFill>
                <a:latin typeface="+mj-lt"/>
              </a:rPr>
              <a:t>LEADER/CLLD</a:t>
            </a:r>
          </a:p>
          <a:p>
            <a:pPr>
              <a:lnSpc>
                <a:spcPts val="1500"/>
              </a:lnSpc>
            </a:pPr>
            <a:r>
              <a:rPr lang="sl-SI" sz="1200" b="1" dirty="0">
                <a:solidFill>
                  <a:schemeClr val="bg2">
                    <a:lumMod val="50000"/>
                  </a:schemeClr>
                </a:solidFill>
                <a:latin typeface="+mj-lt"/>
              </a:rPr>
              <a:t>Lokalni razvoj, ki ga vodi skupnost</a:t>
            </a:r>
          </a:p>
        </p:txBody>
      </p:sp>
      <p:sp>
        <p:nvSpPr>
          <p:cNvPr id="9" name="Označba mesta številke diapozitiva 8">
            <a:extLst>
              <a:ext uri="{FF2B5EF4-FFF2-40B4-BE49-F238E27FC236}">
                <a16:creationId xmlns:a16="http://schemas.microsoft.com/office/drawing/2014/main" id="{C44F6CB2-BA80-380F-D91C-79147449A3FE}"/>
              </a:ext>
            </a:extLst>
          </p:cNvPr>
          <p:cNvSpPr>
            <a:spLocks noGrp="1"/>
          </p:cNvSpPr>
          <p:nvPr>
            <p:ph type="sldNum" sz="quarter" idx="12"/>
          </p:nvPr>
        </p:nvSpPr>
        <p:spPr/>
        <p:txBody>
          <a:bodyPr/>
          <a:lstStyle/>
          <a:p>
            <a:fld id="{DB0541E2-7EB7-469F-924A-AAEADCA667B4}" type="slidenum">
              <a:rPr lang="sl-SI" smtClean="0"/>
              <a:t>1</a:t>
            </a:fld>
            <a:endParaRPr lang="sl-SI"/>
          </a:p>
        </p:txBody>
      </p:sp>
      <p:pic>
        <p:nvPicPr>
          <p:cNvPr id="11" name="Slika 10">
            <a:extLst>
              <a:ext uri="{FF2B5EF4-FFF2-40B4-BE49-F238E27FC236}">
                <a16:creationId xmlns:a16="http://schemas.microsoft.com/office/drawing/2014/main" id="{ED6439CF-A1A6-6474-4262-49F51C564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469" y="550525"/>
            <a:ext cx="2589072" cy="377676"/>
          </a:xfrm>
          <a:prstGeom prst="rect">
            <a:avLst/>
          </a:prstGeom>
        </p:spPr>
      </p:pic>
    </p:spTree>
    <p:extLst>
      <p:ext uri="{BB962C8B-B14F-4D97-AF65-F5344CB8AC3E}">
        <p14:creationId xmlns:p14="http://schemas.microsoft.com/office/powerpoint/2010/main" val="51221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5733B-E213-7DBE-661D-3EDDA77C32C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7BE07E0-EE95-9831-A69D-6BAA39612494}"/>
              </a:ext>
            </a:extLst>
          </p:cNvPr>
          <p:cNvSpPr>
            <a:spLocks noGrp="1"/>
          </p:cNvSpPr>
          <p:nvPr>
            <p:ph type="title"/>
          </p:nvPr>
        </p:nvSpPr>
        <p:spPr>
          <a:xfrm>
            <a:off x="866775" y="412313"/>
            <a:ext cx="10221641" cy="490220"/>
          </a:xfrm>
        </p:spPr>
        <p:txBody>
          <a:bodyPr>
            <a:noAutofit/>
          </a:bodyPr>
          <a:lstStyle/>
          <a:p>
            <a:r>
              <a:rPr lang="sl-SI" sz="4000" b="1" dirty="0">
                <a:solidFill>
                  <a:schemeClr val="accent6">
                    <a:lumMod val="75000"/>
                  </a:schemeClr>
                </a:solidFill>
              </a:rPr>
              <a:t>Navedba CLLD  in uporaba PIKTOGRAMOV</a:t>
            </a:r>
            <a:endParaRPr lang="sl-SI" sz="4000" b="1" dirty="0">
              <a:solidFill>
                <a:schemeClr val="accent1"/>
              </a:solidFill>
            </a:endParaRPr>
          </a:p>
        </p:txBody>
      </p:sp>
      <p:sp>
        <p:nvSpPr>
          <p:cNvPr id="4" name="Označba mesta vsebine 2">
            <a:extLst>
              <a:ext uri="{FF2B5EF4-FFF2-40B4-BE49-F238E27FC236}">
                <a16:creationId xmlns:a16="http://schemas.microsoft.com/office/drawing/2014/main" id="{AB24ECC4-D6B6-BDCE-80BF-FA60FB58FEAE}"/>
              </a:ext>
            </a:extLst>
          </p:cNvPr>
          <p:cNvSpPr txBox="1">
            <a:spLocks/>
          </p:cNvSpPr>
          <p:nvPr/>
        </p:nvSpPr>
        <p:spPr>
          <a:xfrm>
            <a:off x="898153" y="1387036"/>
            <a:ext cx="4551531" cy="1747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dirty="0">
                <a:solidFill>
                  <a:schemeClr val="bg2">
                    <a:lumMod val="25000"/>
                  </a:schemeClr>
                </a:solidFill>
                <a:latin typeface="+mj-lt"/>
              </a:rPr>
              <a:t>Pri označevanju dokumentacije in investicij se priporoča uporaba </a:t>
            </a:r>
            <a:r>
              <a:rPr lang="sl-SI" sz="1800" b="1" u="sng" dirty="0">
                <a:solidFill>
                  <a:schemeClr val="bg2">
                    <a:lumMod val="25000"/>
                  </a:schemeClr>
                </a:solidFill>
                <a:latin typeface="+mj-lt"/>
              </a:rPr>
              <a:t>besedne oznake </a:t>
            </a:r>
            <a:r>
              <a:rPr lang="sl-SI" sz="1800" b="1" u="sng" dirty="0">
                <a:solidFill>
                  <a:schemeClr val="accent2"/>
                </a:solidFill>
                <a:latin typeface="+mj-lt"/>
              </a:rPr>
              <a:t>CLLD </a:t>
            </a:r>
            <a:r>
              <a:rPr lang="sl-SI" sz="1800" b="1" u="sng" dirty="0">
                <a:solidFill>
                  <a:schemeClr val="bg2">
                    <a:lumMod val="25000"/>
                  </a:schemeClr>
                </a:solidFill>
                <a:latin typeface="+mj-lt"/>
              </a:rPr>
              <a:t>skupaj s pripadajočim sloganom „</a:t>
            </a:r>
            <a:r>
              <a:rPr lang="sl-SI" sz="1800" b="1" u="sng" dirty="0">
                <a:solidFill>
                  <a:schemeClr val="accent2"/>
                </a:solidFill>
                <a:latin typeface="+mj-lt"/>
              </a:rPr>
              <a:t>Lokalni razvoj, ki ga vodi skupnost</a:t>
            </a:r>
            <a:r>
              <a:rPr lang="sl-SI" sz="1800" b="1" u="sng" dirty="0">
                <a:solidFill>
                  <a:schemeClr val="bg2">
                    <a:lumMod val="25000"/>
                  </a:schemeClr>
                </a:solidFill>
                <a:latin typeface="+mj-lt"/>
              </a:rPr>
              <a:t>“</a:t>
            </a:r>
          </a:p>
          <a:p>
            <a:pPr marL="0" indent="0">
              <a:buNone/>
            </a:pPr>
            <a:r>
              <a:rPr lang="sl-SI" sz="1800" dirty="0">
                <a:solidFill>
                  <a:schemeClr val="bg2">
                    <a:lumMod val="25000"/>
                  </a:schemeClr>
                </a:solidFill>
                <a:latin typeface="+mj-lt"/>
              </a:rPr>
              <a:t>Pri tem pazite, da vizualno identiteto za CLLD umestite ločeno (stran) od kompleta obveznih logotipov. </a:t>
            </a:r>
          </a:p>
          <a:p>
            <a:pPr marL="0" indent="0">
              <a:buNone/>
            </a:pPr>
            <a:r>
              <a:rPr lang="sl-SI" sz="1800" b="1" dirty="0">
                <a:solidFill>
                  <a:schemeClr val="bg2">
                    <a:lumMod val="25000"/>
                  </a:schemeClr>
                </a:solidFill>
                <a:latin typeface="+mj-lt"/>
              </a:rPr>
              <a:t>Pazite, da je emblem EU večji ali vsaj enako velik od ostalih logotipov oz. vizualne identitete za CLLD!</a:t>
            </a:r>
          </a:p>
          <a:p>
            <a:pPr marL="0" indent="0">
              <a:buNone/>
            </a:pPr>
            <a:endParaRPr lang="sl-SI" sz="1800" b="1"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600" b="0" i="0" dirty="0">
              <a:solidFill>
                <a:schemeClr val="bg1">
                  <a:lumMod val="50000"/>
                </a:schemeClr>
              </a:solidFill>
              <a:effectLst/>
              <a:latin typeface="+mj-lt"/>
            </a:endParaRPr>
          </a:p>
        </p:txBody>
      </p:sp>
      <p:pic>
        <p:nvPicPr>
          <p:cNvPr id="5" name="Slika 4">
            <a:extLst>
              <a:ext uri="{FF2B5EF4-FFF2-40B4-BE49-F238E27FC236}">
                <a16:creationId xmlns:a16="http://schemas.microsoft.com/office/drawing/2014/main" id="{B385205F-EC57-AAF2-08D5-091628C34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66775" y="1027824"/>
            <a:ext cx="10334625" cy="239635"/>
          </a:xfrm>
          <a:prstGeom prst="rect">
            <a:avLst/>
          </a:prstGeom>
        </p:spPr>
      </p:pic>
      <p:sp>
        <p:nvSpPr>
          <p:cNvPr id="13" name="Označba mesta vsebine 2">
            <a:extLst>
              <a:ext uri="{FF2B5EF4-FFF2-40B4-BE49-F238E27FC236}">
                <a16:creationId xmlns:a16="http://schemas.microsoft.com/office/drawing/2014/main" id="{71B3BC9C-382D-906E-AC23-2E087685C282}"/>
              </a:ext>
            </a:extLst>
          </p:cNvPr>
          <p:cNvSpPr txBox="1">
            <a:spLocks/>
          </p:cNvSpPr>
          <p:nvPr/>
        </p:nvSpPr>
        <p:spPr>
          <a:xfrm>
            <a:off x="866775" y="5960236"/>
            <a:ext cx="10221641" cy="617519"/>
          </a:xfrm>
          <a:prstGeom prst="rect">
            <a:avLst/>
          </a:prstGeom>
          <a:solidFill>
            <a:schemeClr val="accent2"/>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b="1" dirty="0">
                <a:solidFill>
                  <a:schemeClr val="bg1"/>
                </a:solidFill>
                <a:latin typeface="+mj-lt"/>
              </a:rPr>
              <a:t>Vsi projektni partnerji so v sklopu izvajanja projekta dolžni upoštevati predpisana navodila glede označevanja vira financiranja, osveščati javnost ter promovirati pristop CLLD ter LAS Zgornja Gornejska – BOJA.</a:t>
            </a:r>
          </a:p>
        </p:txBody>
      </p:sp>
      <p:pic>
        <p:nvPicPr>
          <p:cNvPr id="6" name="Picture 4" descr="Price Check Icons - Free SVG &amp; PNG Price Check Images - Noun Project">
            <a:extLst>
              <a:ext uri="{FF2B5EF4-FFF2-40B4-BE49-F238E27FC236}">
                <a16:creationId xmlns:a16="http://schemas.microsoft.com/office/drawing/2014/main" id="{CCD55117-BB81-203B-6B03-3A8859F1F1A2}"/>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0573" y="280245"/>
            <a:ext cx="747580" cy="747580"/>
          </a:xfrm>
          <a:prstGeom prst="rect">
            <a:avLst/>
          </a:prstGeom>
          <a:noFill/>
          <a:extLst>
            <a:ext uri="{909E8E84-426E-40DD-AFC4-6F175D3DCCD1}">
              <a14:hiddenFill xmlns:a14="http://schemas.microsoft.com/office/drawing/2010/main">
                <a:solidFill>
                  <a:srgbClr val="FFFFFF"/>
                </a:solidFill>
              </a14:hiddenFill>
            </a:ext>
          </a:extLst>
        </p:spPr>
      </p:pic>
      <p:sp>
        <p:nvSpPr>
          <p:cNvPr id="10" name="PoljeZBesedilom 9">
            <a:extLst>
              <a:ext uri="{FF2B5EF4-FFF2-40B4-BE49-F238E27FC236}">
                <a16:creationId xmlns:a16="http://schemas.microsoft.com/office/drawing/2014/main" id="{19EC6EED-951E-7AE3-D8B0-572DCAAD279E}"/>
              </a:ext>
            </a:extLst>
          </p:cNvPr>
          <p:cNvSpPr txBox="1"/>
          <p:nvPr/>
        </p:nvSpPr>
        <p:spPr>
          <a:xfrm>
            <a:off x="898153" y="4729265"/>
            <a:ext cx="3267075" cy="682238"/>
          </a:xfrm>
          <a:prstGeom prst="rect">
            <a:avLst/>
          </a:prstGeom>
          <a:noFill/>
        </p:spPr>
        <p:txBody>
          <a:bodyPr wrap="square">
            <a:spAutoFit/>
          </a:bodyPr>
          <a:lstStyle/>
          <a:p>
            <a:pPr>
              <a:lnSpc>
                <a:spcPts val="1500"/>
              </a:lnSpc>
            </a:pPr>
            <a:r>
              <a:rPr lang="sl-SI" sz="4400" b="1" dirty="0">
                <a:solidFill>
                  <a:schemeClr val="bg2">
                    <a:lumMod val="50000"/>
                  </a:schemeClr>
                </a:solidFill>
                <a:latin typeface="+mj-lt"/>
              </a:rPr>
              <a:t>CLLD</a:t>
            </a:r>
          </a:p>
          <a:p>
            <a:pPr>
              <a:lnSpc>
                <a:spcPts val="1500"/>
              </a:lnSpc>
            </a:pPr>
            <a:r>
              <a:rPr lang="sl-SI" b="1" dirty="0">
                <a:solidFill>
                  <a:schemeClr val="bg2">
                    <a:lumMod val="50000"/>
                  </a:schemeClr>
                </a:solidFill>
                <a:latin typeface="+mj-lt"/>
              </a:rPr>
              <a:t>Lokalni razvoj, </a:t>
            </a:r>
          </a:p>
          <a:p>
            <a:pPr>
              <a:lnSpc>
                <a:spcPts val="1500"/>
              </a:lnSpc>
            </a:pPr>
            <a:r>
              <a:rPr lang="sl-SI" b="1" dirty="0">
                <a:solidFill>
                  <a:schemeClr val="bg2">
                    <a:lumMod val="50000"/>
                  </a:schemeClr>
                </a:solidFill>
                <a:latin typeface="+mj-lt"/>
              </a:rPr>
              <a:t>ki ga vodi skupnost</a:t>
            </a:r>
          </a:p>
        </p:txBody>
      </p:sp>
      <p:pic>
        <p:nvPicPr>
          <p:cNvPr id="12" name="Slika 11">
            <a:extLst>
              <a:ext uri="{FF2B5EF4-FFF2-40B4-BE49-F238E27FC236}">
                <a16:creationId xmlns:a16="http://schemas.microsoft.com/office/drawing/2014/main" id="{9763FB4C-8F8E-08B4-241F-272D43DAD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3496" y="3636538"/>
            <a:ext cx="2336383" cy="2049331"/>
          </a:xfrm>
          <a:prstGeom prst="rect">
            <a:avLst/>
          </a:prstGeom>
        </p:spPr>
      </p:pic>
      <p:sp>
        <p:nvSpPr>
          <p:cNvPr id="15" name="Označba mesta vsebine 2">
            <a:extLst>
              <a:ext uri="{FF2B5EF4-FFF2-40B4-BE49-F238E27FC236}">
                <a16:creationId xmlns:a16="http://schemas.microsoft.com/office/drawing/2014/main" id="{7F868EA7-108F-389B-31C3-F6ABB2E24449}"/>
              </a:ext>
            </a:extLst>
          </p:cNvPr>
          <p:cNvSpPr txBox="1">
            <a:spLocks/>
          </p:cNvSpPr>
          <p:nvPr/>
        </p:nvSpPr>
        <p:spPr>
          <a:xfrm>
            <a:off x="6468386" y="1349938"/>
            <a:ext cx="4963843" cy="1747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dirty="0">
                <a:solidFill>
                  <a:schemeClr val="bg2">
                    <a:lumMod val="25000"/>
                  </a:schemeClr>
                </a:solidFill>
                <a:latin typeface="+mj-lt"/>
              </a:rPr>
              <a:t>Kadar gre za </a:t>
            </a:r>
            <a:r>
              <a:rPr lang="sl-SI" sz="1800" b="1" dirty="0">
                <a:solidFill>
                  <a:schemeClr val="accent2"/>
                </a:solidFill>
                <a:latin typeface="+mj-lt"/>
              </a:rPr>
              <a:t>PROMOCIJSKE IZDELKE </a:t>
            </a:r>
            <a:r>
              <a:rPr lang="sl-SI" sz="1800" dirty="0">
                <a:solidFill>
                  <a:schemeClr val="bg2">
                    <a:lumMod val="25000"/>
                  </a:schemeClr>
                </a:solidFill>
                <a:latin typeface="+mj-lt"/>
              </a:rPr>
              <a:t>(majice, darilne vrečke, USB ključke, mape, kape, torbe ipd.), se uporabijo zahtevani elementi iz Priročnika celostne grafične podobe PEKP - PIKTOGRAMI. </a:t>
            </a:r>
          </a:p>
          <a:p>
            <a:pPr marL="0" indent="0">
              <a:buNone/>
            </a:pPr>
            <a:r>
              <a:rPr lang="sl-SI" sz="1800" b="1" dirty="0">
                <a:solidFill>
                  <a:schemeClr val="bg2">
                    <a:lumMod val="25000"/>
                  </a:schemeClr>
                </a:solidFill>
                <a:latin typeface="+mj-lt"/>
              </a:rPr>
              <a:t>CGP:</a:t>
            </a:r>
            <a:r>
              <a:rPr lang="sl-SI" sz="1800" dirty="0">
                <a:solidFill>
                  <a:schemeClr val="bg2">
                    <a:lumMod val="25000"/>
                  </a:schemeClr>
                </a:solidFill>
                <a:latin typeface="+mj-lt"/>
              </a:rPr>
              <a:t> </a:t>
            </a:r>
            <a:r>
              <a:rPr lang="sl-SI" sz="1800" dirty="0">
                <a:solidFill>
                  <a:schemeClr val="bg2">
                    <a:lumMod val="50000"/>
                  </a:schemeClr>
                </a:solidFill>
                <a:latin typeface="+mj-lt"/>
                <a:hlinkClick r:id="rId6">
                  <a:extLst>
                    <a:ext uri="{A12FA001-AC4F-418D-AE19-62706E023703}">
                      <ahyp:hlinkClr xmlns:ahyp="http://schemas.microsoft.com/office/drawing/2018/hyperlinkcolor" val="tx"/>
                    </a:ext>
                  </a:extLst>
                </a:hlinkClick>
              </a:rPr>
              <a:t>https://evropskasredstva.si/app/uploads/2023/03/ESP-CGP-2021-2027_300323_koncna.pdf</a:t>
            </a:r>
            <a:r>
              <a:rPr lang="sl-SI" sz="1800" dirty="0">
                <a:solidFill>
                  <a:schemeClr val="bg2">
                    <a:lumMod val="50000"/>
                  </a:schemeClr>
                </a:solidFill>
                <a:latin typeface="+mj-lt"/>
              </a:rPr>
              <a:t> </a:t>
            </a: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600" b="0" i="0" dirty="0">
              <a:solidFill>
                <a:schemeClr val="bg1">
                  <a:lumMod val="50000"/>
                </a:schemeClr>
              </a:solidFill>
              <a:effectLst/>
              <a:latin typeface="+mj-lt"/>
            </a:endParaRPr>
          </a:p>
        </p:txBody>
      </p:sp>
      <p:pic>
        <p:nvPicPr>
          <p:cNvPr id="3" name="Slika 2">
            <a:extLst>
              <a:ext uri="{FF2B5EF4-FFF2-40B4-BE49-F238E27FC236}">
                <a16:creationId xmlns:a16="http://schemas.microsoft.com/office/drawing/2014/main" id="{AFAB6C09-B4D2-93F0-D154-4235BF4273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13237" y="2896219"/>
            <a:ext cx="670618" cy="670618"/>
          </a:xfrm>
          <a:prstGeom prst="rect">
            <a:avLst/>
          </a:prstGeom>
        </p:spPr>
      </p:pic>
      <p:sp>
        <p:nvSpPr>
          <p:cNvPr id="7" name="Označba mesta številke diapozitiva 6">
            <a:extLst>
              <a:ext uri="{FF2B5EF4-FFF2-40B4-BE49-F238E27FC236}">
                <a16:creationId xmlns:a16="http://schemas.microsoft.com/office/drawing/2014/main" id="{AAEA07DD-7809-9462-E4F0-E5033D0FE1C9}"/>
              </a:ext>
            </a:extLst>
          </p:cNvPr>
          <p:cNvSpPr>
            <a:spLocks noGrp="1"/>
          </p:cNvSpPr>
          <p:nvPr>
            <p:ph type="sldNum" sz="quarter" idx="12"/>
          </p:nvPr>
        </p:nvSpPr>
        <p:spPr/>
        <p:txBody>
          <a:bodyPr/>
          <a:lstStyle/>
          <a:p>
            <a:fld id="{DB0541E2-7EB7-469F-924A-AAEADCA667B4}" type="slidenum">
              <a:rPr lang="sl-SI" smtClean="0"/>
              <a:t>10</a:t>
            </a:fld>
            <a:endParaRPr lang="sl-SI"/>
          </a:p>
        </p:txBody>
      </p:sp>
    </p:spTree>
    <p:extLst>
      <p:ext uri="{BB962C8B-B14F-4D97-AF65-F5344CB8AC3E}">
        <p14:creationId xmlns:p14="http://schemas.microsoft.com/office/powerpoint/2010/main" val="230024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691AC-6E8B-1878-3C16-5601068FA7C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5F5F694-65AF-E6E2-8621-BE57BE4794B3}"/>
              </a:ext>
            </a:extLst>
          </p:cNvPr>
          <p:cNvSpPr>
            <a:spLocks noGrp="1"/>
          </p:cNvSpPr>
          <p:nvPr>
            <p:ph type="title"/>
          </p:nvPr>
        </p:nvSpPr>
        <p:spPr>
          <a:xfrm>
            <a:off x="621655" y="363842"/>
            <a:ext cx="10529584" cy="490220"/>
          </a:xfrm>
        </p:spPr>
        <p:txBody>
          <a:bodyPr>
            <a:noAutofit/>
          </a:bodyPr>
          <a:lstStyle/>
          <a:p>
            <a:r>
              <a:rPr lang="sl-SI" sz="4000" b="1" dirty="0">
                <a:solidFill>
                  <a:schemeClr val="accent6">
                    <a:lumMod val="75000"/>
                  </a:schemeClr>
                </a:solidFill>
              </a:rPr>
              <a:t>LOGOTIP LAS Zgornja Gorenjska - BOJA</a:t>
            </a:r>
            <a:endParaRPr lang="sl-SI" sz="4000" b="1" dirty="0">
              <a:solidFill>
                <a:schemeClr val="accent1"/>
              </a:solidFill>
            </a:endParaRPr>
          </a:p>
        </p:txBody>
      </p:sp>
      <p:sp>
        <p:nvSpPr>
          <p:cNvPr id="4" name="Označba mesta vsebine 2">
            <a:extLst>
              <a:ext uri="{FF2B5EF4-FFF2-40B4-BE49-F238E27FC236}">
                <a16:creationId xmlns:a16="http://schemas.microsoft.com/office/drawing/2014/main" id="{6023483F-BA83-5092-E11C-598A570E14DB}"/>
              </a:ext>
            </a:extLst>
          </p:cNvPr>
          <p:cNvSpPr txBox="1">
            <a:spLocks/>
          </p:cNvSpPr>
          <p:nvPr/>
        </p:nvSpPr>
        <p:spPr>
          <a:xfrm>
            <a:off x="467684" y="1465319"/>
            <a:ext cx="10837526" cy="42930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dirty="0">
                <a:solidFill>
                  <a:schemeClr val="bg2">
                    <a:lumMod val="25000"/>
                  </a:schemeClr>
                </a:solidFill>
                <a:latin typeface="+mj-lt"/>
              </a:rPr>
              <a:t>Pri označevanju dokumentacije in investicij obvezno vključite tudi </a:t>
            </a:r>
            <a:r>
              <a:rPr lang="sl-SI" sz="1800" b="1" dirty="0">
                <a:solidFill>
                  <a:schemeClr val="accent2"/>
                </a:solidFill>
                <a:latin typeface="+mj-lt"/>
              </a:rPr>
              <a:t>logotip LAS Zgornja Gorenjska – BOJA</a:t>
            </a: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endParaRPr lang="sl-SI" sz="1800" dirty="0">
              <a:solidFill>
                <a:schemeClr val="bg2">
                  <a:lumMod val="25000"/>
                </a:schemeClr>
              </a:solidFill>
              <a:latin typeface="+mj-lt"/>
            </a:endParaRPr>
          </a:p>
          <a:p>
            <a:pPr marL="0" indent="0">
              <a:buNone/>
            </a:pPr>
            <a:endParaRPr lang="sl-SI" sz="1800" dirty="0">
              <a:solidFill>
                <a:schemeClr val="bg2">
                  <a:lumMod val="25000"/>
                </a:schemeClr>
              </a:solidFill>
              <a:latin typeface="+mj-lt"/>
            </a:endParaRPr>
          </a:p>
          <a:p>
            <a:r>
              <a:rPr lang="sl-SI" sz="1800" dirty="0">
                <a:solidFill>
                  <a:schemeClr val="bg2">
                    <a:lumMod val="25000"/>
                  </a:schemeClr>
                </a:solidFill>
                <a:latin typeface="+mj-lt"/>
              </a:rPr>
              <a:t>Logotip LAS Zgornja Gorenjska – BOJA in logotipi drugih partnerjev se lahko prikažejo, da se poudari njihova podpora, vendar ne smejo presegati velikosti emblema EU. Če so poleg emblema prikazani drugi logotipi, je emblem EU – </a:t>
            </a:r>
            <a:r>
              <a:rPr lang="sl-SI" sz="1800" b="1" dirty="0">
                <a:solidFill>
                  <a:schemeClr val="bg2">
                    <a:lumMod val="25000"/>
                  </a:schemeClr>
                </a:solidFill>
                <a:latin typeface="+mj-lt"/>
              </a:rPr>
              <a:t>po višini ali širini </a:t>
            </a:r>
            <a:r>
              <a:rPr lang="sl-SI" sz="1800" dirty="0">
                <a:solidFill>
                  <a:schemeClr val="bg2">
                    <a:lumMod val="25000"/>
                  </a:schemeClr>
                </a:solidFill>
                <a:latin typeface="+mj-lt"/>
              </a:rPr>
              <a:t>– najmanj enake velikosti kot največji izmed drugih logotipov.</a:t>
            </a:r>
          </a:p>
          <a:p>
            <a:pPr marL="0" indent="0">
              <a:buNone/>
            </a:pPr>
            <a:endParaRPr lang="sl-SI" sz="1600" b="0" i="0" dirty="0">
              <a:solidFill>
                <a:schemeClr val="bg1">
                  <a:lumMod val="50000"/>
                </a:schemeClr>
              </a:solidFill>
              <a:effectLst/>
              <a:latin typeface="+mj-lt"/>
            </a:endParaRPr>
          </a:p>
        </p:txBody>
      </p:sp>
      <p:pic>
        <p:nvPicPr>
          <p:cNvPr id="5" name="Slika 4">
            <a:extLst>
              <a:ext uri="{FF2B5EF4-FFF2-40B4-BE49-F238E27FC236}">
                <a16:creationId xmlns:a16="http://schemas.microsoft.com/office/drawing/2014/main" id="{7B443660-7550-3FEA-AE5E-02B78F249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467683" y="1039873"/>
            <a:ext cx="10837527" cy="239635"/>
          </a:xfrm>
          <a:prstGeom prst="rect">
            <a:avLst/>
          </a:prstGeom>
        </p:spPr>
      </p:pic>
      <p:sp>
        <p:nvSpPr>
          <p:cNvPr id="13" name="Označba mesta vsebine 2">
            <a:extLst>
              <a:ext uri="{FF2B5EF4-FFF2-40B4-BE49-F238E27FC236}">
                <a16:creationId xmlns:a16="http://schemas.microsoft.com/office/drawing/2014/main" id="{DDE6E115-68E3-94AE-4F4A-A5A1DE2B4D19}"/>
              </a:ext>
            </a:extLst>
          </p:cNvPr>
          <p:cNvSpPr txBox="1">
            <a:spLocks/>
          </p:cNvSpPr>
          <p:nvPr/>
        </p:nvSpPr>
        <p:spPr>
          <a:xfrm>
            <a:off x="467684" y="5891439"/>
            <a:ext cx="10837526" cy="586164"/>
          </a:xfrm>
          <a:prstGeom prst="rect">
            <a:avLst/>
          </a:prstGeom>
          <a:solidFill>
            <a:schemeClr val="accent2"/>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b="1" dirty="0">
                <a:solidFill>
                  <a:schemeClr val="bg1"/>
                </a:solidFill>
                <a:latin typeface="+mj-lt"/>
              </a:rPr>
              <a:t>Vsi projektni partnerji so v sklopu izvajanja projekta dolžni upoštevati predpisana navodila glede označevanja vira financiranja, osveščati javnost ter promovirati pristop CLLD ter LAS Zgornja Gornejska – BOJA.</a:t>
            </a:r>
          </a:p>
        </p:txBody>
      </p:sp>
      <p:pic>
        <p:nvPicPr>
          <p:cNvPr id="7" name="Grafika 6" descr="Exclamation mark with solid fill">
            <a:extLst>
              <a:ext uri="{FF2B5EF4-FFF2-40B4-BE49-F238E27FC236}">
                <a16:creationId xmlns:a16="http://schemas.microsoft.com/office/drawing/2014/main" id="{5360071E-F6B4-03D7-16A1-03789B3AFD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48010" y="2765158"/>
            <a:ext cx="914400" cy="914400"/>
          </a:xfrm>
          <a:prstGeom prst="rect">
            <a:avLst/>
          </a:prstGeom>
        </p:spPr>
      </p:pic>
      <p:sp>
        <p:nvSpPr>
          <p:cNvPr id="6" name="Pravokotnik 5">
            <a:extLst>
              <a:ext uri="{FF2B5EF4-FFF2-40B4-BE49-F238E27FC236}">
                <a16:creationId xmlns:a16="http://schemas.microsoft.com/office/drawing/2014/main" id="{A6FFD82C-7482-0B33-C260-8B6C07C16A84}"/>
              </a:ext>
            </a:extLst>
          </p:cNvPr>
          <p:cNvSpPr/>
          <p:nvPr/>
        </p:nvSpPr>
        <p:spPr>
          <a:xfrm>
            <a:off x="6956946" y="2526830"/>
            <a:ext cx="3891064" cy="1391055"/>
          </a:xfrm>
          <a:prstGeom prst="rect">
            <a:avLst/>
          </a:prstGeom>
          <a:ln>
            <a:solidFill>
              <a:schemeClr val="bg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V pripravi je posodobitev CGP LAS Zgornja Gorenjska – BOJA.</a:t>
            </a:r>
          </a:p>
          <a:p>
            <a:pPr algn="ctr"/>
            <a:r>
              <a:rPr lang="sl-SI" dirty="0"/>
              <a:t>Nov logotip v ustreznih formatih je dostopen na </a:t>
            </a:r>
            <a:r>
              <a:rPr lang="sl-SI" dirty="0">
                <a:solidFill>
                  <a:schemeClr val="bg1"/>
                </a:solidFill>
                <a:hlinkClick r:id="rId5">
                  <a:extLst>
                    <a:ext uri="{A12FA001-AC4F-418D-AE19-62706E023703}">
                      <ahyp:hlinkClr xmlns:ahyp="http://schemas.microsoft.com/office/drawing/2018/hyperlinkcolor" val="tx"/>
                    </a:ext>
                  </a:extLst>
                </a:hlinkClick>
              </a:rPr>
              <a:t>spletni strani LAS Zgornja Gorenjska – BOJA</a:t>
            </a:r>
            <a:r>
              <a:rPr lang="sl-SI" dirty="0"/>
              <a:t>.</a:t>
            </a:r>
          </a:p>
        </p:txBody>
      </p:sp>
      <p:pic>
        <p:nvPicPr>
          <p:cNvPr id="8" name="Slika 7">
            <a:extLst>
              <a:ext uri="{FF2B5EF4-FFF2-40B4-BE49-F238E27FC236}">
                <a16:creationId xmlns:a16="http://schemas.microsoft.com/office/drawing/2014/main" id="{B44D934E-4F16-22CB-B4B5-271CB71A17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655" y="2746153"/>
            <a:ext cx="5674442" cy="827749"/>
          </a:xfrm>
          <a:prstGeom prst="rect">
            <a:avLst/>
          </a:prstGeom>
        </p:spPr>
      </p:pic>
      <p:sp>
        <p:nvSpPr>
          <p:cNvPr id="9" name="Označba mesta številke diapozitiva 8">
            <a:extLst>
              <a:ext uri="{FF2B5EF4-FFF2-40B4-BE49-F238E27FC236}">
                <a16:creationId xmlns:a16="http://schemas.microsoft.com/office/drawing/2014/main" id="{C00F7418-F3E8-F6D6-6982-5D544202C6D2}"/>
              </a:ext>
            </a:extLst>
          </p:cNvPr>
          <p:cNvSpPr>
            <a:spLocks noGrp="1"/>
          </p:cNvSpPr>
          <p:nvPr>
            <p:ph type="sldNum" sz="quarter" idx="12"/>
          </p:nvPr>
        </p:nvSpPr>
        <p:spPr/>
        <p:txBody>
          <a:bodyPr/>
          <a:lstStyle/>
          <a:p>
            <a:fld id="{DB0541E2-7EB7-469F-924A-AAEADCA667B4}" type="slidenum">
              <a:rPr lang="sl-SI" smtClean="0"/>
              <a:t>11</a:t>
            </a:fld>
            <a:endParaRPr lang="sl-SI"/>
          </a:p>
        </p:txBody>
      </p:sp>
    </p:spTree>
    <p:extLst>
      <p:ext uri="{BB962C8B-B14F-4D97-AF65-F5344CB8AC3E}">
        <p14:creationId xmlns:p14="http://schemas.microsoft.com/office/powerpoint/2010/main" val="3709717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172B3-9FE2-93D5-0C7A-258D43324A6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BA8534B-FA4E-6934-98EA-851873D94C4F}"/>
              </a:ext>
            </a:extLst>
          </p:cNvPr>
          <p:cNvSpPr>
            <a:spLocks noGrp="1"/>
          </p:cNvSpPr>
          <p:nvPr>
            <p:ph type="title"/>
          </p:nvPr>
        </p:nvSpPr>
        <p:spPr>
          <a:xfrm>
            <a:off x="672548" y="3284253"/>
            <a:ext cx="10515600" cy="1057584"/>
          </a:xfrm>
        </p:spPr>
        <p:txBody>
          <a:bodyPr>
            <a:normAutofit fontScale="90000"/>
          </a:bodyPr>
          <a:lstStyle/>
          <a:p>
            <a:r>
              <a:rPr lang="sl-SI" b="1" dirty="0">
                <a:solidFill>
                  <a:schemeClr val="accent6">
                    <a:lumMod val="75000"/>
                  </a:schemeClr>
                </a:solidFill>
              </a:rPr>
              <a:t>OZNAČEVANJE – </a:t>
            </a:r>
            <a:r>
              <a:rPr lang="sl-SI" b="1" dirty="0">
                <a:solidFill>
                  <a:schemeClr val="accent2"/>
                </a:solidFill>
              </a:rPr>
              <a:t>KDAJ JE TREBA OZNAČITI VIR (SO)FINANCIRANJA?</a:t>
            </a:r>
          </a:p>
        </p:txBody>
      </p:sp>
      <p:sp>
        <p:nvSpPr>
          <p:cNvPr id="3" name="Označba mesta vsebine 2">
            <a:extLst>
              <a:ext uri="{FF2B5EF4-FFF2-40B4-BE49-F238E27FC236}">
                <a16:creationId xmlns:a16="http://schemas.microsoft.com/office/drawing/2014/main" id="{2CF6A76B-07AE-0380-7ABE-7582701ABE48}"/>
              </a:ext>
            </a:extLst>
          </p:cNvPr>
          <p:cNvSpPr>
            <a:spLocks noGrp="1"/>
          </p:cNvSpPr>
          <p:nvPr>
            <p:ph idx="1"/>
          </p:nvPr>
        </p:nvSpPr>
        <p:spPr>
          <a:xfrm>
            <a:off x="877225" y="1751949"/>
            <a:ext cx="9916286" cy="1314451"/>
          </a:xfrm>
        </p:spPr>
        <p:txBody>
          <a:bodyPr>
            <a:noAutofit/>
          </a:bodyPr>
          <a:lstStyle/>
          <a:p>
            <a:r>
              <a:rPr lang="sl-SI" sz="1800" b="1" dirty="0">
                <a:solidFill>
                  <a:schemeClr val="bg2">
                    <a:lumMod val="25000"/>
                  </a:schemeClr>
                </a:solidFill>
                <a:latin typeface="+mj-lt"/>
              </a:rPr>
              <a:t>Vsi upravičenci</a:t>
            </a:r>
            <a:r>
              <a:rPr lang="sl-SI" sz="1800" dirty="0">
                <a:solidFill>
                  <a:schemeClr val="bg2">
                    <a:lumMod val="25000"/>
                  </a:schemeClr>
                </a:solidFill>
                <a:latin typeface="+mj-lt"/>
              </a:rPr>
              <a:t>, ki so jim s kakršnim koli aktom dodeljena sredstva EKP 2021–2027 za izvajanje aktivnosti v okviru operacij.</a:t>
            </a:r>
          </a:p>
        </p:txBody>
      </p:sp>
      <p:pic>
        <p:nvPicPr>
          <p:cNvPr id="4" name="Slika 3">
            <a:extLst>
              <a:ext uri="{FF2B5EF4-FFF2-40B4-BE49-F238E27FC236}">
                <a16:creationId xmlns:a16="http://schemas.microsoft.com/office/drawing/2014/main" id="{72993D9C-EFD3-41A9-DF40-355EA05F1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73" y="1347726"/>
            <a:ext cx="9517453" cy="210312"/>
          </a:xfrm>
          <a:prstGeom prst="rect">
            <a:avLst/>
          </a:prstGeom>
        </p:spPr>
      </p:pic>
      <p:sp>
        <p:nvSpPr>
          <p:cNvPr id="12" name="PoljeZBesedilom 11">
            <a:extLst>
              <a:ext uri="{FF2B5EF4-FFF2-40B4-BE49-F238E27FC236}">
                <a16:creationId xmlns:a16="http://schemas.microsoft.com/office/drawing/2014/main" id="{D5E47B4A-1779-651A-CC03-1619147DBC99}"/>
              </a:ext>
            </a:extLst>
          </p:cNvPr>
          <p:cNvSpPr txBox="1"/>
          <p:nvPr/>
        </p:nvSpPr>
        <p:spPr>
          <a:xfrm>
            <a:off x="9213254" y="2178343"/>
            <a:ext cx="1502641" cy="461665"/>
          </a:xfrm>
          <a:prstGeom prst="rect">
            <a:avLst/>
          </a:prstGeom>
          <a:solidFill>
            <a:schemeClr val="accent2"/>
          </a:solidFill>
        </p:spPr>
        <p:txBody>
          <a:bodyPr wrap="square" rtlCol="0">
            <a:spAutoFit/>
          </a:bodyPr>
          <a:lstStyle/>
          <a:p>
            <a:r>
              <a:rPr lang="sl-SI" sz="1200" b="1">
                <a:solidFill>
                  <a:schemeClr val="bg1"/>
                </a:solidFill>
                <a:latin typeface="+mj-lt"/>
              </a:rPr>
              <a:t>VSI PRIJAVITELJI + VSI PROJEKTNI PARTNERJI</a:t>
            </a:r>
            <a:endParaRPr lang="sl-SI" sz="1200" b="1" dirty="0">
              <a:solidFill>
                <a:schemeClr val="bg1"/>
              </a:solidFill>
              <a:latin typeface="+mj-lt"/>
            </a:endParaRPr>
          </a:p>
        </p:txBody>
      </p:sp>
      <p:pic>
        <p:nvPicPr>
          <p:cNvPr id="13" name="Grafika 12" descr="Chevron arrows with solid fill">
            <a:extLst>
              <a:ext uri="{FF2B5EF4-FFF2-40B4-BE49-F238E27FC236}">
                <a16:creationId xmlns:a16="http://schemas.microsoft.com/office/drawing/2014/main" id="{C27670F7-ADCB-9C5B-CD6D-2EA49064AB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376" y="2209758"/>
            <a:ext cx="398834" cy="398834"/>
          </a:xfrm>
          <a:prstGeom prst="rect">
            <a:avLst/>
          </a:prstGeom>
        </p:spPr>
      </p:pic>
      <p:sp>
        <p:nvSpPr>
          <p:cNvPr id="14" name="Naslov 1">
            <a:extLst>
              <a:ext uri="{FF2B5EF4-FFF2-40B4-BE49-F238E27FC236}">
                <a16:creationId xmlns:a16="http://schemas.microsoft.com/office/drawing/2014/main" id="{02F8C0BD-FBBE-530E-1395-A16D2AA1CA94}"/>
              </a:ext>
            </a:extLst>
          </p:cNvPr>
          <p:cNvSpPr txBox="1">
            <a:spLocks/>
          </p:cNvSpPr>
          <p:nvPr/>
        </p:nvSpPr>
        <p:spPr>
          <a:xfrm>
            <a:off x="672548" y="236557"/>
            <a:ext cx="10515600" cy="105758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accent6">
                    <a:lumMod val="75000"/>
                  </a:schemeClr>
                </a:solidFill>
              </a:rPr>
              <a:t>OZNAČEVANJE – </a:t>
            </a:r>
            <a:r>
              <a:rPr lang="pt-BR" b="1" dirty="0">
                <a:solidFill>
                  <a:schemeClr val="accent2"/>
                </a:solidFill>
              </a:rPr>
              <a:t>KDO MORA OZNAČITI VIR (SO)FINANCIRANJA?</a:t>
            </a:r>
            <a:endParaRPr lang="sl-SI" b="1" dirty="0">
              <a:solidFill>
                <a:schemeClr val="accent2"/>
              </a:solidFill>
            </a:endParaRPr>
          </a:p>
        </p:txBody>
      </p:sp>
      <p:pic>
        <p:nvPicPr>
          <p:cNvPr id="15" name="Slika 14">
            <a:extLst>
              <a:ext uri="{FF2B5EF4-FFF2-40B4-BE49-F238E27FC236}">
                <a16:creationId xmlns:a16="http://schemas.microsoft.com/office/drawing/2014/main" id="{4EC2B4EA-8E98-DF99-E46D-4E5F7CD3E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373" y="4454534"/>
            <a:ext cx="9517453" cy="210312"/>
          </a:xfrm>
          <a:prstGeom prst="rect">
            <a:avLst/>
          </a:prstGeom>
        </p:spPr>
      </p:pic>
      <p:sp>
        <p:nvSpPr>
          <p:cNvPr id="16" name="Označba mesta vsebine 2">
            <a:extLst>
              <a:ext uri="{FF2B5EF4-FFF2-40B4-BE49-F238E27FC236}">
                <a16:creationId xmlns:a16="http://schemas.microsoft.com/office/drawing/2014/main" id="{982DB641-FEB3-0B32-0821-2A57AE834068}"/>
              </a:ext>
            </a:extLst>
          </p:cNvPr>
          <p:cNvSpPr txBox="1">
            <a:spLocks/>
          </p:cNvSpPr>
          <p:nvPr/>
        </p:nvSpPr>
        <p:spPr>
          <a:xfrm>
            <a:off x="672548" y="5017498"/>
            <a:ext cx="9916286" cy="1314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1800" dirty="0">
                <a:solidFill>
                  <a:schemeClr val="bg2">
                    <a:lumMod val="25000"/>
                  </a:schemeClr>
                </a:solidFill>
                <a:latin typeface="+mj-lt"/>
              </a:rPr>
              <a:t>Upravičenci do sredstev morajo navesti vir (so)financiranja</a:t>
            </a:r>
            <a:r>
              <a:rPr lang="sl-SI" sz="1800" b="1" dirty="0">
                <a:solidFill>
                  <a:schemeClr val="bg2">
                    <a:lumMod val="25000"/>
                  </a:schemeClr>
                </a:solidFill>
                <a:latin typeface="+mj-lt"/>
              </a:rPr>
              <a:t> z dnem podpisa pogodbe o sofinanciranju operacije EKP 2021–2027 oz. takoj, ko se začne izvajanje operacije</a:t>
            </a:r>
            <a:r>
              <a:rPr lang="sl-SI" sz="1800" dirty="0">
                <a:solidFill>
                  <a:schemeClr val="bg2">
                    <a:lumMod val="25000"/>
                  </a:schemeClr>
                </a:solidFill>
                <a:latin typeface="+mj-lt"/>
              </a:rPr>
              <a:t>. </a:t>
            </a:r>
          </a:p>
        </p:txBody>
      </p:sp>
      <p:sp>
        <p:nvSpPr>
          <p:cNvPr id="18" name="PoljeZBesedilom 17">
            <a:extLst>
              <a:ext uri="{FF2B5EF4-FFF2-40B4-BE49-F238E27FC236}">
                <a16:creationId xmlns:a16="http://schemas.microsoft.com/office/drawing/2014/main" id="{A7A6D199-DA69-CD14-C7AC-A67DBEE35D81}"/>
              </a:ext>
            </a:extLst>
          </p:cNvPr>
          <p:cNvSpPr txBox="1"/>
          <p:nvPr/>
        </p:nvSpPr>
        <p:spPr>
          <a:xfrm>
            <a:off x="9213254" y="5510274"/>
            <a:ext cx="1502641" cy="400110"/>
          </a:xfrm>
          <a:prstGeom prst="rect">
            <a:avLst/>
          </a:prstGeom>
          <a:solidFill>
            <a:schemeClr val="accent2"/>
          </a:solidFill>
        </p:spPr>
        <p:txBody>
          <a:bodyPr wrap="square" rtlCol="0">
            <a:spAutoFit/>
          </a:bodyPr>
          <a:lstStyle/>
          <a:p>
            <a:pPr algn="ctr"/>
            <a:r>
              <a:rPr lang="sl-SI" sz="2000" b="1" dirty="0">
                <a:solidFill>
                  <a:schemeClr val="bg1"/>
                </a:solidFill>
                <a:latin typeface="+mj-lt"/>
              </a:rPr>
              <a:t>TAKOJ!</a:t>
            </a:r>
          </a:p>
        </p:txBody>
      </p:sp>
      <p:pic>
        <p:nvPicPr>
          <p:cNvPr id="19" name="Grafika 18" descr="Chevron arrows with solid fill">
            <a:extLst>
              <a:ext uri="{FF2B5EF4-FFF2-40B4-BE49-F238E27FC236}">
                <a16:creationId xmlns:a16="http://schemas.microsoft.com/office/drawing/2014/main" id="{44721D63-29D0-0FC5-4EFE-253B2900BC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376" y="5541689"/>
            <a:ext cx="398834" cy="398834"/>
          </a:xfrm>
          <a:prstGeom prst="rect">
            <a:avLst/>
          </a:prstGeom>
        </p:spPr>
      </p:pic>
      <p:sp>
        <p:nvSpPr>
          <p:cNvPr id="5" name="Označba mesta številke diapozitiva 4">
            <a:extLst>
              <a:ext uri="{FF2B5EF4-FFF2-40B4-BE49-F238E27FC236}">
                <a16:creationId xmlns:a16="http://schemas.microsoft.com/office/drawing/2014/main" id="{7FC0A962-3638-ED84-7B43-50F203926279}"/>
              </a:ext>
            </a:extLst>
          </p:cNvPr>
          <p:cNvSpPr>
            <a:spLocks noGrp="1"/>
          </p:cNvSpPr>
          <p:nvPr>
            <p:ph type="sldNum" sz="quarter" idx="12"/>
          </p:nvPr>
        </p:nvSpPr>
        <p:spPr/>
        <p:txBody>
          <a:bodyPr/>
          <a:lstStyle/>
          <a:p>
            <a:fld id="{DB0541E2-7EB7-469F-924A-AAEADCA667B4}" type="slidenum">
              <a:rPr lang="sl-SI" smtClean="0"/>
              <a:t>12</a:t>
            </a:fld>
            <a:endParaRPr lang="sl-SI"/>
          </a:p>
        </p:txBody>
      </p:sp>
    </p:spTree>
    <p:extLst>
      <p:ext uri="{BB962C8B-B14F-4D97-AF65-F5344CB8AC3E}">
        <p14:creationId xmlns:p14="http://schemas.microsoft.com/office/powerpoint/2010/main" val="419826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51B43-6B0F-9C95-CF44-59481252D2B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7DCAA1C-BD98-5452-1843-222C2ABC6B26}"/>
              </a:ext>
            </a:extLst>
          </p:cNvPr>
          <p:cNvSpPr>
            <a:spLocks noGrp="1"/>
          </p:cNvSpPr>
          <p:nvPr>
            <p:ph type="title"/>
          </p:nvPr>
        </p:nvSpPr>
        <p:spPr>
          <a:xfrm>
            <a:off x="520148" y="137525"/>
            <a:ext cx="10515600" cy="662782"/>
          </a:xfrm>
        </p:spPr>
        <p:txBody>
          <a:bodyPr>
            <a:normAutofit fontScale="90000"/>
          </a:bodyPr>
          <a:lstStyle/>
          <a:p>
            <a:r>
              <a:rPr lang="sl-SI" b="1" dirty="0">
                <a:solidFill>
                  <a:schemeClr val="accent6">
                    <a:lumMod val="75000"/>
                  </a:schemeClr>
                </a:solidFill>
              </a:rPr>
              <a:t>OZNAČEVANJE – </a:t>
            </a:r>
            <a:r>
              <a:rPr lang="sl-SI" b="1" dirty="0">
                <a:solidFill>
                  <a:schemeClr val="accent2"/>
                </a:solidFill>
              </a:rPr>
              <a:t>KAJ OZNAČEVATI?</a:t>
            </a:r>
          </a:p>
        </p:txBody>
      </p:sp>
      <p:sp>
        <p:nvSpPr>
          <p:cNvPr id="3" name="Označba mesta vsebine 2">
            <a:extLst>
              <a:ext uri="{FF2B5EF4-FFF2-40B4-BE49-F238E27FC236}">
                <a16:creationId xmlns:a16="http://schemas.microsoft.com/office/drawing/2014/main" id="{A7412D86-3102-4BB6-EE4F-2CD38BC670C4}"/>
              </a:ext>
            </a:extLst>
          </p:cNvPr>
          <p:cNvSpPr>
            <a:spLocks noGrp="1"/>
          </p:cNvSpPr>
          <p:nvPr>
            <p:ph idx="1"/>
          </p:nvPr>
        </p:nvSpPr>
        <p:spPr>
          <a:xfrm>
            <a:off x="619538" y="1576419"/>
            <a:ext cx="8819737" cy="4376706"/>
          </a:xfrm>
        </p:spPr>
        <p:txBody>
          <a:bodyPr>
            <a:noAutofit/>
          </a:bodyPr>
          <a:lstStyle/>
          <a:p>
            <a:pPr>
              <a:spcAft>
                <a:spcPts val="1200"/>
              </a:spcAft>
            </a:pPr>
            <a:r>
              <a:rPr lang="sl-SI" sz="2000" dirty="0">
                <a:solidFill>
                  <a:schemeClr val="bg2">
                    <a:lumMod val="25000"/>
                  </a:schemeClr>
                </a:solidFill>
                <a:latin typeface="+mj-lt"/>
              </a:rPr>
              <a:t>na svoji uradni </a:t>
            </a:r>
            <a:r>
              <a:rPr lang="sl-SI" sz="2000" b="1" dirty="0">
                <a:solidFill>
                  <a:schemeClr val="accent2"/>
                </a:solidFill>
                <a:latin typeface="+mj-lt"/>
              </a:rPr>
              <a:t>SPLETNI STRANI </a:t>
            </a:r>
            <a:r>
              <a:rPr lang="sl-SI" sz="2000" dirty="0">
                <a:solidFill>
                  <a:schemeClr val="bg2">
                    <a:lumMod val="25000"/>
                  </a:schemeClr>
                </a:solidFill>
                <a:latin typeface="+mj-lt"/>
              </a:rPr>
              <a:t>(obvezni elementi označevanja + kratek opis projekta s cilji in rezultati </a:t>
            </a:r>
            <a:r>
              <a:rPr lang="sl-SI" sz="2000" dirty="0">
                <a:solidFill>
                  <a:schemeClr val="bg2">
                    <a:lumMod val="25000"/>
                  </a:schemeClr>
                </a:solidFill>
                <a:latin typeface="+mj-lt"/>
                <a:sym typeface="Wingdings" panose="05000000000000000000" pitchFamily="2" charset="2"/>
              </a:rPr>
              <a:t></a:t>
            </a:r>
            <a:r>
              <a:rPr lang="sl-SI" sz="2000" dirty="0">
                <a:solidFill>
                  <a:schemeClr val="bg2">
                    <a:lumMod val="25000"/>
                  </a:schemeClr>
                </a:solidFill>
                <a:latin typeface="+mj-lt"/>
              </a:rPr>
              <a:t> namestitev na uvodno spletno stran ali na podstran v </a:t>
            </a:r>
            <a:r>
              <a:rPr lang="sl-SI" sz="2000" u="sng" dirty="0">
                <a:solidFill>
                  <a:schemeClr val="bg2">
                    <a:lumMod val="25000"/>
                  </a:schemeClr>
                </a:solidFill>
                <a:latin typeface="+mj-lt"/>
              </a:rPr>
              <a:t>vseh jezikovnih različicah</a:t>
            </a:r>
            <a:r>
              <a:rPr lang="sl-SI" sz="2000" dirty="0">
                <a:solidFill>
                  <a:schemeClr val="bg2">
                    <a:lumMod val="25000"/>
                  </a:schemeClr>
                </a:solidFill>
                <a:latin typeface="+mj-lt"/>
              </a:rPr>
              <a:t>)</a:t>
            </a:r>
          </a:p>
          <a:p>
            <a:pPr>
              <a:spcAft>
                <a:spcPts val="1200"/>
              </a:spcAft>
            </a:pPr>
            <a:r>
              <a:rPr lang="sl-SI" sz="2000" dirty="0">
                <a:solidFill>
                  <a:schemeClr val="bg2">
                    <a:lumMod val="25000"/>
                  </a:schemeClr>
                </a:solidFill>
                <a:latin typeface="+mj-lt"/>
              </a:rPr>
              <a:t>na </a:t>
            </a:r>
            <a:r>
              <a:rPr lang="sl-SI" sz="2000" b="1" dirty="0">
                <a:solidFill>
                  <a:schemeClr val="accent2"/>
                </a:solidFill>
                <a:latin typeface="+mj-lt"/>
              </a:rPr>
              <a:t>DRUŽBENIH OMREŽJIH </a:t>
            </a:r>
            <a:r>
              <a:rPr lang="sl-SI" sz="2000" dirty="0">
                <a:solidFill>
                  <a:schemeClr val="bg2">
                    <a:lumMod val="25000"/>
                  </a:schemeClr>
                </a:solidFill>
                <a:latin typeface="+mj-lt"/>
              </a:rPr>
              <a:t>(Facebook, </a:t>
            </a:r>
            <a:r>
              <a:rPr lang="sl-SI" sz="2000" dirty="0" err="1">
                <a:solidFill>
                  <a:schemeClr val="bg2">
                    <a:lumMod val="25000"/>
                  </a:schemeClr>
                </a:solidFill>
                <a:latin typeface="+mj-lt"/>
              </a:rPr>
              <a:t>Instagram</a:t>
            </a:r>
            <a:r>
              <a:rPr lang="sl-SI" sz="2000" dirty="0">
                <a:solidFill>
                  <a:schemeClr val="bg2">
                    <a:lumMod val="25000"/>
                  </a:schemeClr>
                </a:solidFill>
                <a:latin typeface="+mj-lt"/>
              </a:rPr>
              <a:t>, YouTube)</a:t>
            </a:r>
          </a:p>
          <a:p>
            <a:pPr>
              <a:spcAft>
                <a:spcPts val="1200"/>
              </a:spcAft>
            </a:pPr>
            <a:r>
              <a:rPr lang="sl-SI" sz="2000" dirty="0">
                <a:solidFill>
                  <a:schemeClr val="bg2">
                    <a:lumMod val="25000"/>
                  </a:schemeClr>
                </a:solidFill>
                <a:latin typeface="+mj-lt"/>
              </a:rPr>
              <a:t>v </a:t>
            </a:r>
            <a:r>
              <a:rPr lang="sl-SI" sz="2000" b="1" dirty="0">
                <a:solidFill>
                  <a:schemeClr val="accent2"/>
                </a:solidFill>
                <a:latin typeface="+mj-lt"/>
              </a:rPr>
              <a:t>DOKUMENTIH IN KOMUNIKACIJSKEM GRADIVU, </a:t>
            </a:r>
            <a:r>
              <a:rPr lang="sl-SI" sz="2000" dirty="0">
                <a:solidFill>
                  <a:schemeClr val="bg2">
                    <a:lumMod val="25000"/>
                  </a:schemeClr>
                </a:solidFill>
                <a:latin typeface="+mj-lt"/>
              </a:rPr>
              <a:t>ki je namenjeno javnosti</a:t>
            </a:r>
          </a:p>
          <a:p>
            <a:pPr>
              <a:spcAft>
                <a:spcPts val="1200"/>
              </a:spcAft>
            </a:pPr>
            <a:r>
              <a:rPr lang="sl-SI" sz="2000" dirty="0">
                <a:solidFill>
                  <a:schemeClr val="bg2">
                    <a:lumMod val="25000"/>
                  </a:schemeClr>
                </a:solidFill>
                <a:latin typeface="+mj-lt"/>
              </a:rPr>
              <a:t>namestitev vsaj enega </a:t>
            </a:r>
            <a:r>
              <a:rPr lang="sl-SI" sz="2000" b="1" dirty="0">
                <a:solidFill>
                  <a:schemeClr val="accent2"/>
                </a:solidFill>
                <a:latin typeface="+mj-lt"/>
              </a:rPr>
              <a:t>PLAKATA V VELIKOSTI NAJMANJ A3 </a:t>
            </a:r>
            <a:r>
              <a:rPr lang="sl-SI" sz="2000" dirty="0">
                <a:solidFill>
                  <a:schemeClr val="bg2">
                    <a:lumMod val="25000"/>
                  </a:schemeClr>
                </a:solidFill>
                <a:latin typeface="+mj-lt"/>
              </a:rPr>
              <a:t>ali </a:t>
            </a:r>
            <a:r>
              <a:rPr lang="sl-SI" sz="2000" b="1" dirty="0">
                <a:solidFill>
                  <a:schemeClr val="bg2">
                    <a:lumMod val="25000"/>
                  </a:schemeClr>
                </a:solidFill>
                <a:latin typeface="+mj-lt"/>
              </a:rPr>
              <a:t>enakovreden elektronski prikazovalnik z informacijami o operaciji </a:t>
            </a:r>
            <a:r>
              <a:rPr lang="sl-SI" sz="2000" dirty="0">
                <a:solidFill>
                  <a:schemeClr val="bg2">
                    <a:lumMod val="25000"/>
                  </a:schemeClr>
                </a:solidFill>
                <a:latin typeface="+mj-lt"/>
              </a:rPr>
              <a:t>na dobro vidnem javnem mestu (na primer pred vhodom v stavbo) </a:t>
            </a:r>
          </a:p>
          <a:p>
            <a:pPr>
              <a:spcAft>
                <a:spcPts val="1200"/>
              </a:spcAft>
            </a:pPr>
            <a:r>
              <a:rPr lang="sl-SI" sz="2000" dirty="0">
                <a:solidFill>
                  <a:schemeClr val="accent2"/>
                </a:solidFill>
              </a:rPr>
              <a:t>KUPLJENO OPREMO </a:t>
            </a:r>
            <a:r>
              <a:rPr lang="sl-SI" sz="2000" dirty="0">
                <a:latin typeface="+mj-lt"/>
              </a:rPr>
              <a:t>označiti z obveznimi elementi označevanja s tiskom ali nalepko</a:t>
            </a:r>
            <a:endParaRPr lang="sl-SI" sz="2000" dirty="0">
              <a:solidFill>
                <a:schemeClr val="bg2">
                  <a:lumMod val="25000"/>
                </a:schemeClr>
              </a:solidFill>
              <a:latin typeface="+mj-lt"/>
            </a:endParaRPr>
          </a:p>
          <a:p>
            <a:endParaRPr lang="sl-SI" sz="1800" dirty="0">
              <a:solidFill>
                <a:schemeClr val="bg2">
                  <a:lumMod val="25000"/>
                </a:schemeClr>
              </a:solidFill>
              <a:latin typeface="+mj-lt"/>
            </a:endParaRPr>
          </a:p>
          <a:p>
            <a:endParaRPr lang="sl-SI" sz="1800" dirty="0">
              <a:solidFill>
                <a:schemeClr val="bg2">
                  <a:lumMod val="25000"/>
                </a:schemeClr>
              </a:solidFill>
              <a:latin typeface="+mj-lt"/>
            </a:endParaRPr>
          </a:p>
        </p:txBody>
      </p:sp>
      <p:pic>
        <p:nvPicPr>
          <p:cNvPr id="4" name="Slika 3">
            <a:extLst>
              <a:ext uri="{FF2B5EF4-FFF2-40B4-BE49-F238E27FC236}">
                <a16:creationId xmlns:a16="http://schemas.microsoft.com/office/drawing/2014/main" id="{F6DCF388-1C9E-AADF-E2EB-7CAC144DE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539" y="751816"/>
            <a:ext cx="9517453" cy="210312"/>
          </a:xfrm>
          <a:prstGeom prst="rect">
            <a:avLst/>
          </a:prstGeom>
        </p:spPr>
      </p:pic>
      <p:sp>
        <p:nvSpPr>
          <p:cNvPr id="8" name="PoljeZBesedilom 7">
            <a:extLst>
              <a:ext uri="{FF2B5EF4-FFF2-40B4-BE49-F238E27FC236}">
                <a16:creationId xmlns:a16="http://schemas.microsoft.com/office/drawing/2014/main" id="{5DBED9F6-8291-B998-CC16-7EFAA1FC9BCE}"/>
              </a:ext>
            </a:extLst>
          </p:cNvPr>
          <p:cNvSpPr txBox="1"/>
          <p:nvPr/>
        </p:nvSpPr>
        <p:spPr>
          <a:xfrm>
            <a:off x="10356254" y="269499"/>
            <a:ext cx="1502641" cy="461665"/>
          </a:xfrm>
          <a:prstGeom prst="rect">
            <a:avLst/>
          </a:prstGeom>
          <a:solidFill>
            <a:schemeClr val="accent2"/>
          </a:solidFill>
        </p:spPr>
        <p:txBody>
          <a:bodyPr wrap="square" rtlCol="0">
            <a:spAutoFit/>
          </a:bodyPr>
          <a:lstStyle/>
          <a:p>
            <a:r>
              <a:rPr lang="sl-SI" sz="1200" b="1" dirty="0">
                <a:solidFill>
                  <a:schemeClr val="bg1"/>
                </a:solidFill>
                <a:latin typeface="+mj-lt"/>
              </a:rPr>
              <a:t>VSI PRIJAVITELJI + VSI PROJEKTNI PARTNERJI</a:t>
            </a:r>
          </a:p>
        </p:txBody>
      </p:sp>
      <p:pic>
        <p:nvPicPr>
          <p:cNvPr id="9" name="Grafika 8" descr="Chevron arrows with solid fill">
            <a:extLst>
              <a:ext uri="{FF2B5EF4-FFF2-40B4-BE49-F238E27FC236}">
                <a16:creationId xmlns:a16="http://schemas.microsoft.com/office/drawing/2014/main" id="{21799FA0-0A36-BA8E-C652-4777B159C1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8158" y="269499"/>
            <a:ext cx="398834" cy="398834"/>
          </a:xfrm>
          <a:prstGeom prst="rect">
            <a:avLst/>
          </a:prstGeom>
        </p:spPr>
      </p:pic>
      <p:pic>
        <p:nvPicPr>
          <p:cNvPr id="5" name="Picture 2" descr="629,100+ Media Icons Stock Illustrations, Royalty-Free Vector Graphics &amp;  Clip Art - iStock | Social media icons, Video icon, Tv icon">
            <a:extLst>
              <a:ext uri="{FF2B5EF4-FFF2-40B4-BE49-F238E27FC236}">
                <a16:creationId xmlns:a16="http://schemas.microsoft.com/office/drawing/2014/main" id="{A7F69041-FA68-9AF4-0E98-1A6AD524DB7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a:fillRect/>
          </a:stretch>
        </p:blipFill>
        <p:spPr bwMode="auto">
          <a:xfrm>
            <a:off x="9624500" y="1124919"/>
            <a:ext cx="2234395" cy="5186569"/>
          </a:xfrm>
          <a:prstGeom prst="rect">
            <a:avLst/>
          </a:prstGeom>
          <a:noFill/>
          <a:extLst>
            <a:ext uri="{909E8E84-426E-40DD-AFC4-6F175D3DCCD1}">
              <a14:hiddenFill xmlns:a14="http://schemas.microsoft.com/office/drawing/2010/main">
                <a:solidFill>
                  <a:srgbClr val="FFFFFF"/>
                </a:solidFill>
              </a14:hiddenFill>
            </a:ext>
          </a:extLst>
        </p:spPr>
      </p:pic>
      <p:sp>
        <p:nvSpPr>
          <p:cNvPr id="6" name="Označba mesta številke diapozitiva 5">
            <a:extLst>
              <a:ext uri="{FF2B5EF4-FFF2-40B4-BE49-F238E27FC236}">
                <a16:creationId xmlns:a16="http://schemas.microsoft.com/office/drawing/2014/main" id="{C6AD3608-F95F-EA17-D41D-34E08D95F845}"/>
              </a:ext>
            </a:extLst>
          </p:cNvPr>
          <p:cNvSpPr>
            <a:spLocks noGrp="1"/>
          </p:cNvSpPr>
          <p:nvPr>
            <p:ph type="sldNum" sz="quarter" idx="12"/>
          </p:nvPr>
        </p:nvSpPr>
        <p:spPr/>
        <p:txBody>
          <a:bodyPr/>
          <a:lstStyle/>
          <a:p>
            <a:fld id="{DB0541E2-7EB7-469F-924A-AAEADCA667B4}" type="slidenum">
              <a:rPr lang="sl-SI" smtClean="0"/>
              <a:t>13</a:t>
            </a:fld>
            <a:endParaRPr lang="sl-SI"/>
          </a:p>
        </p:txBody>
      </p:sp>
    </p:spTree>
    <p:extLst>
      <p:ext uri="{BB962C8B-B14F-4D97-AF65-F5344CB8AC3E}">
        <p14:creationId xmlns:p14="http://schemas.microsoft.com/office/powerpoint/2010/main" val="206728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865B9-85AC-37B4-7B68-F46FBA094CE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0589F6C7-BE19-2920-C218-DC245249A14C}"/>
              </a:ext>
            </a:extLst>
          </p:cNvPr>
          <p:cNvSpPr>
            <a:spLocks noGrp="1"/>
          </p:cNvSpPr>
          <p:nvPr>
            <p:ph type="title"/>
          </p:nvPr>
        </p:nvSpPr>
        <p:spPr>
          <a:xfrm>
            <a:off x="548723" y="394492"/>
            <a:ext cx="10515600" cy="662782"/>
          </a:xfrm>
        </p:spPr>
        <p:txBody>
          <a:bodyPr>
            <a:normAutofit fontScale="90000"/>
          </a:bodyPr>
          <a:lstStyle/>
          <a:p>
            <a:r>
              <a:rPr lang="sl-SI" b="1" dirty="0">
                <a:solidFill>
                  <a:schemeClr val="accent6">
                    <a:lumMod val="75000"/>
                  </a:schemeClr>
                </a:solidFill>
              </a:rPr>
              <a:t>OZNAČEVANJE – </a:t>
            </a:r>
            <a:r>
              <a:rPr lang="sl-SI" b="1" dirty="0">
                <a:solidFill>
                  <a:schemeClr val="accent2"/>
                </a:solidFill>
              </a:rPr>
              <a:t>SPLETNA STRAN UPRAVIČENCA</a:t>
            </a:r>
            <a:br>
              <a:rPr lang="sl-SI" b="1" dirty="0">
                <a:solidFill>
                  <a:schemeClr val="accent2"/>
                </a:solidFill>
              </a:rPr>
            </a:br>
            <a:endParaRPr lang="sl-SI" b="1" dirty="0">
              <a:solidFill>
                <a:schemeClr val="accent2"/>
              </a:solidFill>
            </a:endParaRPr>
          </a:p>
        </p:txBody>
      </p:sp>
      <p:sp>
        <p:nvSpPr>
          <p:cNvPr id="3" name="Označba mesta vsebine 2">
            <a:extLst>
              <a:ext uri="{FF2B5EF4-FFF2-40B4-BE49-F238E27FC236}">
                <a16:creationId xmlns:a16="http://schemas.microsoft.com/office/drawing/2014/main" id="{E1C42457-29C8-DF26-74AC-91771F4722D0}"/>
              </a:ext>
            </a:extLst>
          </p:cNvPr>
          <p:cNvSpPr>
            <a:spLocks noGrp="1"/>
          </p:cNvSpPr>
          <p:nvPr>
            <p:ph idx="1"/>
          </p:nvPr>
        </p:nvSpPr>
        <p:spPr>
          <a:xfrm>
            <a:off x="619539" y="1057274"/>
            <a:ext cx="10444784" cy="5719349"/>
          </a:xfrm>
        </p:spPr>
        <p:txBody>
          <a:bodyPr>
            <a:noAutofit/>
          </a:bodyPr>
          <a:lstStyle/>
          <a:p>
            <a:r>
              <a:rPr lang="sl-SI" sz="1800" dirty="0">
                <a:solidFill>
                  <a:schemeClr val="tx1">
                    <a:lumMod val="65000"/>
                    <a:lumOff val="35000"/>
                  </a:schemeClr>
                </a:solidFill>
                <a:latin typeface="+mj-lt"/>
              </a:rPr>
              <a:t>Spletna stran lahko že obstaja ali pa je njena vzpostavitev predvidena v okviru projekta. </a:t>
            </a:r>
          </a:p>
          <a:p>
            <a:r>
              <a:rPr lang="sl-SI" sz="1800" dirty="0">
                <a:solidFill>
                  <a:schemeClr val="tx1">
                    <a:lumMod val="65000"/>
                    <a:lumOff val="35000"/>
                  </a:schemeClr>
                </a:solidFill>
                <a:latin typeface="+mj-lt"/>
              </a:rPr>
              <a:t>Upravičenec je dolžan na svoji spletni strani ali podstrani projekta predstaviti aktivnosti, ki se izvajajo v okviru posameznega projekta.</a:t>
            </a:r>
          </a:p>
          <a:p>
            <a:r>
              <a:rPr lang="sl-SI" sz="1800" dirty="0">
                <a:solidFill>
                  <a:schemeClr val="tx1">
                    <a:lumMod val="65000"/>
                    <a:lumOff val="35000"/>
                  </a:schemeClr>
                </a:solidFill>
                <a:latin typeface="+mj-lt"/>
              </a:rPr>
              <a:t>Na spletni strani se </a:t>
            </a:r>
            <a:r>
              <a:rPr lang="sl-SI" sz="1800" b="1" dirty="0">
                <a:solidFill>
                  <a:schemeClr val="tx1">
                    <a:lumMod val="65000"/>
                    <a:lumOff val="35000"/>
                  </a:schemeClr>
                </a:solidFill>
                <a:latin typeface="+mj-lt"/>
              </a:rPr>
              <a:t>obvezni elementi označevanja namestijo na uvodno spletno stran ali podstran projekta, in sicer na način, da so vidni znotraj vidne površine digitalne naprave, ne da bi se moral uporabnik pomakniti po strani navzdol</a:t>
            </a:r>
            <a:r>
              <a:rPr lang="sl-SI" sz="1800" dirty="0">
                <a:solidFill>
                  <a:schemeClr val="tx1">
                    <a:lumMod val="65000"/>
                    <a:lumOff val="35000"/>
                  </a:schemeClr>
                </a:solidFill>
                <a:latin typeface="+mj-lt"/>
              </a:rPr>
              <a:t>. </a:t>
            </a:r>
          </a:p>
          <a:p>
            <a:r>
              <a:rPr lang="sl-SI" sz="1800" dirty="0">
                <a:solidFill>
                  <a:schemeClr val="tx1">
                    <a:lumMod val="65000"/>
                    <a:lumOff val="35000"/>
                  </a:schemeClr>
                </a:solidFill>
                <a:latin typeface="+mj-lt"/>
              </a:rPr>
              <a:t>Upravičenec ima informacije o projektu objavljene na spletu toliko časa, dokler je viden učinek sredstev, ki jih je dobil. </a:t>
            </a:r>
          </a:p>
          <a:p>
            <a:r>
              <a:rPr lang="sl-SI" sz="1800" dirty="0">
                <a:solidFill>
                  <a:schemeClr val="tx1">
                    <a:lumMod val="65000"/>
                    <a:lumOff val="35000"/>
                  </a:schemeClr>
                </a:solidFill>
                <a:latin typeface="+mj-lt"/>
              </a:rPr>
              <a:t>Če se v primeru spletnih strani, ki so že vzpostavljene in niso vzpostavljene izključno zaradi projekta, se predlaga umestitev na tiste podstrani, kjer so oz. bodo predstavljene vsebine projekta. V primeru spletnih strani, ki se postavijo izključno zaradi projekta, se obvezni elementi označevanja namestijo na uvodno spletno stran. </a:t>
            </a:r>
          </a:p>
          <a:p>
            <a:pPr marL="0" indent="0">
              <a:buNone/>
            </a:pPr>
            <a:r>
              <a:rPr lang="sl-SI" sz="2000" b="1" dirty="0">
                <a:solidFill>
                  <a:schemeClr val="accent2"/>
                </a:solidFill>
                <a:latin typeface="+mj-lt"/>
              </a:rPr>
              <a:t>SPLETNA STRAN UPRAVIČENCA MORA VSEBOVATI:</a:t>
            </a:r>
          </a:p>
          <a:p>
            <a:pPr lvl="0"/>
            <a:r>
              <a:rPr lang="sl-SI" sz="1800" b="1" dirty="0">
                <a:solidFill>
                  <a:schemeClr val="accent6"/>
                </a:solidFill>
                <a:latin typeface="+mj-lt"/>
              </a:rPr>
              <a:t>KRATEK OPIS PROJEKTA, </a:t>
            </a:r>
            <a:r>
              <a:rPr lang="sl-SI" sz="1800" dirty="0">
                <a:solidFill>
                  <a:schemeClr val="tx1">
                    <a:lumMod val="65000"/>
                    <a:lumOff val="35000"/>
                  </a:schemeClr>
                </a:solidFill>
                <a:latin typeface="+mj-lt"/>
              </a:rPr>
              <a:t>vključno s cilji in rezultati, pri čemer se izpostavi finančna podpora EU - višina (so)financiranja EU v odnosu do skupne vrednosti operacije,</a:t>
            </a:r>
          </a:p>
          <a:p>
            <a:pPr lvl="0"/>
            <a:r>
              <a:rPr lang="sl-SI" sz="1800" b="1" dirty="0">
                <a:solidFill>
                  <a:schemeClr val="accent6"/>
                </a:solidFill>
                <a:latin typeface="+mj-lt"/>
              </a:rPr>
              <a:t>OBVEZNE ELEMENTE OZNAČEVANJA,</a:t>
            </a:r>
          </a:p>
          <a:p>
            <a:pPr lvl="0"/>
            <a:r>
              <a:rPr lang="sl-SI" sz="1800" b="1" dirty="0">
                <a:solidFill>
                  <a:schemeClr val="accent6"/>
                </a:solidFill>
                <a:latin typeface="+mj-lt"/>
              </a:rPr>
              <a:t>POVEZAVO NA SPLETNI PORTAL </a:t>
            </a:r>
            <a:r>
              <a:rPr lang="sl-SI" sz="1800" b="1" u="sng" dirty="0">
                <a:solidFill>
                  <a:schemeClr val="tx1">
                    <a:lumMod val="65000"/>
                    <a:lumOff val="35000"/>
                  </a:schemeClr>
                </a:solidFill>
                <a:latin typeface="+mj-lt"/>
              </a:rPr>
              <a:t>evropskasredstva.si  </a:t>
            </a:r>
            <a:r>
              <a:rPr lang="sl-SI" sz="1800" dirty="0">
                <a:solidFill>
                  <a:schemeClr val="tx1">
                    <a:lumMod val="65000"/>
                    <a:lumOff val="35000"/>
                  </a:schemeClr>
                </a:solidFill>
                <a:latin typeface="+mj-lt"/>
              </a:rPr>
              <a:t>(hiperpovezava preko emblema EU ali izpisano).</a:t>
            </a:r>
          </a:p>
          <a:p>
            <a:pPr marL="0" indent="0">
              <a:buNone/>
            </a:pPr>
            <a:endParaRPr lang="sl-SI" sz="2000" b="1" dirty="0">
              <a:solidFill>
                <a:schemeClr val="accent2"/>
              </a:solidFill>
              <a:latin typeface="+mj-lt"/>
            </a:endParaRPr>
          </a:p>
        </p:txBody>
      </p:sp>
      <p:pic>
        <p:nvPicPr>
          <p:cNvPr id="4" name="Slika 3">
            <a:extLst>
              <a:ext uri="{FF2B5EF4-FFF2-40B4-BE49-F238E27FC236}">
                <a16:creationId xmlns:a16="http://schemas.microsoft.com/office/drawing/2014/main" id="{31B0B070-E1DF-26B2-D7BF-3B2464F0B4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539" y="751816"/>
            <a:ext cx="9517453" cy="210312"/>
          </a:xfrm>
          <a:prstGeom prst="rect">
            <a:avLst/>
          </a:prstGeom>
        </p:spPr>
      </p:pic>
      <p:sp>
        <p:nvSpPr>
          <p:cNvPr id="12" name="PoljeZBesedilom 11">
            <a:extLst>
              <a:ext uri="{FF2B5EF4-FFF2-40B4-BE49-F238E27FC236}">
                <a16:creationId xmlns:a16="http://schemas.microsoft.com/office/drawing/2014/main" id="{EA1092B2-75C9-57C1-C54B-4F644AFACCA2}"/>
              </a:ext>
            </a:extLst>
          </p:cNvPr>
          <p:cNvSpPr txBox="1"/>
          <p:nvPr/>
        </p:nvSpPr>
        <p:spPr>
          <a:xfrm>
            <a:off x="10385431" y="5042101"/>
            <a:ext cx="1499416" cy="1384995"/>
          </a:xfrm>
          <a:prstGeom prst="rect">
            <a:avLst/>
          </a:prstGeom>
          <a:solidFill>
            <a:schemeClr val="accent6"/>
          </a:solidFill>
        </p:spPr>
        <p:txBody>
          <a:bodyPr wrap="square" rtlCol="0">
            <a:spAutoFit/>
          </a:bodyPr>
          <a:lstStyle/>
          <a:p>
            <a:r>
              <a:rPr lang="sl-SI" sz="1200" b="1" dirty="0">
                <a:solidFill>
                  <a:schemeClr val="bg1"/>
                </a:solidFill>
                <a:latin typeface="+mj-lt"/>
              </a:rPr>
              <a:t>KRATKI OPISI PROJEKTOV SO DOSTOPNI ŽE NA SPLETNI STRANI LAS ZGORNJA GORENJSKA – BOJA - </a:t>
            </a:r>
            <a:r>
              <a:rPr lang="sl-SI" sz="1200" dirty="0">
                <a:hlinkClick r:id="rId3"/>
              </a:rPr>
              <a:t>Projekti - LAS BOJA</a:t>
            </a:r>
            <a:endParaRPr lang="sl-SI" sz="1200" b="1" dirty="0">
              <a:highlight>
                <a:srgbClr val="FFFF00"/>
              </a:highlight>
              <a:latin typeface="+mj-lt"/>
            </a:endParaRPr>
          </a:p>
        </p:txBody>
      </p:sp>
      <p:pic>
        <p:nvPicPr>
          <p:cNvPr id="5" name="Slika 4">
            <a:extLst>
              <a:ext uri="{FF2B5EF4-FFF2-40B4-BE49-F238E27FC236}">
                <a16:creationId xmlns:a16="http://schemas.microsoft.com/office/drawing/2014/main" id="{4960F759-0021-597A-CC2F-354C09117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9830" y="4375401"/>
            <a:ext cx="670618" cy="670618"/>
          </a:xfrm>
          <a:prstGeom prst="rect">
            <a:avLst/>
          </a:prstGeom>
        </p:spPr>
      </p:pic>
      <p:sp>
        <p:nvSpPr>
          <p:cNvPr id="6" name="Označba mesta številke diapozitiva 5">
            <a:extLst>
              <a:ext uri="{FF2B5EF4-FFF2-40B4-BE49-F238E27FC236}">
                <a16:creationId xmlns:a16="http://schemas.microsoft.com/office/drawing/2014/main" id="{8D8A3EA6-8A31-DCD4-6EA6-7BC4EC72BA46}"/>
              </a:ext>
            </a:extLst>
          </p:cNvPr>
          <p:cNvSpPr>
            <a:spLocks noGrp="1"/>
          </p:cNvSpPr>
          <p:nvPr>
            <p:ph type="sldNum" sz="quarter" idx="12"/>
          </p:nvPr>
        </p:nvSpPr>
        <p:spPr/>
        <p:txBody>
          <a:bodyPr/>
          <a:lstStyle/>
          <a:p>
            <a:fld id="{DB0541E2-7EB7-469F-924A-AAEADCA667B4}" type="slidenum">
              <a:rPr lang="sl-SI" smtClean="0"/>
              <a:t>14</a:t>
            </a:fld>
            <a:endParaRPr lang="sl-SI"/>
          </a:p>
        </p:txBody>
      </p:sp>
    </p:spTree>
    <p:extLst>
      <p:ext uri="{BB962C8B-B14F-4D97-AF65-F5344CB8AC3E}">
        <p14:creationId xmlns:p14="http://schemas.microsoft.com/office/powerpoint/2010/main" val="3545764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0AC63-EA15-1BF2-A4A5-7BF48282578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1C81FBB-A4EC-CA26-6C03-C1DD4DEAC98F}"/>
              </a:ext>
            </a:extLst>
          </p:cNvPr>
          <p:cNvSpPr>
            <a:spLocks noGrp="1"/>
          </p:cNvSpPr>
          <p:nvPr>
            <p:ph type="title"/>
          </p:nvPr>
        </p:nvSpPr>
        <p:spPr>
          <a:xfrm>
            <a:off x="619539" y="467772"/>
            <a:ext cx="10515600" cy="662782"/>
          </a:xfrm>
        </p:spPr>
        <p:txBody>
          <a:bodyPr>
            <a:normAutofit fontScale="90000"/>
          </a:bodyPr>
          <a:lstStyle/>
          <a:p>
            <a:r>
              <a:rPr lang="sl-SI" b="1" dirty="0">
                <a:solidFill>
                  <a:schemeClr val="accent6">
                    <a:lumMod val="75000"/>
                  </a:schemeClr>
                </a:solidFill>
              </a:rPr>
              <a:t>OZNAČEVANJE – </a:t>
            </a:r>
            <a:r>
              <a:rPr lang="sl-SI" b="1" dirty="0">
                <a:solidFill>
                  <a:schemeClr val="accent2"/>
                </a:solidFill>
              </a:rPr>
              <a:t>DRUŽBENI MEDIJI</a:t>
            </a:r>
            <a:br>
              <a:rPr lang="sl-SI" b="1" dirty="0">
                <a:solidFill>
                  <a:schemeClr val="accent2"/>
                </a:solidFill>
              </a:rPr>
            </a:br>
            <a:endParaRPr lang="sl-SI" b="1" dirty="0">
              <a:solidFill>
                <a:schemeClr val="accent2"/>
              </a:solidFill>
            </a:endParaRPr>
          </a:p>
        </p:txBody>
      </p:sp>
      <p:sp>
        <p:nvSpPr>
          <p:cNvPr id="3" name="Označba mesta vsebine 2">
            <a:extLst>
              <a:ext uri="{FF2B5EF4-FFF2-40B4-BE49-F238E27FC236}">
                <a16:creationId xmlns:a16="http://schemas.microsoft.com/office/drawing/2014/main" id="{A60F8CCD-3254-A42B-A966-A4A1B7586975}"/>
              </a:ext>
            </a:extLst>
          </p:cNvPr>
          <p:cNvSpPr>
            <a:spLocks noGrp="1"/>
          </p:cNvSpPr>
          <p:nvPr>
            <p:ph idx="1"/>
          </p:nvPr>
        </p:nvSpPr>
        <p:spPr>
          <a:xfrm>
            <a:off x="619539" y="1414598"/>
            <a:ext cx="10762836" cy="5719349"/>
          </a:xfrm>
        </p:spPr>
        <p:txBody>
          <a:bodyPr>
            <a:noAutofit/>
          </a:bodyPr>
          <a:lstStyle/>
          <a:p>
            <a:pPr marL="0" indent="0">
              <a:buNone/>
            </a:pPr>
            <a:r>
              <a:rPr lang="sl-SI" sz="1700" b="1" dirty="0">
                <a:solidFill>
                  <a:schemeClr val="accent2"/>
                </a:solidFill>
                <a:latin typeface="+mj-lt"/>
              </a:rPr>
              <a:t>DRUŽBENI MEDIJI: </a:t>
            </a:r>
            <a:r>
              <a:rPr lang="sl-SI" sz="1700" dirty="0">
                <a:solidFill>
                  <a:schemeClr val="tx1">
                    <a:lumMod val="65000"/>
                    <a:lumOff val="35000"/>
                  </a:schemeClr>
                </a:solidFill>
                <a:latin typeface="+mj-lt"/>
              </a:rPr>
              <a:t>Facebook, YouTube, </a:t>
            </a:r>
            <a:r>
              <a:rPr lang="sl-SI" sz="1700" dirty="0" err="1">
                <a:solidFill>
                  <a:schemeClr val="tx1">
                    <a:lumMod val="65000"/>
                    <a:lumOff val="35000"/>
                  </a:schemeClr>
                </a:solidFill>
                <a:latin typeface="+mj-lt"/>
              </a:rPr>
              <a:t>LinkedIn</a:t>
            </a:r>
            <a:r>
              <a:rPr lang="sl-SI" sz="1700" dirty="0">
                <a:solidFill>
                  <a:schemeClr val="tx1">
                    <a:lumMod val="65000"/>
                    <a:lumOff val="35000"/>
                  </a:schemeClr>
                </a:solidFill>
                <a:latin typeface="+mj-lt"/>
              </a:rPr>
              <a:t>, </a:t>
            </a:r>
            <a:r>
              <a:rPr lang="sl-SI" sz="1700" dirty="0" err="1">
                <a:solidFill>
                  <a:schemeClr val="tx1">
                    <a:lumMod val="65000"/>
                    <a:lumOff val="35000"/>
                  </a:schemeClr>
                </a:solidFill>
                <a:latin typeface="+mj-lt"/>
              </a:rPr>
              <a:t>Twitter</a:t>
            </a:r>
            <a:r>
              <a:rPr lang="sl-SI" sz="1700" dirty="0">
                <a:solidFill>
                  <a:schemeClr val="tx1">
                    <a:lumMod val="65000"/>
                    <a:lumOff val="35000"/>
                  </a:schemeClr>
                </a:solidFill>
                <a:latin typeface="+mj-lt"/>
              </a:rPr>
              <a:t>, </a:t>
            </a:r>
            <a:r>
              <a:rPr lang="sl-SI" sz="1700" dirty="0" err="1">
                <a:solidFill>
                  <a:schemeClr val="tx1">
                    <a:lumMod val="65000"/>
                    <a:lumOff val="35000"/>
                  </a:schemeClr>
                </a:solidFill>
                <a:latin typeface="+mj-lt"/>
              </a:rPr>
              <a:t>Instagram</a:t>
            </a:r>
            <a:r>
              <a:rPr lang="sl-SI" sz="1700" dirty="0">
                <a:solidFill>
                  <a:schemeClr val="tx1">
                    <a:lumMod val="65000"/>
                    <a:lumOff val="35000"/>
                  </a:schemeClr>
                </a:solidFill>
                <a:latin typeface="+mj-lt"/>
              </a:rPr>
              <a:t>, </a:t>
            </a:r>
            <a:r>
              <a:rPr lang="sl-SI" sz="1700" dirty="0" err="1">
                <a:solidFill>
                  <a:schemeClr val="tx1">
                    <a:lumMod val="65000"/>
                    <a:lumOff val="35000"/>
                  </a:schemeClr>
                </a:solidFill>
                <a:latin typeface="+mj-lt"/>
              </a:rPr>
              <a:t>TikTok</a:t>
            </a:r>
            <a:r>
              <a:rPr lang="sl-SI" sz="1700" dirty="0">
                <a:solidFill>
                  <a:schemeClr val="tx1">
                    <a:lumMod val="65000"/>
                    <a:lumOff val="35000"/>
                  </a:schemeClr>
                </a:solidFill>
                <a:latin typeface="+mj-lt"/>
              </a:rPr>
              <a:t> ipd.</a:t>
            </a:r>
          </a:p>
          <a:p>
            <a:pPr marL="0" indent="0">
              <a:buNone/>
            </a:pPr>
            <a:r>
              <a:rPr lang="sl-SI" sz="1700" dirty="0">
                <a:solidFill>
                  <a:schemeClr val="tx1">
                    <a:lumMod val="65000"/>
                    <a:lumOff val="35000"/>
                  </a:schemeClr>
                </a:solidFill>
                <a:latin typeface="+mj-lt"/>
              </a:rPr>
              <a:t>Upravičenec je dolžan na vseh njegovih straneh družbenih medijev objaviti sledeče podatke na dobro vidnem mestu, ki potrdijo, da je prejel podporo iz skladov EU in Republike Slovenije:</a:t>
            </a:r>
          </a:p>
          <a:p>
            <a:pPr lvl="0"/>
            <a:r>
              <a:rPr lang="sl-SI" sz="1700" dirty="0">
                <a:solidFill>
                  <a:schemeClr val="tx1">
                    <a:lumMod val="65000"/>
                    <a:lumOff val="35000"/>
                  </a:schemeClr>
                </a:solidFill>
                <a:latin typeface="+mj-lt"/>
              </a:rPr>
              <a:t>sorazmerno z ravnjo podpore </a:t>
            </a:r>
            <a:r>
              <a:rPr lang="sl-SI" sz="1700" b="1" dirty="0">
                <a:solidFill>
                  <a:schemeClr val="accent6"/>
                </a:solidFill>
                <a:latin typeface="+mj-lt"/>
              </a:rPr>
              <a:t>KRATEK OPIS PROJEKTA</a:t>
            </a:r>
            <a:r>
              <a:rPr lang="sl-SI" sz="1700" dirty="0">
                <a:latin typeface="+mj-lt"/>
              </a:rPr>
              <a:t>, </a:t>
            </a:r>
            <a:r>
              <a:rPr lang="sl-SI" sz="1700" dirty="0">
                <a:solidFill>
                  <a:schemeClr val="tx1">
                    <a:lumMod val="65000"/>
                    <a:lumOff val="35000"/>
                  </a:schemeClr>
                </a:solidFill>
                <a:latin typeface="+mj-lt"/>
              </a:rPr>
              <a:t>vključno s cilji in rezultati, pri čemer se izpostavi finančna podpora EU - višina sofinanciranja EU v odnosu do skupne vrednosti operacije,</a:t>
            </a:r>
          </a:p>
          <a:p>
            <a:pPr lvl="0"/>
            <a:r>
              <a:rPr lang="sl-SI" sz="1700" b="1" dirty="0">
                <a:solidFill>
                  <a:schemeClr val="accent6"/>
                </a:solidFill>
                <a:latin typeface="+mj-lt"/>
              </a:rPr>
              <a:t>OBVEZNE ELEMENTE OZNAČEVANJA</a:t>
            </a:r>
            <a:r>
              <a:rPr lang="sl-SI" sz="1700" dirty="0">
                <a:latin typeface="+mj-lt"/>
              </a:rPr>
              <a:t>: </a:t>
            </a:r>
          </a:p>
          <a:p>
            <a:pPr lvl="1"/>
            <a:r>
              <a:rPr lang="sl-SI" sz="1700" dirty="0">
                <a:solidFill>
                  <a:schemeClr val="tx1">
                    <a:lumMod val="65000"/>
                    <a:lumOff val="35000"/>
                  </a:schemeClr>
                </a:solidFill>
                <a:latin typeface="+mj-lt"/>
              </a:rPr>
              <a:t>V primeru, da je družbeno omrežje ustanovljeno z namenom predstavitve projekta se z obveznimi elementi označevanja opremi naslovna fotografija, če družbeno omrežje to omogoča. Evropska podpora se navede tudi v opisu profila. </a:t>
            </a:r>
          </a:p>
          <a:p>
            <a:pPr lvl="1"/>
            <a:r>
              <a:rPr lang="sl-SI" sz="1700" dirty="0">
                <a:solidFill>
                  <a:schemeClr val="tx1">
                    <a:lumMod val="65000"/>
                    <a:lumOff val="35000"/>
                  </a:schemeClr>
                </a:solidFill>
                <a:latin typeface="+mj-lt"/>
              </a:rPr>
              <a:t>Označitev objav vezanih na projekt z obveznimi elementi označevanja.</a:t>
            </a:r>
          </a:p>
          <a:p>
            <a:pPr lvl="0"/>
            <a:r>
              <a:rPr lang="sl-SI" sz="1700" b="1" dirty="0">
                <a:solidFill>
                  <a:schemeClr val="accent6"/>
                </a:solidFill>
                <a:latin typeface="+mj-lt"/>
              </a:rPr>
              <a:t>POVEZAVO NA SPLETNI PORTAL EVROPSKASREDSTVA.SI </a:t>
            </a:r>
            <a:r>
              <a:rPr lang="sl-SI" sz="1700" dirty="0">
                <a:solidFill>
                  <a:schemeClr val="tx1">
                    <a:lumMod val="65000"/>
                    <a:lumOff val="35000"/>
                  </a:schemeClr>
                </a:solidFill>
                <a:latin typeface="+mj-lt"/>
              </a:rPr>
              <a:t>(hiperpovezava preko emblema EU ali izpisano).</a:t>
            </a:r>
          </a:p>
          <a:p>
            <a:pPr marL="0" indent="0">
              <a:buNone/>
            </a:pPr>
            <a:endParaRPr lang="sl-SI" sz="1700" dirty="0">
              <a:latin typeface="+mj-lt"/>
            </a:endParaRPr>
          </a:p>
          <a:p>
            <a:pPr marL="0" indent="0">
              <a:buNone/>
            </a:pPr>
            <a:r>
              <a:rPr lang="sl-SI" sz="1700" dirty="0">
                <a:solidFill>
                  <a:schemeClr val="tx1">
                    <a:lumMod val="65000"/>
                    <a:lumOff val="35000"/>
                  </a:schemeClr>
                </a:solidFill>
                <a:latin typeface="+mj-lt"/>
              </a:rPr>
              <a:t>Na enak način morajo biti označeni tudi </a:t>
            </a:r>
            <a:r>
              <a:rPr lang="sl-SI" sz="1700" b="1" dirty="0">
                <a:solidFill>
                  <a:schemeClr val="tx1">
                    <a:lumMod val="65000"/>
                    <a:lumOff val="35000"/>
                  </a:schemeClr>
                </a:solidFill>
                <a:latin typeface="+mj-lt"/>
              </a:rPr>
              <a:t>videoposnetki</a:t>
            </a:r>
            <a:r>
              <a:rPr lang="sl-SI" sz="1700" dirty="0">
                <a:solidFill>
                  <a:schemeClr val="tx1">
                    <a:lumMod val="65000"/>
                    <a:lumOff val="35000"/>
                  </a:schemeClr>
                </a:solidFill>
                <a:latin typeface="+mj-lt"/>
              </a:rPr>
              <a:t> (obvezni elementi označevanja vključeni v videoposnetek, opis in povezava do spletne strani pa v njegovem opisu). </a:t>
            </a:r>
          </a:p>
          <a:p>
            <a:pPr marL="0" indent="0">
              <a:buNone/>
            </a:pPr>
            <a:r>
              <a:rPr lang="sl-SI" sz="1700" dirty="0">
                <a:solidFill>
                  <a:schemeClr val="tx1">
                    <a:lumMod val="65000"/>
                    <a:lumOff val="35000"/>
                  </a:schemeClr>
                </a:solidFill>
                <a:latin typeface="+mj-lt"/>
              </a:rPr>
              <a:t>Priporočljiva je </a:t>
            </a:r>
            <a:r>
              <a:rPr lang="sl-SI" sz="1700" b="1" u="sng" dirty="0">
                <a:solidFill>
                  <a:schemeClr val="tx1">
                    <a:lumMod val="65000"/>
                    <a:lumOff val="35000"/>
                  </a:schemeClr>
                </a:solidFill>
                <a:latin typeface="+mj-lt"/>
              </a:rPr>
              <a:t>uporaba ključnikov </a:t>
            </a:r>
            <a:r>
              <a:rPr lang="sl-SI" sz="1700" dirty="0">
                <a:solidFill>
                  <a:schemeClr val="tx1">
                    <a:lumMod val="65000"/>
                    <a:lumOff val="35000"/>
                  </a:schemeClr>
                </a:solidFill>
                <a:latin typeface="+mj-lt"/>
              </a:rPr>
              <a:t>(#EvropskaSredstva, #EUsredstva) in označb relevantnih spletnih mest (npr. @evropska_sredstva), ki uporabnika strani v družbenem mediju usmerijo na matično stran Evropska sredstva na družbenem omrežju.</a:t>
            </a:r>
          </a:p>
          <a:p>
            <a:pPr marL="0" indent="0">
              <a:buNone/>
            </a:pPr>
            <a:endParaRPr lang="sl-SI" sz="2000" b="1" dirty="0">
              <a:solidFill>
                <a:schemeClr val="accent2"/>
              </a:solidFill>
              <a:latin typeface="+mj-lt"/>
            </a:endParaRPr>
          </a:p>
        </p:txBody>
      </p:sp>
      <p:pic>
        <p:nvPicPr>
          <p:cNvPr id="4" name="Slika 3">
            <a:extLst>
              <a:ext uri="{FF2B5EF4-FFF2-40B4-BE49-F238E27FC236}">
                <a16:creationId xmlns:a16="http://schemas.microsoft.com/office/drawing/2014/main" id="{64C62925-0141-37B6-40C9-D66E57B37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14" y="920242"/>
            <a:ext cx="9517453" cy="210312"/>
          </a:xfrm>
          <a:prstGeom prst="rect">
            <a:avLst/>
          </a:prstGeom>
        </p:spPr>
      </p:pic>
      <p:sp>
        <p:nvSpPr>
          <p:cNvPr id="5" name="Označba mesta številke diapozitiva 4">
            <a:extLst>
              <a:ext uri="{FF2B5EF4-FFF2-40B4-BE49-F238E27FC236}">
                <a16:creationId xmlns:a16="http://schemas.microsoft.com/office/drawing/2014/main" id="{0374A425-05D2-7B8A-2C96-E5179A8E3E60}"/>
              </a:ext>
            </a:extLst>
          </p:cNvPr>
          <p:cNvSpPr>
            <a:spLocks noGrp="1"/>
          </p:cNvSpPr>
          <p:nvPr>
            <p:ph type="sldNum" sz="quarter" idx="12"/>
          </p:nvPr>
        </p:nvSpPr>
        <p:spPr/>
        <p:txBody>
          <a:bodyPr/>
          <a:lstStyle/>
          <a:p>
            <a:fld id="{DB0541E2-7EB7-469F-924A-AAEADCA667B4}" type="slidenum">
              <a:rPr lang="sl-SI" smtClean="0"/>
              <a:t>15</a:t>
            </a:fld>
            <a:endParaRPr lang="sl-SI"/>
          </a:p>
        </p:txBody>
      </p:sp>
    </p:spTree>
    <p:extLst>
      <p:ext uri="{BB962C8B-B14F-4D97-AF65-F5344CB8AC3E}">
        <p14:creationId xmlns:p14="http://schemas.microsoft.com/office/powerpoint/2010/main" val="2181379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EF86D-C9CB-1252-836E-ADF63A4E2D0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EF8FFF1-800A-B6A1-9D6D-99FA86AABD61}"/>
              </a:ext>
            </a:extLst>
          </p:cNvPr>
          <p:cNvSpPr>
            <a:spLocks noGrp="1"/>
          </p:cNvSpPr>
          <p:nvPr>
            <p:ph type="title"/>
          </p:nvPr>
        </p:nvSpPr>
        <p:spPr>
          <a:xfrm>
            <a:off x="615398" y="498129"/>
            <a:ext cx="10515600" cy="662782"/>
          </a:xfrm>
        </p:spPr>
        <p:txBody>
          <a:bodyPr>
            <a:normAutofit fontScale="90000"/>
          </a:bodyPr>
          <a:lstStyle/>
          <a:p>
            <a:r>
              <a:rPr lang="sl-SI" b="1" dirty="0">
                <a:solidFill>
                  <a:schemeClr val="accent6">
                    <a:lumMod val="75000"/>
                  </a:schemeClr>
                </a:solidFill>
              </a:rPr>
              <a:t>OZNAČEVANJE – </a:t>
            </a:r>
            <a:r>
              <a:rPr lang="sl-SI" b="1" dirty="0">
                <a:solidFill>
                  <a:schemeClr val="accent2"/>
                </a:solidFill>
              </a:rPr>
              <a:t>DRUŽBENI MEDIJI</a:t>
            </a:r>
            <a:br>
              <a:rPr lang="sl-SI" b="1" dirty="0">
                <a:solidFill>
                  <a:schemeClr val="accent2"/>
                </a:solidFill>
              </a:rPr>
            </a:br>
            <a:endParaRPr lang="sl-SI" b="1" dirty="0">
              <a:solidFill>
                <a:schemeClr val="accent2"/>
              </a:solidFill>
            </a:endParaRPr>
          </a:p>
        </p:txBody>
      </p:sp>
      <p:pic>
        <p:nvPicPr>
          <p:cNvPr id="6" name="Označba mesta vsebine 5">
            <a:extLst>
              <a:ext uri="{FF2B5EF4-FFF2-40B4-BE49-F238E27FC236}">
                <a16:creationId xmlns:a16="http://schemas.microsoft.com/office/drawing/2014/main" id="{9ACC3699-19BB-5CB8-BDFD-BC9EB7D11D6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44426" y="1359695"/>
            <a:ext cx="5153555" cy="3552824"/>
          </a:xfrm>
          <a:prstGeom prst="rect">
            <a:avLst/>
          </a:prstGeom>
        </p:spPr>
      </p:pic>
      <p:pic>
        <p:nvPicPr>
          <p:cNvPr id="4" name="Slika 3">
            <a:extLst>
              <a:ext uri="{FF2B5EF4-FFF2-40B4-BE49-F238E27FC236}">
                <a16:creationId xmlns:a16="http://schemas.microsoft.com/office/drawing/2014/main" id="{0A9AD406-9153-75DD-438A-2DFC1AE1C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64" y="1055755"/>
            <a:ext cx="9517453" cy="210312"/>
          </a:xfrm>
          <a:prstGeom prst="rect">
            <a:avLst/>
          </a:prstGeom>
        </p:spPr>
      </p:pic>
      <p:pic>
        <p:nvPicPr>
          <p:cNvPr id="8" name="Slika 7">
            <a:extLst>
              <a:ext uri="{FF2B5EF4-FFF2-40B4-BE49-F238E27FC236}">
                <a16:creationId xmlns:a16="http://schemas.microsoft.com/office/drawing/2014/main" id="{C9D7BF95-444C-9962-C9C5-18D9EB3AB4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703770" y="3352801"/>
            <a:ext cx="6110479" cy="3119437"/>
          </a:xfrm>
          <a:prstGeom prst="rect">
            <a:avLst/>
          </a:prstGeom>
        </p:spPr>
      </p:pic>
      <p:sp>
        <p:nvSpPr>
          <p:cNvPr id="3" name="Označba mesta številke diapozitiva 2">
            <a:extLst>
              <a:ext uri="{FF2B5EF4-FFF2-40B4-BE49-F238E27FC236}">
                <a16:creationId xmlns:a16="http://schemas.microsoft.com/office/drawing/2014/main" id="{6AB4AA4A-E5F1-F5AB-797E-85DFE519F4EA}"/>
              </a:ext>
            </a:extLst>
          </p:cNvPr>
          <p:cNvSpPr>
            <a:spLocks noGrp="1"/>
          </p:cNvSpPr>
          <p:nvPr>
            <p:ph type="sldNum" sz="quarter" idx="12"/>
          </p:nvPr>
        </p:nvSpPr>
        <p:spPr/>
        <p:txBody>
          <a:bodyPr/>
          <a:lstStyle/>
          <a:p>
            <a:fld id="{DB0541E2-7EB7-469F-924A-AAEADCA667B4}" type="slidenum">
              <a:rPr lang="sl-SI" smtClean="0"/>
              <a:t>16</a:t>
            </a:fld>
            <a:endParaRPr lang="sl-SI"/>
          </a:p>
        </p:txBody>
      </p:sp>
    </p:spTree>
    <p:extLst>
      <p:ext uri="{BB962C8B-B14F-4D97-AF65-F5344CB8AC3E}">
        <p14:creationId xmlns:p14="http://schemas.microsoft.com/office/powerpoint/2010/main" val="2954728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F9D1C-1D92-395E-65F4-34F4E5167AC3}"/>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A2BD168-61C2-671E-A9BF-219C25388A94}"/>
              </a:ext>
            </a:extLst>
          </p:cNvPr>
          <p:cNvSpPr>
            <a:spLocks noGrp="1"/>
          </p:cNvSpPr>
          <p:nvPr>
            <p:ph type="title"/>
          </p:nvPr>
        </p:nvSpPr>
        <p:spPr>
          <a:xfrm>
            <a:off x="505239" y="257460"/>
            <a:ext cx="10991436" cy="662782"/>
          </a:xfrm>
        </p:spPr>
        <p:txBody>
          <a:bodyPr>
            <a:noAutofit/>
          </a:bodyPr>
          <a:lstStyle/>
          <a:p>
            <a:r>
              <a:rPr lang="sl-SI" sz="3400" b="1" dirty="0">
                <a:solidFill>
                  <a:schemeClr val="accent6">
                    <a:lumMod val="75000"/>
                  </a:schemeClr>
                </a:solidFill>
              </a:rPr>
              <a:t>OZNAČEVANJE – </a:t>
            </a:r>
            <a:r>
              <a:rPr lang="sl-SI" sz="3400" b="1" dirty="0">
                <a:solidFill>
                  <a:schemeClr val="accent2"/>
                </a:solidFill>
              </a:rPr>
              <a:t>DOKUMENTI IN KOMUNIKACIJSKA GRADIVA</a:t>
            </a:r>
          </a:p>
        </p:txBody>
      </p:sp>
      <p:sp>
        <p:nvSpPr>
          <p:cNvPr id="3" name="Označba mesta vsebine 2">
            <a:extLst>
              <a:ext uri="{FF2B5EF4-FFF2-40B4-BE49-F238E27FC236}">
                <a16:creationId xmlns:a16="http://schemas.microsoft.com/office/drawing/2014/main" id="{C8CEF462-BBC6-5EB4-8D8A-25E0A40E8445}"/>
              </a:ext>
            </a:extLst>
          </p:cNvPr>
          <p:cNvSpPr>
            <a:spLocks noGrp="1"/>
          </p:cNvSpPr>
          <p:nvPr>
            <p:ph idx="1"/>
          </p:nvPr>
        </p:nvSpPr>
        <p:spPr>
          <a:xfrm>
            <a:off x="562389" y="1319348"/>
            <a:ext cx="10762836" cy="5719349"/>
          </a:xfrm>
        </p:spPr>
        <p:txBody>
          <a:bodyPr>
            <a:noAutofit/>
          </a:bodyPr>
          <a:lstStyle/>
          <a:p>
            <a:pPr marL="0" indent="0">
              <a:buNone/>
            </a:pPr>
            <a:r>
              <a:rPr lang="sl-SI" sz="2000" dirty="0">
                <a:solidFill>
                  <a:schemeClr val="tx1">
                    <a:lumMod val="65000"/>
                    <a:lumOff val="35000"/>
                  </a:schemeClr>
                </a:solidFill>
                <a:latin typeface="+mj-lt"/>
              </a:rPr>
              <a:t>Upravičenec mora z obveznimi elementi označevanja označiti </a:t>
            </a:r>
            <a:r>
              <a:rPr lang="sl-SI" sz="2000" b="1" dirty="0">
                <a:solidFill>
                  <a:schemeClr val="accent2"/>
                </a:solidFill>
                <a:latin typeface="+mj-lt"/>
              </a:rPr>
              <a:t>VSA KOMUNIKACIJSKA IN INFORMACIJSKA GRADIVA</a:t>
            </a:r>
            <a:r>
              <a:rPr lang="sl-SI" sz="2000" dirty="0">
                <a:solidFill>
                  <a:schemeClr val="tx1">
                    <a:lumMod val="65000"/>
                    <a:lumOff val="35000"/>
                  </a:schemeClr>
                </a:solidFill>
                <a:latin typeface="+mj-lt"/>
              </a:rPr>
              <a:t>, ki so sofinancirana iz sredstev PEKP (npr. </a:t>
            </a:r>
            <a:r>
              <a:rPr lang="sl-SI" sz="2000" b="1" dirty="0">
                <a:solidFill>
                  <a:schemeClr val="tx1">
                    <a:lumMod val="65000"/>
                    <a:lumOff val="35000"/>
                  </a:schemeClr>
                </a:solidFill>
                <a:latin typeface="+mj-lt"/>
              </a:rPr>
              <a:t>brošure, knjižice, prospekti, bilteni, časopisi, predstavitve, razpisne dokumentacije, osnovne listine, ki so namenjene javnosti, gradiva za usposabljanja, svetovanja in konference ter ostale tiskovine</a:t>
            </a:r>
            <a:r>
              <a:rPr lang="sl-SI" sz="2000" dirty="0">
                <a:solidFill>
                  <a:schemeClr val="tx1">
                    <a:lumMod val="65000"/>
                    <a:lumOff val="35000"/>
                  </a:schemeClr>
                </a:solidFill>
                <a:latin typeface="+mj-lt"/>
              </a:rPr>
              <a:t>). </a:t>
            </a:r>
          </a:p>
          <a:p>
            <a:pPr marL="0" indent="0">
              <a:buNone/>
            </a:pPr>
            <a:r>
              <a:rPr lang="sl-SI" sz="2000" dirty="0">
                <a:solidFill>
                  <a:schemeClr val="tx1">
                    <a:lumMod val="65000"/>
                    <a:lumOff val="35000"/>
                  </a:schemeClr>
                </a:solidFill>
                <a:latin typeface="+mj-lt"/>
              </a:rPr>
              <a:t>Obvezni elementi označevanja morajo biti na najmanj enem izjemno vidnem mestu, kot je npr. na naslovni strani tiskanega gradiva. </a:t>
            </a:r>
          </a:p>
          <a:p>
            <a:pPr marL="0" indent="0">
              <a:buNone/>
            </a:pPr>
            <a:r>
              <a:rPr lang="sl-SI" sz="2000" dirty="0">
                <a:solidFill>
                  <a:schemeClr val="tx1">
                    <a:lumMod val="65000"/>
                    <a:lumOff val="35000"/>
                  </a:schemeClr>
                </a:solidFill>
                <a:latin typeface="+mj-lt"/>
              </a:rPr>
              <a:t>Z obveznimi elementi označevanja morajo biti označeni tudi </a:t>
            </a:r>
            <a:r>
              <a:rPr lang="sl-SI" sz="2000" b="1" dirty="0">
                <a:solidFill>
                  <a:schemeClr val="tx1">
                    <a:lumMod val="65000"/>
                    <a:lumOff val="35000"/>
                  </a:schemeClr>
                </a:solidFill>
                <a:latin typeface="+mj-lt"/>
              </a:rPr>
              <a:t>prispevki in oglasi v tiskanih gradivih, sporočilih za javnost, plakati in podobni tiskani materiali oziroma gradiva</a:t>
            </a:r>
            <a:r>
              <a:rPr lang="sl-SI" sz="2000" dirty="0">
                <a:solidFill>
                  <a:schemeClr val="tx1">
                    <a:lumMod val="65000"/>
                    <a:lumOff val="35000"/>
                  </a:schemeClr>
                </a:solidFill>
                <a:latin typeface="+mj-lt"/>
              </a:rPr>
              <a:t>, razen v primerih, ko prispevke pripravljajo novinarji.</a:t>
            </a:r>
          </a:p>
          <a:p>
            <a:pPr marL="0" indent="0">
              <a:buNone/>
            </a:pPr>
            <a:endParaRPr lang="sl-SI" sz="2000" dirty="0">
              <a:solidFill>
                <a:schemeClr val="tx1">
                  <a:lumMod val="65000"/>
                  <a:lumOff val="35000"/>
                </a:schemeClr>
              </a:solidFill>
              <a:latin typeface="+mj-lt"/>
            </a:endParaRPr>
          </a:p>
          <a:p>
            <a:pPr marL="0" indent="0">
              <a:buNone/>
            </a:pPr>
            <a:r>
              <a:rPr lang="sl-SI" sz="2000" dirty="0">
                <a:solidFill>
                  <a:schemeClr val="tx1">
                    <a:lumMod val="65000"/>
                    <a:lumOff val="35000"/>
                  </a:schemeClr>
                </a:solidFill>
                <a:latin typeface="+mj-lt"/>
              </a:rPr>
              <a:t>S postavitvijo obveznih elementov označevanja se ne sme ustvarjati vtisa, da sta upravičenec ali tretja oseba kakor koli povezana z institucijami EU. Zato je priporočljivo, da se </a:t>
            </a:r>
            <a:r>
              <a:rPr lang="sl-SI" sz="2000" b="1" dirty="0">
                <a:solidFill>
                  <a:schemeClr val="tx1">
                    <a:lumMod val="65000"/>
                    <a:lumOff val="35000"/>
                  </a:schemeClr>
                </a:solidFill>
                <a:latin typeface="+mj-lt"/>
              </a:rPr>
              <a:t>logotip upravičenca ali tretje organizacije postavi vstran od obveznih elementov označevanja</a:t>
            </a:r>
            <a:r>
              <a:rPr lang="sl-SI" sz="2000" dirty="0">
                <a:solidFill>
                  <a:schemeClr val="tx1">
                    <a:lumMod val="65000"/>
                    <a:lumOff val="35000"/>
                  </a:schemeClr>
                </a:solidFill>
                <a:latin typeface="+mj-lt"/>
              </a:rPr>
              <a:t>. Obvezni elementi označevanja morajo biti prikazani vsaj tako izstopajoče in vidno kot drugi logotipi. </a:t>
            </a:r>
          </a:p>
          <a:p>
            <a:pPr marL="0" indent="0">
              <a:buNone/>
            </a:pPr>
            <a:r>
              <a:rPr lang="sl-SI" sz="2000" dirty="0">
                <a:solidFill>
                  <a:schemeClr val="tx1">
                    <a:lumMod val="65000"/>
                    <a:lumOff val="35000"/>
                  </a:schemeClr>
                </a:solidFill>
                <a:latin typeface="+mj-lt"/>
              </a:rPr>
              <a:t>Za poudarek podpore EU se ne uporablja nobene druge vizualne podobe ali logotipa razen emblema EU.</a:t>
            </a:r>
          </a:p>
          <a:p>
            <a:pPr marL="0" indent="0">
              <a:buNone/>
            </a:pPr>
            <a:endParaRPr lang="sl-SI" sz="2000" b="1" dirty="0">
              <a:solidFill>
                <a:schemeClr val="accent2"/>
              </a:solidFill>
              <a:latin typeface="+mj-lt"/>
            </a:endParaRPr>
          </a:p>
        </p:txBody>
      </p:sp>
      <p:pic>
        <p:nvPicPr>
          <p:cNvPr id="4" name="Slika 3">
            <a:extLst>
              <a:ext uri="{FF2B5EF4-FFF2-40B4-BE49-F238E27FC236}">
                <a16:creationId xmlns:a16="http://schemas.microsoft.com/office/drawing/2014/main" id="{E467D7EE-81B8-5F0A-41F3-1A20165D6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89" y="896275"/>
            <a:ext cx="9517453" cy="210312"/>
          </a:xfrm>
          <a:prstGeom prst="rect">
            <a:avLst/>
          </a:prstGeom>
        </p:spPr>
      </p:pic>
      <p:sp>
        <p:nvSpPr>
          <p:cNvPr id="5" name="Označba mesta številke diapozitiva 4">
            <a:extLst>
              <a:ext uri="{FF2B5EF4-FFF2-40B4-BE49-F238E27FC236}">
                <a16:creationId xmlns:a16="http://schemas.microsoft.com/office/drawing/2014/main" id="{A91CFE84-2D79-6BC4-1C08-68B3D0CB9952}"/>
              </a:ext>
            </a:extLst>
          </p:cNvPr>
          <p:cNvSpPr>
            <a:spLocks noGrp="1"/>
          </p:cNvSpPr>
          <p:nvPr>
            <p:ph type="sldNum" sz="quarter" idx="12"/>
          </p:nvPr>
        </p:nvSpPr>
        <p:spPr/>
        <p:txBody>
          <a:bodyPr/>
          <a:lstStyle/>
          <a:p>
            <a:fld id="{DB0541E2-7EB7-469F-924A-AAEADCA667B4}" type="slidenum">
              <a:rPr lang="sl-SI" smtClean="0"/>
              <a:t>17</a:t>
            </a:fld>
            <a:endParaRPr lang="sl-SI"/>
          </a:p>
        </p:txBody>
      </p:sp>
    </p:spTree>
    <p:extLst>
      <p:ext uri="{BB962C8B-B14F-4D97-AF65-F5344CB8AC3E}">
        <p14:creationId xmlns:p14="http://schemas.microsoft.com/office/powerpoint/2010/main" val="2290450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0C6F1-8F1E-9922-D904-718AA30106D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6741C30-1413-6E1B-14A4-A394DBC50F84}"/>
              </a:ext>
            </a:extLst>
          </p:cNvPr>
          <p:cNvSpPr>
            <a:spLocks noGrp="1"/>
          </p:cNvSpPr>
          <p:nvPr>
            <p:ph type="title"/>
          </p:nvPr>
        </p:nvSpPr>
        <p:spPr>
          <a:xfrm>
            <a:off x="505239" y="257460"/>
            <a:ext cx="10991436" cy="662782"/>
          </a:xfrm>
        </p:spPr>
        <p:txBody>
          <a:bodyPr>
            <a:noAutofit/>
          </a:bodyPr>
          <a:lstStyle/>
          <a:p>
            <a:r>
              <a:rPr lang="sl-SI" sz="3400" b="1" dirty="0">
                <a:solidFill>
                  <a:schemeClr val="accent6">
                    <a:lumMod val="75000"/>
                  </a:schemeClr>
                </a:solidFill>
              </a:rPr>
              <a:t>OZNAČEVANJE – </a:t>
            </a:r>
            <a:r>
              <a:rPr lang="sl-SI" sz="3400" b="1" dirty="0">
                <a:solidFill>
                  <a:schemeClr val="accent2"/>
                </a:solidFill>
              </a:rPr>
              <a:t>DOKUMENTI IN KOMUNIKACIJSKA GRADIVA</a:t>
            </a:r>
          </a:p>
        </p:txBody>
      </p:sp>
      <p:sp>
        <p:nvSpPr>
          <p:cNvPr id="3" name="Označba mesta vsebine 2">
            <a:extLst>
              <a:ext uri="{FF2B5EF4-FFF2-40B4-BE49-F238E27FC236}">
                <a16:creationId xmlns:a16="http://schemas.microsoft.com/office/drawing/2014/main" id="{E924BEC4-5616-2DF6-8433-BF6BC2A2C0A5}"/>
              </a:ext>
            </a:extLst>
          </p:cNvPr>
          <p:cNvSpPr>
            <a:spLocks noGrp="1"/>
          </p:cNvSpPr>
          <p:nvPr>
            <p:ph idx="1"/>
          </p:nvPr>
        </p:nvSpPr>
        <p:spPr>
          <a:xfrm>
            <a:off x="562389" y="1319349"/>
            <a:ext cx="9517453" cy="5462452"/>
          </a:xfrm>
        </p:spPr>
        <p:txBody>
          <a:bodyPr>
            <a:noAutofit/>
          </a:bodyPr>
          <a:lstStyle/>
          <a:p>
            <a:r>
              <a:rPr lang="sl-SI" sz="1600" b="1" u="sng" dirty="0">
                <a:solidFill>
                  <a:schemeClr val="accent2"/>
                </a:solidFill>
                <a:latin typeface="+mj-lt"/>
              </a:rPr>
              <a:t>AVDIOVIZUALNI MATERIAL  </a:t>
            </a:r>
            <a:r>
              <a:rPr lang="sl-SI" sz="1600" dirty="0">
                <a:solidFill>
                  <a:schemeClr val="tx1">
                    <a:lumMod val="65000"/>
                    <a:lumOff val="35000"/>
                  </a:schemeClr>
                </a:solidFill>
                <a:latin typeface="+mj-lt"/>
              </a:rPr>
              <a:t>(CD, DVD ipd.) je treba označiti z vsemi </a:t>
            </a:r>
            <a:r>
              <a:rPr lang="sl-SI" sz="1600" b="1" dirty="0">
                <a:solidFill>
                  <a:schemeClr val="tx1">
                    <a:lumMod val="65000"/>
                    <a:lumOff val="35000"/>
                  </a:schemeClr>
                </a:solidFill>
                <a:latin typeface="+mj-lt"/>
              </a:rPr>
              <a:t>obveznimi elementi označevanja</a:t>
            </a:r>
            <a:r>
              <a:rPr lang="sl-SI" sz="1600" dirty="0">
                <a:solidFill>
                  <a:schemeClr val="tx1">
                    <a:lumMod val="65000"/>
                    <a:lumOff val="35000"/>
                  </a:schemeClr>
                </a:solidFill>
                <a:latin typeface="+mj-lt"/>
              </a:rPr>
              <a:t>. Ustrezno je treba označiti tudi vsa gradiva, ki so na voljo le v spletni različici oziroma na spletu. </a:t>
            </a:r>
          </a:p>
          <a:p>
            <a:r>
              <a:rPr lang="sl-SI" sz="1600" b="1" u="sng" dirty="0">
                <a:solidFill>
                  <a:schemeClr val="accent2"/>
                </a:solidFill>
                <a:latin typeface="+mj-lt"/>
              </a:rPr>
              <a:t>PROMOCIJSKI MATERIAL : </a:t>
            </a:r>
            <a:r>
              <a:rPr lang="sl-SI" sz="1600" dirty="0">
                <a:solidFill>
                  <a:schemeClr val="tx1">
                    <a:lumMod val="65000"/>
                    <a:lumOff val="35000"/>
                  </a:schemeClr>
                </a:solidFill>
                <a:latin typeface="+mj-lt"/>
              </a:rPr>
              <a:t>Kadar gre za promocijske izdelke (majice, darilne vrečke, USB ključke, mape, kape, torbe ipd.), se uporabijo zahtevani elementi iz Priročnika celostne grafične podobe PEKP - </a:t>
            </a:r>
            <a:r>
              <a:rPr lang="sl-SI" sz="1600" b="1" u="sng" dirty="0">
                <a:solidFill>
                  <a:schemeClr val="accent6"/>
                </a:solidFill>
                <a:latin typeface="+mj-lt"/>
              </a:rPr>
              <a:t>PIKTOGRAMI</a:t>
            </a:r>
            <a:r>
              <a:rPr lang="sl-SI" sz="1600" dirty="0">
                <a:latin typeface="+mj-lt"/>
              </a:rPr>
              <a:t>. </a:t>
            </a:r>
            <a:r>
              <a:rPr lang="sl-SI" sz="1600" dirty="0">
                <a:solidFill>
                  <a:schemeClr val="tx1">
                    <a:lumMod val="65000"/>
                    <a:lumOff val="35000"/>
                  </a:schemeClr>
                </a:solidFill>
                <a:latin typeface="+mj-lt"/>
              </a:rPr>
              <a:t>Če tisk zahtevanih elementov na navedenih predmetih ni možen, se lahko označi zgolj embalažo ali pritrdi vizitke, kjer so označeni vsi </a:t>
            </a:r>
            <a:r>
              <a:rPr lang="sl-SI" sz="1600" b="1" dirty="0">
                <a:solidFill>
                  <a:schemeClr val="tx1">
                    <a:lumMod val="65000"/>
                    <a:lumOff val="35000"/>
                  </a:schemeClr>
                </a:solidFill>
                <a:latin typeface="+mj-lt"/>
              </a:rPr>
              <a:t>obvezni elementi označevanja.</a:t>
            </a:r>
            <a:r>
              <a:rPr lang="sl-SI" sz="1600" dirty="0">
                <a:solidFill>
                  <a:schemeClr val="tx1">
                    <a:lumMod val="65000"/>
                    <a:lumOff val="35000"/>
                  </a:schemeClr>
                </a:solidFill>
                <a:latin typeface="+mj-lt"/>
              </a:rPr>
              <a:t> Najmanjša višina obveznih elementov označevanja pri promocijskih gradivih je 1 cm. Na določenih predmetih, kot so pisala, so lahko reproducirani v manjši velikosti – v tem primeru se priporoča uporaba horizontalnega emblema EU. </a:t>
            </a:r>
          </a:p>
          <a:p>
            <a:r>
              <a:rPr lang="sl-SI" sz="1600" b="1" u="sng" dirty="0">
                <a:solidFill>
                  <a:schemeClr val="accent2"/>
                </a:solidFill>
                <a:latin typeface="+mj-lt"/>
              </a:rPr>
              <a:t>TV IN RADIJSKE ODDAJE TER PRISPEVKI ZA SPLETNE MEDIJE</a:t>
            </a:r>
            <a:r>
              <a:rPr lang="sl-SI" sz="1600" b="1" dirty="0">
                <a:solidFill>
                  <a:schemeClr val="accent2"/>
                </a:solidFill>
                <a:latin typeface="+mj-lt"/>
              </a:rPr>
              <a:t>: </a:t>
            </a:r>
            <a:r>
              <a:rPr lang="sl-SI" sz="1600" dirty="0">
                <a:solidFill>
                  <a:schemeClr val="tx1">
                    <a:lumMod val="65000"/>
                    <a:lumOff val="35000"/>
                  </a:schemeClr>
                </a:solidFill>
                <a:latin typeface="+mj-lt"/>
              </a:rPr>
              <a:t>Če se upravičenci udeležijo oddaje na TV, radiu ali spletnem mediju, ki je namenjena predstavitvi oziroma promociji projekta, naj, če je le možno, vsebinsko smiselno navedejo: “</a:t>
            </a:r>
            <a:r>
              <a:rPr lang="sl-SI" sz="1600" b="1" dirty="0">
                <a:solidFill>
                  <a:schemeClr val="tx1">
                    <a:lumMod val="65000"/>
                    <a:lumOff val="35000"/>
                  </a:schemeClr>
                </a:solidFill>
                <a:latin typeface="+mj-lt"/>
              </a:rPr>
              <a:t>Naložbo sofinancira Evropska unija</a:t>
            </a:r>
            <a:r>
              <a:rPr lang="sl-SI" sz="1600" dirty="0">
                <a:solidFill>
                  <a:schemeClr val="tx1">
                    <a:lumMod val="65000"/>
                    <a:lumOff val="35000"/>
                  </a:schemeClr>
                </a:solidFill>
                <a:latin typeface="+mj-lt"/>
              </a:rPr>
              <a:t>.” Radijski oglas naj vsebuje vsebinsko smiselno izjavo: Projekt/naložbo sofinancira Evropska unija, televizijski oglas pa obvezne elemente označevanja.</a:t>
            </a:r>
            <a:r>
              <a:rPr lang="sl-SI" sz="1600" dirty="0">
                <a:latin typeface="+mj-lt"/>
              </a:rPr>
              <a:t> </a:t>
            </a:r>
          </a:p>
          <a:p>
            <a:r>
              <a:rPr lang="sl-SI" sz="1600" b="1" u="sng" dirty="0">
                <a:solidFill>
                  <a:schemeClr val="accent2"/>
                </a:solidFill>
                <a:latin typeface="+mj-lt"/>
              </a:rPr>
              <a:t>DRUGE AKTIVNOSTI</a:t>
            </a:r>
            <a:r>
              <a:rPr lang="sl-SI" sz="1600" b="1" dirty="0">
                <a:solidFill>
                  <a:schemeClr val="accent2"/>
                </a:solidFill>
                <a:latin typeface="+mj-lt"/>
              </a:rPr>
              <a:t>: </a:t>
            </a:r>
            <a:r>
              <a:rPr lang="sl-SI" sz="1600" dirty="0">
                <a:solidFill>
                  <a:schemeClr val="tx1">
                    <a:lumMod val="65000"/>
                    <a:lumOff val="35000"/>
                  </a:schemeClr>
                </a:solidFill>
                <a:latin typeface="+mj-lt"/>
              </a:rPr>
              <a:t>V primeru </a:t>
            </a:r>
            <a:r>
              <a:rPr lang="sl-SI" sz="1600" b="1" dirty="0">
                <a:solidFill>
                  <a:schemeClr val="tx1">
                    <a:lumMod val="65000"/>
                    <a:lumOff val="35000"/>
                  </a:schemeClr>
                </a:solidFill>
                <a:latin typeface="+mj-lt"/>
              </a:rPr>
              <a:t>organizacije dogodkov, novinarskih konferenc, razstav, predstavitev in ostalih dogodkov </a:t>
            </a:r>
            <a:r>
              <a:rPr lang="sl-SI" sz="1600" dirty="0">
                <a:solidFill>
                  <a:schemeClr val="tx1">
                    <a:lumMod val="65000"/>
                    <a:lumOff val="35000"/>
                  </a:schemeClr>
                </a:solidFill>
                <a:latin typeface="+mj-lt"/>
              </a:rPr>
              <a:t>za splošno javnost, ki so povezani s sofinanciranim projektom, mora biti projekt označen </a:t>
            </a:r>
            <a:r>
              <a:rPr lang="sl-SI" sz="1600" b="1" dirty="0">
                <a:solidFill>
                  <a:schemeClr val="tx1">
                    <a:lumMod val="65000"/>
                    <a:lumOff val="35000"/>
                  </a:schemeClr>
                </a:solidFill>
                <a:latin typeface="+mj-lt"/>
              </a:rPr>
              <a:t>s plakatom, enakovrednim elektronskim prikazovalnikom ali drugo podobno vizualno podobo ali kakšnim drugim komunikacijskim orodjem</a:t>
            </a:r>
            <a:r>
              <a:rPr lang="sl-SI" sz="1600" dirty="0">
                <a:solidFill>
                  <a:schemeClr val="tx1">
                    <a:lumMod val="65000"/>
                    <a:lumOff val="35000"/>
                  </a:schemeClr>
                </a:solidFill>
                <a:latin typeface="+mj-lt"/>
              </a:rPr>
              <a:t>. Vsebovati mora vse obvezne elemente označevanja. Če je gradivo v angleškem jeziku, se lahko navedba “Sofinancira Evropska unija” v prevodu glasi sledeče:“</a:t>
            </a:r>
            <a:r>
              <a:rPr lang="sl-SI" sz="1600" dirty="0" err="1">
                <a:solidFill>
                  <a:schemeClr val="tx1">
                    <a:lumMod val="65000"/>
                    <a:lumOff val="35000"/>
                  </a:schemeClr>
                </a:solidFill>
                <a:latin typeface="+mj-lt"/>
              </a:rPr>
              <a:t>Co-fun</a:t>
            </a:r>
            <a:r>
              <a:rPr lang="sl-SI" sz="1600" dirty="0">
                <a:solidFill>
                  <a:schemeClr val="tx1">
                    <a:lumMod val="65000"/>
                    <a:lumOff val="35000"/>
                  </a:schemeClr>
                </a:solidFill>
                <a:latin typeface="+mj-lt"/>
              </a:rPr>
              <a:t>ded by the European Union”. </a:t>
            </a:r>
          </a:p>
          <a:p>
            <a:pPr marL="0" indent="0">
              <a:buNone/>
            </a:pPr>
            <a:r>
              <a:rPr lang="sl-SI" sz="1600" dirty="0">
                <a:solidFill>
                  <a:schemeClr val="tx1">
                    <a:lumMod val="65000"/>
                    <a:lumOff val="35000"/>
                  </a:schemeClr>
                </a:solidFill>
                <a:latin typeface="+mj-lt"/>
              </a:rPr>
              <a:t>Emblem z izjavo v angleškem jeziku je na voljo tukaj: </a:t>
            </a:r>
            <a:r>
              <a:rPr lang="sl-SI" sz="1600" u="sng" dirty="0">
                <a:solidFill>
                  <a:schemeClr val="tx1">
                    <a:lumMod val="65000"/>
                    <a:lumOff val="35000"/>
                  </a:schemeClr>
                </a:solidFill>
                <a:latin typeface="+mj-lt"/>
                <a:hlinkClick r:id="rId2">
                  <a:extLst>
                    <a:ext uri="{A12FA001-AC4F-418D-AE19-62706E023703}">
                      <ahyp:hlinkClr xmlns:ahyp="http://schemas.microsoft.com/office/drawing/2018/hyperlinkcolor" val="tx"/>
                    </a:ext>
                  </a:extLst>
                </a:hlinkClick>
              </a:rPr>
              <a:t>https://ec.europa.eu/regional_policy/en/information/logos_downloadcenter/</a:t>
            </a:r>
            <a:r>
              <a:rPr lang="sl-SI" sz="1600" u="sng" dirty="0">
                <a:solidFill>
                  <a:schemeClr val="tx1">
                    <a:lumMod val="65000"/>
                    <a:lumOff val="35000"/>
                  </a:schemeClr>
                </a:solidFill>
                <a:latin typeface="+mj-lt"/>
              </a:rPr>
              <a:t> </a:t>
            </a:r>
            <a:r>
              <a:rPr lang="sl-SI" sz="1600" dirty="0">
                <a:solidFill>
                  <a:schemeClr val="tx1">
                    <a:lumMod val="65000"/>
                    <a:lumOff val="35000"/>
                  </a:schemeClr>
                </a:solidFill>
                <a:latin typeface="+mj-lt"/>
              </a:rPr>
              <a:t>  </a:t>
            </a:r>
          </a:p>
          <a:p>
            <a:pPr marL="0" indent="0">
              <a:buNone/>
            </a:pPr>
            <a:endParaRPr lang="sl-SI" sz="1600" dirty="0">
              <a:solidFill>
                <a:schemeClr val="tx1">
                  <a:lumMod val="65000"/>
                  <a:lumOff val="35000"/>
                </a:schemeClr>
              </a:solidFill>
              <a:latin typeface="+mj-lt"/>
            </a:endParaRPr>
          </a:p>
          <a:p>
            <a:pPr marL="0" indent="0">
              <a:buNone/>
            </a:pPr>
            <a:endParaRPr lang="sl-SI" sz="1600" b="1" dirty="0">
              <a:solidFill>
                <a:schemeClr val="accent2"/>
              </a:solidFill>
              <a:latin typeface="+mj-lt"/>
            </a:endParaRPr>
          </a:p>
        </p:txBody>
      </p:sp>
      <p:pic>
        <p:nvPicPr>
          <p:cNvPr id="4" name="Slika 3">
            <a:extLst>
              <a:ext uri="{FF2B5EF4-FFF2-40B4-BE49-F238E27FC236}">
                <a16:creationId xmlns:a16="http://schemas.microsoft.com/office/drawing/2014/main" id="{5C22972D-6D5B-F320-A99A-FE1AB8DE97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89" y="896275"/>
            <a:ext cx="9517453" cy="210312"/>
          </a:xfrm>
          <a:prstGeom prst="rect">
            <a:avLst/>
          </a:prstGeom>
        </p:spPr>
      </p:pic>
      <p:pic>
        <p:nvPicPr>
          <p:cNvPr id="6" name="Slika 5">
            <a:extLst>
              <a:ext uri="{FF2B5EF4-FFF2-40B4-BE49-F238E27FC236}">
                <a16:creationId xmlns:a16="http://schemas.microsoft.com/office/drawing/2014/main" id="{82CAC7C8-7269-AB9E-FFD2-6BF0C6BC83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7360" y="1133004"/>
            <a:ext cx="2166133" cy="2182060"/>
          </a:xfrm>
          <a:prstGeom prst="rect">
            <a:avLst/>
          </a:prstGeom>
        </p:spPr>
      </p:pic>
      <p:pic>
        <p:nvPicPr>
          <p:cNvPr id="8" name="Slika 7">
            <a:extLst>
              <a:ext uri="{FF2B5EF4-FFF2-40B4-BE49-F238E27FC236}">
                <a16:creationId xmlns:a16="http://schemas.microsoft.com/office/drawing/2014/main" id="{6601F306-6042-6988-4701-77DE9B1305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5250" y="3315064"/>
            <a:ext cx="1686160" cy="3115110"/>
          </a:xfrm>
          <a:prstGeom prst="rect">
            <a:avLst/>
          </a:prstGeom>
        </p:spPr>
      </p:pic>
      <p:sp>
        <p:nvSpPr>
          <p:cNvPr id="5" name="Označba mesta številke diapozitiva 4">
            <a:extLst>
              <a:ext uri="{FF2B5EF4-FFF2-40B4-BE49-F238E27FC236}">
                <a16:creationId xmlns:a16="http://schemas.microsoft.com/office/drawing/2014/main" id="{597D03B9-B3D6-9257-2C81-23CC0F681FA5}"/>
              </a:ext>
            </a:extLst>
          </p:cNvPr>
          <p:cNvSpPr>
            <a:spLocks noGrp="1"/>
          </p:cNvSpPr>
          <p:nvPr>
            <p:ph type="sldNum" sz="quarter" idx="12"/>
          </p:nvPr>
        </p:nvSpPr>
        <p:spPr/>
        <p:txBody>
          <a:bodyPr/>
          <a:lstStyle/>
          <a:p>
            <a:fld id="{DB0541E2-7EB7-469F-924A-AAEADCA667B4}" type="slidenum">
              <a:rPr lang="sl-SI" smtClean="0"/>
              <a:t>18</a:t>
            </a:fld>
            <a:endParaRPr lang="sl-SI"/>
          </a:p>
        </p:txBody>
      </p:sp>
    </p:spTree>
    <p:extLst>
      <p:ext uri="{BB962C8B-B14F-4D97-AF65-F5344CB8AC3E}">
        <p14:creationId xmlns:p14="http://schemas.microsoft.com/office/powerpoint/2010/main" val="3598264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37AC4-08C5-5906-93A2-480B45C66FE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82DF2C5-1E10-D5D2-72EB-6EAAF50B19C7}"/>
              </a:ext>
            </a:extLst>
          </p:cNvPr>
          <p:cNvSpPr>
            <a:spLocks noGrp="1"/>
          </p:cNvSpPr>
          <p:nvPr>
            <p:ph type="title"/>
          </p:nvPr>
        </p:nvSpPr>
        <p:spPr>
          <a:xfrm>
            <a:off x="505239" y="257460"/>
            <a:ext cx="10991436" cy="662782"/>
          </a:xfrm>
        </p:spPr>
        <p:txBody>
          <a:bodyPr>
            <a:noAutofit/>
          </a:bodyPr>
          <a:lstStyle/>
          <a:p>
            <a:r>
              <a:rPr lang="sl-SI" sz="3300" b="1" dirty="0">
                <a:solidFill>
                  <a:schemeClr val="accent6">
                    <a:lumMod val="75000"/>
                  </a:schemeClr>
                </a:solidFill>
              </a:rPr>
              <a:t>OZNAČEVANJE – </a:t>
            </a:r>
            <a:r>
              <a:rPr lang="sl-SI" sz="3300" b="1" dirty="0">
                <a:solidFill>
                  <a:schemeClr val="accent2"/>
                </a:solidFill>
              </a:rPr>
              <a:t>PLAKAT ALI ENAKOVREDEN ELEKTRONSKI PRIKAZOVALNIK</a:t>
            </a:r>
          </a:p>
        </p:txBody>
      </p:sp>
      <p:sp>
        <p:nvSpPr>
          <p:cNvPr id="3" name="Označba mesta vsebine 2">
            <a:extLst>
              <a:ext uri="{FF2B5EF4-FFF2-40B4-BE49-F238E27FC236}">
                <a16:creationId xmlns:a16="http://schemas.microsoft.com/office/drawing/2014/main" id="{FD7646F2-F906-5901-6CCA-DA37149143CF}"/>
              </a:ext>
            </a:extLst>
          </p:cNvPr>
          <p:cNvSpPr>
            <a:spLocks noGrp="1"/>
          </p:cNvSpPr>
          <p:nvPr>
            <p:ph idx="1"/>
          </p:nvPr>
        </p:nvSpPr>
        <p:spPr>
          <a:xfrm>
            <a:off x="562387" y="1633674"/>
            <a:ext cx="9517453" cy="5462452"/>
          </a:xfrm>
        </p:spPr>
        <p:txBody>
          <a:bodyPr>
            <a:noAutofit/>
          </a:bodyPr>
          <a:lstStyle/>
          <a:p>
            <a:pPr algn="just"/>
            <a:r>
              <a:rPr lang="sl-SI" sz="1800" dirty="0">
                <a:solidFill>
                  <a:schemeClr val="tx1">
                    <a:lumMod val="65000"/>
                    <a:lumOff val="35000"/>
                  </a:schemeClr>
                </a:solidFill>
                <a:latin typeface="+mj-lt"/>
              </a:rPr>
              <a:t>Za projekte, katerih skupni stroški ne presegajo 500.000 EUR in jih podpira ESRR, morajo upravičenci </a:t>
            </a:r>
            <a:r>
              <a:rPr lang="sl-SI" sz="1800" b="1" dirty="0">
                <a:solidFill>
                  <a:schemeClr val="tx1">
                    <a:lumMod val="65000"/>
                    <a:lumOff val="35000"/>
                  </a:schemeClr>
                </a:solidFill>
                <a:latin typeface="+mj-lt"/>
              </a:rPr>
              <a:t>na dobro vidnem javnem mestu namestiti vsaj en </a:t>
            </a:r>
            <a:r>
              <a:rPr lang="sl-SI" sz="1800" b="1" dirty="0">
                <a:solidFill>
                  <a:schemeClr val="accent2"/>
                </a:solidFill>
                <a:latin typeface="+mj-lt"/>
              </a:rPr>
              <a:t>PLAKAT V VELIKOSTI NAJMANJ A3 </a:t>
            </a:r>
            <a:r>
              <a:rPr lang="sl-SI" sz="1800" b="1" dirty="0">
                <a:solidFill>
                  <a:schemeClr val="tx1">
                    <a:lumMod val="65000"/>
                    <a:lumOff val="35000"/>
                  </a:schemeClr>
                </a:solidFill>
                <a:latin typeface="+mj-lt"/>
              </a:rPr>
              <a:t>ali enakovreden </a:t>
            </a:r>
            <a:r>
              <a:rPr lang="sl-SI" sz="1800" b="1" dirty="0">
                <a:solidFill>
                  <a:schemeClr val="accent2"/>
                </a:solidFill>
                <a:latin typeface="+mj-lt"/>
              </a:rPr>
              <a:t>ELEKTRONSKI PRIKAZOVALNIK </a:t>
            </a:r>
            <a:r>
              <a:rPr lang="sl-SI" sz="1800" dirty="0">
                <a:solidFill>
                  <a:schemeClr val="tx1">
                    <a:lumMod val="65000"/>
                    <a:lumOff val="35000"/>
                  </a:schemeClr>
                </a:solidFill>
                <a:latin typeface="+mj-lt"/>
              </a:rPr>
              <a:t>z informacijami o projektu, pri čemer morajo izpostaviti podporo iz skladov.</a:t>
            </a:r>
          </a:p>
          <a:p>
            <a:pPr algn="just"/>
            <a:r>
              <a:rPr lang="sl-SI" sz="1800" dirty="0">
                <a:solidFill>
                  <a:schemeClr val="tx1">
                    <a:lumMod val="65000"/>
                    <a:lumOff val="35000"/>
                  </a:schemeClr>
                </a:solidFill>
                <a:latin typeface="+mj-lt"/>
              </a:rPr>
              <a:t>Kadar je upravičenec fizična oseba, upravičenec v največji možni meri zagotovi, da so na voljo ustrezne informacije, pri čemer izpostavi podporo iz skladov, na javnem mestu ali z elektronskim prikazovalnikom. </a:t>
            </a:r>
          </a:p>
          <a:p>
            <a:pPr algn="just"/>
            <a:r>
              <a:rPr lang="sl-SI" sz="1800" dirty="0">
                <a:solidFill>
                  <a:schemeClr val="tx1">
                    <a:lumMod val="65000"/>
                    <a:lumOff val="35000"/>
                  </a:schemeClr>
                </a:solidFill>
                <a:latin typeface="+mj-lt"/>
              </a:rPr>
              <a:t>Za namestitev je treba poskrbeti, </a:t>
            </a:r>
            <a:r>
              <a:rPr lang="sl-SI" sz="1800" b="1" dirty="0">
                <a:solidFill>
                  <a:schemeClr val="accent6"/>
                </a:solidFill>
                <a:latin typeface="+mj-lt"/>
              </a:rPr>
              <a:t>ko je za projekt sklenjena pogodba o sofinanciranju</a:t>
            </a:r>
            <a:r>
              <a:rPr lang="sl-SI" sz="1800" dirty="0">
                <a:solidFill>
                  <a:schemeClr val="tx1">
                    <a:lumMod val="65000"/>
                    <a:lumOff val="35000"/>
                  </a:schemeClr>
                </a:solidFill>
                <a:latin typeface="+mj-lt"/>
              </a:rPr>
              <a:t>, oziroma, ko se začne izvajati, in mora trajati ves čas projekta – </a:t>
            </a:r>
            <a:r>
              <a:rPr lang="sl-SI" sz="1800" b="1" dirty="0">
                <a:solidFill>
                  <a:schemeClr val="accent6"/>
                </a:solidFill>
                <a:latin typeface="+mj-lt"/>
              </a:rPr>
              <a:t>do zaključka projekta </a:t>
            </a:r>
            <a:r>
              <a:rPr lang="sl-SI" sz="1800" dirty="0">
                <a:solidFill>
                  <a:schemeClr val="tx1">
                    <a:lumMod val="65000"/>
                    <a:lumOff val="35000"/>
                  </a:schemeClr>
                </a:solidFill>
                <a:latin typeface="+mj-lt"/>
              </a:rPr>
              <a:t>(do zadnjega izplačila) oz. v primeru dogodka do zaključka dogodka. </a:t>
            </a:r>
          </a:p>
          <a:p>
            <a:pPr algn="just"/>
            <a:r>
              <a:rPr lang="sl-SI" sz="1800" dirty="0">
                <a:solidFill>
                  <a:schemeClr val="tx1">
                    <a:lumMod val="65000"/>
                    <a:lumOff val="35000"/>
                  </a:schemeClr>
                </a:solidFill>
                <a:latin typeface="+mj-lt"/>
              </a:rPr>
              <a:t>Plakat ali elektronski prikazovalnik se namesti tja, </a:t>
            </a:r>
            <a:r>
              <a:rPr lang="sl-SI" sz="1800" b="1" dirty="0">
                <a:solidFill>
                  <a:schemeClr val="accent6"/>
                </a:solidFill>
                <a:latin typeface="+mj-lt"/>
              </a:rPr>
              <a:t>kjer je največja koncentracija izvajanja projekta</a:t>
            </a:r>
            <a:r>
              <a:rPr lang="sl-SI" sz="1800" dirty="0">
                <a:solidFill>
                  <a:schemeClr val="tx1">
                    <a:lumMod val="65000"/>
                    <a:lumOff val="35000"/>
                  </a:schemeClr>
                </a:solidFill>
                <a:latin typeface="+mj-lt"/>
              </a:rPr>
              <a:t>, če to ni mogoče, pa na naslovu upravičenca. Javnosti mora biti dobro viden. Odločitev za postavitev označitve na naslovu, ki ni lokacija izvajanja projekta, mora biti upravičenec sposoben ustrezno argumentirati. Ker je izdelava plakatov stroškovno učinkovita, lahko upravičenci za zagotovitev prepoznavnosti razmislijo o postavitvi plakata na več lokacijah, npr. na lokaciji izvajanja projekta in na sedežu upravičenca. Poškodovano ali zbledelo označitev je v času trajanja projekta upravičenec dolžan nadomestiti z novo.</a:t>
            </a:r>
          </a:p>
          <a:p>
            <a:pPr marL="0" indent="0">
              <a:buNone/>
            </a:pPr>
            <a:endParaRPr lang="sl-SI" sz="1600" dirty="0">
              <a:solidFill>
                <a:schemeClr val="tx1">
                  <a:lumMod val="65000"/>
                  <a:lumOff val="35000"/>
                </a:schemeClr>
              </a:solidFill>
              <a:latin typeface="+mj-lt"/>
            </a:endParaRPr>
          </a:p>
          <a:p>
            <a:pPr marL="0" indent="0">
              <a:buNone/>
            </a:pPr>
            <a:endParaRPr lang="sl-SI" sz="1600" b="1" dirty="0">
              <a:solidFill>
                <a:schemeClr val="accent2"/>
              </a:solidFill>
              <a:latin typeface="+mj-lt"/>
            </a:endParaRPr>
          </a:p>
        </p:txBody>
      </p:sp>
      <p:pic>
        <p:nvPicPr>
          <p:cNvPr id="4" name="Slika 3">
            <a:extLst>
              <a:ext uri="{FF2B5EF4-FFF2-40B4-BE49-F238E27FC236}">
                <a16:creationId xmlns:a16="http://schemas.microsoft.com/office/drawing/2014/main" id="{FEE9ACA5-FC0D-65C9-4E3B-069DA2EDCA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88" y="1073476"/>
            <a:ext cx="9517453" cy="210312"/>
          </a:xfrm>
          <a:prstGeom prst="rect">
            <a:avLst/>
          </a:prstGeom>
        </p:spPr>
      </p:pic>
      <p:sp>
        <p:nvSpPr>
          <p:cNvPr id="5" name="Označba mesta številke diapozitiva 4">
            <a:extLst>
              <a:ext uri="{FF2B5EF4-FFF2-40B4-BE49-F238E27FC236}">
                <a16:creationId xmlns:a16="http://schemas.microsoft.com/office/drawing/2014/main" id="{01671B8E-6A73-FE5C-6D89-DB243CA1491F}"/>
              </a:ext>
            </a:extLst>
          </p:cNvPr>
          <p:cNvSpPr>
            <a:spLocks noGrp="1"/>
          </p:cNvSpPr>
          <p:nvPr>
            <p:ph type="sldNum" sz="quarter" idx="12"/>
          </p:nvPr>
        </p:nvSpPr>
        <p:spPr/>
        <p:txBody>
          <a:bodyPr/>
          <a:lstStyle/>
          <a:p>
            <a:fld id="{DB0541E2-7EB7-469F-924A-AAEADCA667B4}" type="slidenum">
              <a:rPr lang="sl-SI" smtClean="0"/>
              <a:t>19</a:t>
            </a:fld>
            <a:endParaRPr lang="sl-SI"/>
          </a:p>
        </p:txBody>
      </p:sp>
    </p:spTree>
    <p:extLst>
      <p:ext uri="{BB962C8B-B14F-4D97-AF65-F5344CB8AC3E}">
        <p14:creationId xmlns:p14="http://schemas.microsoft.com/office/powerpoint/2010/main" val="152331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A3BCD-EDCC-7AEE-271F-23C04DC5EFEA}"/>
            </a:ext>
          </a:extLst>
        </p:cNvPr>
        <p:cNvGrpSpPr/>
        <p:nvPr/>
      </p:nvGrpSpPr>
      <p:grpSpPr>
        <a:xfrm>
          <a:off x="0" y="0"/>
          <a:ext cx="0" cy="0"/>
          <a:chOff x="0" y="0"/>
          <a:chExt cx="0" cy="0"/>
        </a:xfrm>
      </p:grpSpPr>
      <p:sp>
        <p:nvSpPr>
          <p:cNvPr id="4" name="Naslov 1">
            <a:extLst>
              <a:ext uri="{FF2B5EF4-FFF2-40B4-BE49-F238E27FC236}">
                <a16:creationId xmlns:a16="http://schemas.microsoft.com/office/drawing/2014/main" id="{3AC95C73-E687-66D1-ED53-B604636082B9}"/>
              </a:ext>
            </a:extLst>
          </p:cNvPr>
          <p:cNvSpPr txBox="1">
            <a:spLocks/>
          </p:cNvSpPr>
          <p:nvPr/>
        </p:nvSpPr>
        <p:spPr>
          <a:xfrm>
            <a:off x="955382" y="425374"/>
            <a:ext cx="12192000" cy="7909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bg2">
                    <a:lumMod val="25000"/>
                  </a:schemeClr>
                </a:solidFill>
              </a:rPr>
              <a:t>VSEBINA</a:t>
            </a:r>
          </a:p>
          <a:p>
            <a:endParaRPr lang="sl-SI" b="1" dirty="0">
              <a:solidFill>
                <a:schemeClr val="tx1">
                  <a:lumMod val="65000"/>
                  <a:lumOff val="35000"/>
                </a:schemeClr>
              </a:solidFill>
            </a:endParaRPr>
          </a:p>
        </p:txBody>
      </p:sp>
      <p:pic>
        <p:nvPicPr>
          <p:cNvPr id="2" name="Slika 1">
            <a:extLst>
              <a:ext uri="{FF2B5EF4-FFF2-40B4-BE49-F238E27FC236}">
                <a16:creationId xmlns:a16="http://schemas.microsoft.com/office/drawing/2014/main" id="{FA1FE1F5-5A48-E9DC-BFCA-CE3F74CF0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65" y="1029903"/>
            <a:ext cx="10515600" cy="210312"/>
          </a:xfrm>
          <a:prstGeom prst="rect">
            <a:avLst/>
          </a:prstGeom>
        </p:spPr>
      </p:pic>
      <p:sp>
        <p:nvSpPr>
          <p:cNvPr id="10" name="PoljeZBesedilom 9">
            <a:extLst>
              <a:ext uri="{FF2B5EF4-FFF2-40B4-BE49-F238E27FC236}">
                <a16:creationId xmlns:a16="http://schemas.microsoft.com/office/drawing/2014/main" id="{7B88917A-F304-FFB3-8AEF-CCC7E1C1D28D}"/>
              </a:ext>
            </a:extLst>
          </p:cNvPr>
          <p:cNvSpPr txBox="1"/>
          <p:nvPr/>
        </p:nvSpPr>
        <p:spPr>
          <a:xfrm>
            <a:off x="432811" y="1526309"/>
            <a:ext cx="7009523" cy="3672031"/>
          </a:xfrm>
          <a:prstGeom prst="rect">
            <a:avLst/>
          </a:prstGeom>
          <a:noFill/>
        </p:spPr>
        <p:txBody>
          <a:bodyPr wrap="square">
            <a:spAutoFit/>
          </a:bodyPr>
          <a:lstStyle/>
          <a:p>
            <a:pPr marL="792480" indent="-342900" algn="just">
              <a:lnSpc>
                <a:spcPct val="115000"/>
              </a:lnSpc>
              <a:spcAft>
                <a:spcPts val="600"/>
              </a:spcAft>
              <a:buClr>
                <a:schemeClr val="accent6"/>
              </a:buClr>
              <a:buFont typeface="Wingdings" panose="05000000000000000000" pitchFamily="2" charset="2"/>
              <a:buChar char="Ø"/>
            </a:pPr>
            <a:r>
              <a:rPr lang="sl-SI" sz="2200" b="1" kern="100" dirty="0">
                <a:solidFill>
                  <a:schemeClr val="accent2"/>
                </a:solidFill>
                <a:latin typeface="+mj-lt"/>
                <a:ea typeface="Aptos" panose="020B0004020202020204" pitchFamily="34" charset="0"/>
                <a:cs typeface="Times New Roman" panose="02020603050405020304" pitchFamily="18" charset="0"/>
                <a:hlinkClick r:id="rId3" action="ppaction://hlinksldjump">
                  <a:extLst>
                    <a:ext uri="{A12FA001-AC4F-418D-AE19-62706E023703}">
                      <ahyp:hlinkClr xmlns:ahyp="http://schemas.microsoft.com/office/drawing/2018/hyperlinkcolor" val="tx"/>
                    </a:ext>
                  </a:extLst>
                </a:hlinkClick>
              </a:rPr>
              <a:t>OSNOVNA DOLOČILA</a:t>
            </a:r>
            <a:endParaRPr lang="sl-SI" sz="2200" b="1" kern="100" dirty="0">
              <a:solidFill>
                <a:schemeClr val="accent2"/>
              </a:solidFill>
              <a:latin typeface="+mj-lt"/>
              <a:ea typeface="Aptos" panose="020B0004020202020204" pitchFamily="34" charset="0"/>
              <a:cs typeface="Times New Roman" panose="02020603050405020304" pitchFamily="18" charset="0"/>
            </a:endParaRPr>
          </a:p>
          <a:p>
            <a:pPr marL="792480" indent="-342900" algn="just">
              <a:lnSpc>
                <a:spcPct val="115000"/>
              </a:lnSpc>
              <a:spcAft>
                <a:spcPts val="600"/>
              </a:spcAft>
              <a:buClr>
                <a:schemeClr val="accent6"/>
              </a:buClr>
              <a:buFont typeface="Wingdings" panose="05000000000000000000" pitchFamily="2" charset="2"/>
              <a:buChar char="Ø"/>
            </a:pPr>
            <a:r>
              <a:rPr lang="sl-SI" sz="2200" b="1" kern="100" dirty="0">
                <a:solidFill>
                  <a:schemeClr val="accent2"/>
                </a:solidFill>
                <a:latin typeface="+mj-lt"/>
                <a:ea typeface="Aptos" panose="020B0004020202020204" pitchFamily="34" charset="0"/>
                <a:cs typeface="Times New Roman" panose="02020603050405020304" pitchFamily="18" charset="0"/>
                <a:hlinkClick r:id="rId4" action="ppaction://hlinksldjump">
                  <a:extLst>
                    <a:ext uri="{A12FA001-AC4F-418D-AE19-62706E023703}">
                      <ahyp:hlinkClr xmlns:ahyp="http://schemas.microsoft.com/office/drawing/2018/hyperlinkcolor" val="tx"/>
                    </a:ext>
                  </a:extLst>
                </a:hlinkClick>
              </a:rPr>
              <a:t>OZNAČEVANJE VIRA SOFINANCIRANJA</a:t>
            </a:r>
            <a:endParaRPr lang="sl-SI" sz="2200" b="1" kern="100" dirty="0">
              <a:solidFill>
                <a:schemeClr val="accent2"/>
              </a:solidFill>
              <a:latin typeface="+mj-lt"/>
              <a:ea typeface="Aptos" panose="020B0004020202020204" pitchFamily="34" charset="0"/>
              <a:cs typeface="Times New Roman" panose="02020603050405020304" pitchFamily="18" charset="0"/>
            </a:endParaRPr>
          </a:p>
          <a:p>
            <a:pPr marL="792480" indent="-342900" algn="just">
              <a:lnSpc>
                <a:spcPct val="115000"/>
              </a:lnSpc>
              <a:spcAft>
                <a:spcPts val="600"/>
              </a:spcAft>
              <a:buClr>
                <a:schemeClr val="accent6"/>
              </a:buClr>
              <a:buFont typeface="Wingdings" panose="05000000000000000000" pitchFamily="2" charset="2"/>
              <a:buChar char="Ø"/>
            </a:pPr>
            <a:r>
              <a:rPr lang="sl-SI" sz="2200" b="1" kern="100" dirty="0">
                <a:solidFill>
                  <a:schemeClr val="accent2"/>
                </a:solidFill>
                <a:latin typeface="+mj-lt"/>
                <a:cs typeface="Times New Roman" panose="02020603050405020304" pitchFamily="18" charset="0"/>
                <a:hlinkClick r:id="rId5" action="ppaction://hlinksldjump">
                  <a:extLst>
                    <a:ext uri="{A12FA001-AC4F-418D-AE19-62706E023703}">
                      <ahyp:hlinkClr xmlns:ahyp="http://schemas.microsoft.com/office/drawing/2018/hyperlinkcolor" val="tx"/>
                    </a:ext>
                  </a:extLst>
                </a:hlinkClick>
              </a:rPr>
              <a:t>INVESTICIJSKI PROJEKTI</a:t>
            </a:r>
            <a:endParaRPr lang="sl-SI" sz="2200" b="1" kern="100" dirty="0">
              <a:solidFill>
                <a:schemeClr val="accent2"/>
              </a:solidFill>
              <a:latin typeface="+mj-lt"/>
              <a:cs typeface="Times New Roman" panose="02020603050405020304" pitchFamily="18" charset="0"/>
            </a:endParaRPr>
          </a:p>
          <a:p>
            <a:pPr marL="792480" indent="-342900" algn="just">
              <a:lnSpc>
                <a:spcPct val="115000"/>
              </a:lnSpc>
              <a:spcAft>
                <a:spcPts val="600"/>
              </a:spcAft>
              <a:buClr>
                <a:schemeClr val="accent6"/>
              </a:buClr>
              <a:buFont typeface="Wingdings" panose="05000000000000000000" pitchFamily="2" charset="2"/>
              <a:buChar char="Ø"/>
            </a:pPr>
            <a:r>
              <a:rPr lang="sl-SI" sz="2200" b="1" kern="100" dirty="0">
                <a:solidFill>
                  <a:schemeClr val="accent2"/>
                </a:solidFill>
                <a:latin typeface="+mj-lt"/>
                <a:ea typeface="Aptos" panose="020B0004020202020204" pitchFamily="34" charset="0"/>
                <a:cs typeface="Times New Roman" panose="02020603050405020304" pitchFamily="18" charset="0"/>
                <a:hlinkClick r:id="rId6" action="ppaction://hlinksldjump">
                  <a:extLst>
                    <a:ext uri="{A12FA001-AC4F-418D-AE19-62706E023703}">
                      <ahyp:hlinkClr xmlns:ahyp="http://schemas.microsoft.com/office/drawing/2018/hyperlinkcolor" val="tx"/>
                    </a:ext>
                  </a:extLst>
                </a:hlinkClick>
              </a:rPr>
              <a:t>NEINVESTICIJSKI PROJEKTI</a:t>
            </a:r>
            <a:endParaRPr lang="sl-SI" sz="2200" b="1" kern="100" dirty="0">
              <a:solidFill>
                <a:schemeClr val="accent2"/>
              </a:solidFill>
              <a:latin typeface="+mj-lt"/>
              <a:ea typeface="Aptos" panose="020B0004020202020204" pitchFamily="34" charset="0"/>
              <a:cs typeface="Times New Roman" panose="02020603050405020304" pitchFamily="18" charset="0"/>
            </a:endParaRPr>
          </a:p>
          <a:p>
            <a:pPr marL="792480" indent="-342900" algn="just">
              <a:lnSpc>
                <a:spcPct val="115000"/>
              </a:lnSpc>
              <a:spcAft>
                <a:spcPts val="600"/>
              </a:spcAft>
              <a:buClr>
                <a:schemeClr val="accent6"/>
              </a:buClr>
              <a:buFont typeface="Wingdings" panose="05000000000000000000" pitchFamily="2" charset="2"/>
              <a:buChar char="Ø"/>
            </a:pPr>
            <a:r>
              <a:rPr lang="sl-SI" sz="2200" b="1" kern="100" dirty="0">
                <a:solidFill>
                  <a:schemeClr val="accent2"/>
                </a:solidFill>
                <a:latin typeface="+mj-lt"/>
                <a:cs typeface="Times New Roman" panose="02020603050405020304" pitchFamily="18" charset="0"/>
                <a:hlinkClick r:id="rId7" action="ppaction://hlinksldjump">
                  <a:extLst>
                    <a:ext uri="{A12FA001-AC4F-418D-AE19-62706E023703}">
                      <ahyp:hlinkClr xmlns:ahyp="http://schemas.microsoft.com/office/drawing/2018/hyperlinkcolor" val="tx"/>
                    </a:ext>
                  </a:extLst>
                </a:hlinkClick>
              </a:rPr>
              <a:t>DOKAZILA O IZVEDBI AKTIVNOSTI</a:t>
            </a:r>
            <a:endParaRPr lang="sl-SI" sz="2200" b="1" kern="100" dirty="0">
              <a:solidFill>
                <a:schemeClr val="accent2"/>
              </a:solidFill>
              <a:latin typeface="+mj-lt"/>
              <a:cs typeface="Times New Roman" panose="02020603050405020304" pitchFamily="18" charset="0"/>
            </a:endParaRPr>
          </a:p>
          <a:p>
            <a:pPr marL="792480" indent="-342900" algn="just">
              <a:lnSpc>
                <a:spcPct val="115000"/>
              </a:lnSpc>
              <a:spcAft>
                <a:spcPts val="600"/>
              </a:spcAft>
              <a:buClr>
                <a:schemeClr val="accent6"/>
              </a:buClr>
              <a:buFont typeface="Wingdings" panose="05000000000000000000" pitchFamily="2" charset="2"/>
              <a:buChar char="Ø"/>
            </a:pPr>
            <a:r>
              <a:rPr lang="sl-SI" sz="2200" b="1" kern="100" dirty="0">
                <a:solidFill>
                  <a:schemeClr val="accent2"/>
                </a:solidFill>
                <a:latin typeface="+mj-lt"/>
                <a:cs typeface="Times New Roman" panose="02020603050405020304" pitchFamily="18" charset="0"/>
                <a:hlinkClick r:id="rId8" action="ppaction://hlinksldjump">
                  <a:extLst>
                    <a:ext uri="{A12FA001-AC4F-418D-AE19-62706E023703}">
                      <ahyp:hlinkClr xmlns:ahyp="http://schemas.microsoft.com/office/drawing/2018/hyperlinkcolor" val="tx"/>
                    </a:ext>
                  </a:extLst>
                </a:hlinkClick>
              </a:rPr>
              <a:t>SPREMEMBE</a:t>
            </a:r>
            <a:r>
              <a:rPr lang="sl-SI" sz="2200" b="1" kern="100" dirty="0">
                <a:solidFill>
                  <a:srgbClr val="0563C1"/>
                </a:solidFill>
                <a:latin typeface="+mj-lt"/>
                <a:cs typeface="Times New Roman" panose="02020603050405020304" pitchFamily="18" charset="0"/>
                <a:hlinkClick r:id="rId8" action="ppaction://hlinksldjump">
                  <a:extLst>
                    <a:ext uri="{A12FA001-AC4F-418D-AE19-62706E023703}">
                      <ahyp:hlinkClr xmlns:ahyp="http://schemas.microsoft.com/office/drawing/2018/hyperlinkcolor" val="tx"/>
                    </a:ext>
                  </a:extLst>
                </a:hlinkClick>
              </a:rPr>
              <a:t> </a:t>
            </a:r>
            <a:r>
              <a:rPr lang="sl-SI" sz="2200" b="1" kern="100" dirty="0">
                <a:solidFill>
                  <a:schemeClr val="accent2"/>
                </a:solidFill>
                <a:latin typeface="+mj-lt"/>
                <a:cs typeface="Times New Roman" panose="02020603050405020304" pitchFamily="18" charset="0"/>
                <a:hlinkClick r:id="rId8" action="ppaction://hlinksldjump">
                  <a:extLst>
                    <a:ext uri="{A12FA001-AC4F-418D-AE19-62706E023703}">
                      <ahyp:hlinkClr xmlns:ahyp="http://schemas.microsoft.com/office/drawing/2018/hyperlinkcolor" val="tx"/>
                    </a:ext>
                  </a:extLst>
                </a:hlinkClick>
              </a:rPr>
              <a:t>PROJEKTOV</a:t>
            </a:r>
            <a:endParaRPr lang="sl-SI" sz="2200" b="1" kern="100" dirty="0">
              <a:solidFill>
                <a:schemeClr val="accent2"/>
              </a:solidFill>
              <a:latin typeface="+mj-lt"/>
              <a:cs typeface="Times New Roman" panose="02020603050405020304" pitchFamily="18" charset="0"/>
            </a:endParaRPr>
          </a:p>
          <a:p>
            <a:pPr marL="800100" lvl="1" indent="-342900">
              <a:spcAft>
                <a:spcPts val="600"/>
              </a:spcAft>
              <a:buClr>
                <a:schemeClr val="accent6"/>
              </a:buClr>
              <a:buFont typeface="Wingdings" panose="05000000000000000000" pitchFamily="2" charset="2"/>
              <a:buChar char="Ø"/>
            </a:pPr>
            <a:r>
              <a:rPr lang="sl-SI" sz="2200" b="1" kern="100" dirty="0">
                <a:solidFill>
                  <a:schemeClr val="accent2"/>
                </a:solidFill>
                <a:latin typeface="+mj-lt"/>
                <a:cs typeface="Times New Roman" panose="02020603050405020304" pitchFamily="18" charset="0"/>
                <a:hlinkClick r:id="rId9" action="ppaction://hlinksldjump">
                  <a:extLst>
                    <a:ext uri="{A12FA001-AC4F-418D-AE19-62706E023703}">
                      <ahyp:hlinkClr xmlns:ahyp="http://schemas.microsoft.com/office/drawing/2018/hyperlinkcolor" val="tx"/>
                    </a:ext>
                  </a:extLst>
                </a:hlinkClick>
              </a:rPr>
              <a:t>VLAGANJE ZAHTEVKOV</a:t>
            </a:r>
            <a:endParaRPr lang="sl-SI" sz="2200" b="1" kern="100" dirty="0">
              <a:solidFill>
                <a:schemeClr val="accent2"/>
              </a:solidFill>
              <a:latin typeface="+mj-lt"/>
              <a:cs typeface="Times New Roman" panose="02020603050405020304" pitchFamily="18" charset="0"/>
            </a:endParaRPr>
          </a:p>
          <a:p>
            <a:pPr marL="792480" indent="-342900" algn="just">
              <a:lnSpc>
                <a:spcPct val="115000"/>
              </a:lnSpc>
              <a:spcAft>
                <a:spcPts val="600"/>
              </a:spcAft>
              <a:buClr>
                <a:schemeClr val="accent6"/>
              </a:buClr>
              <a:buFont typeface="Wingdings" panose="05000000000000000000" pitchFamily="2" charset="2"/>
              <a:buChar char="Ø"/>
            </a:pPr>
            <a:r>
              <a:rPr lang="sl-SI" sz="2200" b="1" kern="100" dirty="0">
                <a:solidFill>
                  <a:schemeClr val="accent2"/>
                </a:solidFill>
                <a:latin typeface="+mj-lt"/>
                <a:cs typeface="Times New Roman" panose="02020603050405020304" pitchFamily="18" charset="0"/>
                <a:hlinkClick r:id="rId10" action="ppaction://hlinksldjump">
                  <a:extLst>
                    <a:ext uri="{A12FA001-AC4F-418D-AE19-62706E023703}">
                      <ahyp:hlinkClr xmlns:ahyp="http://schemas.microsoft.com/office/drawing/2018/hyperlinkcolor" val="tx"/>
                    </a:ext>
                  </a:extLst>
                </a:hlinkClick>
              </a:rPr>
              <a:t>DRUGE OBVEZNOSTI UPRAVIČENCEV</a:t>
            </a:r>
            <a:endParaRPr lang="sl-SI" sz="2200" b="1" kern="100" dirty="0">
              <a:solidFill>
                <a:schemeClr val="accent2"/>
              </a:solidFill>
              <a:latin typeface="+mj-lt"/>
              <a:ea typeface="Aptos" panose="020B0004020202020204" pitchFamily="34" charset="0"/>
              <a:cs typeface="Times New Roman" panose="02020603050405020304" pitchFamily="18" charset="0"/>
            </a:endParaRPr>
          </a:p>
        </p:txBody>
      </p:sp>
      <p:sp>
        <p:nvSpPr>
          <p:cNvPr id="3" name="Označba mesta številke diapozitiva 2">
            <a:extLst>
              <a:ext uri="{FF2B5EF4-FFF2-40B4-BE49-F238E27FC236}">
                <a16:creationId xmlns:a16="http://schemas.microsoft.com/office/drawing/2014/main" id="{AF932241-F69B-3BEE-D6A3-F152D44B59AA}"/>
              </a:ext>
            </a:extLst>
          </p:cNvPr>
          <p:cNvSpPr>
            <a:spLocks noGrp="1"/>
          </p:cNvSpPr>
          <p:nvPr>
            <p:ph type="sldNum" sz="quarter" idx="12"/>
          </p:nvPr>
        </p:nvSpPr>
        <p:spPr/>
        <p:txBody>
          <a:bodyPr/>
          <a:lstStyle/>
          <a:p>
            <a:fld id="{DB0541E2-7EB7-469F-924A-AAEADCA667B4}" type="slidenum">
              <a:rPr lang="sl-SI" smtClean="0"/>
              <a:t>2</a:t>
            </a:fld>
            <a:endParaRPr lang="sl-SI"/>
          </a:p>
        </p:txBody>
      </p:sp>
    </p:spTree>
    <p:extLst>
      <p:ext uri="{BB962C8B-B14F-4D97-AF65-F5344CB8AC3E}">
        <p14:creationId xmlns:p14="http://schemas.microsoft.com/office/powerpoint/2010/main" val="2339152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E34D7-9184-4AA9-7D0F-8E74FB5B00D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A2AB048-524D-45E9-D2FE-BD8113637CCF}"/>
              </a:ext>
            </a:extLst>
          </p:cNvPr>
          <p:cNvSpPr>
            <a:spLocks noGrp="1"/>
          </p:cNvSpPr>
          <p:nvPr>
            <p:ph type="title"/>
          </p:nvPr>
        </p:nvSpPr>
        <p:spPr>
          <a:xfrm>
            <a:off x="562387" y="196921"/>
            <a:ext cx="10991436" cy="662782"/>
          </a:xfrm>
        </p:spPr>
        <p:txBody>
          <a:bodyPr>
            <a:noAutofit/>
          </a:bodyPr>
          <a:lstStyle/>
          <a:p>
            <a:r>
              <a:rPr lang="sl-SI" sz="3300" b="1" dirty="0">
                <a:solidFill>
                  <a:schemeClr val="accent6">
                    <a:lumMod val="75000"/>
                  </a:schemeClr>
                </a:solidFill>
              </a:rPr>
              <a:t>OZNAČEVANJE – </a:t>
            </a:r>
            <a:r>
              <a:rPr lang="sl-SI" sz="3300" b="1" dirty="0">
                <a:solidFill>
                  <a:schemeClr val="accent2"/>
                </a:solidFill>
              </a:rPr>
              <a:t>PLAKAT </a:t>
            </a:r>
            <a:r>
              <a:rPr lang="sl-SI" sz="3300" b="1" dirty="0">
                <a:solidFill>
                  <a:schemeClr val="accent2"/>
                </a:solidFill>
                <a:sym typeface="Wingdings" panose="05000000000000000000" pitchFamily="2" charset="2"/>
              </a:rPr>
              <a:t></a:t>
            </a:r>
            <a:r>
              <a:rPr lang="sl-SI" sz="3300" b="1" dirty="0">
                <a:solidFill>
                  <a:schemeClr val="accent2"/>
                </a:solidFill>
              </a:rPr>
              <a:t> TEHNIČNE ZNAČILNOSTI</a:t>
            </a:r>
            <a:br>
              <a:rPr lang="sl-SI" sz="3600" dirty="0">
                <a:solidFill>
                  <a:schemeClr val="tx1">
                    <a:lumMod val="65000"/>
                    <a:lumOff val="35000"/>
                  </a:schemeClr>
                </a:solidFill>
              </a:rPr>
            </a:br>
            <a:endParaRPr lang="sl-SI" sz="3300" b="1" dirty="0">
              <a:solidFill>
                <a:schemeClr val="accent2"/>
              </a:solidFill>
            </a:endParaRPr>
          </a:p>
        </p:txBody>
      </p:sp>
      <p:sp>
        <p:nvSpPr>
          <p:cNvPr id="3" name="Označba mesta vsebine 2">
            <a:extLst>
              <a:ext uri="{FF2B5EF4-FFF2-40B4-BE49-F238E27FC236}">
                <a16:creationId xmlns:a16="http://schemas.microsoft.com/office/drawing/2014/main" id="{62B0868B-D81E-6208-6FCC-28E5F0F0B721}"/>
              </a:ext>
            </a:extLst>
          </p:cNvPr>
          <p:cNvSpPr>
            <a:spLocks noGrp="1"/>
          </p:cNvSpPr>
          <p:nvPr>
            <p:ph idx="1"/>
          </p:nvPr>
        </p:nvSpPr>
        <p:spPr>
          <a:xfrm>
            <a:off x="562387" y="1101217"/>
            <a:ext cx="8753063" cy="3756533"/>
          </a:xfrm>
        </p:spPr>
        <p:txBody>
          <a:bodyPr>
            <a:noAutofit/>
          </a:bodyPr>
          <a:lstStyle/>
          <a:p>
            <a:pPr marL="0" indent="0">
              <a:buNone/>
            </a:pPr>
            <a:r>
              <a:rPr lang="sl-SI" sz="1800" dirty="0">
                <a:solidFill>
                  <a:schemeClr val="tx1">
                    <a:lumMod val="65000"/>
                    <a:lumOff val="35000"/>
                  </a:schemeClr>
                </a:solidFill>
                <a:latin typeface="+mj-lt"/>
              </a:rPr>
              <a:t>Plakat ali enakovredni elektronski prikazovalnik mora vsebovati:</a:t>
            </a:r>
          </a:p>
          <a:p>
            <a:pPr marL="342900" indent="-342900">
              <a:buFont typeface="+mj-lt"/>
              <a:buAutoNum type="arabicPeriod"/>
            </a:pPr>
            <a:r>
              <a:rPr lang="sl-SI" sz="1800" b="1" dirty="0">
                <a:solidFill>
                  <a:schemeClr val="accent6"/>
                </a:solidFill>
                <a:latin typeface="+mj-lt"/>
              </a:rPr>
              <a:t>naslov</a:t>
            </a:r>
            <a:r>
              <a:rPr lang="sl-SI" sz="1800" dirty="0">
                <a:solidFill>
                  <a:schemeClr val="tx1">
                    <a:lumMod val="65000"/>
                    <a:lumOff val="35000"/>
                  </a:schemeClr>
                </a:solidFill>
                <a:latin typeface="+mj-lt"/>
              </a:rPr>
              <a:t>, ki mora biti </a:t>
            </a:r>
            <a:r>
              <a:rPr lang="sl-SI" sz="1800" b="1" dirty="0">
                <a:solidFill>
                  <a:schemeClr val="accent6"/>
                </a:solidFill>
                <a:latin typeface="+mj-lt"/>
              </a:rPr>
              <a:t>ime projekt ali njegov glavni cilj</a:t>
            </a:r>
            <a:r>
              <a:rPr lang="sl-SI" sz="1800" dirty="0">
                <a:solidFill>
                  <a:schemeClr val="tx1">
                    <a:lumMod val="65000"/>
                    <a:lumOff val="35000"/>
                  </a:schemeClr>
                </a:solidFill>
                <a:latin typeface="+mj-lt"/>
              </a:rPr>
              <a:t>. Naslov naj bo kratek in smiseln za javnost. Izogibajte se okrajšavam, kraticam in žargonu, ki jih ni mogoče razumeti, ne da bi bil bralec seznanjen s projektom ali določenim področjem;</a:t>
            </a:r>
          </a:p>
          <a:p>
            <a:pPr marL="342900" indent="-342900">
              <a:buFont typeface="+mj-lt"/>
              <a:buAutoNum type="arabicPeriod"/>
            </a:pPr>
            <a:r>
              <a:rPr lang="sl-SI" sz="1800" b="1" dirty="0">
                <a:solidFill>
                  <a:schemeClr val="accent6"/>
                </a:solidFill>
                <a:latin typeface="+mj-lt"/>
              </a:rPr>
              <a:t>obvezne elemente označevanja</a:t>
            </a:r>
            <a:r>
              <a:rPr lang="sl-SI" sz="1800" dirty="0">
                <a:solidFill>
                  <a:schemeClr val="tx1">
                    <a:lumMod val="65000"/>
                    <a:lumOff val="35000"/>
                  </a:schemeClr>
                </a:solidFill>
                <a:latin typeface="+mj-lt"/>
              </a:rPr>
              <a:t>. Emblem EU z izjavo o sofinanciranju je umeščen </a:t>
            </a:r>
            <a:r>
              <a:rPr lang="sl-SI" sz="1800" b="1" dirty="0">
                <a:solidFill>
                  <a:schemeClr val="tx1">
                    <a:lumMod val="65000"/>
                    <a:lumOff val="35000"/>
                  </a:schemeClr>
                </a:solidFill>
                <a:latin typeface="+mj-lt"/>
              </a:rPr>
              <a:t>levo spodaj</a:t>
            </a:r>
            <a:r>
              <a:rPr lang="sl-SI" sz="1800" dirty="0">
                <a:solidFill>
                  <a:schemeClr val="tx1">
                    <a:lumMod val="65000"/>
                    <a:lumOff val="35000"/>
                  </a:schemeClr>
                </a:solidFill>
                <a:latin typeface="+mj-lt"/>
              </a:rPr>
              <a:t>;</a:t>
            </a:r>
          </a:p>
          <a:p>
            <a:pPr marL="342900" indent="-342900">
              <a:buFont typeface="+mj-lt"/>
              <a:buAutoNum type="arabicPeriod"/>
            </a:pPr>
            <a:r>
              <a:rPr lang="sl-SI" sz="1800" b="1" dirty="0">
                <a:solidFill>
                  <a:schemeClr val="accent6"/>
                </a:solidFill>
                <a:latin typeface="+mj-lt"/>
              </a:rPr>
              <a:t>opis projekta</a:t>
            </a:r>
            <a:r>
              <a:rPr lang="sl-SI" sz="1800" dirty="0">
                <a:solidFill>
                  <a:schemeClr val="tx1">
                    <a:lumMod val="65000"/>
                    <a:lumOff val="35000"/>
                  </a:schemeClr>
                </a:solidFill>
                <a:latin typeface="+mj-lt"/>
              </a:rPr>
              <a:t>, ki mora obsegati med 200 in 400 znakov - priporočamo preprost in jasen jezik ter izogibanje uporabi žargona, ponavljanja in kratic oz. drugih okrajšav. Dober opis projekta je enostavno razumljiv za širšo javnost;</a:t>
            </a:r>
          </a:p>
          <a:p>
            <a:pPr marL="342900" indent="-342900">
              <a:buFont typeface="+mj-lt"/>
              <a:buAutoNum type="arabicPeriod"/>
            </a:pPr>
            <a:r>
              <a:rPr lang="sl-SI" sz="1800" b="1" dirty="0">
                <a:solidFill>
                  <a:schemeClr val="accent6"/>
                </a:solidFill>
                <a:latin typeface="+mj-lt"/>
              </a:rPr>
              <a:t>spletno stran</a:t>
            </a:r>
            <a:r>
              <a:rPr lang="sl-SI" sz="1800" dirty="0">
                <a:solidFill>
                  <a:schemeClr val="tx1">
                    <a:lumMod val="65000"/>
                    <a:lumOff val="35000"/>
                  </a:schemeClr>
                </a:solidFill>
                <a:latin typeface="+mj-lt"/>
              </a:rPr>
              <a:t>, s katero zainteresirani javnosti zagotovite dodatne informacije o projektu. Če ne obstaja relevantna spletna stran, se na plakat oz. elektronski prikazovalnik umesti </a:t>
            </a:r>
            <a:r>
              <a:rPr lang="sl-SI" sz="1800" dirty="0">
                <a:solidFill>
                  <a:schemeClr val="tx1">
                    <a:lumMod val="65000"/>
                    <a:lumOff val="35000"/>
                  </a:schemeClr>
                </a:solidFill>
                <a:latin typeface="+mj-lt"/>
                <a:hlinkClick r:id="rId2"/>
              </a:rPr>
              <a:t>www.evropskasredstva.si</a:t>
            </a:r>
            <a:r>
              <a:rPr lang="sl-SI" sz="1800" dirty="0">
                <a:solidFill>
                  <a:schemeClr val="tx1">
                    <a:lumMod val="65000"/>
                    <a:lumOff val="35000"/>
                  </a:schemeClr>
                </a:solidFill>
                <a:latin typeface="+mj-lt"/>
              </a:rPr>
              <a:t>. </a:t>
            </a:r>
          </a:p>
          <a:p>
            <a:endParaRPr lang="sl-SI" sz="1200" dirty="0">
              <a:solidFill>
                <a:schemeClr val="tx1">
                  <a:lumMod val="65000"/>
                  <a:lumOff val="35000"/>
                </a:schemeClr>
              </a:solidFill>
              <a:latin typeface="+mj-lt"/>
            </a:endParaRPr>
          </a:p>
          <a:p>
            <a:pPr marL="0" indent="0">
              <a:buNone/>
            </a:pPr>
            <a:endParaRPr lang="sl-SI" sz="1200" b="1" dirty="0">
              <a:solidFill>
                <a:schemeClr val="accent2"/>
              </a:solidFill>
              <a:latin typeface="+mj-lt"/>
            </a:endParaRPr>
          </a:p>
        </p:txBody>
      </p:sp>
      <p:pic>
        <p:nvPicPr>
          <p:cNvPr id="4" name="Slika 3">
            <a:extLst>
              <a:ext uri="{FF2B5EF4-FFF2-40B4-BE49-F238E27FC236}">
                <a16:creationId xmlns:a16="http://schemas.microsoft.com/office/drawing/2014/main" id="{9AF7226E-8A67-A604-5593-5A6641F4F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87" y="588851"/>
            <a:ext cx="9517453" cy="210312"/>
          </a:xfrm>
          <a:prstGeom prst="rect">
            <a:avLst/>
          </a:prstGeom>
        </p:spPr>
      </p:pic>
      <p:sp>
        <p:nvSpPr>
          <p:cNvPr id="5" name="Rectangle 2">
            <a:extLst>
              <a:ext uri="{FF2B5EF4-FFF2-40B4-BE49-F238E27FC236}">
                <a16:creationId xmlns:a16="http://schemas.microsoft.com/office/drawing/2014/main" id="{30D085A7-2B3C-9B8B-9CBB-41A283D4649A}"/>
              </a:ext>
            </a:extLst>
          </p:cNvPr>
          <p:cNvSpPr>
            <a:spLocks noChangeArrowheads="1"/>
          </p:cNvSpPr>
          <p:nvPr/>
        </p:nvSpPr>
        <p:spPr bwMode="auto">
          <a:xfrm>
            <a:off x="562387" y="5675011"/>
            <a:ext cx="10705687" cy="784830"/>
          </a:xfrm>
          <a:prstGeom prst="rect">
            <a:avLst/>
          </a:prstGeom>
          <a:solidFill>
            <a:schemeClr val="accent2"/>
          </a:solidFill>
          <a:ln>
            <a:noFill/>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sl-SI" altLang="sl-SI" sz="1700" b="0" i="0" u="none" strike="noStrike" cap="none" normalizeH="0" baseline="0" dirty="0">
                <a:ln>
                  <a:noFill/>
                </a:ln>
                <a:solidFill>
                  <a:schemeClr val="bg1"/>
                </a:solidFill>
                <a:effectLst/>
                <a:latin typeface="+mj-lt"/>
                <a:ea typeface="Aptos" panose="020B0004020202020204" pitchFamily="34" charset="0"/>
                <a:cs typeface="Aptos" panose="020B0004020202020204" pitchFamily="34" charset="0"/>
              </a:rPr>
              <a:t>V finančni perspektivi 2021-2027 je na razpolago EU spletni generator za pripravo različnih oblik plakatov, stanih tabel,…</a:t>
            </a:r>
          </a:p>
          <a:p>
            <a:pPr eaLnBrk="0" fontAlgn="base" hangingPunct="0">
              <a:spcBef>
                <a:spcPct val="0"/>
              </a:spcBef>
              <a:spcAft>
                <a:spcPct val="0"/>
              </a:spcAft>
            </a:pPr>
            <a:r>
              <a:rPr lang="sl-SI" altLang="sl-SI" sz="1700" b="1" dirty="0">
                <a:solidFill>
                  <a:schemeClr val="bg1"/>
                </a:solidFill>
                <a:latin typeface="+mj-lt"/>
                <a:ea typeface="Aptos" panose="020B0004020202020204" pitchFamily="34" charset="0"/>
                <a:cs typeface="Aptos" panose="020B0004020202020204" pitchFamily="34" charset="0"/>
              </a:rPr>
              <a:t>Direktna povezava do slovenske verzije</a:t>
            </a:r>
            <a:r>
              <a:rPr lang="sl-SI" altLang="sl-SI" sz="1700" dirty="0">
                <a:solidFill>
                  <a:schemeClr val="bg1"/>
                </a:solidFill>
                <a:latin typeface="+mj-lt"/>
                <a:ea typeface="Aptos" panose="020B0004020202020204" pitchFamily="34" charset="0"/>
                <a:cs typeface="Aptos" panose="020B0004020202020204" pitchFamily="34" charset="0"/>
              </a:rPr>
              <a:t>: </a:t>
            </a:r>
            <a:r>
              <a:rPr lang="sl-SI" altLang="sl-SI" sz="1700" b="1" dirty="0" err="1">
                <a:solidFill>
                  <a:schemeClr val="bg1"/>
                </a:solidFill>
                <a:latin typeface="+mj-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Inforegio</a:t>
            </a:r>
            <a:r>
              <a:rPr lang="sl-SI" altLang="sl-SI" sz="1700" b="1" dirty="0">
                <a:solidFill>
                  <a:schemeClr val="bg1"/>
                </a:solidFill>
                <a:latin typeface="+mj-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 - </a:t>
            </a:r>
            <a:r>
              <a:rPr lang="sl-SI" altLang="sl-SI" sz="1700" b="1" dirty="0" err="1">
                <a:solidFill>
                  <a:schemeClr val="bg1"/>
                </a:solidFill>
                <a:latin typeface="+mj-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Online</a:t>
            </a:r>
            <a:r>
              <a:rPr lang="sl-SI" altLang="sl-SI" sz="1700" b="1" dirty="0">
                <a:solidFill>
                  <a:schemeClr val="bg1"/>
                </a:solidFill>
                <a:latin typeface="+mj-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 Generator</a:t>
            </a:r>
            <a:r>
              <a:rPr lang="sl-SI" altLang="sl-SI" sz="1700" dirty="0">
                <a:solidFill>
                  <a:schemeClr val="bg1"/>
                </a:solidFill>
                <a:latin typeface="+mj-lt"/>
                <a:ea typeface="Aptos" panose="020B0004020202020204" pitchFamily="34" charset="0"/>
                <a:cs typeface="Aptos" panose="020B0004020202020204" pitchFamily="34" charset="0"/>
              </a:rPr>
              <a:t>. </a:t>
            </a:r>
            <a:endParaRPr lang="sl-SI" altLang="sl-SI" sz="1700" dirty="0">
              <a:solidFill>
                <a:schemeClr val="bg1"/>
              </a:solidFill>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1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 </a:t>
            </a: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pic>
        <p:nvPicPr>
          <p:cNvPr id="8" name="Slika 7">
            <a:extLst>
              <a:ext uri="{FF2B5EF4-FFF2-40B4-BE49-F238E27FC236}">
                <a16:creationId xmlns:a16="http://schemas.microsoft.com/office/drawing/2014/main" id="{A93F1224-B7CE-7FC0-D3AB-1C1B229D93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5450" y="1101217"/>
            <a:ext cx="2524477" cy="3362794"/>
          </a:xfrm>
          <a:prstGeom prst="rect">
            <a:avLst/>
          </a:prstGeom>
        </p:spPr>
      </p:pic>
      <p:pic>
        <p:nvPicPr>
          <p:cNvPr id="6" name="Slika 5">
            <a:extLst>
              <a:ext uri="{FF2B5EF4-FFF2-40B4-BE49-F238E27FC236}">
                <a16:creationId xmlns:a16="http://schemas.microsoft.com/office/drawing/2014/main" id="{F5195C70-C8D2-C09F-F857-B7C03946A3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61805" y="5920028"/>
            <a:ext cx="670618" cy="670618"/>
          </a:xfrm>
          <a:prstGeom prst="rect">
            <a:avLst/>
          </a:prstGeom>
        </p:spPr>
      </p:pic>
      <p:sp>
        <p:nvSpPr>
          <p:cNvPr id="7" name="Označba mesta številke diapozitiva 6">
            <a:extLst>
              <a:ext uri="{FF2B5EF4-FFF2-40B4-BE49-F238E27FC236}">
                <a16:creationId xmlns:a16="http://schemas.microsoft.com/office/drawing/2014/main" id="{C68016E2-B640-615A-F555-5316A25E9812}"/>
              </a:ext>
            </a:extLst>
          </p:cNvPr>
          <p:cNvSpPr>
            <a:spLocks noGrp="1"/>
          </p:cNvSpPr>
          <p:nvPr>
            <p:ph type="sldNum" sz="quarter" idx="12"/>
          </p:nvPr>
        </p:nvSpPr>
        <p:spPr/>
        <p:txBody>
          <a:bodyPr/>
          <a:lstStyle/>
          <a:p>
            <a:fld id="{DB0541E2-7EB7-469F-924A-AAEADCA667B4}" type="slidenum">
              <a:rPr lang="sl-SI" smtClean="0"/>
              <a:t>20</a:t>
            </a:fld>
            <a:endParaRPr lang="sl-SI"/>
          </a:p>
        </p:txBody>
      </p:sp>
    </p:spTree>
    <p:extLst>
      <p:ext uri="{BB962C8B-B14F-4D97-AF65-F5344CB8AC3E}">
        <p14:creationId xmlns:p14="http://schemas.microsoft.com/office/powerpoint/2010/main" val="2289936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848CE-73E1-5F43-1B6A-B08A82F10F2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A64DCE8-AA36-A926-48DC-CB1C53A0F750}"/>
              </a:ext>
            </a:extLst>
          </p:cNvPr>
          <p:cNvSpPr>
            <a:spLocks noGrp="1"/>
          </p:cNvSpPr>
          <p:nvPr>
            <p:ph type="title"/>
          </p:nvPr>
        </p:nvSpPr>
        <p:spPr>
          <a:xfrm>
            <a:off x="562387" y="196921"/>
            <a:ext cx="10991436" cy="662782"/>
          </a:xfrm>
        </p:spPr>
        <p:txBody>
          <a:bodyPr>
            <a:noAutofit/>
          </a:bodyPr>
          <a:lstStyle/>
          <a:p>
            <a:r>
              <a:rPr lang="sl-SI" sz="3300" b="1" dirty="0">
                <a:solidFill>
                  <a:schemeClr val="accent6">
                    <a:lumMod val="75000"/>
                  </a:schemeClr>
                </a:solidFill>
              </a:rPr>
              <a:t>OZNAČEVANJE – </a:t>
            </a:r>
            <a:r>
              <a:rPr lang="sl-SI" sz="3300" b="1" dirty="0">
                <a:solidFill>
                  <a:schemeClr val="accent2"/>
                </a:solidFill>
              </a:rPr>
              <a:t>PLAKAT </a:t>
            </a:r>
            <a:r>
              <a:rPr lang="sl-SI" sz="3300" b="1" dirty="0">
                <a:solidFill>
                  <a:schemeClr val="accent2"/>
                </a:solidFill>
                <a:sym typeface="Wingdings" panose="05000000000000000000" pitchFamily="2" charset="2"/>
              </a:rPr>
              <a:t></a:t>
            </a:r>
            <a:r>
              <a:rPr lang="sl-SI" sz="3300" b="1" dirty="0">
                <a:solidFill>
                  <a:schemeClr val="accent2"/>
                </a:solidFill>
              </a:rPr>
              <a:t> TEHNIČNE ZNAČILNOSTI</a:t>
            </a:r>
            <a:br>
              <a:rPr lang="sl-SI" sz="3600" dirty="0">
                <a:solidFill>
                  <a:schemeClr val="tx1">
                    <a:lumMod val="65000"/>
                    <a:lumOff val="35000"/>
                  </a:schemeClr>
                </a:solidFill>
              </a:rPr>
            </a:br>
            <a:endParaRPr lang="sl-SI" sz="3300" b="1" dirty="0">
              <a:solidFill>
                <a:schemeClr val="accent2"/>
              </a:solidFill>
            </a:endParaRPr>
          </a:p>
        </p:txBody>
      </p:sp>
      <p:sp>
        <p:nvSpPr>
          <p:cNvPr id="3" name="Označba mesta vsebine 2">
            <a:extLst>
              <a:ext uri="{FF2B5EF4-FFF2-40B4-BE49-F238E27FC236}">
                <a16:creationId xmlns:a16="http://schemas.microsoft.com/office/drawing/2014/main" id="{908D297D-750C-3746-4079-8745ACC04C4E}"/>
              </a:ext>
            </a:extLst>
          </p:cNvPr>
          <p:cNvSpPr>
            <a:spLocks noGrp="1"/>
          </p:cNvSpPr>
          <p:nvPr>
            <p:ph idx="1"/>
          </p:nvPr>
        </p:nvSpPr>
        <p:spPr>
          <a:xfrm>
            <a:off x="562387" y="799163"/>
            <a:ext cx="11191464" cy="3756533"/>
          </a:xfrm>
        </p:spPr>
        <p:txBody>
          <a:bodyPr>
            <a:noAutofit/>
          </a:bodyPr>
          <a:lstStyle/>
          <a:p>
            <a:pPr marL="0" indent="0">
              <a:buNone/>
            </a:pPr>
            <a:r>
              <a:rPr lang="sl-SI" sz="1600" b="1" dirty="0">
                <a:solidFill>
                  <a:schemeClr val="accent2"/>
                </a:solidFill>
                <a:latin typeface="+mj-lt"/>
              </a:rPr>
              <a:t>PRIPOROČENI ELEMENTI:</a:t>
            </a:r>
          </a:p>
          <a:p>
            <a:pPr marL="342900" indent="-342900">
              <a:buFont typeface="+mj-lt"/>
              <a:buAutoNum type="arabicPeriod"/>
            </a:pPr>
            <a:r>
              <a:rPr lang="sl-SI" sz="1600" b="1" dirty="0">
                <a:solidFill>
                  <a:schemeClr val="tx1">
                    <a:lumMod val="65000"/>
                    <a:lumOff val="35000"/>
                  </a:schemeClr>
                </a:solidFill>
                <a:latin typeface="+mj-lt"/>
              </a:rPr>
              <a:t>finančni vložek </a:t>
            </a:r>
            <a:r>
              <a:rPr lang="sl-SI" sz="1600" dirty="0">
                <a:solidFill>
                  <a:schemeClr val="tx1">
                    <a:lumMod val="65000"/>
                    <a:lumOff val="35000"/>
                  </a:schemeClr>
                </a:solidFill>
                <a:latin typeface="+mj-lt"/>
              </a:rPr>
              <a:t>– skupni znesek in EU sofinanciranje, pri čemer se “skupni znesek” nanaša na skupno vrednost projekta, vključno s sofinanciranjem iz EU in javnim/zasebnim financiranjem. “EU sofinanciranje” se nanaša na znesek podpore EU v celotnem proračunu operacije;</a:t>
            </a:r>
          </a:p>
          <a:p>
            <a:pPr marL="342900" indent="-342900">
              <a:buFont typeface="+mj-lt"/>
              <a:buAutoNum type="arabicPeriod"/>
            </a:pPr>
            <a:r>
              <a:rPr lang="sl-SI" sz="1600" b="1" dirty="0">
                <a:solidFill>
                  <a:schemeClr val="tx1">
                    <a:lumMod val="65000"/>
                    <a:lumOff val="35000"/>
                  </a:schemeClr>
                </a:solidFill>
                <a:latin typeface="+mj-lt"/>
              </a:rPr>
              <a:t>trajanje</a:t>
            </a:r>
            <a:r>
              <a:rPr lang="sl-SI" sz="1600" dirty="0">
                <a:solidFill>
                  <a:schemeClr val="tx1">
                    <a:lumMod val="65000"/>
                    <a:lumOff val="35000"/>
                  </a:schemeClr>
                </a:solidFill>
                <a:latin typeface="+mj-lt"/>
              </a:rPr>
              <a:t>, ki označuje časovni okvir projekta. Prikaže naj se: mesec/leto;</a:t>
            </a:r>
          </a:p>
          <a:p>
            <a:pPr marL="342900" indent="-342900">
              <a:buFont typeface="+mj-lt"/>
              <a:buAutoNum type="arabicPeriod"/>
            </a:pPr>
            <a:r>
              <a:rPr lang="sl-SI" sz="1600" b="1" dirty="0">
                <a:solidFill>
                  <a:schemeClr val="tx1">
                    <a:lumMod val="65000"/>
                    <a:lumOff val="35000"/>
                  </a:schemeClr>
                </a:solidFill>
                <a:latin typeface="+mj-lt"/>
              </a:rPr>
              <a:t>slika/fotografija </a:t>
            </a:r>
            <a:r>
              <a:rPr lang="sl-SI" sz="1600" dirty="0">
                <a:solidFill>
                  <a:schemeClr val="tx1">
                    <a:lumMod val="65000"/>
                    <a:lumOff val="35000"/>
                  </a:schemeClr>
                </a:solidFill>
                <a:latin typeface="+mj-lt"/>
              </a:rPr>
              <a:t>projekta, velika vsaj 300 DPI.  Ne pozabite pripisati avtorja fotografije;</a:t>
            </a:r>
          </a:p>
          <a:p>
            <a:pPr marL="342900" indent="-342900">
              <a:buFont typeface="+mj-lt"/>
              <a:buAutoNum type="arabicPeriod"/>
            </a:pPr>
            <a:r>
              <a:rPr lang="sl-SI" sz="1600" b="1" dirty="0">
                <a:solidFill>
                  <a:schemeClr val="tx1">
                    <a:lumMod val="65000"/>
                    <a:lumOff val="35000"/>
                  </a:schemeClr>
                </a:solidFill>
                <a:latin typeface="+mj-lt"/>
              </a:rPr>
              <a:t>QR koda </a:t>
            </a:r>
            <a:r>
              <a:rPr lang="sl-SI" sz="1600" dirty="0">
                <a:solidFill>
                  <a:schemeClr val="tx1">
                    <a:lumMod val="65000"/>
                    <a:lumOff val="35000"/>
                  </a:schemeClr>
                </a:solidFill>
                <a:latin typeface="+mj-lt"/>
              </a:rPr>
              <a:t>- spletni generator samodejno ustvari QR kodo s spletnega mesta;</a:t>
            </a:r>
          </a:p>
          <a:p>
            <a:pPr marL="342900" indent="-342900">
              <a:buFont typeface="+mj-lt"/>
              <a:buAutoNum type="arabicPeriod"/>
            </a:pPr>
            <a:r>
              <a:rPr lang="sl-SI" sz="1600" b="1" dirty="0">
                <a:solidFill>
                  <a:schemeClr val="tx1">
                    <a:lumMod val="65000"/>
                    <a:lumOff val="35000"/>
                  </a:schemeClr>
                </a:solidFill>
                <a:latin typeface="+mj-lt"/>
              </a:rPr>
              <a:t>Objava odgovornega za objavo</a:t>
            </a:r>
            <a:r>
              <a:rPr lang="sl-SI" sz="1600" dirty="0">
                <a:solidFill>
                  <a:schemeClr val="tx1">
                    <a:lumMod val="65000"/>
                    <a:lumOff val="35000"/>
                  </a:schemeClr>
                </a:solidFill>
                <a:latin typeface="+mj-lt"/>
              </a:rPr>
              <a:t>: največkrat je to upravičenec.</a:t>
            </a:r>
          </a:p>
          <a:p>
            <a:pPr marL="342900" indent="-342900">
              <a:buFont typeface="+mj-lt"/>
              <a:buAutoNum type="arabicPeriod"/>
            </a:pPr>
            <a:r>
              <a:rPr lang="sl-SI" sz="1600" b="1" dirty="0">
                <a:solidFill>
                  <a:schemeClr val="tx1">
                    <a:lumMod val="65000"/>
                    <a:lumOff val="35000"/>
                  </a:schemeClr>
                </a:solidFill>
                <a:latin typeface="+mj-lt"/>
              </a:rPr>
              <a:t>Logotipi drugih partnerjev v projektu – dovoljena sta </a:t>
            </a:r>
            <a:r>
              <a:rPr lang="sl-SI" sz="1600" b="1" dirty="0">
                <a:solidFill>
                  <a:schemeClr val="accent2"/>
                </a:solidFill>
                <a:latin typeface="+mj-lt"/>
              </a:rPr>
              <a:t>največ dva dodatna logotipa</a:t>
            </a:r>
            <a:r>
              <a:rPr lang="sl-SI" sz="1600" dirty="0">
                <a:solidFill>
                  <a:schemeClr val="tx1">
                    <a:lumMod val="65000"/>
                    <a:lumOff val="35000"/>
                  </a:schemeClr>
                </a:solidFill>
                <a:latin typeface="+mj-lt"/>
              </a:rPr>
              <a:t>. Pri tem sledite navodilu, da je emblem EU vsaj enake velikosti kot največji od ostalih logotipov. Dodatna polja za logotipe so neobvezna in priporočamo, da jih dodate le, če sklepate, da so nujni.</a:t>
            </a:r>
          </a:p>
          <a:p>
            <a:pPr marL="0" indent="0">
              <a:buNone/>
            </a:pPr>
            <a:r>
              <a:rPr lang="sl-SI" sz="1600" dirty="0">
                <a:solidFill>
                  <a:schemeClr val="tx1">
                    <a:lumMod val="65000"/>
                    <a:lumOff val="35000"/>
                  </a:schemeClr>
                </a:solidFill>
                <a:latin typeface="+mj-lt"/>
              </a:rPr>
              <a:t>Za umestitev vsakega od elementov na plakatu v spletnem generatorju so bili upoštevani različni dejavniki, zato nobeden od elementov ne sme biti napačno postavljen ali obrnjen, niti se ne sme zamenjati vrstnega reda. Tekst mora biti levo poravnan, naslov pa mora biti napisan z velikimi tiskanimi črkami, kot prikazuje primer. Spoštovati je treba tudi vrstni red logotipov ter umeščenost emblema EU z izjavo v spodnji levi kot. V primeru ostalih logotipov mora biti emblem EU najmanj tako velik kot največji od ostalih logotipov.</a:t>
            </a:r>
          </a:p>
          <a:p>
            <a:pPr marL="0" indent="0">
              <a:buNone/>
            </a:pPr>
            <a:r>
              <a:rPr lang="sl-SI" sz="1600" dirty="0">
                <a:solidFill>
                  <a:schemeClr val="tx1">
                    <a:lumMod val="65000"/>
                    <a:lumOff val="35000"/>
                  </a:schemeClr>
                </a:solidFill>
                <a:latin typeface="+mj-lt"/>
              </a:rPr>
              <a:t>Upravičenec se lahko odloči tudi za postavitev elektronskega prikazovalnika enakovredne velikosti kot plakat, ki omogoča uporabo različnih učinkov in celo animacij na bolj kreativen način kot plakat.</a:t>
            </a:r>
          </a:p>
          <a:p>
            <a:endParaRPr lang="sl-SI" sz="1200" dirty="0">
              <a:solidFill>
                <a:schemeClr val="tx1">
                  <a:lumMod val="65000"/>
                  <a:lumOff val="35000"/>
                </a:schemeClr>
              </a:solidFill>
              <a:latin typeface="+mj-lt"/>
            </a:endParaRPr>
          </a:p>
          <a:p>
            <a:pPr marL="0" indent="0">
              <a:buNone/>
            </a:pPr>
            <a:endParaRPr lang="sl-SI" sz="1200" b="1" dirty="0">
              <a:solidFill>
                <a:schemeClr val="accent2"/>
              </a:solidFill>
              <a:latin typeface="+mj-lt"/>
            </a:endParaRPr>
          </a:p>
        </p:txBody>
      </p:sp>
      <p:pic>
        <p:nvPicPr>
          <p:cNvPr id="4" name="Slika 3">
            <a:extLst>
              <a:ext uri="{FF2B5EF4-FFF2-40B4-BE49-F238E27FC236}">
                <a16:creationId xmlns:a16="http://schemas.microsoft.com/office/drawing/2014/main" id="{44102287-AF4B-5889-7942-86C50A285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87" y="588851"/>
            <a:ext cx="9517453" cy="210312"/>
          </a:xfrm>
          <a:prstGeom prst="rect">
            <a:avLst/>
          </a:prstGeom>
        </p:spPr>
      </p:pic>
      <p:sp>
        <p:nvSpPr>
          <p:cNvPr id="5" name="Rectangle 2">
            <a:extLst>
              <a:ext uri="{FF2B5EF4-FFF2-40B4-BE49-F238E27FC236}">
                <a16:creationId xmlns:a16="http://schemas.microsoft.com/office/drawing/2014/main" id="{D61D4E58-EAE7-24A2-0AAA-B2796E9866E6}"/>
              </a:ext>
            </a:extLst>
          </p:cNvPr>
          <p:cNvSpPr>
            <a:spLocks noChangeArrowheads="1"/>
          </p:cNvSpPr>
          <p:nvPr/>
        </p:nvSpPr>
        <p:spPr bwMode="auto">
          <a:xfrm>
            <a:off x="562388" y="5798836"/>
            <a:ext cx="10724738" cy="784830"/>
          </a:xfrm>
          <a:prstGeom prst="rect">
            <a:avLst/>
          </a:prstGeom>
          <a:solidFill>
            <a:schemeClr val="accent2"/>
          </a:solidFill>
          <a:ln>
            <a:noFill/>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sl-SI" altLang="sl-SI" sz="1700" b="0" i="0" u="none" strike="noStrike" cap="none" normalizeH="0" baseline="0" dirty="0">
                <a:ln>
                  <a:noFill/>
                </a:ln>
                <a:solidFill>
                  <a:schemeClr val="bg1"/>
                </a:solidFill>
                <a:effectLst/>
                <a:latin typeface="+mj-lt"/>
                <a:ea typeface="Aptos" panose="020B0004020202020204" pitchFamily="34" charset="0"/>
                <a:cs typeface="Aptos" panose="020B0004020202020204" pitchFamily="34" charset="0"/>
              </a:rPr>
              <a:t>V finančni perspektivi 2021-2027 je na razpolago EU spletni generator za pripravo različnih oblik plakatov, stanih tabel,…</a:t>
            </a:r>
          </a:p>
          <a:p>
            <a:pPr eaLnBrk="0" fontAlgn="base" hangingPunct="0">
              <a:spcBef>
                <a:spcPct val="0"/>
              </a:spcBef>
              <a:spcAft>
                <a:spcPct val="0"/>
              </a:spcAft>
            </a:pPr>
            <a:r>
              <a:rPr lang="sl-SI" altLang="sl-SI" sz="1700" b="1" dirty="0">
                <a:solidFill>
                  <a:schemeClr val="bg1"/>
                </a:solidFill>
                <a:latin typeface="+mj-lt"/>
                <a:ea typeface="Aptos" panose="020B0004020202020204" pitchFamily="34" charset="0"/>
                <a:cs typeface="Aptos" panose="020B0004020202020204" pitchFamily="34" charset="0"/>
              </a:rPr>
              <a:t>Direktna povezava do slovenske verzije</a:t>
            </a:r>
            <a:r>
              <a:rPr lang="sl-SI" altLang="sl-SI" sz="1700" dirty="0">
                <a:solidFill>
                  <a:schemeClr val="bg1"/>
                </a:solidFill>
                <a:latin typeface="+mj-lt"/>
                <a:ea typeface="Aptos" panose="020B0004020202020204" pitchFamily="34" charset="0"/>
                <a:cs typeface="Aptos" panose="020B0004020202020204" pitchFamily="34" charset="0"/>
              </a:rPr>
              <a:t>: </a:t>
            </a:r>
            <a:r>
              <a:rPr lang="sl-SI" altLang="sl-SI" sz="1700" b="1" dirty="0" err="1">
                <a:solidFill>
                  <a:schemeClr val="bg1"/>
                </a:solidFill>
                <a:latin typeface="+mj-lt"/>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Inforegio</a:t>
            </a:r>
            <a:r>
              <a:rPr lang="sl-SI" altLang="sl-SI" sz="1700" b="1" dirty="0">
                <a:solidFill>
                  <a:schemeClr val="bg1"/>
                </a:solidFill>
                <a:latin typeface="+mj-lt"/>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 - </a:t>
            </a:r>
            <a:r>
              <a:rPr lang="sl-SI" altLang="sl-SI" sz="1700" b="1" dirty="0" err="1">
                <a:solidFill>
                  <a:schemeClr val="bg1"/>
                </a:solidFill>
                <a:latin typeface="+mj-lt"/>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Online</a:t>
            </a:r>
            <a:r>
              <a:rPr lang="sl-SI" altLang="sl-SI" sz="1700" b="1" dirty="0">
                <a:solidFill>
                  <a:schemeClr val="bg1"/>
                </a:solidFill>
                <a:latin typeface="+mj-lt"/>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 Generator</a:t>
            </a:r>
            <a:r>
              <a:rPr lang="sl-SI" altLang="sl-SI" sz="1700" dirty="0">
                <a:solidFill>
                  <a:schemeClr val="bg1"/>
                </a:solidFill>
                <a:latin typeface="+mj-lt"/>
                <a:ea typeface="Aptos" panose="020B0004020202020204" pitchFamily="34" charset="0"/>
                <a:cs typeface="Aptos" panose="020B0004020202020204" pitchFamily="34" charset="0"/>
              </a:rPr>
              <a:t>. </a:t>
            </a:r>
            <a:endParaRPr lang="sl-SI" altLang="sl-SI" sz="1700" dirty="0">
              <a:solidFill>
                <a:schemeClr val="bg1"/>
              </a:solidFill>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1100" b="0" i="0" u="none" strike="noStrike" cap="none" normalizeH="0" baseline="0" dirty="0">
                <a:ln>
                  <a:noFill/>
                </a:ln>
                <a:solidFill>
                  <a:schemeClr val="tx1"/>
                </a:solidFill>
                <a:effectLst/>
                <a:latin typeface="Arial" panose="020B0604020202020204" pitchFamily="34" charset="0"/>
                <a:ea typeface="Aptos" panose="020B0004020202020204" pitchFamily="34" charset="0"/>
                <a:cs typeface="Aptos" panose="020B0004020202020204" pitchFamily="34" charset="0"/>
              </a:rPr>
              <a:t> </a:t>
            </a: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
        <p:nvSpPr>
          <p:cNvPr id="6" name="PoljeZBesedilom 5">
            <a:extLst>
              <a:ext uri="{FF2B5EF4-FFF2-40B4-BE49-F238E27FC236}">
                <a16:creationId xmlns:a16="http://schemas.microsoft.com/office/drawing/2014/main" id="{65BA2596-C610-8A8C-381C-93513EF3F0FD}"/>
              </a:ext>
            </a:extLst>
          </p:cNvPr>
          <p:cNvSpPr txBox="1"/>
          <p:nvPr/>
        </p:nvSpPr>
        <p:spPr>
          <a:xfrm>
            <a:off x="10377487" y="2354263"/>
            <a:ext cx="1724025" cy="646331"/>
          </a:xfrm>
          <a:prstGeom prst="rect">
            <a:avLst/>
          </a:prstGeom>
          <a:solidFill>
            <a:schemeClr val="accent6"/>
          </a:solidFill>
        </p:spPr>
        <p:txBody>
          <a:bodyPr wrap="square" rtlCol="0">
            <a:spAutoFit/>
          </a:bodyPr>
          <a:lstStyle/>
          <a:p>
            <a:r>
              <a:rPr lang="sl-SI" sz="1200" b="1" dirty="0">
                <a:solidFill>
                  <a:schemeClr val="bg1"/>
                </a:solidFill>
                <a:latin typeface="+mj-lt"/>
              </a:rPr>
              <a:t>Eden od dodatnih logotipov je </a:t>
            </a:r>
            <a:r>
              <a:rPr lang="sl-SI" sz="1200" b="1" dirty="0" err="1">
                <a:solidFill>
                  <a:schemeClr val="bg1"/>
                </a:solidFill>
                <a:latin typeface="+mj-lt"/>
              </a:rPr>
              <a:t>logo</a:t>
            </a:r>
            <a:r>
              <a:rPr lang="sl-SI" sz="1200" b="1" dirty="0">
                <a:solidFill>
                  <a:schemeClr val="bg1"/>
                </a:solidFill>
                <a:latin typeface="+mj-lt"/>
              </a:rPr>
              <a:t> LAS ZG BOJA</a:t>
            </a:r>
          </a:p>
        </p:txBody>
      </p:sp>
      <p:pic>
        <p:nvPicPr>
          <p:cNvPr id="7" name="Grafika 6" descr="Chevron arrows with solid fill">
            <a:extLst>
              <a:ext uri="{FF2B5EF4-FFF2-40B4-BE49-F238E27FC236}">
                <a16:creationId xmlns:a16="http://schemas.microsoft.com/office/drawing/2014/main" id="{2FA4226C-1CE0-DB23-D6D9-AEF747FB93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8802380">
            <a:off x="9993805" y="2947678"/>
            <a:ext cx="398834" cy="398834"/>
          </a:xfrm>
          <a:prstGeom prst="rect">
            <a:avLst/>
          </a:prstGeom>
        </p:spPr>
      </p:pic>
      <p:pic>
        <p:nvPicPr>
          <p:cNvPr id="8" name="Slika 7">
            <a:extLst>
              <a:ext uri="{FF2B5EF4-FFF2-40B4-BE49-F238E27FC236}">
                <a16:creationId xmlns:a16="http://schemas.microsoft.com/office/drawing/2014/main" id="{98276A9F-4853-3F40-2D9E-4615CE8E4D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18542" y="6050256"/>
            <a:ext cx="670618" cy="670618"/>
          </a:xfrm>
          <a:prstGeom prst="rect">
            <a:avLst/>
          </a:prstGeom>
        </p:spPr>
      </p:pic>
      <p:sp>
        <p:nvSpPr>
          <p:cNvPr id="9" name="Označba mesta številke diapozitiva 8">
            <a:extLst>
              <a:ext uri="{FF2B5EF4-FFF2-40B4-BE49-F238E27FC236}">
                <a16:creationId xmlns:a16="http://schemas.microsoft.com/office/drawing/2014/main" id="{B88F0D29-C88F-8502-EDC4-AD8434949D22}"/>
              </a:ext>
            </a:extLst>
          </p:cNvPr>
          <p:cNvSpPr>
            <a:spLocks noGrp="1"/>
          </p:cNvSpPr>
          <p:nvPr>
            <p:ph type="sldNum" sz="quarter" idx="12"/>
          </p:nvPr>
        </p:nvSpPr>
        <p:spPr/>
        <p:txBody>
          <a:bodyPr/>
          <a:lstStyle/>
          <a:p>
            <a:fld id="{DB0541E2-7EB7-469F-924A-AAEADCA667B4}" type="slidenum">
              <a:rPr lang="sl-SI" smtClean="0"/>
              <a:t>21</a:t>
            </a:fld>
            <a:endParaRPr lang="sl-SI"/>
          </a:p>
        </p:txBody>
      </p:sp>
    </p:spTree>
    <p:extLst>
      <p:ext uri="{BB962C8B-B14F-4D97-AF65-F5344CB8AC3E}">
        <p14:creationId xmlns:p14="http://schemas.microsoft.com/office/powerpoint/2010/main" val="1672600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4B0AF-BA38-5D40-269C-F7EFDBA88856}"/>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858A0A3E-3D54-1E8E-A861-EF73B2887704}"/>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pic>
        <p:nvPicPr>
          <p:cNvPr id="2" name="Picture 3">
            <a:extLst>
              <a:ext uri="{FF2B5EF4-FFF2-40B4-BE49-F238E27FC236}">
                <a16:creationId xmlns:a16="http://schemas.microsoft.com/office/drawing/2014/main" id="{38B9CA36-49FA-5898-44AC-B1E7996A65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278194" y="34251"/>
            <a:ext cx="1913806" cy="6823749"/>
          </a:xfrm>
          <a:prstGeom prst="rect">
            <a:avLst/>
          </a:prstGeom>
        </p:spPr>
      </p:pic>
      <p:sp>
        <p:nvSpPr>
          <p:cNvPr id="4" name="Naslov 1">
            <a:extLst>
              <a:ext uri="{FF2B5EF4-FFF2-40B4-BE49-F238E27FC236}">
                <a16:creationId xmlns:a16="http://schemas.microsoft.com/office/drawing/2014/main" id="{C3C6574B-1FF3-4326-EE68-EFDD30094D96}"/>
              </a:ext>
            </a:extLst>
          </p:cNvPr>
          <p:cNvSpPr txBox="1">
            <a:spLocks/>
          </p:cNvSpPr>
          <p:nvPr/>
        </p:nvSpPr>
        <p:spPr>
          <a:xfrm>
            <a:off x="682312" y="162490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INVESTICIJSKI PROJEKTI</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pic>
        <p:nvPicPr>
          <p:cNvPr id="5" name="Slika 4">
            <a:extLst>
              <a:ext uri="{FF2B5EF4-FFF2-40B4-BE49-F238E27FC236}">
                <a16:creationId xmlns:a16="http://schemas.microsoft.com/office/drawing/2014/main" id="{467B9907-DD47-E7B1-87DF-7619D88E6D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41" y="3078707"/>
            <a:ext cx="9517453" cy="210312"/>
          </a:xfrm>
          <a:prstGeom prst="rect">
            <a:avLst/>
          </a:prstGeom>
        </p:spPr>
      </p:pic>
      <p:pic>
        <p:nvPicPr>
          <p:cNvPr id="11" name="Grafika 10" descr="House with solid fill">
            <a:extLst>
              <a:ext uri="{FF2B5EF4-FFF2-40B4-BE49-F238E27FC236}">
                <a16:creationId xmlns:a16="http://schemas.microsoft.com/office/drawing/2014/main" id="{E058A20D-7C0B-3373-201A-78AE2B39F9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40612" y="1624901"/>
            <a:ext cx="1436679" cy="1436679"/>
          </a:xfrm>
          <a:prstGeom prst="rect">
            <a:avLst/>
          </a:prstGeom>
        </p:spPr>
      </p:pic>
      <p:sp>
        <p:nvSpPr>
          <p:cNvPr id="8" name="Označba mesta številke diapozitiva 7">
            <a:extLst>
              <a:ext uri="{FF2B5EF4-FFF2-40B4-BE49-F238E27FC236}">
                <a16:creationId xmlns:a16="http://schemas.microsoft.com/office/drawing/2014/main" id="{360619BA-9F00-B029-02A2-363AF724A29C}"/>
              </a:ext>
            </a:extLst>
          </p:cNvPr>
          <p:cNvSpPr>
            <a:spLocks noGrp="1"/>
          </p:cNvSpPr>
          <p:nvPr>
            <p:ph type="sldNum" sz="quarter" idx="12"/>
          </p:nvPr>
        </p:nvSpPr>
        <p:spPr/>
        <p:txBody>
          <a:bodyPr/>
          <a:lstStyle/>
          <a:p>
            <a:fld id="{DB0541E2-7EB7-469F-924A-AAEADCA667B4}" type="slidenum">
              <a:rPr lang="sl-SI" smtClean="0"/>
              <a:t>22</a:t>
            </a:fld>
            <a:endParaRPr lang="sl-SI"/>
          </a:p>
        </p:txBody>
      </p:sp>
    </p:spTree>
    <p:extLst>
      <p:ext uri="{BB962C8B-B14F-4D97-AF65-F5344CB8AC3E}">
        <p14:creationId xmlns:p14="http://schemas.microsoft.com/office/powerpoint/2010/main" val="4038404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6F707C2-50C5-4ECE-6FB2-8313AE9CBE93}"/>
              </a:ext>
            </a:extLst>
          </p:cNvPr>
          <p:cNvSpPr>
            <a:spLocks noGrp="1"/>
          </p:cNvSpPr>
          <p:nvPr>
            <p:ph type="title"/>
          </p:nvPr>
        </p:nvSpPr>
        <p:spPr>
          <a:xfrm>
            <a:off x="838200" y="669925"/>
            <a:ext cx="10515600" cy="1325563"/>
          </a:xfrm>
        </p:spPr>
        <p:txBody>
          <a:bodyPr/>
          <a:lstStyle/>
          <a:p>
            <a:r>
              <a:rPr lang="sl-SI" b="1" dirty="0">
                <a:solidFill>
                  <a:schemeClr val="accent6">
                    <a:lumMod val="75000"/>
                  </a:schemeClr>
                </a:solidFill>
              </a:rPr>
              <a:t>Navodila za izvajanje projektov v okviru pristopa LEADER/CLLD za sklad ESRR</a:t>
            </a:r>
          </a:p>
        </p:txBody>
      </p:sp>
      <p:sp>
        <p:nvSpPr>
          <p:cNvPr id="3" name="Označba mesta vsebine 2">
            <a:extLst>
              <a:ext uri="{FF2B5EF4-FFF2-40B4-BE49-F238E27FC236}">
                <a16:creationId xmlns:a16="http://schemas.microsoft.com/office/drawing/2014/main" id="{E2C5542C-FD7F-C939-C5C6-E85759CAACBC}"/>
              </a:ext>
            </a:extLst>
          </p:cNvPr>
          <p:cNvSpPr>
            <a:spLocks noGrp="1"/>
          </p:cNvSpPr>
          <p:nvPr>
            <p:ph idx="1"/>
          </p:nvPr>
        </p:nvSpPr>
        <p:spPr>
          <a:xfrm>
            <a:off x="904875" y="2676385"/>
            <a:ext cx="9517453" cy="3432176"/>
          </a:xfrm>
        </p:spPr>
        <p:txBody>
          <a:bodyPr/>
          <a:lstStyle/>
          <a:p>
            <a:pPr marL="0" indent="0">
              <a:buNone/>
            </a:pPr>
            <a:r>
              <a:rPr lang="sl-SI" dirty="0">
                <a:solidFill>
                  <a:schemeClr val="bg2">
                    <a:lumMod val="25000"/>
                  </a:schemeClr>
                </a:solidFill>
                <a:latin typeface="+mj-lt"/>
              </a:rPr>
              <a:t>Dostop do </a:t>
            </a:r>
            <a:r>
              <a:rPr lang="sl-SI" b="1" dirty="0">
                <a:solidFill>
                  <a:schemeClr val="accent2"/>
                </a:solidFill>
                <a:latin typeface="+mj-lt"/>
              </a:rPr>
              <a:t>navodil</a:t>
            </a:r>
            <a:r>
              <a:rPr lang="sl-SI" dirty="0">
                <a:latin typeface="+mj-lt"/>
              </a:rPr>
              <a:t>:</a:t>
            </a:r>
          </a:p>
          <a:p>
            <a:pPr marL="0" indent="0">
              <a:buNone/>
            </a:pPr>
            <a:r>
              <a:rPr lang="sl-SI" dirty="0">
                <a:latin typeface="+mj-lt"/>
                <a:hlinkClick r:id="rId2"/>
              </a:rPr>
              <a:t>https://evropskasredstva.si/app/uploads/2024/08/NUS-2021-2027_verzija_1-2.pdf</a:t>
            </a:r>
            <a:endParaRPr lang="sl-SI" dirty="0">
              <a:latin typeface="+mj-lt"/>
            </a:endParaRPr>
          </a:p>
          <a:p>
            <a:pPr marL="0" indent="0">
              <a:buNone/>
            </a:pPr>
            <a:endParaRPr lang="sl-SI" dirty="0">
              <a:latin typeface="+mj-lt"/>
            </a:endParaRPr>
          </a:p>
          <a:p>
            <a:pPr marL="0" indent="0">
              <a:buNone/>
            </a:pPr>
            <a:r>
              <a:rPr lang="sl-SI" dirty="0">
                <a:solidFill>
                  <a:schemeClr val="bg2">
                    <a:lumMod val="25000"/>
                  </a:schemeClr>
                </a:solidFill>
                <a:latin typeface="+mj-lt"/>
              </a:rPr>
              <a:t>Spletna stran</a:t>
            </a:r>
            <a:r>
              <a:rPr lang="sl-SI" dirty="0">
                <a:latin typeface="+mj-lt"/>
              </a:rPr>
              <a:t>: </a:t>
            </a:r>
          </a:p>
          <a:p>
            <a:pPr marL="0" indent="0">
              <a:buNone/>
            </a:pPr>
            <a:r>
              <a:rPr lang="sl-SI" dirty="0">
                <a:latin typeface="+mj-lt"/>
                <a:hlinkClick r:id="rId3"/>
              </a:rPr>
              <a:t>https://evropskasredstva.si/evropska-kohezijska-politika/navodila-in-smernice/</a:t>
            </a:r>
            <a:r>
              <a:rPr lang="sl-SI" dirty="0">
                <a:latin typeface="+mj-lt"/>
              </a:rPr>
              <a:t> </a:t>
            </a:r>
            <a:endParaRPr lang="sl-SI" dirty="0"/>
          </a:p>
        </p:txBody>
      </p:sp>
      <p:pic>
        <p:nvPicPr>
          <p:cNvPr id="4" name="Slika 3">
            <a:extLst>
              <a:ext uri="{FF2B5EF4-FFF2-40B4-BE49-F238E27FC236}">
                <a16:creationId xmlns:a16="http://schemas.microsoft.com/office/drawing/2014/main" id="{ED754C7C-A653-E759-8B16-BFD8B3531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75" y="2095563"/>
            <a:ext cx="9517453" cy="210312"/>
          </a:xfrm>
          <a:prstGeom prst="rect">
            <a:avLst/>
          </a:prstGeom>
        </p:spPr>
      </p:pic>
      <p:pic>
        <p:nvPicPr>
          <p:cNvPr id="5" name="Grafika 4" descr="House with solid fill">
            <a:extLst>
              <a:ext uri="{FF2B5EF4-FFF2-40B4-BE49-F238E27FC236}">
                <a16:creationId xmlns:a16="http://schemas.microsoft.com/office/drawing/2014/main" id="{BA0BA9BD-11C7-51BB-C88B-B5DA49FBE63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7729" y="150984"/>
            <a:ext cx="518941" cy="518941"/>
          </a:xfrm>
          <a:prstGeom prst="rect">
            <a:avLst/>
          </a:prstGeom>
        </p:spPr>
      </p:pic>
      <p:pic>
        <p:nvPicPr>
          <p:cNvPr id="4098" name="Picture 2" descr="Rules Icon Vector Art, Icons, and Graphics for Free Download">
            <a:extLst>
              <a:ext uri="{FF2B5EF4-FFF2-40B4-BE49-F238E27FC236}">
                <a16:creationId xmlns:a16="http://schemas.microsoft.com/office/drawing/2014/main" id="{079F5DFB-F004-9BED-EAA5-DE3BCFC755C8}"/>
              </a:ext>
            </a:extLst>
          </p:cNvPr>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3761" y="4703970"/>
            <a:ext cx="1775101" cy="1775101"/>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a 6" descr="Exclamation mark with solid fill">
            <a:extLst>
              <a:ext uri="{FF2B5EF4-FFF2-40B4-BE49-F238E27FC236}">
                <a16:creationId xmlns:a16="http://schemas.microsoft.com/office/drawing/2014/main" id="{172BC3B9-3CAB-8563-0F8F-04B7F97FD9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1054" y="3076575"/>
            <a:ext cx="914400" cy="914400"/>
          </a:xfrm>
          <a:prstGeom prst="rect">
            <a:avLst/>
          </a:prstGeom>
        </p:spPr>
      </p:pic>
      <p:pic>
        <p:nvPicPr>
          <p:cNvPr id="6" name="Slika 5">
            <a:extLst>
              <a:ext uri="{FF2B5EF4-FFF2-40B4-BE49-F238E27FC236}">
                <a16:creationId xmlns:a16="http://schemas.microsoft.com/office/drawing/2014/main" id="{EC56E702-B085-0672-6D01-A6979902FC3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65680" y="3533775"/>
            <a:ext cx="670618" cy="670618"/>
          </a:xfrm>
          <a:prstGeom prst="rect">
            <a:avLst/>
          </a:prstGeom>
        </p:spPr>
      </p:pic>
      <p:pic>
        <p:nvPicPr>
          <p:cNvPr id="8" name="Slika 7">
            <a:extLst>
              <a:ext uri="{FF2B5EF4-FFF2-40B4-BE49-F238E27FC236}">
                <a16:creationId xmlns:a16="http://schemas.microsoft.com/office/drawing/2014/main" id="{03FC1B6D-0CAE-99EB-70E7-C574AA6CB6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25382" y="5517457"/>
            <a:ext cx="670618" cy="670618"/>
          </a:xfrm>
          <a:prstGeom prst="rect">
            <a:avLst/>
          </a:prstGeom>
        </p:spPr>
      </p:pic>
      <p:sp>
        <p:nvSpPr>
          <p:cNvPr id="9" name="Označba mesta številke diapozitiva 8">
            <a:extLst>
              <a:ext uri="{FF2B5EF4-FFF2-40B4-BE49-F238E27FC236}">
                <a16:creationId xmlns:a16="http://schemas.microsoft.com/office/drawing/2014/main" id="{E71A854A-437B-D092-77BC-C1E3B371AA44}"/>
              </a:ext>
            </a:extLst>
          </p:cNvPr>
          <p:cNvSpPr>
            <a:spLocks noGrp="1"/>
          </p:cNvSpPr>
          <p:nvPr>
            <p:ph type="sldNum" sz="quarter" idx="12"/>
          </p:nvPr>
        </p:nvSpPr>
        <p:spPr/>
        <p:txBody>
          <a:bodyPr/>
          <a:lstStyle/>
          <a:p>
            <a:fld id="{DB0541E2-7EB7-469F-924A-AAEADCA667B4}" type="slidenum">
              <a:rPr lang="sl-SI" smtClean="0"/>
              <a:t>23</a:t>
            </a:fld>
            <a:endParaRPr lang="sl-SI"/>
          </a:p>
        </p:txBody>
      </p:sp>
    </p:spTree>
    <p:extLst>
      <p:ext uri="{BB962C8B-B14F-4D97-AF65-F5344CB8AC3E}">
        <p14:creationId xmlns:p14="http://schemas.microsoft.com/office/powerpoint/2010/main" val="4057017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52D8A-9DC7-8F4F-FEA6-634C87FCC42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E330D4D-EA0F-0D47-48AC-D0E187B8560D}"/>
              </a:ext>
            </a:extLst>
          </p:cNvPr>
          <p:cNvSpPr>
            <a:spLocks noGrp="1"/>
          </p:cNvSpPr>
          <p:nvPr>
            <p:ph type="title"/>
          </p:nvPr>
        </p:nvSpPr>
        <p:spPr>
          <a:xfrm>
            <a:off x="838200" y="231775"/>
            <a:ext cx="10515600" cy="1325563"/>
          </a:xfrm>
        </p:spPr>
        <p:txBody>
          <a:bodyPr/>
          <a:lstStyle/>
          <a:p>
            <a:r>
              <a:rPr lang="sl-SI" b="1" dirty="0">
                <a:solidFill>
                  <a:schemeClr val="accent6">
                    <a:lumMod val="75000"/>
                  </a:schemeClr>
                </a:solidFill>
              </a:rPr>
              <a:t>VRSTE STROŠKOV</a:t>
            </a:r>
          </a:p>
        </p:txBody>
      </p:sp>
      <p:sp>
        <p:nvSpPr>
          <p:cNvPr id="3" name="Označba mesta vsebine 2">
            <a:extLst>
              <a:ext uri="{FF2B5EF4-FFF2-40B4-BE49-F238E27FC236}">
                <a16:creationId xmlns:a16="http://schemas.microsoft.com/office/drawing/2014/main" id="{80290E62-1433-1B7E-798C-7EBBA31CC469}"/>
              </a:ext>
            </a:extLst>
          </p:cNvPr>
          <p:cNvSpPr>
            <a:spLocks noGrp="1"/>
          </p:cNvSpPr>
          <p:nvPr>
            <p:ph idx="1"/>
          </p:nvPr>
        </p:nvSpPr>
        <p:spPr>
          <a:xfrm>
            <a:off x="942975" y="1608137"/>
            <a:ext cx="9588056" cy="4351338"/>
          </a:xfrm>
        </p:spPr>
        <p:txBody>
          <a:bodyPr>
            <a:normAutofit fontScale="92500"/>
          </a:bodyPr>
          <a:lstStyle/>
          <a:p>
            <a:pPr marL="0" indent="0">
              <a:buNone/>
            </a:pPr>
            <a:r>
              <a:rPr lang="sl-SI" sz="2400" dirty="0">
                <a:solidFill>
                  <a:schemeClr val="bg2">
                    <a:lumMod val="25000"/>
                  </a:schemeClr>
                </a:solidFill>
                <a:latin typeface="+mj-lt"/>
              </a:rPr>
              <a:t>Projekt investicijske narave je sestavljen iz več možnih vrst stroškov:</a:t>
            </a:r>
          </a:p>
          <a:p>
            <a:pPr marL="0" indent="0">
              <a:buNone/>
            </a:pPr>
            <a:endParaRPr lang="sl-SI" sz="2400" dirty="0">
              <a:latin typeface="+mj-lt"/>
            </a:endParaRPr>
          </a:p>
          <a:p>
            <a:pPr>
              <a:lnSpc>
                <a:spcPct val="100000"/>
              </a:lnSpc>
              <a:spcBef>
                <a:spcPts val="0"/>
              </a:spcBef>
            </a:pPr>
            <a:r>
              <a:rPr lang="sl-SI" sz="2400" b="1" dirty="0">
                <a:solidFill>
                  <a:schemeClr val="bg2">
                    <a:lumMod val="25000"/>
                  </a:schemeClr>
                </a:solidFill>
                <a:latin typeface="+mj-lt"/>
              </a:rPr>
              <a:t>stroški naložbe oziroma </a:t>
            </a:r>
            <a:r>
              <a:rPr lang="sl-SI" sz="2400" b="1" dirty="0">
                <a:solidFill>
                  <a:schemeClr val="accent2"/>
                </a:solidFill>
                <a:latin typeface="+mj-lt"/>
              </a:rPr>
              <a:t>investicije v opredmetena osnovna sredstva </a:t>
            </a:r>
            <a:r>
              <a:rPr lang="sl-SI" sz="2400" dirty="0">
                <a:solidFill>
                  <a:schemeClr val="bg2">
                    <a:lumMod val="25000"/>
                  </a:schemeClr>
                </a:solidFill>
                <a:latin typeface="+mj-lt"/>
              </a:rPr>
              <a:t>(Navodila_poglavje 3.1.1, 3.1.2, 3.1.3.)</a:t>
            </a:r>
          </a:p>
          <a:p>
            <a:pPr>
              <a:lnSpc>
                <a:spcPct val="150000"/>
              </a:lnSpc>
            </a:pPr>
            <a:r>
              <a:rPr lang="sl-SI" sz="2400" b="1" dirty="0">
                <a:solidFill>
                  <a:schemeClr val="bg2">
                    <a:lumMod val="25000"/>
                  </a:schemeClr>
                </a:solidFill>
                <a:latin typeface="+mj-lt"/>
              </a:rPr>
              <a:t>stroški naložbe oziroma </a:t>
            </a:r>
            <a:r>
              <a:rPr lang="sl-SI" sz="2400" b="1" dirty="0">
                <a:solidFill>
                  <a:schemeClr val="accent2"/>
                </a:solidFill>
                <a:latin typeface="+mj-lt"/>
              </a:rPr>
              <a:t>investicije v neopredmetena sredstva  </a:t>
            </a:r>
            <a:r>
              <a:rPr lang="sl-SI" sz="2400" dirty="0">
                <a:solidFill>
                  <a:schemeClr val="bg2">
                    <a:lumMod val="25000"/>
                  </a:schemeClr>
                </a:solidFill>
                <a:latin typeface="+mj-lt"/>
              </a:rPr>
              <a:t>(Navodila_poglavje 3.1.4)</a:t>
            </a:r>
          </a:p>
          <a:p>
            <a:pPr>
              <a:lnSpc>
                <a:spcPct val="150000"/>
              </a:lnSpc>
            </a:pPr>
            <a:r>
              <a:rPr lang="sl-SI" sz="2400" b="1" dirty="0">
                <a:solidFill>
                  <a:schemeClr val="bg2">
                    <a:lumMod val="25000"/>
                  </a:schemeClr>
                </a:solidFill>
                <a:latin typeface="+mj-lt"/>
              </a:rPr>
              <a:t>stroški </a:t>
            </a:r>
            <a:r>
              <a:rPr lang="sl-SI" sz="2400" b="1" dirty="0">
                <a:solidFill>
                  <a:schemeClr val="accent2"/>
                </a:solidFill>
                <a:latin typeface="+mj-lt"/>
              </a:rPr>
              <a:t>storitev zunanjih izvajalcev </a:t>
            </a:r>
            <a:r>
              <a:rPr lang="sl-SI" sz="2400" dirty="0">
                <a:solidFill>
                  <a:schemeClr val="bg2">
                    <a:lumMod val="25000"/>
                  </a:schemeClr>
                </a:solidFill>
                <a:latin typeface="+mj-lt"/>
              </a:rPr>
              <a:t>(Navodila_poglavje 3.7)</a:t>
            </a:r>
          </a:p>
          <a:p>
            <a:pPr>
              <a:lnSpc>
                <a:spcPct val="150000"/>
              </a:lnSpc>
            </a:pPr>
            <a:r>
              <a:rPr lang="sl-SI" sz="2400" b="1" dirty="0">
                <a:solidFill>
                  <a:schemeClr val="bg2">
                    <a:lumMod val="25000"/>
                  </a:schemeClr>
                </a:solidFill>
                <a:latin typeface="+mj-lt"/>
              </a:rPr>
              <a:t>20 % pavšalna stopnja za neposredne stroške osebja </a:t>
            </a:r>
            <a:r>
              <a:rPr lang="sl-SI" sz="2400" dirty="0">
                <a:solidFill>
                  <a:schemeClr val="bg2">
                    <a:lumMod val="25000"/>
                  </a:schemeClr>
                </a:solidFill>
                <a:latin typeface="+mj-lt"/>
              </a:rPr>
              <a:t>(Navodila_ poglavje 4.3.)</a:t>
            </a:r>
          </a:p>
        </p:txBody>
      </p:sp>
      <p:pic>
        <p:nvPicPr>
          <p:cNvPr id="4" name="Slika 3">
            <a:extLst>
              <a:ext uri="{FF2B5EF4-FFF2-40B4-BE49-F238E27FC236}">
                <a16:creationId xmlns:a16="http://schemas.microsoft.com/office/drawing/2014/main" id="{75E24122-4328-AFC2-F9CB-0EA2875828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5" y="1337120"/>
            <a:ext cx="9517453" cy="210312"/>
          </a:xfrm>
          <a:prstGeom prst="rect">
            <a:avLst/>
          </a:prstGeom>
        </p:spPr>
      </p:pic>
      <p:pic>
        <p:nvPicPr>
          <p:cNvPr id="5" name="Grafika 4" descr="House with solid fill">
            <a:extLst>
              <a:ext uri="{FF2B5EF4-FFF2-40B4-BE49-F238E27FC236}">
                <a16:creationId xmlns:a16="http://schemas.microsoft.com/office/drawing/2014/main" id="{F7C691A6-4ACB-5358-6249-8D401B01C5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259" y="117584"/>
            <a:ext cx="518941" cy="518941"/>
          </a:xfrm>
          <a:prstGeom prst="rect">
            <a:avLst/>
          </a:prstGeom>
        </p:spPr>
      </p:pic>
      <p:pic>
        <p:nvPicPr>
          <p:cNvPr id="9" name="Grafika 8" descr="Suburban scene with solid fill">
            <a:extLst>
              <a:ext uri="{FF2B5EF4-FFF2-40B4-BE49-F238E27FC236}">
                <a16:creationId xmlns:a16="http://schemas.microsoft.com/office/drawing/2014/main" id="{E35C9B40-3466-696D-48CD-9B82E226D1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11771" y="-194635"/>
            <a:ext cx="1660970" cy="1660970"/>
          </a:xfrm>
          <a:prstGeom prst="rect">
            <a:avLst/>
          </a:prstGeom>
        </p:spPr>
      </p:pic>
      <p:sp>
        <p:nvSpPr>
          <p:cNvPr id="6" name="Označba mesta vsebine 2">
            <a:extLst>
              <a:ext uri="{FF2B5EF4-FFF2-40B4-BE49-F238E27FC236}">
                <a16:creationId xmlns:a16="http://schemas.microsoft.com/office/drawing/2014/main" id="{03EFB941-4B8E-BCA2-6D31-D59F504ED9D8}"/>
              </a:ext>
            </a:extLst>
          </p:cNvPr>
          <p:cNvSpPr txBox="1">
            <a:spLocks/>
          </p:cNvSpPr>
          <p:nvPr/>
        </p:nvSpPr>
        <p:spPr>
          <a:xfrm>
            <a:off x="942975" y="5959475"/>
            <a:ext cx="9763125" cy="781495"/>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000" b="1" dirty="0">
                <a:solidFill>
                  <a:schemeClr val="bg1"/>
                </a:solidFill>
                <a:latin typeface="+mj-lt"/>
              </a:rPr>
              <a:t>Pri investicijskih projektih je pogoj, da vključujejo naložbo oz. investicijo in v kolikor neposredno povezano z naložbo tudi stroške zunanjih izvajalcev.</a:t>
            </a:r>
          </a:p>
          <a:p>
            <a:pPr marL="0" indent="0">
              <a:buFont typeface="Arial" panose="020B0604020202020204" pitchFamily="34" charset="0"/>
              <a:buNone/>
            </a:pPr>
            <a:endParaRPr lang="sl-SI" sz="2400" dirty="0">
              <a:latin typeface="+mj-lt"/>
            </a:endParaRPr>
          </a:p>
        </p:txBody>
      </p:sp>
      <p:sp>
        <p:nvSpPr>
          <p:cNvPr id="7" name="Elipsa 6">
            <a:extLst>
              <a:ext uri="{FF2B5EF4-FFF2-40B4-BE49-F238E27FC236}">
                <a16:creationId xmlns:a16="http://schemas.microsoft.com/office/drawing/2014/main" id="{50FFB3BA-9B27-02CF-1367-FD09252702C5}"/>
              </a:ext>
            </a:extLst>
          </p:cNvPr>
          <p:cNvSpPr/>
          <p:nvPr/>
        </p:nvSpPr>
        <p:spPr>
          <a:xfrm>
            <a:off x="10103537" y="1553605"/>
            <a:ext cx="1877437" cy="166097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200" b="1" dirty="0"/>
              <a:t>Naložba oziroma investicija je vlaganje v opredmetena osnovna</a:t>
            </a:r>
          </a:p>
          <a:p>
            <a:pPr algn="ctr"/>
            <a:r>
              <a:rPr lang="sl-SI" sz="1200" b="1" dirty="0"/>
              <a:t>sredstva in neopredmetena sredstva!</a:t>
            </a:r>
            <a:endParaRPr lang="sl-SI" sz="1200" dirty="0"/>
          </a:p>
        </p:txBody>
      </p:sp>
      <p:sp>
        <p:nvSpPr>
          <p:cNvPr id="8" name="Elipsa 7">
            <a:extLst>
              <a:ext uri="{FF2B5EF4-FFF2-40B4-BE49-F238E27FC236}">
                <a16:creationId xmlns:a16="http://schemas.microsoft.com/office/drawing/2014/main" id="{75C54E3F-8DEA-31BD-669B-F341629E4534}"/>
              </a:ext>
            </a:extLst>
          </p:cNvPr>
          <p:cNvSpPr/>
          <p:nvPr/>
        </p:nvSpPr>
        <p:spPr>
          <a:xfrm>
            <a:off x="10398701" y="5092587"/>
            <a:ext cx="1262499" cy="1092424"/>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200" dirty="0"/>
              <a:t>Naknadno pojasnilo s strani MKRR</a:t>
            </a:r>
          </a:p>
        </p:txBody>
      </p:sp>
      <p:sp>
        <p:nvSpPr>
          <p:cNvPr id="10" name="Označba mesta številke diapozitiva 9">
            <a:extLst>
              <a:ext uri="{FF2B5EF4-FFF2-40B4-BE49-F238E27FC236}">
                <a16:creationId xmlns:a16="http://schemas.microsoft.com/office/drawing/2014/main" id="{72CB6612-AD37-A32F-EABF-60A9EEFA2E55}"/>
              </a:ext>
            </a:extLst>
          </p:cNvPr>
          <p:cNvSpPr>
            <a:spLocks noGrp="1"/>
          </p:cNvSpPr>
          <p:nvPr>
            <p:ph type="sldNum" sz="quarter" idx="12"/>
          </p:nvPr>
        </p:nvSpPr>
        <p:spPr/>
        <p:txBody>
          <a:bodyPr/>
          <a:lstStyle/>
          <a:p>
            <a:fld id="{DB0541E2-7EB7-469F-924A-AAEADCA667B4}" type="slidenum">
              <a:rPr lang="sl-SI" smtClean="0"/>
              <a:t>24</a:t>
            </a:fld>
            <a:endParaRPr lang="sl-SI"/>
          </a:p>
        </p:txBody>
      </p:sp>
    </p:spTree>
    <p:extLst>
      <p:ext uri="{BB962C8B-B14F-4D97-AF65-F5344CB8AC3E}">
        <p14:creationId xmlns:p14="http://schemas.microsoft.com/office/powerpoint/2010/main" val="2663784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BE73BD-8351-3161-9799-CDC4A5BB4CC8}"/>
              </a:ext>
            </a:extLst>
          </p:cNvPr>
          <p:cNvSpPr>
            <a:spLocks noGrp="1"/>
          </p:cNvSpPr>
          <p:nvPr>
            <p:ph type="title"/>
          </p:nvPr>
        </p:nvSpPr>
        <p:spPr>
          <a:xfrm>
            <a:off x="838200" y="365126"/>
            <a:ext cx="10515600" cy="1035050"/>
          </a:xfrm>
        </p:spPr>
        <p:txBody>
          <a:bodyPr>
            <a:normAutofit/>
          </a:bodyPr>
          <a:lstStyle/>
          <a:p>
            <a:r>
              <a:rPr lang="sl-SI" sz="4000" b="1" dirty="0">
                <a:solidFill>
                  <a:schemeClr val="accent6">
                    <a:lumMod val="75000"/>
                  </a:schemeClr>
                </a:solidFill>
              </a:rPr>
              <a:t>POSTOPEK IZBIRE IZVAJALCA</a:t>
            </a:r>
          </a:p>
        </p:txBody>
      </p:sp>
      <p:sp>
        <p:nvSpPr>
          <p:cNvPr id="3" name="Označba mesta vsebine 2">
            <a:extLst>
              <a:ext uri="{FF2B5EF4-FFF2-40B4-BE49-F238E27FC236}">
                <a16:creationId xmlns:a16="http://schemas.microsoft.com/office/drawing/2014/main" id="{0438E642-B7B3-DF28-CC62-9312EB4B8FC5}"/>
              </a:ext>
            </a:extLst>
          </p:cNvPr>
          <p:cNvSpPr>
            <a:spLocks noGrp="1"/>
          </p:cNvSpPr>
          <p:nvPr>
            <p:ph idx="1"/>
          </p:nvPr>
        </p:nvSpPr>
        <p:spPr>
          <a:xfrm>
            <a:off x="838199" y="1694936"/>
            <a:ext cx="9667875" cy="4324864"/>
          </a:xfrm>
        </p:spPr>
        <p:txBody>
          <a:bodyPr/>
          <a:lstStyle/>
          <a:p>
            <a:pPr marL="0" indent="0" algn="just">
              <a:lnSpc>
                <a:spcPct val="120000"/>
              </a:lnSpc>
              <a:buNone/>
            </a:pPr>
            <a:r>
              <a:rPr lang="sl-SI" sz="2400" dirty="0">
                <a:solidFill>
                  <a:schemeClr val="bg2">
                    <a:lumMod val="25000"/>
                  </a:schemeClr>
                </a:solidFill>
                <a:latin typeface="+mj-lt"/>
              </a:rPr>
              <a:t>V skladu z Navodilu OU (NUS) velja, da kadar upravičenci niso naročniki po ZJN, morajo izvajati operacijo </a:t>
            </a:r>
            <a:r>
              <a:rPr lang="sl-SI" sz="2400" dirty="0">
                <a:solidFill>
                  <a:schemeClr val="accent2"/>
                </a:solidFill>
                <a:latin typeface="+mj-lt"/>
              </a:rPr>
              <a:t>v skladu s temeljnimi načeli ZJN</a:t>
            </a:r>
            <a:r>
              <a:rPr lang="sl-SI" sz="2400" dirty="0">
                <a:solidFill>
                  <a:schemeClr val="bg2">
                    <a:lumMod val="25000"/>
                  </a:schemeClr>
                </a:solidFill>
                <a:latin typeface="+mj-lt"/>
              </a:rPr>
              <a:t>, navodili posredniškega telesa, ki lahko podrobneje opredelijo izkazovanje upoštevanja načel, </a:t>
            </a:r>
            <a:r>
              <a:rPr lang="sl-SI" sz="2400" b="1" dirty="0">
                <a:solidFill>
                  <a:schemeClr val="bg2">
                    <a:lumMod val="25000"/>
                  </a:schemeClr>
                </a:solidFill>
                <a:latin typeface="+mj-lt"/>
              </a:rPr>
              <a:t>skladnost cen s tržnimi, preprečevanje nasprotja interesov, zmogljivost ponudnika </a:t>
            </a:r>
            <a:r>
              <a:rPr lang="sl-SI" sz="2400" dirty="0">
                <a:solidFill>
                  <a:schemeClr val="bg2">
                    <a:lumMod val="25000"/>
                  </a:schemeClr>
                </a:solidFill>
                <a:latin typeface="+mj-lt"/>
              </a:rPr>
              <a:t>ipd., in s </a:t>
            </a:r>
            <a:r>
              <a:rPr lang="sl-SI" sz="2400" b="1" dirty="0">
                <a:solidFill>
                  <a:schemeClr val="bg2">
                    <a:lumMod val="25000"/>
                  </a:schemeClr>
                </a:solidFill>
                <a:latin typeface="+mj-lt"/>
              </a:rPr>
              <a:t>pogodbo o sofinanciranju</a:t>
            </a:r>
            <a:r>
              <a:rPr lang="sl-SI" sz="2400" dirty="0">
                <a:solidFill>
                  <a:schemeClr val="bg2">
                    <a:lumMod val="25000"/>
                  </a:schemeClr>
                </a:solidFill>
                <a:latin typeface="+mj-lt"/>
              </a:rPr>
              <a:t>. </a:t>
            </a:r>
          </a:p>
          <a:p>
            <a:pPr marL="0" indent="0" algn="just">
              <a:lnSpc>
                <a:spcPct val="120000"/>
              </a:lnSpc>
              <a:buNone/>
            </a:pPr>
            <a:r>
              <a:rPr lang="sl-SI" sz="2400" dirty="0">
                <a:solidFill>
                  <a:schemeClr val="bg2">
                    <a:lumMod val="25000"/>
                  </a:schemeClr>
                </a:solidFill>
                <a:latin typeface="+mj-lt"/>
              </a:rPr>
              <a:t>Pri oddaji zahtevka se mora preložiti dokazila, ki so opredeljena v poglavju 3.1 Navodil. Za ESRR niso predpisane tri ponudbe (številčno), mora pa biti </a:t>
            </a:r>
            <a:r>
              <a:rPr lang="sl-SI" sz="2400" b="1" dirty="0">
                <a:solidFill>
                  <a:schemeClr val="accent2"/>
                </a:solidFill>
                <a:latin typeface="+mj-lt"/>
              </a:rPr>
              <a:t>izveden postopek pridobivanja ponudb, ki mora biti ustrezno dokumentiran</a:t>
            </a:r>
            <a:r>
              <a:rPr lang="sl-SI" sz="2400" dirty="0">
                <a:solidFill>
                  <a:schemeClr val="accent2"/>
                </a:solidFill>
                <a:latin typeface="+mj-lt"/>
              </a:rPr>
              <a:t> </a:t>
            </a:r>
            <a:r>
              <a:rPr lang="sl-SI" sz="2400" dirty="0">
                <a:solidFill>
                  <a:schemeClr val="bg2">
                    <a:lumMod val="25000"/>
                  </a:schemeClr>
                </a:solidFill>
                <a:latin typeface="+mj-lt"/>
              </a:rPr>
              <a:t>in se ga predloži k zahtevku za izplačilo.</a:t>
            </a:r>
          </a:p>
          <a:p>
            <a:pPr marL="0" indent="0">
              <a:buNone/>
            </a:pPr>
            <a:endParaRPr lang="sl-SI" dirty="0"/>
          </a:p>
        </p:txBody>
      </p:sp>
      <p:pic>
        <p:nvPicPr>
          <p:cNvPr id="4" name="Slika 3">
            <a:extLst>
              <a:ext uri="{FF2B5EF4-FFF2-40B4-BE49-F238E27FC236}">
                <a16:creationId xmlns:a16="http://schemas.microsoft.com/office/drawing/2014/main" id="{FF487F1C-0832-2768-7B1A-D0EA781A4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5" y="1295020"/>
            <a:ext cx="9517453" cy="210312"/>
          </a:xfrm>
          <a:prstGeom prst="rect">
            <a:avLst/>
          </a:prstGeom>
        </p:spPr>
      </p:pic>
      <p:pic>
        <p:nvPicPr>
          <p:cNvPr id="5" name="Grafika 4" descr="House with solid fill">
            <a:extLst>
              <a:ext uri="{FF2B5EF4-FFF2-40B4-BE49-F238E27FC236}">
                <a16:creationId xmlns:a16="http://schemas.microsoft.com/office/drawing/2014/main" id="{445CD157-55C6-1F57-0F30-3C74E2AD91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259" y="133521"/>
            <a:ext cx="518941" cy="518941"/>
          </a:xfrm>
          <a:prstGeom prst="rect">
            <a:avLst/>
          </a:prstGeom>
        </p:spPr>
      </p:pic>
      <p:sp>
        <p:nvSpPr>
          <p:cNvPr id="14" name="Pravokotnik: zaokroženi vogali 13">
            <a:extLst>
              <a:ext uri="{FF2B5EF4-FFF2-40B4-BE49-F238E27FC236}">
                <a16:creationId xmlns:a16="http://schemas.microsoft.com/office/drawing/2014/main" id="{BD62A23B-6814-815D-0975-45BE689648A4}"/>
              </a:ext>
            </a:extLst>
          </p:cNvPr>
          <p:cNvSpPr/>
          <p:nvPr/>
        </p:nvSpPr>
        <p:spPr>
          <a:xfrm>
            <a:off x="9234487" y="218045"/>
            <a:ext cx="2724150" cy="886341"/>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Postopek izbire izvajalca mora biti v skladu z vašimi internimi akti</a:t>
            </a:r>
          </a:p>
        </p:txBody>
      </p:sp>
      <p:sp>
        <p:nvSpPr>
          <p:cNvPr id="6" name="PoljeZBesedilom 5">
            <a:extLst>
              <a:ext uri="{FF2B5EF4-FFF2-40B4-BE49-F238E27FC236}">
                <a16:creationId xmlns:a16="http://schemas.microsoft.com/office/drawing/2014/main" id="{CAA3F48E-2E76-D5C9-30DA-3796078B2E52}"/>
              </a:ext>
            </a:extLst>
          </p:cNvPr>
          <p:cNvSpPr txBox="1"/>
          <p:nvPr/>
        </p:nvSpPr>
        <p:spPr>
          <a:xfrm>
            <a:off x="904875" y="6169708"/>
            <a:ext cx="9517453" cy="646331"/>
          </a:xfrm>
          <a:prstGeom prst="rect">
            <a:avLst/>
          </a:prstGeom>
          <a:solidFill>
            <a:schemeClr val="accent2"/>
          </a:solidFill>
        </p:spPr>
        <p:txBody>
          <a:bodyPr wrap="square">
            <a:spAutoFit/>
          </a:bodyPr>
          <a:lstStyle/>
          <a:p>
            <a:pPr algn="just">
              <a:lnSpc>
                <a:spcPct val="90000"/>
              </a:lnSpc>
              <a:spcBef>
                <a:spcPts val="600"/>
              </a:spcBef>
            </a:pPr>
            <a:r>
              <a:rPr lang="sl-SI" sz="2000" b="1" dirty="0">
                <a:solidFill>
                  <a:schemeClr val="bg1"/>
                </a:solidFill>
                <a:latin typeface="+mj-lt"/>
              </a:rPr>
              <a:t>VSA DOKAZILA, PRILOŽENA ZAHTEVKU ZA IZPLAČILO ZA SKLAD ESRR, SE MORAJO GLASITI NA UPRAVIČENCA ALI NA PARTNERJA V PROJEKTU.</a:t>
            </a:r>
          </a:p>
        </p:txBody>
      </p:sp>
      <p:sp>
        <p:nvSpPr>
          <p:cNvPr id="7" name="Označba mesta številke diapozitiva 6">
            <a:extLst>
              <a:ext uri="{FF2B5EF4-FFF2-40B4-BE49-F238E27FC236}">
                <a16:creationId xmlns:a16="http://schemas.microsoft.com/office/drawing/2014/main" id="{27C8A521-EA3D-E1C2-D8DC-E2DE5D71EAA9}"/>
              </a:ext>
            </a:extLst>
          </p:cNvPr>
          <p:cNvSpPr>
            <a:spLocks noGrp="1"/>
          </p:cNvSpPr>
          <p:nvPr>
            <p:ph type="sldNum" sz="quarter" idx="12"/>
          </p:nvPr>
        </p:nvSpPr>
        <p:spPr/>
        <p:txBody>
          <a:bodyPr/>
          <a:lstStyle/>
          <a:p>
            <a:fld id="{DB0541E2-7EB7-469F-924A-AAEADCA667B4}" type="slidenum">
              <a:rPr lang="sl-SI" smtClean="0"/>
              <a:t>25</a:t>
            </a:fld>
            <a:endParaRPr lang="sl-SI"/>
          </a:p>
        </p:txBody>
      </p:sp>
    </p:spTree>
    <p:extLst>
      <p:ext uri="{BB962C8B-B14F-4D97-AF65-F5344CB8AC3E}">
        <p14:creationId xmlns:p14="http://schemas.microsoft.com/office/powerpoint/2010/main" val="1786426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25DB1-7841-9A7C-CD20-403E806D052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0BFC4B11-8A3C-8351-5EA0-28A790D8F89D}"/>
              </a:ext>
            </a:extLst>
          </p:cNvPr>
          <p:cNvSpPr>
            <a:spLocks noGrp="1"/>
          </p:cNvSpPr>
          <p:nvPr>
            <p:ph type="title"/>
          </p:nvPr>
        </p:nvSpPr>
        <p:spPr>
          <a:xfrm>
            <a:off x="838200" y="365126"/>
            <a:ext cx="10515600" cy="1035050"/>
          </a:xfrm>
        </p:spPr>
        <p:txBody>
          <a:bodyPr>
            <a:normAutofit/>
          </a:bodyPr>
          <a:lstStyle/>
          <a:p>
            <a:r>
              <a:rPr lang="sl-SI" sz="4000" b="1" dirty="0">
                <a:solidFill>
                  <a:schemeClr val="accent6">
                    <a:lumMod val="75000"/>
                  </a:schemeClr>
                </a:solidFill>
              </a:rPr>
              <a:t>POSTOPEK IZBIRE IZVAJALCA</a:t>
            </a:r>
          </a:p>
        </p:txBody>
      </p:sp>
      <p:sp>
        <p:nvSpPr>
          <p:cNvPr id="3" name="Označba mesta vsebine 2">
            <a:extLst>
              <a:ext uri="{FF2B5EF4-FFF2-40B4-BE49-F238E27FC236}">
                <a16:creationId xmlns:a16="http://schemas.microsoft.com/office/drawing/2014/main" id="{D43B7270-CB92-6FBA-1E58-053BA4874335}"/>
              </a:ext>
            </a:extLst>
          </p:cNvPr>
          <p:cNvSpPr>
            <a:spLocks noGrp="1"/>
          </p:cNvSpPr>
          <p:nvPr>
            <p:ph idx="1"/>
          </p:nvPr>
        </p:nvSpPr>
        <p:spPr>
          <a:xfrm>
            <a:off x="838200" y="1582356"/>
            <a:ext cx="9584128" cy="4351338"/>
          </a:xfrm>
        </p:spPr>
        <p:txBody>
          <a:bodyPr/>
          <a:lstStyle/>
          <a:p>
            <a:pPr marL="514350" indent="-514350">
              <a:buFont typeface="+mj-lt"/>
              <a:buAutoNum type="arabicPeriod"/>
            </a:pPr>
            <a:r>
              <a:rPr lang="sl-SI" sz="2400" b="1" dirty="0">
                <a:solidFill>
                  <a:schemeClr val="accent2"/>
                </a:solidFill>
                <a:latin typeface="+mj-lt"/>
              </a:rPr>
              <a:t>POVPRAŠEVANJE</a:t>
            </a:r>
            <a:r>
              <a:rPr lang="sl-SI" sz="2400" dirty="0">
                <a:latin typeface="+mj-lt"/>
              </a:rPr>
              <a:t> </a:t>
            </a:r>
            <a:r>
              <a:rPr lang="sl-SI" sz="2400" dirty="0">
                <a:solidFill>
                  <a:schemeClr val="bg2">
                    <a:lumMod val="25000"/>
                  </a:schemeClr>
                </a:solidFill>
                <a:latin typeface="+mj-lt"/>
              </a:rPr>
              <a:t>(dokazila o posredovanju)</a:t>
            </a:r>
          </a:p>
          <a:p>
            <a:pPr marL="514350" indent="-514350">
              <a:buFont typeface="+mj-lt"/>
              <a:buAutoNum type="arabicPeriod"/>
            </a:pPr>
            <a:r>
              <a:rPr lang="sl-SI" sz="2400" b="1" dirty="0">
                <a:solidFill>
                  <a:schemeClr val="accent2"/>
                </a:solidFill>
                <a:latin typeface="+mj-lt"/>
              </a:rPr>
              <a:t>PONUDBE </a:t>
            </a:r>
            <a:r>
              <a:rPr lang="sl-SI" sz="2400" dirty="0">
                <a:solidFill>
                  <a:schemeClr val="bg2">
                    <a:lumMod val="25000"/>
                  </a:schemeClr>
                </a:solidFill>
                <a:latin typeface="+mj-lt"/>
              </a:rPr>
              <a:t>(ne zadošča, da ste poslali povpraševanje, v roku morate pridobiti primerljive tržne ponudbe) </a:t>
            </a:r>
            <a:r>
              <a:rPr lang="sl-SI" sz="1200" dirty="0">
                <a:solidFill>
                  <a:schemeClr val="bg2">
                    <a:lumMod val="25000"/>
                  </a:schemeClr>
                </a:solidFill>
                <a:latin typeface="+mj-lt"/>
                <a:sym typeface="Wingdings" panose="05000000000000000000" pitchFamily="2" charset="2"/>
              </a:rPr>
              <a:t> predlagamo pridobitev 3 ponudb</a:t>
            </a:r>
            <a:endParaRPr lang="sl-SI" sz="1200" dirty="0">
              <a:solidFill>
                <a:schemeClr val="bg2">
                  <a:lumMod val="25000"/>
                </a:schemeClr>
              </a:solidFill>
              <a:latin typeface="+mj-lt"/>
            </a:endParaRPr>
          </a:p>
          <a:p>
            <a:pPr lvl="1"/>
            <a:r>
              <a:rPr lang="sl-SI" sz="2000" dirty="0">
                <a:solidFill>
                  <a:schemeClr val="bg2">
                    <a:lumMod val="25000"/>
                  </a:schemeClr>
                </a:solidFill>
                <a:latin typeface="+mj-lt"/>
              </a:rPr>
              <a:t>Ponudbe se morajo glasiti </a:t>
            </a:r>
            <a:r>
              <a:rPr lang="sl-SI" sz="2000" u="sng" dirty="0">
                <a:solidFill>
                  <a:schemeClr val="bg2">
                    <a:lumMod val="25000"/>
                  </a:schemeClr>
                </a:solidFill>
                <a:latin typeface="+mj-lt"/>
              </a:rPr>
              <a:t>na upravičenca</a:t>
            </a:r>
            <a:r>
              <a:rPr lang="sl-SI" sz="2000" dirty="0">
                <a:solidFill>
                  <a:schemeClr val="bg2">
                    <a:lumMod val="25000"/>
                  </a:schemeClr>
                </a:solidFill>
                <a:latin typeface="+mj-lt"/>
              </a:rPr>
              <a:t>.</a:t>
            </a:r>
          </a:p>
          <a:p>
            <a:pPr lvl="1"/>
            <a:r>
              <a:rPr lang="sl-SI" sz="2000" dirty="0">
                <a:solidFill>
                  <a:schemeClr val="bg2">
                    <a:lumMod val="25000"/>
                  </a:schemeClr>
                </a:solidFill>
                <a:latin typeface="+mj-lt"/>
              </a:rPr>
              <a:t>Ponudba naj se glasi </a:t>
            </a:r>
            <a:r>
              <a:rPr lang="sl-SI" sz="2000" u="sng" dirty="0">
                <a:solidFill>
                  <a:schemeClr val="bg2">
                    <a:lumMod val="25000"/>
                  </a:schemeClr>
                </a:solidFill>
                <a:latin typeface="+mj-lt"/>
              </a:rPr>
              <a:t>na projekt</a:t>
            </a:r>
            <a:r>
              <a:rPr lang="sl-SI" sz="2000" dirty="0">
                <a:solidFill>
                  <a:schemeClr val="bg2">
                    <a:lumMod val="25000"/>
                  </a:schemeClr>
                </a:solidFill>
                <a:latin typeface="+mj-lt"/>
              </a:rPr>
              <a:t>.</a:t>
            </a:r>
          </a:p>
          <a:p>
            <a:pPr lvl="1"/>
            <a:r>
              <a:rPr lang="sl-SI" sz="2000" dirty="0">
                <a:solidFill>
                  <a:schemeClr val="bg2">
                    <a:lumMod val="25000"/>
                  </a:schemeClr>
                </a:solidFill>
                <a:latin typeface="+mj-lt"/>
              </a:rPr>
              <a:t>Specifikacija storitev/izdelkov – skladno z vlogo; za upravičene stroške.</a:t>
            </a:r>
          </a:p>
          <a:p>
            <a:pPr marL="514350" indent="-514350">
              <a:buFont typeface="+mj-lt"/>
              <a:buAutoNum type="arabicPeriod"/>
            </a:pPr>
            <a:r>
              <a:rPr lang="sl-SI" sz="2400" b="1" dirty="0">
                <a:solidFill>
                  <a:schemeClr val="accent2"/>
                </a:solidFill>
                <a:latin typeface="+mj-lt"/>
              </a:rPr>
              <a:t>ZAPISNIK O IZBORU IZVAJALCA </a:t>
            </a:r>
            <a:r>
              <a:rPr lang="sl-SI" sz="1200" b="1" dirty="0">
                <a:solidFill>
                  <a:schemeClr val="bg2">
                    <a:lumMod val="25000"/>
                  </a:schemeClr>
                </a:solidFill>
                <a:latin typeface="+mj-lt"/>
                <a:sym typeface="Wingdings" panose="05000000000000000000" pitchFamily="2" charset="2"/>
              </a:rPr>
              <a:t> </a:t>
            </a:r>
            <a:r>
              <a:rPr lang="sl-SI" sz="1200" dirty="0">
                <a:solidFill>
                  <a:schemeClr val="bg2">
                    <a:lumMod val="25000"/>
                  </a:schemeClr>
                </a:solidFill>
                <a:latin typeface="+mj-lt"/>
              </a:rPr>
              <a:t>merilo naj bo cena</a:t>
            </a:r>
          </a:p>
          <a:p>
            <a:pPr marL="514350" indent="-514350">
              <a:buFont typeface="+mj-lt"/>
              <a:buAutoNum type="arabicPeriod"/>
            </a:pPr>
            <a:r>
              <a:rPr lang="sl-SI" sz="2400" b="1" dirty="0">
                <a:solidFill>
                  <a:schemeClr val="accent2"/>
                </a:solidFill>
                <a:latin typeface="+mj-lt"/>
              </a:rPr>
              <a:t>PODPIS POGODBE ali IZDAJA NAROČILNICE</a:t>
            </a:r>
          </a:p>
          <a:p>
            <a:pPr marL="0" indent="0">
              <a:buNone/>
            </a:pPr>
            <a:endParaRPr lang="sl-SI" dirty="0"/>
          </a:p>
          <a:p>
            <a:pPr marL="0" indent="0">
              <a:buNone/>
            </a:pPr>
            <a:endParaRPr lang="sl-SI" dirty="0"/>
          </a:p>
        </p:txBody>
      </p:sp>
      <p:pic>
        <p:nvPicPr>
          <p:cNvPr id="4" name="Slika 3">
            <a:extLst>
              <a:ext uri="{FF2B5EF4-FFF2-40B4-BE49-F238E27FC236}">
                <a16:creationId xmlns:a16="http://schemas.microsoft.com/office/drawing/2014/main" id="{7F757E79-E88F-983C-E5F3-23E11CB4A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5" y="1295020"/>
            <a:ext cx="9517453" cy="210312"/>
          </a:xfrm>
          <a:prstGeom prst="rect">
            <a:avLst/>
          </a:prstGeom>
        </p:spPr>
      </p:pic>
      <p:pic>
        <p:nvPicPr>
          <p:cNvPr id="5" name="Grafika 4" descr="House with solid fill">
            <a:extLst>
              <a:ext uri="{FF2B5EF4-FFF2-40B4-BE49-F238E27FC236}">
                <a16:creationId xmlns:a16="http://schemas.microsoft.com/office/drawing/2014/main" id="{B9D5F441-F085-522D-23A5-018AA09D6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9259" y="133521"/>
            <a:ext cx="518941" cy="518941"/>
          </a:xfrm>
          <a:prstGeom prst="rect">
            <a:avLst/>
          </a:prstGeom>
        </p:spPr>
      </p:pic>
      <p:sp>
        <p:nvSpPr>
          <p:cNvPr id="6" name="Elipsa 5">
            <a:extLst>
              <a:ext uri="{FF2B5EF4-FFF2-40B4-BE49-F238E27FC236}">
                <a16:creationId xmlns:a16="http://schemas.microsoft.com/office/drawing/2014/main" id="{14D09DBA-925D-08A0-D156-A6915D9E59FB}"/>
              </a:ext>
            </a:extLst>
          </p:cNvPr>
          <p:cNvSpPr/>
          <p:nvPr/>
        </p:nvSpPr>
        <p:spPr>
          <a:xfrm>
            <a:off x="7449447" y="4934073"/>
            <a:ext cx="1976759" cy="171966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200" b="1" dirty="0">
                <a:solidFill>
                  <a:schemeClr val="bg1"/>
                </a:solidFill>
                <a:latin typeface="+mj-lt"/>
              </a:rPr>
              <a:t>Če je znesek izbrane ponudbe nižji od zneska v Pogodbi, se aktivnost sofinancira v višini pridobljene ponudbe.</a:t>
            </a:r>
          </a:p>
        </p:txBody>
      </p:sp>
      <p:sp>
        <p:nvSpPr>
          <p:cNvPr id="7" name="Elipsa 6">
            <a:extLst>
              <a:ext uri="{FF2B5EF4-FFF2-40B4-BE49-F238E27FC236}">
                <a16:creationId xmlns:a16="http://schemas.microsoft.com/office/drawing/2014/main" id="{ECA5FA3E-27DE-3FDB-F188-3F437EC3F809}"/>
              </a:ext>
            </a:extLst>
          </p:cNvPr>
          <p:cNvSpPr/>
          <p:nvPr/>
        </p:nvSpPr>
        <p:spPr>
          <a:xfrm>
            <a:off x="1045919" y="4853112"/>
            <a:ext cx="2065270" cy="192962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300" b="1" dirty="0">
                <a:solidFill>
                  <a:schemeClr val="bg1"/>
                </a:solidFill>
                <a:latin typeface="+mj-lt"/>
              </a:rPr>
              <a:t>Najvišji upravičen strošek  posamezne aktivnosti je opredeljen z vlogo oz. Pogodbo o sofinanciranju</a:t>
            </a:r>
            <a:r>
              <a:rPr lang="sl-SI" sz="1400" dirty="0">
                <a:solidFill>
                  <a:schemeClr val="bg1"/>
                </a:solidFill>
                <a:latin typeface="+mj-lt"/>
              </a:rPr>
              <a:t>.</a:t>
            </a:r>
          </a:p>
          <a:p>
            <a:pPr algn="ctr"/>
            <a:r>
              <a:rPr lang="sl-SI" sz="1200" b="1" dirty="0">
                <a:solidFill>
                  <a:schemeClr val="bg2">
                    <a:lumMod val="25000"/>
                  </a:schemeClr>
                </a:solidFill>
                <a:latin typeface="+mj-lt"/>
              </a:rPr>
              <a:t> </a:t>
            </a:r>
            <a:endParaRPr lang="sl-SI" sz="1400" dirty="0">
              <a:solidFill>
                <a:schemeClr val="bg2">
                  <a:lumMod val="25000"/>
                </a:schemeClr>
              </a:solidFill>
              <a:latin typeface="+mj-lt"/>
            </a:endParaRPr>
          </a:p>
        </p:txBody>
      </p:sp>
      <p:sp>
        <p:nvSpPr>
          <p:cNvPr id="8" name="Elipsa 7">
            <a:extLst>
              <a:ext uri="{FF2B5EF4-FFF2-40B4-BE49-F238E27FC236}">
                <a16:creationId xmlns:a16="http://schemas.microsoft.com/office/drawing/2014/main" id="{3EEFB466-BB56-DDCA-3CCF-3BAE863D27C6}"/>
              </a:ext>
            </a:extLst>
          </p:cNvPr>
          <p:cNvSpPr/>
          <p:nvPr/>
        </p:nvSpPr>
        <p:spPr>
          <a:xfrm>
            <a:off x="4175584" y="4939903"/>
            <a:ext cx="1976758" cy="171965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200" b="1" dirty="0">
                <a:solidFill>
                  <a:schemeClr val="bg1"/>
                </a:solidFill>
                <a:latin typeface="+mj-lt"/>
              </a:rPr>
              <a:t>Če je znesek izbrane ponudbe višji od zneska v Pogodbi, se aktivnost sofinancira le do višine opredeljene v vlogi/Pogodbi.</a:t>
            </a:r>
          </a:p>
        </p:txBody>
      </p:sp>
      <p:sp>
        <p:nvSpPr>
          <p:cNvPr id="9" name="Puščica: škarnice 8">
            <a:extLst>
              <a:ext uri="{FF2B5EF4-FFF2-40B4-BE49-F238E27FC236}">
                <a16:creationId xmlns:a16="http://schemas.microsoft.com/office/drawing/2014/main" id="{1079091C-B89A-94BD-8B04-91FE818526AF}"/>
              </a:ext>
            </a:extLst>
          </p:cNvPr>
          <p:cNvSpPr/>
          <p:nvPr/>
        </p:nvSpPr>
        <p:spPr>
          <a:xfrm>
            <a:off x="3558793" y="5546034"/>
            <a:ext cx="319182" cy="467139"/>
          </a:xfrm>
          <a:prstGeom prst="chevron">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a:solidFill>
                <a:schemeClr val="tx1"/>
              </a:solidFill>
            </a:endParaRPr>
          </a:p>
        </p:txBody>
      </p:sp>
      <p:sp>
        <p:nvSpPr>
          <p:cNvPr id="11" name="Puščica: škarnice 10">
            <a:extLst>
              <a:ext uri="{FF2B5EF4-FFF2-40B4-BE49-F238E27FC236}">
                <a16:creationId xmlns:a16="http://schemas.microsoft.com/office/drawing/2014/main" id="{70F77435-F050-A9F3-EC2B-3EFA2B06A97D}"/>
              </a:ext>
            </a:extLst>
          </p:cNvPr>
          <p:cNvSpPr/>
          <p:nvPr/>
        </p:nvSpPr>
        <p:spPr>
          <a:xfrm>
            <a:off x="3250398" y="5546034"/>
            <a:ext cx="319182" cy="467139"/>
          </a:xfrm>
          <a:prstGeom prst="chevron">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a:solidFill>
                <a:schemeClr val="tx1"/>
              </a:solidFill>
            </a:endParaRPr>
          </a:p>
        </p:txBody>
      </p:sp>
      <p:pic>
        <p:nvPicPr>
          <p:cNvPr id="13" name="Grafika 12" descr="Transfer with solid fill">
            <a:extLst>
              <a:ext uri="{FF2B5EF4-FFF2-40B4-BE49-F238E27FC236}">
                <a16:creationId xmlns:a16="http://schemas.microsoft.com/office/drawing/2014/main" id="{1444B16C-DD87-CCB2-035E-D0D43BDF12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71022" y="5336703"/>
            <a:ext cx="914400" cy="914400"/>
          </a:xfrm>
          <a:prstGeom prst="rect">
            <a:avLst/>
          </a:prstGeom>
        </p:spPr>
      </p:pic>
      <p:sp>
        <p:nvSpPr>
          <p:cNvPr id="10" name="Pravokotnik 9">
            <a:extLst>
              <a:ext uri="{FF2B5EF4-FFF2-40B4-BE49-F238E27FC236}">
                <a16:creationId xmlns:a16="http://schemas.microsoft.com/office/drawing/2014/main" id="{813D1E05-0425-117B-2E12-83292F82DF5A}"/>
              </a:ext>
            </a:extLst>
          </p:cNvPr>
          <p:cNvSpPr/>
          <p:nvPr/>
        </p:nvSpPr>
        <p:spPr>
          <a:xfrm>
            <a:off x="10748962" y="1694936"/>
            <a:ext cx="1209675" cy="514864"/>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000" b="1" dirty="0"/>
              <a:t>VZOREC POVPRAŠEVANJA</a:t>
            </a:r>
          </a:p>
        </p:txBody>
      </p:sp>
      <p:sp>
        <p:nvSpPr>
          <p:cNvPr id="12" name="Pravokotnik 11">
            <a:extLst>
              <a:ext uri="{FF2B5EF4-FFF2-40B4-BE49-F238E27FC236}">
                <a16:creationId xmlns:a16="http://schemas.microsoft.com/office/drawing/2014/main" id="{15A6C3C5-7EE3-1CE0-02B1-835A2DF8DEE0}"/>
              </a:ext>
            </a:extLst>
          </p:cNvPr>
          <p:cNvSpPr/>
          <p:nvPr/>
        </p:nvSpPr>
        <p:spPr>
          <a:xfrm>
            <a:off x="10748961" y="3861293"/>
            <a:ext cx="1209675" cy="514864"/>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000" b="1" dirty="0"/>
              <a:t>VZOREC </a:t>
            </a:r>
          </a:p>
          <a:p>
            <a:pPr algn="ctr"/>
            <a:r>
              <a:rPr lang="sl-SI" sz="1000" b="1" dirty="0"/>
              <a:t>ZAPISNIKA</a:t>
            </a:r>
          </a:p>
        </p:txBody>
      </p:sp>
      <p:pic>
        <p:nvPicPr>
          <p:cNvPr id="15" name="Grafika 14" descr="Chevron arrows with solid fill">
            <a:extLst>
              <a:ext uri="{FF2B5EF4-FFF2-40B4-BE49-F238E27FC236}">
                <a16:creationId xmlns:a16="http://schemas.microsoft.com/office/drawing/2014/main" id="{527662FF-0710-DC57-D298-31899BED15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64270" y="1732845"/>
            <a:ext cx="439045" cy="439045"/>
          </a:xfrm>
          <a:prstGeom prst="rect">
            <a:avLst/>
          </a:prstGeom>
        </p:spPr>
      </p:pic>
      <p:pic>
        <p:nvPicPr>
          <p:cNvPr id="16" name="Grafika 15" descr="Chevron arrows with solid fill">
            <a:extLst>
              <a:ext uri="{FF2B5EF4-FFF2-40B4-BE49-F238E27FC236}">
                <a16:creationId xmlns:a16="http://schemas.microsoft.com/office/drawing/2014/main" id="{6B3AA28B-C736-67A2-6076-535A599581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64269" y="3884972"/>
            <a:ext cx="439045" cy="439045"/>
          </a:xfrm>
          <a:prstGeom prst="rect">
            <a:avLst/>
          </a:prstGeom>
        </p:spPr>
      </p:pic>
      <p:sp>
        <p:nvSpPr>
          <p:cNvPr id="14" name="Pravokotnik: zaokroženi vogali 13">
            <a:extLst>
              <a:ext uri="{FF2B5EF4-FFF2-40B4-BE49-F238E27FC236}">
                <a16:creationId xmlns:a16="http://schemas.microsoft.com/office/drawing/2014/main" id="{22626D20-A801-B281-7BC0-8E3201B30D72}"/>
              </a:ext>
            </a:extLst>
          </p:cNvPr>
          <p:cNvSpPr/>
          <p:nvPr/>
        </p:nvSpPr>
        <p:spPr>
          <a:xfrm>
            <a:off x="9234487" y="218045"/>
            <a:ext cx="2724150" cy="886341"/>
          </a:xfrm>
          <a:prstGeom prst="round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dirty="0"/>
              <a:t>Postopek izbire izvajalca mora biti v skladu z vašimi internimi akti</a:t>
            </a:r>
          </a:p>
        </p:txBody>
      </p:sp>
      <p:sp>
        <p:nvSpPr>
          <p:cNvPr id="17" name="Pravokotnik 16">
            <a:extLst>
              <a:ext uri="{FF2B5EF4-FFF2-40B4-BE49-F238E27FC236}">
                <a16:creationId xmlns:a16="http://schemas.microsoft.com/office/drawing/2014/main" id="{ABE1D34C-B97D-E675-B003-958D7EBB6A81}"/>
              </a:ext>
            </a:extLst>
          </p:cNvPr>
          <p:cNvSpPr/>
          <p:nvPr/>
        </p:nvSpPr>
        <p:spPr>
          <a:xfrm>
            <a:off x="8629649" y="2373302"/>
            <a:ext cx="1209675" cy="514864"/>
          </a:xfrm>
          <a:prstGeom prst="rect">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000" b="1" dirty="0"/>
              <a:t>PAZITE NA VELJAVNOST PONUDB</a:t>
            </a:r>
          </a:p>
        </p:txBody>
      </p:sp>
      <p:pic>
        <p:nvPicPr>
          <p:cNvPr id="18" name="Grafika 17" descr="Chevron arrows with solid fill">
            <a:extLst>
              <a:ext uri="{FF2B5EF4-FFF2-40B4-BE49-F238E27FC236}">
                <a16:creationId xmlns:a16="http://schemas.microsoft.com/office/drawing/2014/main" id="{5F72F48F-9D53-FAC7-F9CF-56225ED6141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29139" y="2411212"/>
            <a:ext cx="439045" cy="439045"/>
          </a:xfrm>
          <a:prstGeom prst="rect">
            <a:avLst/>
          </a:prstGeom>
        </p:spPr>
      </p:pic>
      <p:sp>
        <p:nvSpPr>
          <p:cNvPr id="19" name="Označba mesta številke diapozitiva 18">
            <a:extLst>
              <a:ext uri="{FF2B5EF4-FFF2-40B4-BE49-F238E27FC236}">
                <a16:creationId xmlns:a16="http://schemas.microsoft.com/office/drawing/2014/main" id="{9F4D9325-29ED-7DD7-5BF2-2ACEA4D64C49}"/>
              </a:ext>
            </a:extLst>
          </p:cNvPr>
          <p:cNvSpPr>
            <a:spLocks noGrp="1"/>
          </p:cNvSpPr>
          <p:nvPr>
            <p:ph type="sldNum" sz="quarter" idx="12"/>
          </p:nvPr>
        </p:nvSpPr>
        <p:spPr/>
        <p:txBody>
          <a:bodyPr/>
          <a:lstStyle/>
          <a:p>
            <a:fld id="{DB0541E2-7EB7-469F-924A-AAEADCA667B4}" type="slidenum">
              <a:rPr lang="sl-SI" smtClean="0"/>
              <a:t>26</a:t>
            </a:fld>
            <a:endParaRPr lang="sl-SI"/>
          </a:p>
        </p:txBody>
      </p:sp>
    </p:spTree>
    <p:extLst>
      <p:ext uri="{BB962C8B-B14F-4D97-AF65-F5344CB8AC3E}">
        <p14:creationId xmlns:p14="http://schemas.microsoft.com/office/powerpoint/2010/main" val="2355432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72310-7DFB-41F8-1FB6-A15E488F2BE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EEF8702-1BD8-8B28-7DC3-432D89D09EE8}"/>
              </a:ext>
            </a:extLst>
          </p:cNvPr>
          <p:cNvSpPr>
            <a:spLocks noGrp="1"/>
          </p:cNvSpPr>
          <p:nvPr>
            <p:ph type="title"/>
          </p:nvPr>
        </p:nvSpPr>
        <p:spPr>
          <a:xfrm>
            <a:off x="838200" y="252411"/>
            <a:ext cx="10515600" cy="1325563"/>
          </a:xfrm>
        </p:spPr>
        <p:txBody>
          <a:bodyPr>
            <a:normAutofit/>
          </a:bodyPr>
          <a:lstStyle/>
          <a:p>
            <a:r>
              <a:rPr lang="sl-SI" sz="4000" b="1" dirty="0">
                <a:solidFill>
                  <a:schemeClr val="accent6">
                    <a:lumMod val="75000"/>
                  </a:schemeClr>
                </a:solidFill>
              </a:rPr>
              <a:t>POSTOPEK IZBIRE IZVAJALCA - </a:t>
            </a:r>
            <a:r>
              <a:rPr lang="sl-SI" sz="4000" b="1" dirty="0">
                <a:solidFill>
                  <a:schemeClr val="accent2"/>
                </a:solidFill>
              </a:rPr>
              <a:t>IZJEME</a:t>
            </a:r>
          </a:p>
        </p:txBody>
      </p:sp>
      <p:sp>
        <p:nvSpPr>
          <p:cNvPr id="3" name="Označba mesta vsebine 2">
            <a:extLst>
              <a:ext uri="{FF2B5EF4-FFF2-40B4-BE49-F238E27FC236}">
                <a16:creationId xmlns:a16="http://schemas.microsoft.com/office/drawing/2014/main" id="{F3EAE9D8-612E-52FC-7D9B-389EBC0727E5}"/>
              </a:ext>
            </a:extLst>
          </p:cNvPr>
          <p:cNvSpPr>
            <a:spLocks noGrp="1"/>
          </p:cNvSpPr>
          <p:nvPr>
            <p:ph idx="1"/>
          </p:nvPr>
        </p:nvSpPr>
        <p:spPr>
          <a:xfrm>
            <a:off x="838200" y="1577974"/>
            <a:ext cx="8420100" cy="5280025"/>
          </a:xfrm>
        </p:spPr>
        <p:txBody>
          <a:bodyPr>
            <a:normAutofit fontScale="70000" lnSpcReduction="20000"/>
          </a:bodyPr>
          <a:lstStyle/>
          <a:p>
            <a:pPr marL="0" indent="0">
              <a:lnSpc>
                <a:spcPct val="120000"/>
              </a:lnSpc>
              <a:buNone/>
            </a:pPr>
            <a:r>
              <a:rPr lang="sl-SI" sz="2600" dirty="0">
                <a:solidFill>
                  <a:schemeClr val="bg2">
                    <a:lumMod val="25000"/>
                  </a:schemeClr>
                </a:solidFill>
                <a:latin typeface="+mj-lt"/>
              </a:rPr>
              <a:t>Ponudb ni potrebno pridobiti v naslednjih primerih:</a:t>
            </a:r>
          </a:p>
          <a:p>
            <a:pPr algn="just">
              <a:lnSpc>
                <a:spcPct val="120000"/>
              </a:lnSpc>
            </a:pPr>
            <a:r>
              <a:rPr lang="sl-SI" sz="2600" dirty="0">
                <a:solidFill>
                  <a:schemeClr val="bg2">
                    <a:lumMod val="25000"/>
                  </a:schemeClr>
                </a:solidFill>
                <a:latin typeface="+mj-lt"/>
              </a:rPr>
              <a:t>če je vlagatelj </a:t>
            </a:r>
            <a:r>
              <a:rPr lang="sl-SI" sz="2600" b="1" dirty="0">
                <a:solidFill>
                  <a:schemeClr val="bg2">
                    <a:lumMod val="25000"/>
                  </a:schemeClr>
                </a:solidFill>
                <a:latin typeface="+mj-lt"/>
              </a:rPr>
              <a:t>javni naročnik, in je potrebno izvesti </a:t>
            </a:r>
            <a:r>
              <a:rPr lang="sl-SI" sz="2600" b="1" dirty="0">
                <a:solidFill>
                  <a:schemeClr val="accent2"/>
                </a:solidFill>
                <a:latin typeface="+mj-lt"/>
              </a:rPr>
              <a:t>javno naročilo </a:t>
            </a:r>
          </a:p>
          <a:p>
            <a:pPr marL="457200" lvl="1" indent="0" algn="just">
              <a:lnSpc>
                <a:spcPct val="120000"/>
              </a:lnSpc>
              <a:buNone/>
            </a:pPr>
            <a:r>
              <a:rPr lang="sl-SI" sz="2600" u="sng" dirty="0">
                <a:solidFill>
                  <a:schemeClr val="bg2">
                    <a:lumMod val="25000"/>
                  </a:schemeClr>
                </a:solidFill>
                <a:latin typeface="+mj-lt"/>
              </a:rPr>
              <a:t>Mejne vrednosti za izvedbo javnega naročila</a:t>
            </a:r>
            <a:r>
              <a:rPr lang="sl-SI" sz="2600" dirty="0">
                <a:solidFill>
                  <a:schemeClr val="bg2">
                    <a:lumMod val="25000"/>
                  </a:schemeClr>
                </a:solidFill>
                <a:latin typeface="+mj-lt"/>
              </a:rPr>
              <a:t>:</a:t>
            </a:r>
          </a:p>
          <a:p>
            <a:pPr lvl="1" algn="just">
              <a:lnSpc>
                <a:spcPct val="120000"/>
              </a:lnSpc>
              <a:buFont typeface="Wingdings" panose="05000000000000000000" pitchFamily="2" charset="2"/>
              <a:buChar char="ü"/>
            </a:pPr>
            <a:r>
              <a:rPr lang="sl-SI" sz="2600" i="0" dirty="0">
                <a:solidFill>
                  <a:schemeClr val="bg2">
                    <a:lumMod val="25000"/>
                  </a:schemeClr>
                </a:solidFill>
                <a:effectLst/>
                <a:latin typeface="+mj-lt"/>
              </a:rPr>
              <a:t> javna naročila blaga, storitev ali projektnih natečajev, katerih</a:t>
            </a:r>
            <a:r>
              <a:rPr lang="sl-SI" sz="2600" dirty="0">
                <a:solidFill>
                  <a:schemeClr val="bg2">
                    <a:lumMod val="25000"/>
                  </a:schemeClr>
                </a:solidFill>
                <a:latin typeface="+mj-lt"/>
              </a:rPr>
              <a:t> ocenjena vrednost je enaka ali višja od 40.000 EUR brez DDV, </a:t>
            </a:r>
          </a:p>
          <a:p>
            <a:pPr lvl="1" algn="just">
              <a:lnSpc>
                <a:spcPct val="120000"/>
              </a:lnSpc>
              <a:buFont typeface="Wingdings" panose="05000000000000000000" pitchFamily="2" charset="2"/>
              <a:buChar char="ü"/>
            </a:pPr>
            <a:r>
              <a:rPr lang="sl-SI" sz="2600" dirty="0">
                <a:solidFill>
                  <a:schemeClr val="bg2">
                    <a:lumMod val="25000"/>
                  </a:schemeClr>
                </a:solidFill>
                <a:latin typeface="+mj-lt"/>
              </a:rPr>
              <a:t>javna naročila gradenj, katerih ocenjena vrednost je enaka ali višja od 80.000 EUR brez DDV </a:t>
            </a:r>
          </a:p>
          <a:p>
            <a:pPr marL="0" indent="0" algn="just">
              <a:lnSpc>
                <a:spcPct val="120000"/>
              </a:lnSpc>
              <a:buNone/>
            </a:pPr>
            <a:endParaRPr lang="sl-SI" sz="900" dirty="0">
              <a:latin typeface="+mj-lt"/>
            </a:endParaRPr>
          </a:p>
          <a:p>
            <a:pPr algn="just">
              <a:lnSpc>
                <a:spcPct val="120000"/>
              </a:lnSpc>
            </a:pPr>
            <a:r>
              <a:rPr lang="sl-SI" sz="2600" dirty="0">
                <a:solidFill>
                  <a:schemeClr val="bg2">
                    <a:lumMod val="25000"/>
                  </a:schemeClr>
                </a:solidFill>
                <a:latin typeface="+mj-lt"/>
              </a:rPr>
              <a:t>če gre za vrste </a:t>
            </a:r>
            <a:r>
              <a:rPr lang="sl-SI" sz="2600" b="1" dirty="0">
                <a:solidFill>
                  <a:schemeClr val="bg2">
                    <a:lumMod val="25000"/>
                  </a:schemeClr>
                </a:solidFill>
                <a:latin typeface="+mj-lt"/>
              </a:rPr>
              <a:t>stroškov, ki jih </a:t>
            </a:r>
            <a:r>
              <a:rPr lang="sl-SI" sz="2600" b="1" dirty="0">
                <a:solidFill>
                  <a:schemeClr val="accent2"/>
                </a:solidFill>
                <a:latin typeface="+mj-lt"/>
              </a:rPr>
              <a:t>predpiše država </a:t>
            </a:r>
            <a:r>
              <a:rPr lang="sl-SI" sz="2600" b="1" dirty="0">
                <a:latin typeface="+mj-lt"/>
              </a:rPr>
              <a:t>ali </a:t>
            </a:r>
            <a:r>
              <a:rPr lang="sl-SI" sz="2600" b="1" dirty="0">
                <a:solidFill>
                  <a:schemeClr val="accent2"/>
                </a:solidFill>
                <a:latin typeface="+mj-lt"/>
              </a:rPr>
              <a:t>lokalna skupnost </a:t>
            </a:r>
            <a:r>
              <a:rPr lang="sl-SI" sz="2600" dirty="0">
                <a:solidFill>
                  <a:schemeClr val="bg2">
                    <a:lumMod val="25000"/>
                  </a:schemeClr>
                </a:solidFill>
                <a:latin typeface="+mj-lt"/>
              </a:rPr>
              <a:t>(na primer pristojbina za ceste, parkirnina, pri čemer mora biti v zahtevku navedeno, da gre za te vrste stroška);</a:t>
            </a:r>
          </a:p>
          <a:p>
            <a:pPr algn="just">
              <a:lnSpc>
                <a:spcPct val="120000"/>
              </a:lnSpc>
            </a:pPr>
            <a:r>
              <a:rPr lang="sl-SI" sz="2600" dirty="0">
                <a:solidFill>
                  <a:schemeClr val="bg2">
                    <a:lumMod val="25000"/>
                  </a:schemeClr>
                </a:solidFill>
                <a:latin typeface="+mj-lt"/>
              </a:rPr>
              <a:t>če gre za vrsto stroška, za katerega je </a:t>
            </a:r>
            <a:r>
              <a:rPr lang="sl-SI" sz="2600" b="1" dirty="0">
                <a:solidFill>
                  <a:schemeClr val="bg2">
                    <a:lumMod val="25000"/>
                  </a:schemeClr>
                </a:solidFill>
                <a:latin typeface="+mj-lt"/>
              </a:rPr>
              <a:t>na trgu </a:t>
            </a:r>
            <a:r>
              <a:rPr lang="sl-SI" sz="2600" b="1" dirty="0">
                <a:solidFill>
                  <a:schemeClr val="accent2"/>
                </a:solidFill>
                <a:latin typeface="+mj-lt"/>
              </a:rPr>
              <a:t>le en ponudnik</a:t>
            </a:r>
            <a:r>
              <a:rPr lang="sl-SI" sz="2600" dirty="0">
                <a:latin typeface="+mj-lt"/>
              </a:rPr>
              <a:t>, </a:t>
            </a:r>
            <a:r>
              <a:rPr lang="sl-SI" sz="2600" dirty="0">
                <a:solidFill>
                  <a:schemeClr val="bg2">
                    <a:lumMod val="25000"/>
                  </a:schemeClr>
                </a:solidFill>
                <a:latin typeface="+mj-lt"/>
              </a:rPr>
              <a:t>pri čemer mora biti v zahtevku utemeljeno, da je na trgu samo en ponudnik, in se zahtevku priloži ponudba tega ponudnika;</a:t>
            </a:r>
          </a:p>
          <a:p>
            <a:pPr algn="just">
              <a:lnSpc>
                <a:spcPct val="120000"/>
              </a:lnSpc>
            </a:pPr>
            <a:r>
              <a:rPr lang="sl-SI" sz="2600" dirty="0">
                <a:solidFill>
                  <a:schemeClr val="bg2">
                    <a:lumMod val="25000"/>
                  </a:schemeClr>
                </a:solidFill>
                <a:latin typeface="+mj-lt"/>
              </a:rPr>
              <a:t>če gre za strošek </a:t>
            </a:r>
            <a:r>
              <a:rPr lang="sl-SI" sz="2600" b="1" dirty="0">
                <a:solidFill>
                  <a:schemeClr val="accent2"/>
                </a:solidFill>
                <a:latin typeface="+mj-lt"/>
              </a:rPr>
              <a:t>kotizacije</a:t>
            </a:r>
            <a:r>
              <a:rPr lang="sl-SI" sz="2600" dirty="0">
                <a:latin typeface="+mj-lt"/>
              </a:rPr>
              <a:t> </a:t>
            </a:r>
            <a:r>
              <a:rPr lang="sl-SI" sz="2600" dirty="0">
                <a:solidFill>
                  <a:schemeClr val="bg2">
                    <a:lumMod val="25000"/>
                  </a:schemeClr>
                </a:solidFill>
                <a:latin typeface="+mj-lt"/>
              </a:rPr>
              <a:t>za udeležbo na usposabljanju.</a:t>
            </a:r>
            <a:r>
              <a:rPr lang="sl-SI" sz="2600" dirty="0">
                <a:latin typeface="+mj-lt"/>
              </a:rPr>
              <a:t> </a:t>
            </a:r>
          </a:p>
          <a:p>
            <a:pPr marL="0" indent="0">
              <a:buNone/>
            </a:pPr>
            <a:endParaRPr lang="sl-SI" dirty="0"/>
          </a:p>
          <a:p>
            <a:pPr marL="0" indent="0">
              <a:buNone/>
            </a:pPr>
            <a:endParaRPr lang="sl-SI" dirty="0"/>
          </a:p>
        </p:txBody>
      </p:sp>
      <p:sp>
        <p:nvSpPr>
          <p:cNvPr id="4" name="PoljeZBesedilom 3">
            <a:extLst>
              <a:ext uri="{FF2B5EF4-FFF2-40B4-BE49-F238E27FC236}">
                <a16:creationId xmlns:a16="http://schemas.microsoft.com/office/drawing/2014/main" id="{D3162E5B-948B-354F-5232-96B14210DF53}"/>
              </a:ext>
            </a:extLst>
          </p:cNvPr>
          <p:cNvSpPr txBox="1"/>
          <p:nvPr/>
        </p:nvSpPr>
        <p:spPr>
          <a:xfrm>
            <a:off x="9274451" y="1692620"/>
            <a:ext cx="2686050" cy="1938992"/>
          </a:xfrm>
          <a:prstGeom prst="rect">
            <a:avLst/>
          </a:prstGeom>
          <a:solidFill>
            <a:schemeClr val="accent6">
              <a:lumMod val="20000"/>
              <a:lumOff val="80000"/>
            </a:schemeClr>
          </a:solidFill>
        </p:spPr>
        <p:txBody>
          <a:bodyPr wrap="square" rtlCol="0">
            <a:spAutoFit/>
          </a:bodyPr>
          <a:lstStyle/>
          <a:p>
            <a:r>
              <a:rPr lang="sl-SI" sz="1200" b="1" i="0" dirty="0">
                <a:solidFill>
                  <a:schemeClr val="bg2">
                    <a:lumMod val="25000"/>
                  </a:schemeClr>
                </a:solidFill>
                <a:effectLst/>
                <a:latin typeface="+mj-lt"/>
              </a:rPr>
              <a:t>DROBLJENJE JAVNIH NAROČIL </a:t>
            </a:r>
            <a:r>
              <a:rPr lang="sl-SI" sz="1200" b="0" i="0" dirty="0">
                <a:solidFill>
                  <a:schemeClr val="bg2">
                    <a:lumMod val="25000"/>
                  </a:schemeClr>
                </a:solidFill>
                <a:effectLst/>
                <a:latin typeface="+mj-lt"/>
              </a:rPr>
              <a:t>je kršitev pravil javnega naročanja. </a:t>
            </a:r>
            <a:r>
              <a:rPr lang="sl-SI" sz="1200" dirty="0">
                <a:solidFill>
                  <a:schemeClr val="bg2">
                    <a:lumMod val="25000"/>
                  </a:schemeClr>
                </a:solidFill>
                <a:latin typeface="+mj-lt"/>
              </a:rPr>
              <a:t>D</a:t>
            </a:r>
            <a:r>
              <a:rPr lang="sl-SI" sz="1200" b="0" i="0" dirty="0">
                <a:solidFill>
                  <a:schemeClr val="bg2">
                    <a:lumMod val="25000"/>
                  </a:schemeClr>
                </a:solidFill>
                <a:effectLst/>
                <a:latin typeface="+mj-lt"/>
              </a:rPr>
              <a:t>robljenje javnih naročil je, če naročnik pri določitvi ocenjene vrednosti namenoma uporabi takšne vrednosti oziroma metodo, da se izogne uporabi ZJN-3 ali uporabi manj strog postopek javnega naročanja od predpisanega, oziroma če sicer enotno naročilo razdrobi na več manjših naročil – na primer na več evidenčnih naročil.</a:t>
            </a:r>
            <a:endParaRPr lang="sl-SI" sz="1200" dirty="0">
              <a:solidFill>
                <a:schemeClr val="bg2">
                  <a:lumMod val="25000"/>
                </a:schemeClr>
              </a:solidFill>
              <a:latin typeface="+mj-lt"/>
            </a:endParaRPr>
          </a:p>
        </p:txBody>
      </p:sp>
      <p:pic>
        <p:nvPicPr>
          <p:cNvPr id="6" name="Grafika 5" descr="Exclamation mark with solid fill">
            <a:extLst>
              <a:ext uri="{FF2B5EF4-FFF2-40B4-BE49-F238E27FC236}">
                <a16:creationId xmlns:a16="http://schemas.microsoft.com/office/drawing/2014/main" id="{415F92EE-08CD-016C-A51F-BB97195556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40832" y="1615455"/>
            <a:ext cx="914400" cy="914400"/>
          </a:xfrm>
          <a:prstGeom prst="rect">
            <a:avLst/>
          </a:prstGeom>
        </p:spPr>
      </p:pic>
      <p:pic>
        <p:nvPicPr>
          <p:cNvPr id="7" name="Slika 6">
            <a:extLst>
              <a:ext uri="{FF2B5EF4-FFF2-40B4-BE49-F238E27FC236}">
                <a16:creationId xmlns:a16="http://schemas.microsoft.com/office/drawing/2014/main" id="{80CE7781-79A3-9007-8D64-B30EAAAB4C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75" y="1275588"/>
            <a:ext cx="9517453" cy="210312"/>
          </a:xfrm>
          <a:prstGeom prst="rect">
            <a:avLst/>
          </a:prstGeom>
        </p:spPr>
      </p:pic>
      <p:pic>
        <p:nvPicPr>
          <p:cNvPr id="8" name="Grafika 7" descr="House with solid fill">
            <a:extLst>
              <a:ext uri="{FF2B5EF4-FFF2-40B4-BE49-F238E27FC236}">
                <a16:creationId xmlns:a16="http://schemas.microsoft.com/office/drawing/2014/main" id="{79A139D5-A539-891F-1DE8-E1BBFCD989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9259" y="136781"/>
            <a:ext cx="518941" cy="518941"/>
          </a:xfrm>
          <a:prstGeom prst="rect">
            <a:avLst/>
          </a:prstGeom>
        </p:spPr>
      </p:pic>
      <p:sp>
        <p:nvSpPr>
          <p:cNvPr id="5" name="Označba mesta številke diapozitiva 4">
            <a:extLst>
              <a:ext uri="{FF2B5EF4-FFF2-40B4-BE49-F238E27FC236}">
                <a16:creationId xmlns:a16="http://schemas.microsoft.com/office/drawing/2014/main" id="{1A461625-2F52-B905-F288-86401EB25DBF}"/>
              </a:ext>
            </a:extLst>
          </p:cNvPr>
          <p:cNvSpPr>
            <a:spLocks noGrp="1"/>
          </p:cNvSpPr>
          <p:nvPr>
            <p:ph type="sldNum" sz="quarter" idx="12"/>
          </p:nvPr>
        </p:nvSpPr>
        <p:spPr/>
        <p:txBody>
          <a:bodyPr/>
          <a:lstStyle/>
          <a:p>
            <a:fld id="{DB0541E2-7EB7-469F-924A-AAEADCA667B4}" type="slidenum">
              <a:rPr lang="sl-SI" smtClean="0"/>
              <a:t>27</a:t>
            </a:fld>
            <a:endParaRPr lang="sl-SI"/>
          </a:p>
        </p:txBody>
      </p:sp>
      <p:sp>
        <p:nvSpPr>
          <p:cNvPr id="9" name="PoljeZBesedilom 8">
            <a:extLst>
              <a:ext uri="{FF2B5EF4-FFF2-40B4-BE49-F238E27FC236}">
                <a16:creationId xmlns:a16="http://schemas.microsoft.com/office/drawing/2014/main" id="{3C6FB865-9608-2500-ED5A-5018FAE9C38A}"/>
              </a:ext>
            </a:extLst>
          </p:cNvPr>
          <p:cNvSpPr txBox="1"/>
          <p:nvPr/>
        </p:nvSpPr>
        <p:spPr>
          <a:xfrm>
            <a:off x="9629773" y="4532315"/>
            <a:ext cx="2197377" cy="461665"/>
          </a:xfrm>
          <a:prstGeom prst="rect">
            <a:avLst/>
          </a:prstGeom>
          <a:solidFill>
            <a:schemeClr val="accent2"/>
          </a:solidFill>
        </p:spPr>
        <p:txBody>
          <a:bodyPr wrap="square" rtlCol="0">
            <a:spAutoFit/>
          </a:bodyPr>
          <a:lstStyle/>
          <a:p>
            <a:r>
              <a:rPr lang="pl-PL" sz="1200" b="1" i="0" dirty="0">
                <a:solidFill>
                  <a:schemeClr val="bg1"/>
                </a:solidFill>
                <a:effectLst/>
                <a:latin typeface="+mj-lt"/>
              </a:rPr>
              <a:t>Navodila za EKSRP se smiselno uporabijo tudi za ESRR</a:t>
            </a:r>
          </a:p>
        </p:txBody>
      </p:sp>
      <p:sp>
        <p:nvSpPr>
          <p:cNvPr id="10" name="Desni zaviti oklepaj 9">
            <a:extLst>
              <a:ext uri="{FF2B5EF4-FFF2-40B4-BE49-F238E27FC236}">
                <a16:creationId xmlns:a16="http://schemas.microsoft.com/office/drawing/2014/main" id="{BBFFF309-C0D2-9F62-9286-1E2F76175094}"/>
              </a:ext>
            </a:extLst>
          </p:cNvPr>
          <p:cNvSpPr/>
          <p:nvPr/>
        </p:nvSpPr>
        <p:spPr>
          <a:xfrm>
            <a:off x="9258300" y="4324350"/>
            <a:ext cx="296932" cy="2209800"/>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sl-SI"/>
          </a:p>
        </p:txBody>
      </p:sp>
      <p:sp>
        <p:nvSpPr>
          <p:cNvPr id="12" name="Pravokotnik 11">
            <a:extLst>
              <a:ext uri="{FF2B5EF4-FFF2-40B4-BE49-F238E27FC236}">
                <a16:creationId xmlns:a16="http://schemas.microsoft.com/office/drawing/2014/main" id="{3B469945-7F7F-152B-1521-11DC6E068DBB}"/>
              </a:ext>
            </a:extLst>
          </p:cNvPr>
          <p:cNvSpPr/>
          <p:nvPr/>
        </p:nvSpPr>
        <p:spPr>
          <a:xfrm>
            <a:off x="9629774" y="5147037"/>
            <a:ext cx="2197377" cy="51486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r>
              <a:rPr lang="sl-SI" sz="1200" b="1" dirty="0"/>
              <a:t>VEDNO PRIDOBITE PONUDBO, ki se glasi na upravičenca</a:t>
            </a:r>
          </a:p>
        </p:txBody>
      </p:sp>
    </p:spTree>
    <p:extLst>
      <p:ext uri="{BB962C8B-B14F-4D97-AF65-F5344CB8AC3E}">
        <p14:creationId xmlns:p14="http://schemas.microsoft.com/office/powerpoint/2010/main" val="2100116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E336E-125A-07B9-6C6C-21CC3B3F70F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86C55F1-B64B-8B7E-EE32-4F63A5E2BABF}"/>
              </a:ext>
            </a:extLst>
          </p:cNvPr>
          <p:cNvSpPr>
            <a:spLocks noGrp="1"/>
          </p:cNvSpPr>
          <p:nvPr>
            <p:ph type="title"/>
          </p:nvPr>
        </p:nvSpPr>
        <p:spPr>
          <a:xfrm>
            <a:off x="838200" y="231775"/>
            <a:ext cx="10515600" cy="1325563"/>
          </a:xfrm>
        </p:spPr>
        <p:txBody>
          <a:bodyPr>
            <a:normAutofit/>
          </a:bodyPr>
          <a:lstStyle/>
          <a:p>
            <a:r>
              <a:rPr lang="sl-SI" sz="4000" b="1" dirty="0">
                <a:solidFill>
                  <a:schemeClr val="accent6">
                    <a:lumMod val="75000"/>
                  </a:schemeClr>
                </a:solidFill>
              </a:rPr>
              <a:t>STROŠKI NALOŽBE OZIROMA INVESTICIJE V </a:t>
            </a:r>
            <a:r>
              <a:rPr lang="sl-SI" sz="4000" b="1" dirty="0">
                <a:solidFill>
                  <a:schemeClr val="accent2"/>
                </a:solidFill>
              </a:rPr>
              <a:t>OPREDMETENA OSNOVNA SREDSTVA </a:t>
            </a:r>
          </a:p>
        </p:txBody>
      </p:sp>
      <p:sp>
        <p:nvSpPr>
          <p:cNvPr id="3" name="Označba mesta vsebine 2">
            <a:extLst>
              <a:ext uri="{FF2B5EF4-FFF2-40B4-BE49-F238E27FC236}">
                <a16:creationId xmlns:a16="http://schemas.microsoft.com/office/drawing/2014/main" id="{C5EF4BED-5E9B-E433-E187-B1C84E72EE5B}"/>
              </a:ext>
            </a:extLst>
          </p:cNvPr>
          <p:cNvSpPr>
            <a:spLocks noGrp="1"/>
          </p:cNvSpPr>
          <p:nvPr>
            <p:ph idx="1"/>
          </p:nvPr>
        </p:nvSpPr>
        <p:spPr>
          <a:xfrm>
            <a:off x="838200" y="1890713"/>
            <a:ext cx="4581525" cy="4351338"/>
          </a:xfrm>
        </p:spPr>
        <p:txBody>
          <a:bodyPr numCol="1">
            <a:normAutofit/>
          </a:bodyPr>
          <a:lstStyle/>
          <a:p>
            <a:pPr marL="0" indent="0">
              <a:buNone/>
            </a:pPr>
            <a:r>
              <a:rPr lang="sl-SI" sz="2000" dirty="0">
                <a:solidFill>
                  <a:schemeClr val="bg2">
                    <a:lumMod val="25000"/>
                  </a:schemeClr>
                </a:solidFill>
                <a:latin typeface="+mj-lt"/>
              </a:rPr>
              <a:t>Vlaganja v opredmetena osnovna sredstva:</a:t>
            </a:r>
          </a:p>
          <a:p>
            <a:r>
              <a:rPr lang="sl-SI" sz="2000" b="1" i="0" u="none" strike="noStrike" baseline="0" dirty="0">
                <a:solidFill>
                  <a:schemeClr val="bg2">
                    <a:lumMod val="25000"/>
                  </a:schemeClr>
                </a:solidFill>
                <a:latin typeface="+mj-lt"/>
              </a:rPr>
              <a:t>nakup nepremičnin</a:t>
            </a:r>
          </a:p>
          <a:p>
            <a:r>
              <a:rPr lang="sl-SI" sz="2000" b="1" i="0" u="none" strike="noStrike" baseline="0" dirty="0">
                <a:solidFill>
                  <a:schemeClr val="bg2">
                    <a:lumMod val="25000"/>
                  </a:schemeClr>
                </a:solidFill>
                <a:latin typeface="+mj-lt"/>
              </a:rPr>
              <a:t>gradnja</a:t>
            </a:r>
          </a:p>
          <a:p>
            <a:r>
              <a:rPr lang="sl-SI" sz="2000" b="1" dirty="0">
                <a:solidFill>
                  <a:schemeClr val="bg2">
                    <a:lumMod val="25000"/>
                  </a:schemeClr>
                </a:solidFill>
                <a:latin typeface="+mj-lt"/>
              </a:rPr>
              <a:t>o</a:t>
            </a:r>
            <a:r>
              <a:rPr lang="sv-SE" sz="2000" b="1" dirty="0">
                <a:solidFill>
                  <a:schemeClr val="bg2">
                    <a:lumMod val="25000"/>
                  </a:schemeClr>
                </a:solidFill>
                <a:latin typeface="+mj-lt"/>
              </a:rPr>
              <a:t>prema</a:t>
            </a:r>
            <a:endParaRPr lang="sl-SI" sz="2000" b="1" dirty="0">
              <a:solidFill>
                <a:schemeClr val="bg2">
                  <a:lumMod val="25000"/>
                </a:schemeClr>
              </a:solidFill>
              <a:latin typeface="+mj-lt"/>
            </a:endParaRPr>
          </a:p>
          <a:p>
            <a:r>
              <a:rPr lang="sv-SE" sz="2000" b="1" dirty="0">
                <a:solidFill>
                  <a:schemeClr val="bg2">
                    <a:lumMod val="25000"/>
                  </a:schemeClr>
                </a:solidFill>
                <a:latin typeface="+mj-lt"/>
              </a:rPr>
              <a:t>druga opredmetena osnovna sredstva</a:t>
            </a:r>
            <a:endParaRPr lang="sl-SI" sz="2000" b="0" i="0" u="none" strike="noStrike" baseline="0" dirty="0">
              <a:solidFill>
                <a:schemeClr val="bg2">
                  <a:lumMod val="25000"/>
                </a:schemeClr>
              </a:solidFill>
              <a:latin typeface="+mj-lt"/>
            </a:endParaRPr>
          </a:p>
          <a:p>
            <a:pPr marL="0" indent="0">
              <a:buNone/>
            </a:pPr>
            <a:endParaRPr lang="sl-SI" sz="1800" dirty="0">
              <a:solidFill>
                <a:srgbClr val="000000"/>
              </a:solidFill>
              <a:latin typeface="+mj-lt"/>
            </a:endParaRPr>
          </a:p>
        </p:txBody>
      </p:sp>
      <p:sp>
        <p:nvSpPr>
          <p:cNvPr id="4" name="Označba mesta vsebine 2">
            <a:extLst>
              <a:ext uri="{FF2B5EF4-FFF2-40B4-BE49-F238E27FC236}">
                <a16:creationId xmlns:a16="http://schemas.microsoft.com/office/drawing/2014/main" id="{F0CAD116-D59B-59B7-197B-3AA6C812E16F}"/>
              </a:ext>
            </a:extLst>
          </p:cNvPr>
          <p:cNvSpPr txBox="1">
            <a:spLocks/>
          </p:cNvSpPr>
          <p:nvPr/>
        </p:nvSpPr>
        <p:spPr>
          <a:xfrm>
            <a:off x="6182919" y="1890713"/>
            <a:ext cx="4581525" cy="415766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000" dirty="0">
                <a:solidFill>
                  <a:schemeClr val="bg2">
                    <a:lumMod val="25000"/>
                  </a:schemeClr>
                </a:solidFill>
                <a:latin typeface="+mj-lt"/>
              </a:rPr>
              <a:t>Stopnja javne podpore znaša </a:t>
            </a:r>
            <a:r>
              <a:rPr lang="sl-SI" sz="2000" b="1" dirty="0">
                <a:solidFill>
                  <a:schemeClr val="bg2">
                    <a:lumMod val="25000"/>
                  </a:schemeClr>
                </a:solidFill>
                <a:latin typeface="+mj-lt"/>
              </a:rPr>
              <a:t>80 % upravičenih stroškov </a:t>
            </a:r>
            <a:r>
              <a:rPr lang="sl-SI" sz="2000" dirty="0">
                <a:solidFill>
                  <a:schemeClr val="bg2">
                    <a:lumMod val="25000"/>
                  </a:schemeClr>
                </a:solidFill>
                <a:latin typeface="+mj-lt"/>
              </a:rPr>
              <a:t>projekta.</a:t>
            </a:r>
          </a:p>
          <a:p>
            <a:pPr marL="0" indent="0">
              <a:buNone/>
            </a:pPr>
            <a:endParaRPr lang="sl-SI" sz="2000" dirty="0">
              <a:solidFill>
                <a:schemeClr val="bg2">
                  <a:lumMod val="25000"/>
                </a:schemeClr>
              </a:solidFill>
              <a:latin typeface="+mj-lt"/>
            </a:endParaRPr>
          </a:p>
          <a:p>
            <a:pPr marL="0" indent="0">
              <a:buNone/>
            </a:pPr>
            <a:r>
              <a:rPr lang="sl-SI" sz="2000" b="1" dirty="0">
                <a:solidFill>
                  <a:schemeClr val="bg2">
                    <a:lumMod val="25000"/>
                  </a:schemeClr>
                </a:solidFill>
                <a:latin typeface="+mj-lt"/>
              </a:rPr>
              <a:t>Stroški naložb se povrnejo NA PODLAGI DEJANSKIH STROŠKOV.</a:t>
            </a:r>
          </a:p>
          <a:p>
            <a:pPr marL="0" indent="0">
              <a:buNone/>
            </a:pPr>
            <a:endParaRPr lang="sl-SI" sz="1800" b="1" dirty="0">
              <a:latin typeface="+mj-lt"/>
            </a:endParaRPr>
          </a:p>
        </p:txBody>
      </p:sp>
      <p:pic>
        <p:nvPicPr>
          <p:cNvPr id="5" name="Slika 4">
            <a:extLst>
              <a:ext uri="{FF2B5EF4-FFF2-40B4-BE49-F238E27FC236}">
                <a16:creationId xmlns:a16="http://schemas.microsoft.com/office/drawing/2014/main" id="{C5DBB660-4038-00B5-C6F9-0C6FE8D56F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13713"/>
            <a:ext cx="9517453" cy="210312"/>
          </a:xfrm>
          <a:prstGeom prst="rect">
            <a:avLst/>
          </a:prstGeom>
        </p:spPr>
      </p:pic>
      <p:sp>
        <p:nvSpPr>
          <p:cNvPr id="6" name="Označba mesta vsebine 2">
            <a:extLst>
              <a:ext uri="{FF2B5EF4-FFF2-40B4-BE49-F238E27FC236}">
                <a16:creationId xmlns:a16="http://schemas.microsoft.com/office/drawing/2014/main" id="{ABE70513-A88E-60E1-41A4-418EAB9C7D10}"/>
              </a:ext>
            </a:extLst>
          </p:cNvPr>
          <p:cNvSpPr txBox="1">
            <a:spLocks/>
          </p:cNvSpPr>
          <p:nvPr/>
        </p:nvSpPr>
        <p:spPr>
          <a:xfrm>
            <a:off x="838200" y="5599493"/>
            <a:ext cx="4295775" cy="897764"/>
          </a:xfrm>
          <a:prstGeom prst="rect">
            <a:avLst/>
          </a:prstGeom>
          <a:solidFill>
            <a:schemeClr val="accent2"/>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b="1" dirty="0">
                <a:solidFill>
                  <a:schemeClr val="bg1"/>
                </a:solidFill>
                <a:latin typeface="+mj-lt"/>
              </a:rPr>
              <a:t>20 % pavšalna stopnja za neposredne stroške osebja se bo pripisala glede na dejanske potrjene upravičene stroške.</a:t>
            </a:r>
          </a:p>
        </p:txBody>
      </p:sp>
      <p:pic>
        <p:nvPicPr>
          <p:cNvPr id="7" name="Grafika 6" descr="House with solid fill">
            <a:extLst>
              <a:ext uri="{FF2B5EF4-FFF2-40B4-BE49-F238E27FC236}">
                <a16:creationId xmlns:a16="http://schemas.microsoft.com/office/drawing/2014/main" id="{8D688D9D-76F9-7E4A-519A-700B7DE4D1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259" y="50909"/>
            <a:ext cx="518941" cy="518941"/>
          </a:xfrm>
          <a:prstGeom prst="rect">
            <a:avLst/>
          </a:prstGeom>
        </p:spPr>
      </p:pic>
      <p:pic>
        <p:nvPicPr>
          <p:cNvPr id="5122" name="Picture 2" descr="Free Bicycle SVG, PNG Icon, Symbol. Download Image.">
            <a:extLst>
              <a:ext uri="{FF2B5EF4-FFF2-40B4-BE49-F238E27FC236}">
                <a16:creationId xmlns:a16="http://schemas.microsoft.com/office/drawing/2014/main" id="{E9CE2FC0-1F5E-EBEA-E2A1-E1A394D9445E}"/>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0254757" y="5025325"/>
            <a:ext cx="1832675" cy="1832675"/>
          </a:xfrm>
          <a:prstGeom prst="rect">
            <a:avLst/>
          </a:prstGeom>
          <a:noFill/>
          <a:extLst>
            <a:ext uri="{909E8E84-426E-40DD-AFC4-6F175D3DCCD1}">
              <a14:hiddenFill xmlns:a14="http://schemas.microsoft.com/office/drawing/2010/main">
                <a:solidFill>
                  <a:srgbClr val="FFFFFF"/>
                </a:solidFill>
              </a14:hiddenFill>
            </a:ext>
          </a:extLst>
        </p:spPr>
      </p:pic>
      <p:sp>
        <p:nvSpPr>
          <p:cNvPr id="8" name="Označba mesta vsebine 2">
            <a:extLst>
              <a:ext uri="{FF2B5EF4-FFF2-40B4-BE49-F238E27FC236}">
                <a16:creationId xmlns:a16="http://schemas.microsoft.com/office/drawing/2014/main" id="{535108A7-DC9D-8A3A-8069-F92EB93D73D9}"/>
              </a:ext>
            </a:extLst>
          </p:cNvPr>
          <p:cNvSpPr txBox="1">
            <a:spLocks/>
          </p:cNvSpPr>
          <p:nvPr/>
        </p:nvSpPr>
        <p:spPr>
          <a:xfrm>
            <a:off x="6182920" y="5555424"/>
            <a:ext cx="3989780" cy="897764"/>
          </a:xfrm>
          <a:prstGeom prst="rect">
            <a:avLst/>
          </a:prstGeom>
          <a:solidFill>
            <a:schemeClr val="accent6"/>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sl-SI" sz="1800" dirty="0">
                <a:solidFill>
                  <a:schemeClr val="bg1"/>
                </a:solidFill>
              </a:rPr>
              <a:t>KUPLJENO OPREMO je potrebno označiti z obveznimi elementi označevanja s tiskom ali nalepko</a:t>
            </a:r>
          </a:p>
        </p:txBody>
      </p:sp>
      <p:sp>
        <p:nvSpPr>
          <p:cNvPr id="9" name="PoljeZBesedilom 8">
            <a:extLst>
              <a:ext uri="{FF2B5EF4-FFF2-40B4-BE49-F238E27FC236}">
                <a16:creationId xmlns:a16="http://schemas.microsoft.com/office/drawing/2014/main" id="{75F9E8EF-518E-6908-73C6-C2AF01A4957C}"/>
              </a:ext>
            </a:extLst>
          </p:cNvPr>
          <p:cNvSpPr txBox="1"/>
          <p:nvPr/>
        </p:nvSpPr>
        <p:spPr>
          <a:xfrm>
            <a:off x="6182920" y="3911409"/>
            <a:ext cx="3989780" cy="1477328"/>
          </a:xfrm>
          <a:prstGeom prst="rect">
            <a:avLst/>
          </a:prstGeom>
          <a:solidFill>
            <a:schemeClr val="accent6"/>
          </a:solidFill>
        </p:spPr>
        <p:txBody>
          <a:bodyPr wrap="square" rtlCol="0">
            <a:spAutoFit/>
          </a:bodyPr>
          <a:lstStyle/>
          <a:p>
            <a:r>
              <a:rPr lang="sl-SI" dirty="0">
                <a:solidFill>
                  <a:schemeClr val="bg1"/>
                </a:solidFill>
              </a:rPr>
              <a:t>Za ločevanje med stroški gradnje in stroški nakupa opreme se smiselno uporablja zakonodaja s področja javnega naročanja in priloga II Direktive 2014/24/EU.</a:t>
            </a:r>
          </a:p>
        </p:txBody>
      </p:sp>
      <p:sp>
        <p:nvSpPr>
          <p:cNvPr id="10" name="Označba mesta številke diapozitiva 9">
            <a:extLst>
              <a:ext uri="{FF2B5EF4-FFF2-40B4-BE49-F238E27FC236}">
                <a16:creationId xmlns:a16="http://schemas.microsoft.com/office/drawing/2014/main" id="{CE0123A6-7744-F3D1-D4AB-8A878BFA76FB}"/>
              </a:ext>
            </a:extLst>
          </p:cNvPr>
          <p:cNvSpPr>
            <a:spLocks noGrp="1"/>
          </p:cNvSpPr>
          <p:nvPr>
            <p:ph type="sldNum" sz="quarter" idx="12"/>
          </p:nvPr>
        </p:nvSpPr>
        <p:spPr/>
        <p:txBody>
          <a:bodyPr/>
          <a:lstStyle/>
          <a:p>
            <a:fld id="{DB0541E2-7EB7-469F-924A-AAEADCA667B4}" type="slidenum">
              <a:rPr lang="sl-SI" smtClean="0"/>
              <a:t>28</a:t>
            </a:fld>
            <a:endParaRPr lang="sl-SI"/>
          </a:p>
        </p:txBody>
      </p:sp>
    </p:spTree>
    <p:extLst>
      <p:ext uri="{BB962C8B-B14F-4D97-AF65-F5344CB8AC3E}">
        <p14:creationId xmlns:p14="http://schemas.microsoft.com/office/powerpoint/2010/main" val="2632126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7AD00-8F2E-2D5A-6C89-7FEA4AE98AD9}"/>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EE85979E-E049-E189-6AC5-D3C71168C815}"/>
              </a:ext>
            </a:extLst>
          </p:cNvPr>
          <p:cNvSpPr>
            <a:spLocks noGrp="1"/>
          </p:cNvSpPr>
          <p:nvPr>
            <p:ph idx="1"/>
          </p:nvPr>
        </p:nvSpPr>
        <p:spPr>
          <a:xfrm>
            <a:off x="728662" y="1154971"/>
            <a:ext cx="10515600" cy="6370435"/>
          </a:xfrm>
        </p:spPr>
        <p:txBody>
          <a:bodyPr numCol="1">
            <a:normAutofit fontScale="32500" lnSpcReduction="20000"/>
          </a:bodyPr>
          <a:lstStyle/>
          <a:p>
            <a:pPr>
              <a:lnSpc>
                <a:spcPct val="120000"/>
              </a:lnSpc>
            </a:pPr>
            <a:r>
              <a:rPr lang="sl-SI" sz="4900" dirty="0">
                <a:solidFill>
                  <a:schemeClr val="bg2">
                    <a:lumMod val="25000"/>
                  </a:schemeClr>
                </a:solidFill>
                <a:latin typeface="+mj-lt"/>
              </a:rPr>
              <a:t>Nakup idealnih deležev na nepremičninah je upravičen, če je v verigah pogodb oz. listin mogoče nedvoumno določiti predmet nakupa. </a:t>
            </a:r>
          </a:p>
          <a:p>
            <a:pPr>
              <a:lnSpc>
                <a:spcPct val="120000"/>
              </a:lnSpc>
            </a:pPr>
            <a:r>
              <a:rPr lang="sl-SI" sz="4900" dirty="0">
                <a:solidFill>
                  <a:schemeClr val="bg2">
                    <a:lumMod val="25000"/>
                  </a:schemeClr>
                </a:solidFill>
                <a:latin typeface="+mj-lt"/>
              </a:rPr>
              <a:t>Nakup nepremičnin, ki nimajo urejenega </a:t>
            </a:r>
            <a:r>
              <a:rPr lang="sl-SI" sz="4900" b="1" dirty="0">
                <a:solidFill>
                  <a:schemeClr val="bg2">
                    <a:lumMod val="25000"/>
                  </a:schemeClr>
                </a:solidFill>
                <a:latin typeface="+mj-lt"/>
              </a:rPr>
              <a:t>dostopa z javne površine</a:t>
            </a:r>
            <a:r>
              <a:rPr lang="sl-SI" sz="4900" dirty="0">
                <a:solidFill>
                  <a:schemeClr val="bg2">
                    <a:lumMod val="25000"/>
                  </a:schemeClr>
                </a:solidFill>
                <a:latin typeface="+mj-lt"/>
              </a:rPr>
              <a:t>, ni upravičen do sofinanciranja. Kot urejen dostop z javne površine se smatra tudi dostop s služnostjo, vknjiženo v zemljiški knjigi.</a:t>
            </a:r>
          </a:p>
          <a:p>
            <a:pPr marL="0" indent="0">
              <a:lnSpc>
                <a:spcPct val="120000"/>
              </a:lnSpc>
              <a:buNone/>
            </a:pPr>
            <a:endParaRPr lang="sl-SI" sz="1200" b="1" dirty="0">
              <a:solidFill>
                <a:schemeClr val="bg2">
                  <a:lumMod val="25000"/>
                </a:schemeClr>
              </a:solidFill>
              <a:latin typeface="+mj-lt"/>
            </a:endParaRPr>
          </a:p>
          <a:p>
            <a:pPr marL="0" indent="0">
              <a:lnSpc>
                <a:spcPct val="120000"/>
              </a:lnSpc>
              <a:buNone/>
            </a:pPr>
            <a:r>
              <a:rPr lang="sl-SI" sz="4900" b="1" dirty="0">
                <a:solidFill>
                  <a:schemeClr val="accent2"/>
                </a:solidFill>
                <a:latin typeface="+mj-lt"/>
              </a:rPr>
              <a:t>NEUPRAVIČENI STROŠKI</a:t>
            </a:r>
            <a:r>
              <a:rPr lang="sl-SI" sz="4900" b="1" dirty="0">
                <a:solidFill>
                  <a:schemeClr val="bg2">
                    <a:lumMod val="25000"/>
                  </a:schemeClr>
                </a:solidFill>
                <a:latin typeface="+mj-lt"/>
              </a:rPr>
              <a:t>: </a:t>
            </a:r>
            <a:r>
              <a:rPr lang="sl-SI" sz="4900" dirty="0">
                <a:solidFill>
                  <a:schemeClr val="bg2">
                    <a:lumMod val="25000"/>
                  </a:schemeClr>
                </a:solidFill>
                <a:latin typeface="+mj-lt"/>
              </a:rPr>
              <a:t>davek na promet z nepremičninami, stroški posredovanja, tj. nepremičninskega agenta, stroški notarja in odvetnika, drugi stroški pravnih storitev, stroški geometra ter stroški vpisa v zemljiško knjigo in kataster stavb in zemljišč. </a:t>
            </a:r>
          </a:p>
          <a:p>
            <a:pPr marL="0" indent="0">
              <a:lnSpc>
                <a:spcPct val="120000"/>
              </a:lnSpc>
              <a:buNone/>
            </a:pPr>
            <a:endParaRPr lang="sl-SI" sz="1200" b="1" dirty="0">
              <a:solidFill>
                <a:schemeClr val="bg2">
                  <a:lumMod val="25000"/>
                </a:schemeClr>
              </a:solidFill>
              <a:latin typeface="+mj-lt"/>
            </a:endParaRPr>
          </a:p>
          <a:p>
            <a:pPr marL="0" indent="0">
              <a:lnSpc>
                <a:spcPct val="120000"/>
              </a:lnSpc>
              <a:buNone/>
            </a:pPr>
            <a:r>
              <a:rPr lang="sl-SI" sz="4900" b="1" dirty="0">
                <a:solidFill>
                  <a:schemeClr val="accent6"/>
                </a:solidFill>
                <a:latin typeface="+mj-lt"/>
              </a:rPr>
              <a:t>POGOJI UPRAVIČENOSTI: </a:t>
            </a:r>
          </a:p>
          <a:p>
            <a:pPr lvl="0">
              <a:lnSpc>
                <a:spcPct val="120000"/>
              </a:lnSpc>
            </a:pPr>
            <a:r>
              <a:rPr lang="sl-SI" sz="4900" dirty="0">
                <a:solidFill>
                  <a:schemeClr val="bg2">
                    <a:lumMod val="25000"/>
                  </a:schemeClr>
                </a:solidFill>
                <a:latin typeface="+mj-lt"/>
              </a:rPr>
              <a:t>cena za nakup zemljišča z objektom ali z delom objekta ne presega tržne vrednosti, določene v </a:t>
            </a:r>
            <a:r>
              <a:rPr lang="sl-SI" sz="4900" b="1" dirty="0">
                <a:solidFill>
                  <a:schemeClr val="bg2">
                    <a:lumMod val="25000"/>
                  </a:schemeClr>
                </a:solidFill>
                <a:latin typeface="+mj-lt"/>
              </a:rPr>
              <a:t>poročilu sodnega cenilca</a:t>
            </a:r>
            <a:r>
              <a:rPr lang="sl-SI" sz="4900" dirty="0">
                <a:solidFill>
                  <a:schemeClr val="bg2">
                    <a:lumMod val="25000"/>
                  </a:schemeClr>
                </a:solidFill>
                <a:latin typeface="+mj-lt"/>
              </a:rPr>
              <a:t> oziroma izvedenca ustrezne stroke (gospodaren nakup), ki na dan sklenitve pravnega posla </a:t>
            </a:r>
            <a:r>
              <a:rPr lang="sl-SI" sz="4900" b="1" dirty="0">
                <a:solidFill>
                  <a:schemeClr val="bg2">
                    <a:lumMod val="25000"/>
                  </a:schemeClr>
                </a:solidFill>
                <a:latin typeface="+mj-lt"/>
              </a:rPr>
              <a:t>ni starejše od dvanajstih mesecev</a:t>
            </a:r>
          </a:p>
          <a:p>
            <a:pPr lvl="0">
              <a:lnSpc>
                <a:spcPct val="120000"/>
              </a:lnSpc>
            </a:pPr>
            <a:r>
              <a:rPr lang="sl-SI" sz="4900" dirty="0">
                <a:solidFill>
                  <a:schemeClr val="bg2">
                    <a:lumMod val="25000"/>
                  </a:schemeClr>
                </a:solidFill>
                <a:latin typeface="+mj-lt"/>
              </a:rPr>
              <a:t>za izgradnjo oziroma adaptacijo objekta ali nakup zemljišča z objektom ali z delom objekta </a:t>
            </a:r>
            <a:r>
              <a:rPr lang="sl-SI" sz="4900" b="1" dirty="0">
                <a:solidFill>
                  <a:schemeClr val="bg2">
                    <a:lumMod val="25000"/>
                  </a:schemeClr>
                </a:solidFill>
                <a:latin typeface="+mj-lt"/>
              </a:rPr>
              <a:t>v zadnjih desetih letih niso bila dodeljena nepovratna javna sredstva ali nepovratna sredstva </a:t>
            </a:r>
            <a:r>
              <a:rPr lang="sl-SI" sz="4900" dirty="0">
                <a:solidFill>
                  <a:schemeClr val="bg2">
                    <a:lumMod val="25000"/>
                  </a:schemeClr>
                </a:solidFill>
                <a:latin typeface="+mj-lt"/>
              </a:rPr>
              <a:t>Skupnosti, ki bi pomenila podvajanje pomoči, ko gre za sofinanciranje nakupa iz sredstev kohezijske politike; </a:t>
            </a:r>
          </a:p>
          <a:p>
            <a:pPr lvl="0">
              <a:lnSpc>
                <a:spcPct val="120000"/>
              </a:lnSpc>
            </a:pPr>
            <a:r>
              <a:rPr lang="sl-SI" sz="4900" b="1" dirty="0">
                <a:solidFill>
                  <a:schemeClr val="bg2">
                    <a:lumMod val="25000"/>
                  </a:schemeClr>
                </a:solidFill>
                <a:latin typeface="+mj-lt"/>
              </a:rPr>
              <a:t>izdano je ustrezno gradbeno dovoljenje</a:t>
            </a:r>
            <a:r>
              <a:rPr lang="sl-SI" sz="4900" dirty="0">
                <a:solidFill>
                  <a:schemeClr val="bg2">
                    <a:lumMod val="25000"/>
                  </a:schemeClr>
                </a:solidFill>
                <a:latin typeface="+mj-lt"/>
              </a:rPr>
              <a:t> za načrtovano dejavnost </a:t>
            </a:r>
          </a:p>
          <a:p>
            <a:pPr lvl="0">
              <a:lnSpc>
                <a:spcPct val="120000"/>
              </a:lnSpc>
            </a:pPr>
            <a:r>
              <a:rPr lang="sl-SI" sz="4900" b="1" dirty="0">
                <a:solidFill>
                  <a:schemeClr val="bg2">
                    <a:lumMod val="25000"/>
                  </a:schemeClr>
                </a:solidFill>
                <a:latin typeface="+mj-lt"/>
              </a:rPr>
              <a:t>vsaj 5 let po koncu operacije mora biti zagotovljena enaka raba nepremičnine</a:t>
            </a:r>
            <a:r>
              <a:rPr lang="sl-SI" sz="4900" dirty="0">
                <a:solidFill>
                  <a:schemeClr val="bg2">
                    <a:lumMod val="25000"/>
                  </a:schemeClr>
                </a:solidFill>
                <a:latin typeface="+mj-lt"/>
              </a:rPr>
              <a:t>, kot je bilo to dogovorjeno v pogodbi o sofinanciranju; </a:t>
            </a:r>
          </a:p>
          <a:p>
            <a:pPr lvl="0">
              <a:lnSpc>
                <a:spcPct val="120000"/>
              </a:lnSpc>
            </a:pPr>
            <a:r>
              <a:rPr lang="sl-SI" sz="4900" dirty="0">
                <a:solidFill>
                  <a:schemeClr val="bg2">
                    <a:lumMod val="25000"/>
                  </a:schemeClr>
                </a:solidFill>
                <a:latin typeface="+mj-lt"/>
              </a:rPr>
              <a:t>objekt je zgrajen in dan v uporabo v skladu z nacionalnimi predpisi</a:t>
            </a:r>
          </a:p>
        </p:txBody>
      </p:sp>
      <p:pic>
        <p:nvPicPr>
          <p:cNvPr id="4" name="Slika 3">
            <a:extLst>
              <a:ext uri="{FF2B5EF4-FFF2-40B4-BE49-F238E27FC236}">
                <a16:creationId xmlns:a16="http://schemas.microsoft.com/office/drawing/2014/main" id="{DE1C6D57-BF5E-9158-6FC5-8FE82D991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2" y="749233"/>
            <a:ext cx="10635372" cy="235015"/>
          </a:xfrm>
          <a:prstGeom prst="rect">
            <a:avLst/>
          </a:prstGeom>
        </p:spPr>
      </p:pic>
      <p:pic>
        <p:nvPicPr>
          <p:cNvPr id="5" name="Grafika 4" descr="House with solid fill">
            <a:extLst>
              <a:ext uri="{FF2B5EF4-FFF2-40B4-BE49-F238E27FC236}">
                <a16:creationId xmlns:a16="http://schemas.microsoft.com/office/drawing/2014/main" id="{9664ACCD-BC77-1604-EAAB-AB86A81CF0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478" y="301612"/>
            <a:ext cx="387241" cy="387241"/>
          </a:xfrm>
          <a:prstGeom prst="rect">
            <a:avLst/>
          </a:prstGeom>
        </p:spPr>
      </p:pic>
      <p:sp>
        <p:nvSpPr>
          <p:cNvPr id="8" name="Naslov 1">
            <a:extLst>
              <a:ext uri="{FF2B5EF4-FFF2-40B4-BE49-F238E27FC236}">
                <a16:creationId xmlns:a16="http://schemas.microsoft.com/office/drawing/2014/main" id="{BECA498A-9328-7EF3-3102-25ECD1EF9AB9}"/>
              </a:ext>
            </a:extLst>
          </p:cNvPr>
          <p:cNvSpPr txBox="1">
            <a:spLocks/>
          </p:cNvSpPr>
          <p:nvPr/>
        </p:nvSpPr>
        <p:spPr>
          <a:xfrm>
            <a:off x="679011" y="241234"/>
            <a:ext cx="10734675" cy="507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sl-SI" sz="2800" b="1" u="sng" dirty="0">
                <a:solidFill>
                  <a:schemeClr val="accent2"/>
                </a:solidFill>
              </a:rPr>
            </a:br>
            <a:r>
              <a:rPr lang="sl-SI" sz="2800" b="1" dirty="0">
                <a:solidFill>
                  <a:schemeClr val="accent6"/>
                </a:solidFill>
              </a:rPr>
              <a:t>NAKUP NEPREMIČNINE (3.1.1.)</a:t>
            </a:r>
            <a:br>
              <a:rPr lang="sl-SI" sz="2800" b="1" u="sng" dirty="0">
                <a:solidFill>
                  <a:schemeClr val="accent2"/>
                </a:solidFill>
              </a:rPr>
            </a:br>
            <a:endParaRPr lang="sl-SI" sz="2600" b="1" dirty="0">
              <a:solidFill>
                <a:schemeClr val="accent6">
                  <a:lumMod val="75000"/>
                </a:schemeClr>
              </a:solidFill>
            </a:endParaRPr>
          </a:p>
        </p:txBody>
      </p:sp>
      <p:sp>
        <p:nvSpPr>
          <p:cNvPr id="2" name="Označba mesta številke diapozitiva 1">
            <a:extLst>
              <a:ext uri="{FF2B5EF4-FFF2-40B4-BE49-F238E27FC236}">
                <a16:creationId xmlns:a16="http://schemas.microsoft.com/office/drawing/2014/main" id="{F9FADEAA-0ABA-68A5-3283-1CCA150F4DCC}"/>
              </a:ext>
            </a:extLst>
          </p:cNvPr>
          <p:cNvSpPr>
            <a:spLocks noGrp="1"/>
          </p:cNvSpPr>
          <p:nvPr>
            <p:ph type="sldNum" sz="quarter" idx="12"/>
          </p:nvPr>
        </p:nvSpPr>
        <p:spPr/>
        <p:txBody>
          <a:bodyPr/>
          <a:lstStyle/>
          <a:p>
            <a:fld id="{DB0541E2-7EB7-469F-924A-AAEADCA667B4}" type="slidenum">
              <a:rPr lang="sl-SI" smtClean="0"/>
              <a:t>29</a:t>
            </a:fld>
            <a:endParaRPr lang="sl-SI"/>
          </a:p>
        </p:txBody>
      </p:sp>
    </p:spTree>
    <p:extLst>
      <p:ext uri="{BB962C8B-B14F-4D97-AF65-F5344CB8AC3E}">
        <p14:creationId xmlns:p14="http://schemas.microsoft.com/office/powerpoint/2010/main" val="140034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DF046-9CFF-9A3C-596D-46BEB33BDA90}"/>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F2E82B9B-178D-6752-A7CA-A61D2B3F2BB3}"/>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pic>
        <p:nvPicPr>
          <p:cNvPr id="2" name="Picture 3">
            <a:extLst>
              <a:ext uri="{FF2B5EF4-FFF2-40B4-BE49-F238E27FC236}">
                <a16:creationId xmlns:a16="http://schemas.microsoft.com/office/drawing/2014/main" id="{1BFCFDCB-71F5-CC1C-81D6-BB7137431F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9886950" y="-1"/>
            <a:ext cx="2305050" cy="6721475"/>
          </a:xfrm>
          <a:prstGeom prst="rect">
            <a:avLst/>
          </a:prstGeom>
        </p:spPr>
      </p:pic>
      <p:sp>
        <p:nvSpPr>
          <p:cNvPr id="4" name="Naslov 1">
            <a:extLst>
              <a:ext uri="{FF2B5EF4-FFF2-40B4-BE49-F238E27FC236}">
                <a16:creationId xmlns:a16="http://schemas.microsoft.com/office/drawing/2014/main" id="{9E4045F6-8208-0ED5-D51C-12625072A47D}"/>
              </a:ext>
            </a:extLst>
          </p:cNvPr>
          <p:cNvSpPr txBox="1">
            <a:spLocks/>
          </p:cNvSpPr>
          <p:nvPr/>
        </p:nvSpPr>
        <p:spPr>
          <a:xfrm>
            <a:off x="487293" y="206378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OSNOVNA DOLOČILA</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pic>
        <p:nvPicPr>
          <p:cNvPr id="5" name="Slika 4">
            <a:extLst>
              <a:ext uri="{FF2B5EF4-FFF2-40B4-BE49-F238E27FC236}">
                <a16:creationId xmlns:a16="http://schemas.microsoft.com/office/drawing/2014/main" id="{EB5FA681-B433-5350-04BD-8E0AA5A7E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12" y="3487227"/>
            <a:ext cx="9517453" cy="210312"/>
          </a:xfrm>
          <a:prstGeom prst="rect">
            <a:avLst/>
          </a:prstGeom>
        </p:spPr>
      </p:pic>
      <p:sp>
        <p:nvSpPr>
          <p:cNvPr id="3" name="Označba mesta številke diapozitiva 2">
            <a:extLst>
              <a:ext uri="{FF2B5EF4-FFF2-40B4-BE49-F238E27FC236}">
                <a16:creationId xmlns:a16="http://schemas.microsoft.com/office/drawing/2014/main" id="{73BFB2DF-DE8A-2827-F897-195F1F789EC4}"/>
              </a:ext>
            </a:extLst>
          </p:cNvPr>
          <p:cNvSpPr>
            <a:spLocks noGrp="1"/>
          </p:cNvSpPr>
          <p:nvPr>
            <p:ph type="sldNum" sz="quarter" idx="12"/>
          </p:nvPr>
        </p:nvSpPr>
        <p:spPr/>
        <p:txBody>
          <a:bodyPr/>
          <a:lstStyle/>
          <a:p>
            <a:fld id="{DB0541E2-7EB7-469F-924A-AAEADCA667B4}" type="slidenum">
              <a:rPr lang="sl-SI" smtClean="0"/>
              <a:t>3</a:t>
            </a:fld>
            <a:endParaRPr lang="sl-SI"/>
          </a:p>
        </p:txBody>
      </p:sp>
      <p:sp>
        <p:nvSpPr>
          <p:cNvPr id="6" name="PoljeZBesedilom 5">
            <a:extLst>
              <a:ext uri="{FF2B5EF4-FFF2-40B4-BE49-F238E27FC236}">
                <a16:creationId xmlns:a16="http://schemas.microsoft.com/office/drawing/2014/main" id="{3A3EA3FA-7B0C-3775-0C34-B2C35219F01F}"/>
              </a:ext>
            </a:extLst>
          </p:cNvPr>
          <p:cNvSpPr txBox="1"/>
          <p:nvPr/>
        </p:nvSpPr>
        <p:spPr>
          <a:xfrm>
            <a:off x="487293" y="3845139"/>
            <a:ext cx="9097094" cy="369332"/>
          </a:xfrm>
          <a:prstGeom prst="rect">
            <a:avLst/>
          </a:prstGeom>
          <a:noFill/>
        </p:spPr>
        <p:txBody>
          <a:bodyPr wrap="square" rtlCol="0">
            <a:spAutoFit/>
          </a:bodyPr>
          <a:lstStyle/>
          <a:p>
            <a:r>
              <a:rPr lang="sl-SI" dirty="0">
                <a:solidFill>
                  <a:schemeClr val="accent6"/>
                </a:solidFill>
                <a:hlinkClick r:id="rId4">
                  <a:extLst>
                    <a:ext uri="{A12FA001-AC4F-418D-AE19-62706E023703}">
                      <ahyp:hlinkClr xmlns:ahyp="http://schemas.microsoft.com/office/drawing/2018/hyperlinkcolor" val="tx"/>
                    </a:ext>
                  </a:extLst>
                </a:hlinkClick>
              </a:rPr>
              <a:t>Uredba o izvajanju lokalnega razvoja, ki ga vodi skupnost, v obdobju do leta 2027</a:t>
            </a:r>
            <a:endParaRPr lang="sl-SI" dirty="0">
              <a:solidFill>
                <a:schemeClr val="accent6"/>
              </a:solidFill>
            </a:endParaRPr>
          </a:p>
        </p:txBody>
      </p:sp>
      <p:pic>
        <p:nvPicPr>
          <p:cNvPr id="8" name="Grafika 7" descr="Internet with solid fill">
            <a:extLst>
              <a:ext uri="{FF2B5EF4-FFF2-40B4-BE49-F238E27FC236}">
                <a16:creationId xmlns:a16="http://schemas.microsoft.com/office/drawing/2014/main" id="{FEB3151E-0CCF-A9EC-DBF7-512998D549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93777" y="3644621"/>
            <a:ext cx="672626" cy="672626"/>
          </a:xfrm>
          <a:prstGeom prst="rect">
            <a:avLst/>
          </a:prstGeom>
        </p:spPr>
      </p:pic>
    </p:spTree>
    <p:extLst>
      <p:ext uri="{BB962C8B-B14F-4D97-AF65-F5344CB8AC3E}">
        <p14:creationId xmlns:p14="http://schemas.microsoft.com/office/powerpoint/2010/main" val="3058265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6D287-945B-D8D5-CD01-CEF636381C03}"/>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7DB4410-8756-C06D-CBD3-03311A57A012}"/>
              </a:ext>
            </a:extLst>
          </p:cNvPr>
          <p:cNvSpPr>
            <a:spLocks noGrp="1"/>
          </p:cNvSpPr>
          <p:nvPr>
            <p:ph type="title"/>
          </p:nvPr>
        </p:nvSpPr>
        <p:spPr>
          <a:xfrm>
            <a:off x="679011" y="241234"/>
            <a:ext cx="10734675" cy="507999"/>
          </a:xfrm>
        </p:spPr>
        <p:txBody>
          <a:bodyPr>
            <a:noAutofit/>
          </a:bodyPr>
          <a:lstStyle/>
          <a:p>
            <a:br>
              <a:rPr lang="sl-SI" sz="2800" b="1" u="sng" dirty="0">
                <a:solidFill>
                  <a:schemeClr val="accent2"/>
                </a:solidFill>
              </a:rPr>
            </a:br>
            <a:r>
              <a:rPr lang="sl-SI" sz="2800" b="1" dirty="0">
                <a:solidFill>
                  <a:schemeClr val="accent6"/>
                </a:solidFill>
              </a:rPr>
              <a:t>NAKUP NEPREMIČNINE (3.1.1.)</a:t>
            </a:r>
            <a:br>
              <a:rPr lang="sl-SI" sz="2800" b="1" u="sng" dirty="0">
                <a:solidFill>
                  <a:schemeClr val="accent2"/>
                </a:solidFill>
              </a:rPr>
            </a:br>
            <a:endParaRPr lang="sl-SI" sz="2600" b="1" dirty="0">
              <a:solidFill>
                <a:schemeClr val="accent6">
                  <a:lumMod val="75000"/>
                </a:schemeClr>
              </a:solidFill>
            </a:endParaRPr>
          </a:p>
        </p:txBody>
      </p:sp>
      <p:sp>
        <p:nvSpPr>
          <p:cNvPr id="3" name="Označba mesta vsebine 2">
            <a:extLst>
              <a:ext uri="{FF2B5EF4-FFF2-40B4-BE49-F238E27FC236}">
                <a16:creationId xmlns:a16="http://schemas.microsoft.com/office/drawing/2014/main" id="{CAA7ED4A-067B-3046-893F-5BD033768131}"/>
              </a:ext>
            </a:extLst>
          </p:cNvPr>
          <p:cNvSpPr>
            <a:spLocks noGrp="1"/>
          </p:cNvSpPr>
          <p:nvPr>
            <p:ph idx="1"/>
          </p:nvPr>
        </p:nvSpPr>
        <p:spPr>
          <a:xfrm>
            <a:off x="728662" y="984248"/>
            <a:ext cx="10515600" cy="5461794"/>
          </a:xfrm>
        </p:spPr>
        <p:txBody>
          <a:bodyPr numCol="1">
            <a:normAutofit/>
          </a:bodyPr>
          <a:lstStyle/>
          <a:p>
            <a:pPr marL="0" indent="0" algn="just">
              <a:buNone/>
            </a:pPr>
            <a:r>
              <a:rPr lang="sl-SI" sz="2400" b="1" dirty="0">
                <a:solidFill>
                  <a:schemeClr val="accent2"/>
                </a:solidFill>
                <a:latin typeface="+mj-lt"/>
              </a:rPr>
              <a:t>DOKAZILA:</a:t>
            </a:r>
          </a:p>
          <a:p>
            <a:pPr algn="just">
              <a:lnSpc>
                <a:spcPct val="120000"/>
              </a:lnSpc>
              <a:spcBef>
                <a:spcPts val="600"/>
              </a:spcBef>
            </a:pPr>
            <a:r>
              <a:rPr lang="sl-SI" sz="2000" b="1" dirty="0">
                <a:solidFill>
                  <a:schemeClr val="tx1">
                    <a:lumMod val="75000"/>
                    <a:lumOff val="25000"/>
                  </a:schemeClr>
                </a:solidFill>
                <a:latin typeface="+mj-lt"/>
              </a:rPr>
              <a:t>poročilo sodnega cenilca</a:t>
            </a:r>
            <a:r>
              <a:rPr lang="sl-SI" sz="2000" dirty="0">
                <a:solidFill>
                  <a:schemeClr val="tx1">
                    <a:lumMod val="75000"/>
                    <a:lumOff val="25000"/>
                  </a:schemeClr>
                </a:solidFill>
                <a:latin typeface="+mj-lt"/>
              </a:rPr>
              <a:t> oziroma izvedenca ustrezne stroke, ki na dan sklenitve pravnega posla ni starejše od dvanajstih mesecev;</a:t>
            </a:r>
          </a:p>
          <a:p>
            <a:pPr algn="just">
              <a:lnSpc>
                <a:spcPct val="120000"/>
              </a:lnSpc>
              <a:spcBef>
                <a:spcPts val="600"/>
              </a:spcBef>
            </a:pPr>
            <a:r>
              <a:rPr lang="sl-SI" sz="2000" b="1" dirty="0">
                <a:solidFill>
                  <a:schemeClr val="tx1">
                    <a:lumMod val="75000"/>
                    <a:lumOff val="25000"/>
                  </a:schemeClr>
                </a:solidFill>
                <a:latin typeface="+mj-lt"/>
              </a:rPr>
              <a:t>kupoprodajna pogodba</a:t>
            </a:r>
            <a:r>
              <a:rPr lang="sl-SI" sz="2000" dirty="0">
                <a:solidFill>
                  <a:schemeClr val="tx1">
                    <a:lumMod val="75000"/>
                    <a:lumOff val="25000"/>
                  </a:schemeClr>
                </a:solidFill>
                <a:latin typeface="+mj-lt"/>
              </a:rPr>
              <a:t> in/z zemljiškoknjižno(</a:t>
            </a:r>
            <a:r>
              <a:rPr lang="sl-SI" sz="2000" dirty="0" err="1">
                <a:solidFill>
                  <a:schemeClr val="tx1">
                    <a:lumMod val="75000"/>
                    <a:lumOff val="25000"/>
                  </a:schemeClr>
                </a:solidFill>
                <a:latin typeface="+mj-lt"/>
              </a:rPr>
              <a:t>im</a:t>
            </a:r>
            <a:r>
              <a:rPr lang="sl-SI" sz="2000" dirty="0">
                <a:solidFill>
                  <a:schemeClr val="tx1">
                    <a:lumMod val="75000"/>
                    <a:lumOff val="25000"/>
                  </a:schemeClr>
                </a:solidFill>
                <a:latin typeface="+mj-lt"/>
              </a:rPr>
              <a:t>) dovolilo(m) z overjenim podpisom prodajalca;</a:t>
            </a:r>
          </a:p>
          <a:p>
            <a:pPr algn="just">
              <a:lnSpc>
                <a:spcPct val="120000"/>
              </a:lnSpc>
              <a:spcBef>
                <a:spcPts val="600"/>
              </a:spcBef>
            </a:pPr>
            <a:r>
              <a:rPr lang="sl-SI" sz="2000" b="1" dirty="0">
                <a:solidFill>
                  <a:schemeClr val="tx1">
                    <a:lumMod val="75000"/>
                    <a:lumOff val="25000"/>
                  </a:schemeClr>
                </a:solidFill>
                <a:latin typeface="+mj-lt"/>
              </a:rPr>
              <a:t>izpis iz zemljiške knjige</a:t>
            </a:r>
            <a:r>
              <a:rPr lang="sl-SI" sz="2000" dirty="0">
                <a:solidFill>
                  <a:schemeClr val="tx1">
                    <a:lumMod val="75000"/>
                    <a:lumOff val="25000"/>
                  </a:schemeClr>
                </a:solidFill>
                <a:latin typeface="+mj-lt"/>
              </a:rPr>
              <a:t>, iz katerega je razvidno, da je predlog vložen oziroma potrjen in da ni nobenega drugega predloga za vpis v zemljiško knjigo, ki bi imel prednostni vrstni red in bi predlagatelju onemogočal vknjižbo lastninske pravice brez bremen, pri čemer izpis pridobi skrbnik pogodbe sam, saj gre za vpogled v javne evidence;</a:t>
            </a:r>
          </a:p>
          <a:p>
            <a:pPr algn="just">
              <a:lnSpc>
                <a:spcPct val="120000"/>
              </a:lnSpc>
              <a:spcBef>
                <a:spcPts val="600"/>
              </a:spcBef>
            </a:pPr>
            <a:r>
              <a:rPr lang="sl-SI" sz="2000" b="1" dirty="0">
                <a:solidFill>
                  <a:schemeClr val="tx1">
                    <a:lumMod val="75000"/>
                    <a:lumOff val="25000"/>
                  </a:schemeClr>
                </a:solidFill>
                <a:latin typeface="+mj-lt"/>
              </a:rPr>
              <a:t>izjava</a:t>
            </a:r>
            <a:r>
              <a:rPr lang="sl-SI" sz="2000" dirty="0">
                <a:solidFill>
                  <a:schemeClr val="tx1">
                    <a:lumMod val="75000"/>
                    <a:lumOff val="25000"/>
                  </a:schemeClr>
                </a:solidFill>
                <a:latin typeface="+mj-lt"/>
              </a:rPr>
              <a:t> s podpisom odgovorne osebe upravičenca, da za zemljišče z objektom ali z delom objekta, ki je predmet nakupa ali za izgradnjo oziroma adaptacijo objekta, </a:t>
            </a:r>
            <a:r>
              <a:rPr lang="sl-SI" sz="2000" b="1" dirty="0">
                <a:solidFill>
                  <a:schemeClr val="tx1">
                    <a:lumMod val="75000"/>
                    <a:lumOff val="25000"/>
                  </a:schemeClr>
                </a:solidFill>
                <a:latin typeface="+mj-lt"/>
              </a:rPr>
              <a:t>v zadnjih desetih letih ni bilo dodeljenih javnih nepovratnih sredstev</a:t>
            </a:r>
            <a:r>
              <a:rPr lang="sl-SI" sz="2000" dirty="0">
                <a:solidFill>
                  <a:schemeClr val="tx1">
                    <a:lumMod val="75000"/>
                    <a:lumOff val="25000"/>
                  </a:schemeClr>
                </a:solidFill>
                <a:latin typeface="+mj-lt"/>
              </a:rPr>
              <a:t> ali nepovratnih sredstev Skupnosti, ki bi pomenila podvajanje pomoči, ko gre za sofinanciranje nakupa iz sredstev kohezijske politike;</a:t>
            </a:r>
          </a:p>
          <a:p>
            <a:pPr algn="just">
              <a:lnSpc>
                <a:spcPct val="120000"/>
              </a:lnSpc>
              <a:spcBef>
                <a:spcPts val="600"/>
              </a:spcBef>
            </a:pPr>
            <a:r>
              <a:rPr lang="sl-SI" sz="2000" b="1" dirty="0">
                <a:solidFill>
                  <a:schemeClr val="tx1">
                    <a:lumMod val="75000"/>
                    <a:lumOff val="25000"/>
                  </a:schemeClr>
                </a:solidFill>
                <a:latin typeface="+mj-lt"/>
              </a:rPr>
              <a:t>dokazilo o plačilu kupnine</a:t>
            </a:r>
            <a:r>
              <a:rPr lang="sl-SI" sz="2000" dirty="0">
                <a:solidFill>
                  <a:schemeClr val="tx1">
                    <a:lumMod val="75000"/>
                    <a:lumOff val="25000"/>
                  </a:schemeClr>
                </a:solidFill>
                <a:latin typeface="+mj-lt"/>
              </a:rPr>
              <a:t>.</a:t>
            </a:r>
          </a:p>
          <a:p>
            <a:pPr marL="0" indent="0" algn="just">
              <a:buNone/>
            </a:pPr>
            <a:endParaRPr lang="sl-SI" sz="2700" b="0" i="0" u="none" strike="noStrike" baseline="0" dirty="0">
              <a:solidFill>
                <a:srgbClr val="000000"/>
              </a:solidFill>
              <a:latin typeface="+mj-lt"/>
            </a:endParaRPr>
          </a:p>
          <a:p>
            <a:pPr marL="0" indent="0" algn="just">
              <a:lnSpc>
                <a:spcPct val="120000"/>
              </a:lnSpc>
              <a:buNone/>
            </a:pPr>
            <a:endParaRPr lang="sl-SI" sz="3300" b="1" i="0" u="none" strike="noStrike" baseline="0" dirty="0">
              <a:solidFill>
                <a:schemeClr val="bg2">
                  <a:lumMod val="25000"/>
                </a:schemeClr>
              </a:solidFill>
              <a:latin typeface="+mj-lt"/>
            </a:endParaRPr>
          </a:p>
          <a:p>
            <a:pPr algn="just">
              <a:lnSpc>
                <a:spcPct val="120000"/>
              </a:lnSpc>
            </a:pPr>
            <a:endParaRPr lang="sl-SI" sz="2700" b="0" i="0" u="none" strike="noStrike" baseline="0" dirty="0">
              <a:solidFill>
                <a:srgbClr val="000000"/>
              </a:solidFill>
              <a:latin typeface="+mj-lt"/>
            </a:endParaRPr>
          </a:p>
          <a:p>
            <a:pPr marL="0" indent="0" algn="just">
              <a:buNone/>
            </a:pPr>
            <a:endParaRPr lang="sl-SI" sz="1800" b="1" dirty="0">
              <a:solidFill>
                <a:srgbClr val="000000"/>
              </a:solidFill>
              <a:latin typeface="Arial" panose="020B0604020202020204" pitchFamily="34" charset="0"/>
            </a:endParaRPr>
          </a:p>
          <a:p>
            <a:pPr marL="0" indent="0" algn="just">
              <a:buNone/>
            </a:pPr>
            <a:endParaRPr lang="sl-SI" sz="1800" dirty="0">
              <a:solidFill>
                <a:srgbClr val="000000"/>
              </a:solidFill>
              <a:latin typeface="+mj-lt"/>
            </a:endParaRPr>
          </a:p>
        </p:txBody>
      </p:sp>
      <p:pic>
        <p:nvPicPr>
          <p:cNvPr id="4" name="Slika 3">
            <a:extLst>
              <a:ext uri="{FF2B5EF4-FFF2-40B4-BE49-F238E27FC236}">
                <a16:creationId xmlns:a16="http://schemas.microsoft.com/office/drawing/2014/main" id="{99B66E60-1E04-9521-BD82-E980646D4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2" y="749233"/>
            <a:ext cx="10635372" cy="235015"/>
          </a:xfrm>
          <a:prstGeom prst="rect">
            <a:avLst/>
          </a:prstGeom>
        </p:spPr>
      </p:pic>
      <p:pic>
        <p:nvPicPr>
          <p:cNvPr id="5" name="Grafika 4" descr="House with solid fill">
            <a:extLst>
              <a:ext uri="{FF2B5EF4-FFF2-40B4-BE49-F238E27FC236}">
                <a16:creationId xmlns:a16="http://schemas.microsoft.com/office/drawing/2014/main" id="{26533CB4-EF9A-5DDF-CD85-4D31963EEF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478" y="301612"/>
            <a:ext cx="387241" cy="387241"/>
          </a:xfrm>
          <a:prstGeom prst="rect">
            <a:avLst/>
          </a:prstGeom>
        </p:spPr>
      </p:pic>
      <p:sp>
        <p:nvSpPr>
          <p:cNvPr id="6" name="PoljeZBesedilom 5">
            <a:extLst>
              <a:ext uri="{FF2B5EF4-FFF2-40B4-BE49-F238E27FC236}">
                <a16:creationId xmlns:a16="http://schemas.microsoft.com/office/drawing/2014/main" id="{67B7FE5A-52CA-777C-8ACD-AD773856B1EA}"/>
              </a:ext>
            </a:extLst>
          </p:cNvPr>
          <p:cNvSpPr txBox="1"/>
          <p:nvPr/>
        </p:nvSpPr>
        <p:spPr>
          <a:xfrm>
            <a:off x="754232" y="6322469"/>
            <a:ext cx="10709106" cy="535531"/>
          </a:xfrm>
          <a:prstGeom prst="rect">
            <a:avLst/>
          </a:prstGeom>
          <a:solidFill>
            <a:schemeClr val="accent2"/>
          </a:solidFill>
        </p:spPr>
        <p:txBody>
          <a:bodyPr wrap="square">
            <a:spAutoFit/>
          </a:bodyPr>
          <a:lstStyle/>
          <a:p>
            <a:pPr algn="just">
              <a:lnSpc>
                <a:spcPct val="90000"/>
              </a:lnSpc>
              <a:spcBef>
                <a:spcPts val="600"/>
              </a:spcBef>
            </a:pPr>
            <a:r>
              <a:rPr lang="sl-SI" sz="1600" b="1" dirty="0">
                <a:solidFill>
                  <a:schemeClr val="bg1"/>
                </a:solidFill>
                <a:latin typeface="+mj-lt"/>
              </a:rPr>
              <a:t>VSA DOKAZILA, PRILOŽENA ZAHTEVKU ZA IZPLAČILO ZA SKLAD ESRR, SE MORAJO GLASITI NA UPRAVIČENCA ALI NA PARTNERJA V PROJEKTU.</a:t>
            </a:r>
          </a:p>
        </p:txBody>
      </p:sp>
      <p:sp>
        <p:nvSpPr>
          <p:cNvPr id="7" name="Označba mesta številke diapozitiva 6">
            <a:extLst>
              <a:ext uri="{FF2B5EF4-FFF2-40B4-BE49-F238E27FC236}">
                <a16:creationId xmlns:a16="http://schemas.microsoft.com/office/drawing/2014/main" id="{4DC16AE4-32E1-BB74-4F3B-BFE3E396DD6A}"/>
              </a:ext>
            </a:extLst>
          </p:cNvPr>
          <p:cNvSpPr>
            <a:spLocks noGrp="1"/>
          </p:cNvSpPr>
          <p:nvPr>
            <p:ph type="sldNum" sz="quarter" idx="12"/>
          </p:nvPr>
        </p:nvSpPr>
        <p:spPr/>
        <p:txBody>
          <a:bodyPr/>
          <a:lstStyle/>
          <a:p>
            <a:fld id="{DB0541E2-7EB7-469F-924A-AAEADCA667B4}" type="slidenum">
              <a:rPr lang="sl-SI" smtClean="0"/>
              <a:t>30</a:t>
            </a:fld>
            <a:endParaRPr lang="sl-SI"/>
          </a:p>
        </p:txBody>
      </p:sp>
    </p:spTree>
    <p:extLst>
      <p:ext uri="{BB962C8B-B14F-4D97-AF65-F5344CB8AC3E}">
        <p14:creationId xmlns:p14="http://schemas.microsoft.com/office/powerpoint/2010/main" val="341401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A69C1-0C01-895D-1D06-73A46E196EB8}"/>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4B3A3065-75BE-9D86-5A22-10660BBDB4AA}"/>
              </a:ext>
            </a:extLst>
          </p:cNvPr>
          <p:cNvSpPr>
            <a:spLocks noGrp="1"/>
          </p:cNvSpPr>
          <p:nvPr>
            <p:ph idx="1"/>
          </p:nvPr>
        </p:nvSpPr>
        <p:spPr>
          <a:xfrm>
            <a:off x="728662" y="1069973"/>
            <a:ext cx="10515600" cy="6035020"/>
          </a:xfrm>
        </p:spPr>
        <p:txBody>
          <a:bodyPr numCol="1">
            <a:normAutofit fontScale="55000" lnSpcReduction="20000"/>
          </a:bodyPr>
          <a:lstStyle/>
          <a:p>
            <a:pPr>
              <a:lnSpc>
                <a:spcPct val="120000"/>
              </a:lnSpc>
            </a:pPr>
            <a:r>
              <a:rPr lang="sl-SI" sz="3100" dirty="0">
                <a:solidFill>
                  <a:schemeClr val="bg2">
                    <a:lumMod val="25000"/>
                  </a:schemeClr>
                </a:solidFill>
                <a:latin typeface="+mj-lt"/>
              </a:rPr>
              <a:t>Izdatki za gradnje lahko vključujejo plačila za vse dejavnosti v zvezi s pripravo in izvedbo </a:t>
            </a:r>
            <a:r>
              <a:rPr lang="sl-SI" sz="3100" b="1" dirty="0">
                <a:solidFill>
                  <a:schemeClr val="accent6"/>
                </a:solidFill>
                <a:latin typeface="+mj-lt"/>
              </a:rPr>
              <a:t>gradbenih, obrtniških in instalacijskih del, vključno s projektno in investicijsko dokumentacijo</a:t>
            </a:r>
            <a:r>
              <a:rPr lang="sl-SI" sz="3100" dirty="0">
                <a:latin typeface="+mj-lt"/>
              </a:rPr>
              <a:t>. </a:t>
            </a:r>
            <a:r>
              <a:rPr lang="sl-SI" sz="3100" dirty="0">
                <a:solidFill>
                  <a:schemeClr val="bg2">
                    <a:lumMod val="25000"/>
                  </a:schemeClr>
                </a:solidFill>
                <a:latin typeface="+mj-lt"/>
              </a:rPr>
              <a:t>V primeru idealnih deležev na nepremičnini je gradnja/obnova objekta upravičena do sofinanciranja, v kolikor je predmet sofinanciranja določen oziroma določljiv ter so podane izrecne privolitve oziroma soglasja za gradnjo/obnovo s strani vseh, ki so lastniki idealnega deleža.  </a:t>
            </a:r>
          </a:p>
          <a:p>
            <a:pPr marL="0" indent="0">
              <a:lnSpc>
                <a:spcPct val="120000"/>
              </a:lnSpc>
              <a:buNone/>
            </a:pPr>
            <a:endParaRPr lang="sl-SI" sz="500" dirty="0">
              <a:latin typeface="+mj-lt"/>
            </a:endParaRPr>
          </a:p>
          <a:p>
            <a:pPr marL="0" indent="0">
              <a:lnSpc>
                <a:spcPct val="120000"/>
              </a:lnSpc>
              <a:buNone/>
            </a:pPr>
            <a:r>
              <a:rPr lang="sl-SI" b="1" dirty="0">
                <a:solidFill>
                  <a:schemeClr val="accent2"/>
                </a:solidFill>
                <a:latin typeface="+mj-lt"/>
              </a:rPr>
              <a:t>NEUPRAVIČENI STROŠKI</a:t>
            </a:r>
            <a:r>
              <a:rPr lang="sl-SI" dirty="0">
                <a:latin typeface="+mj-lt"/>
              </a:rPr>
              <a:t>: </a:t>
            </a:r>
            <a:r>
              <a:rPr lang="sl-SI" dirty="0">
                <a:solidFill>
                  <a:schemeClr val="bg2">
                    <a:lumMod val="25000"/>
                  </a:schemeClr>
                </a:solidFill>
                <a:latin typeface="+mj-lt"/>
              </a:rPr>
              <a:t>komunalni prispevek </a:t>
            </a:r>
          </a:p>
          <a:p>
            <a:pPr marL="0" indent="0">
              <a:lnSpc>
                <a:spcPct val="120000"/>
              </a:lnSpc>
              <a:buNone/>
            </a:pPr>
            <a:endParaRPr lang="sl-SI" sz="500" dirty="0">
              <a:latin typeface="+mj-lt"/>
            </a:endParaRPr>
          </a:p>
          <a:p>
            <a:pPr marL="0" indent="0">
              <a:lnSpc>
                <a:spcPct val="120000"/>
              </a:lnSpc>
              <a:buNone/>
            </a:pPr>
            <a:r>
              <a:rPr lang="sl-SI" b="1" dirty="0">
                <a:solidFill>
                  <a:schemeClr val="accent2"/>
                </a:solidFill>
                <a:latin typeface="+mj-lt"/>
              </a:rPr>
              <a:t>POGOJI UPRAVIČENOSTI</a:t>
            </a:r>
            <a:r>
              <a:rPr lang="sl-SI" dirty="0">
                <a:latin typeface="+mj-lt"/>
              </a:rPr>
              <a:t>:</a:t>
            </a:r>
          </a:p>
          <a:p>
            <a:pPr>
              <a:lnSpc>
                <a:spcPct val="120000"/>
              </a:lnSpc>
            </a:pPr>
            <a:r>
              <a:rPr lang="sl-SI" dirty="0">
                <a:solidFill>
                  <a:schemeClr val="bg2">
                    <a:lumMod val="25000"/>
                  </a:schemeClr>
                </a:solidFill>
                <a:latin typeface="+mj-lt"/>
              </a:rPr>
              <a:t>nepremičnina se bo </a:t>
            </a:r>
            <a:r>
              <a:rPr lang="sl-SI" b="1" dirty="0">
                <a:solidFill>
                  <a:schemeClr val="bg2">
                    <a:lumMod val="25000"/>
                  </a:schemeClr>
                </a:solidFill>
                <a:latin typeface="+mj-lt"/>
              </a:rPr>
              <a:t>uporabljala za namen in v skladu s cilji, določenimi v projektu</a:t>
            </a:r>
          </a:p>
          <a:p>
            <a:pPr>
              <a:lnSpc>
                <a:spcPct val="120000"/>
              </a:lnSpc>
            </a:pPr>
            <a:r>
              <a:rPr lang="sl-SI" dirty="0">
                <a:solidFill>
                  <a:schemeClr val="bg2">
                    <a:lumMod val="25000"/>
                  </a:schemeClr>
                </a:solidFill>
                <a:latin typeface="+mj-lt"/>
              </a:rPr>
              <a:t>pridobljena so bila </a:t>
            </a:r>
            <a:r>
              <a:rPr lang="sl-SI" b="1" dirty="0">
                <a:solidFill>
                  <a:schemeClr val="bg2">
                    <a:lumMod val="25000"/>
                  </a:schemeClr>
                </a:solidFill>
                <a:latin typeface="+mj-lt"/>
              </a:rPr>
              <a:t>vsa dovoljenja </a:t>
            </a:r>
            <a:r>
              <a:rPr lang="sl-SI" dirty="0">
                <a:solidFill>
                  <a:schemeClr val="bg2">
                    <a:lumMod val="25000"/>
                  </a:schemeClr>
                </a:solidFill>
                <a:latin typeface="+mj-lt"/>
              </a:rPr>
              <a:t>za gradnjo nepremičnine</a:t>
            </a:r>
          </a:p>
          <a:p>
            <a:pPr>
              <a:lnSpc>
                <a:spcPct val="120000"/>
              </a:lnSpc>
            </a:pPr>
            <a:r>
              <a:rPr lang="sl-SI" dirty="0">
                <a:solidFill>
                  <a:schemeClr val="bg2">
                    <a:lumMod val="25000"/>
                  </a:schemeClr>
                </a:solidFill>
                <a:latin typeface="+mj-lt"/>
              </a:rPr>
              <a:t>upoštevati je treba veljavno Uredbo o enotni metodologiji za pripravo in obravnavo investicijske dokumentacije na področju javnih financ (to ne velja za zasebni sektor);</a:t>
            </a:r>
          </a:p>
          <a:p>
            <a:pPr>
              <a:lnSpc>
                <a:spcPct val="120000"/>
              </a:lnSpc>
            </a:pPr>
            <a:r>
              <a:rPr lang="sl-SI" dirty="0">
                <a:solidFill>
                  <a:schemeClr val="bg2">
                    <a:lumMod val="25000"/>
                  </a:schemeClr>
                </a:solidFill>
                <a:latin typeface="+mj-lt"/>
              </a:rPr>
              <a:t>upoštevati je treba zakonodajo in </a:t>
            </a:r>
            <a:r>
              <a:rPr lang="sl-SI" b="1" dirty="0">
                <a:solidFill>
                  <a:schemeClr val="bg2">
                    <a:lumMod val="25000"/>
                  </a:schemeClr>
                </a:solidFill>
                <a:latin typeface="+mj-lt"/>
              </a:rPr>
              <a:t>predpise s področja graditve objektov</a:t>
            </a:r>
            <a:r>
              <a:rPr lang="sl-SI" dirty="0">
                <a:solidFill>
                  <a:schemeClr val="bg2">
                    <a:lumMod val="25000"/>
                  </a:schemeClr>
                </a:solidFill>
                <a:latin typeface="+mj-lt"/>
              </a:rPr>
              <a:t>;</a:t>
            </a:r>
          </a:p>
          <a:p>
            <a:pPr>
              <a:lnSpc>
                <a:spcPct val="120000"/>
              </a:lnSpc>
            </a:pPr>
            <a:r>
              <a:rPr lang="sl-SI" dirty="0">
                <a:solidFill>
                  <a:schemeClr val="bg2">
                    <a:lumMod val="25000"/>
                  </a:schemeClr>
                </a:solidFill>
                <a:latin typeface="+mj-lt"/>
              </a:rPr>
              <a:t>če zemljišče, na katerem bo stavba zgrajena, ni v lasti upravičenca, mora biti med upravičencem in lastnikom zemljišča </a:t>
            </a:r>
            <a:r>
              <a:rPr lang="sl-SI" b="1" dirty="0">
                <a:solidFill>
                  <a:schemeClr val="bg2">
                    <a:lumMod val="25000"/>
                  </a:schemeClr>
                </a:solidFill>
                <a:latin typeface="+mj-lt"/>
              </a:rPr>
              <a:t>sklenjena notarsko overjena pogodba o najemu, pogodba o ustanovitvi stavbne pravice, koncesijska pogodba ali drugo </a:t>
            </a:r>
            <a:r>
              <a:rPr lang="sl-SI" dirty="0">
                <a:solidFill>
                  <a:schemeClr val="bg2">
                    <a:lumMod val="25000"/>
                  </a:schemeClr>
                </a:solidFill>
                <a:latin typeface="+mj-lt"/>
              </a:rPr>
              <a:t>dokazilo v skladu z 9. členom Zakona o stvarnem premoženju države in samoupravnih lokalnih skupnosti (s trajanjem najmanj 5 let po zaključku operacije);</a:t>
            </a:r>
          </a:p>
          <a:p>
            <a:pPr>
              <a:lnSpc>
                <a:spcPct val="120000"/>
              </a:lnSpc>
            </a:pPr>
            <a:r>
              <a:rPr lang="sl-SI" b="1" dirty="0">
                <a:solidFill>
                  <a:schemeClr val="bg2">
                    <a:lumMod val="25000"/>
                  </a:schemeClr>
                </a:solidFill>
                <a:latin typeface="+mj-lt"/>
              </a:rPr>
              <a:t>izbor izvajalcev </a:t>
            </a:r>
            <a:r>
              <a:rPr lang="sl-SI" dirty="0">
                <a:solidFill>
                  <a:schemeClr val="bg2">
                    <a:lumMod val="25000"/>
                  </a:schemeClr>
                </a:solidFill>
                <a:latin typeface="+mj-lt"/>
              </a:rPr>
              <a:t>mora biti izveden skladno s </a:t>
            </a:r>
            <a:r>
              <a:rPr lang="sl-SI" b="1" dirty="0">
                <a:solidFill>
                  <a:schemeClr val="bg2">
                    <a:lumMod val="25000"/>
                  </a:schemeClr>
                </a:solidFill>
                <a:latin typeface="+mj-lt"/>
              </a:rPr>
              <a:t>postopki javnega naročanja</a:t>
            </a:r>
            <a:r>
              <a:rPr lang="sl-SI" dirty="0">
                <a:solidFill>
                  <a:schemeClr val="bg2">
                    <a:lumMod val="25000"/>
                  </a:schemeClr>
                </a:solidFill>
                <a:latin typeface="+mj-lt"/>
              </a:rPr>
              <a:t>, če je upravičenec naročnik po zakonu, ki ureja javno naročanje ali s postopki javno-zasebnega partnerstva, če je upravičenec javni partner po zakonu, ki ureja javno-zasebno partnerstvo ali s postopkom po zakonu, ki ureja nekatere koncesijske pogodbe, v primeru gradenj preko koncesijske pogodbe, ki zapadejo pod ta zakon.</a:t>
            </a:r>
          </a:p>
          <a:p>
            <a:pPr marL="0" indent="0" algn="l">
              <a:buNone/>
            </a:pPr>
            <a:endParaRPr lang="sl-SI" sz="2700" b="0" i="0" u="none" strike="noStrike" baseline="0" dirty="0">
              <a:solidFill>
                <a:srgbClr val="000000"/>
              </a:solidFill>
              <a:latin typeface="+mj-lt"/>
            </a:endParaRPr>
          </a:p>
          <a:p>
            <a:pPr marL="0" indent="0">
              <a:lnSpc>
                <a:spcPct val="120000"/>
              </a:lnSpc>
              <a:buNone/>
            </a:pPr>
            <a:endParaRPr lang="sl-SI" sz="3300" b="1" i="0" u="none" strike="noStrike" baseline="0" dirty="0">
              <a:solidFill>
                <a:schemeClr val="bg2">
                  <a:lumMod val="25000"/>
                </a:schemeClr>
              </a:solidFill>
              <a:latin typeface="+mj-lt"/>
            </a:endParaRPr>
          </a:p>
          <a:p>
            <a:pPr>
              <a:lnSpc>
                <a:spcPct val="120000"/>
              </a:lnSpc>
            </a:pPr>
            <a:endParaRPr lang="sl-SI" sz="2700" b="0" i="0" u="none" strike="noStrike" baseline="0" dirty="0">
              <a:solidFill>
                <a:srgbClr val="000000"/>
              </a:solidFill>
              <a:latin typeface="+mj-lt"/>
            </a:endParaRPr>
          </a:p>
          <a:p>
            <a:pPr marL="0" indent="0">
              <a:buNone/>
            </a:pPr>
            <a:endParaRPr lang="sl-SI" sz="1800" b="1" dirty="0">
              <a:solidFill>
                <a:srgbClr val="000000"/>
              </a:solidFill>
              <a:latin typeface="Arial" panose="020B0604020202020204" pitchFamily="34" charset="0"/>
            </a:endParaRPr>
          </a:p>
          <a:p>
            <a:pPr marL="0" indent="0">
              <a:buNone/>
            </a:pPr>
            <a:endParaRPr lang="sl-SI" sz="1800" dirty="0">
              <a:solidFill>
                <a:srgbClr val="000000"/>
              </a:solidFill>
              <a:latin typeface="+mj-lt"/>
            </a:endParaRPr>
          </a:p>
        </p:txBody>
      </p:sp>
      <p:pic>
        <p:nvPicPr>
          <p:cNvPr id="4" name="Slika 3">
            <a:extLst>
              <a:ext uri="{FF2B5EF4-FFF2-40B4-BE49-F238E27FC236}">
                <a16:creationId xmlns:a16="http://schemas.microsoft.com/office/drawing/2014/main" id="{03DFA989-D276-09E7-C20F-63310FDAF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2" y="749233"/>
            <a:ext cx="10635372" cy="235015"/>
          </a:xfrm>
          <a:prstGeom prst="rect">
            <a:avLst/>
          </a:prstGeom>
        </p:spPr>
      </p:pic>
      <p:pic>
        <p:nvPicPr>
          <p:cNvPr id="5" name="Grafika 4" descr="House with solid fill">
            <a:extLst>
              <a:ext uri="{FF2B5EF4-FFF2-40B4-BE49-F238E27FC236}">
                <a16:creationId xmlns:a16="http://schemas.microsoft.com/office/drawing/2014/main" id="{25DCBE54-8F10-B6A7-D7D1-0408620CEE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478" y="301612"/>
            <a:ext cx="387241" cy="387241"/>
          </a:xfrm>
          <a:prstGeom prst="rect">
            <a:avLst/>
          </a:prstGeom>
        </p:spPr>
      </p:pic>
      <p:sp>
        <p:nvSpPr>
          <p:cNvPr id="8" name="Naslov 1">
            <a:extLst>
              <a:ext uri="{FF2B5EF4-FFF2-40B4-BE49-F238E27FC236}">
                <a16:creationId xmlns:a16="http://schemas.microsoft.com/office/drawing/2014/main" id="{9FE34FD4-B0CF-D2CB-967C-8A976F7B697F}"/>
              </a:ext>
            </a:extLst>
          </p:cNvPr>
          <p:cNvSpPr txBox="1">
            <a:spLocks/>
          </p:cNvSpPr>
          <p:nvPr/>
        </p:nvSpPr>
        <p:spPr>
          <a:xfrm>
            <a:off x="679011" y="241234"/>
            <a:ext cx="10734675" cy="507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sl-SI" sz="2800" b="1" u="sng" dirty="0">
                <a:solidFill>
                  <a:schemeClr val="accent2"/>
                </a:solidFill>
              </a:rPr>
            </a:br>
            <a:r>
              <a:rPr lang="sl-SI" sz="2800" b="1" dirty="0">
                <a:solidFill>
                  <a:schemeClr val="accent6"/>
                </a:solidFill>
              </a:rPr>
              <a:t>GRADNJA (3.1.2.)</a:t>
            </a:r>
            <a:br>
              <a:rPr lang="sl-SI" sz="2800" b="1" u="sng" dirty="0">
                <a:solidFill>
                  <a:schemeClr val="accent2"/>
                </a:solidFill>
              </a:rPr>
            </a:br>
            <a:endParaRPr lang="sl-SI" sz="2600" b="1" dirty="0">
              <a:solidFill>
                <a:schemeClr val="accent6">
                  <a:lumMod val="75000"/>
                </a:schemeClr>
              </a:solidFill>
            </a:endParaRPr>
          </a:p>
        </p:txBody>
      </p:sp>
      <p:sp>
        <p:nvSpPr>
          <p:cNvPr id="2" name="Označba mesta številke diapozitiva 1">
            <a:extLst>
              <a:ext uri="{FF2B5EF4-FFF2-40B4-BE49-F238E27FC236}">
                <a16:creationId xmlns:a16="http://schemas.microsoft.com/office/drawing/2014/main" id="{44CD34B9-D925-47F5-26EB-2C4220200ACF}"/>
              </a:ext>
            </a:extLst>
          </p:cNvPr>
          <p:cNvSpPr>
            <a:spLocks noGrp="1"/>
          </p:cNvSpPr>
          <p:nvPr>
            <p:ph type="sldNum" sz="quarter" idx="12"/>
          </p:nvPr>
        </p:nvSpPr>
        <p:spPr/>
        <p:txBody>
          <a:bodyPr/>
          <a:lstStyle/>
          <a:p>
            <a:fld id="{DB0541E2-7EB7-469F-924A-AAEADCA667B4}" type="slidenum">
              <a:rPr lang="sl-SI" smtClean="0"/>
              <a:t>31</a:t>
            </a:fld>
            <a:endParaRPr lang="sl-SI"/>
          </a:p>
        </p:txBody>
      </p:sp>
      <p:sp>
        <p:nvSpPr>
          <p:cNvPr id="6" name="PoljeZBesedilom 5">
            <a:extLst>
              <a:ext uri="{FF2B5EF4-FFF2-40B4-BE49-F238E27FC236}">
                <a16:creationId xmlns:a16="http://schemas.microsoft.com/office/drawing/2014/main" id="{48B54D36-27C6-B0CB-A744-B79884F5C0C7}"/>
              </a:ext>
            </a:extLst>
          </p:cNvPr>
          <p:cNvSpPr txBox="1"/>
          <p:nvPr/>
        </p:nvSpPr>
        <p:spPr>
          <a:xfrm>
            <a:off x="6877051" y="4381500"/>
            <a:ext cx="2876550" cy="523220"/>
          </a:xfrm>
          <a:prstGeom prst="rect">
            <a:avLst/>
          </a:prstGeom>
          <a:solidFill>
            <a:schemeClr val="accent2"/>
          </a:solidFill>
        </p:spPr>
        <p:txBody>
          <a:bodyPr wrap="square" rtlCol="0">
            <a:spAutoFit/>
          </a:bodyPr>
          <a:lstStyle/>
          <a:p>
            <a:r>
              <a:rPr lang="sl-SI" sz="1400" dirty="0">
                <a:solidFill>
                  <a:schemeClr val="bg1"/>
                </a:solidFill>
              </a:rPr>
              <a:t>Vsi postopki predvideni s predpisi – npr. prijava začetka gradnje </a:t>
            </a:r>
          </a:p>
        </p:txBody>
      </p:sp>
      <p:pic>
        <p:nvPicPr>
          <p:cNvPr id="9" name="Grafika 8" descr="Chevron arrows with solid fill">
            <a:extLst>
              <a:ext uri="{FF2B5EF4-FFF2-40B4-BE49-F238E27FC236}">
                <a16:creationId xmlns:a16="http://schemas.microsoft.com/office/drawing/2014/main" id="{A631398C-A087-870A-2361-19ED1557A5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6506231" y="4457700"/>
            <a:ext cx="370820" cy="370820"/>
          </a:xfrm>
          <a:prstGeom prst="rect">
            <a:avLst/>
          </a:prstGeom>
        </p:spPr>
      </p:pic>
    </p:spTree>
    <p:extLst>
      <p:ext uri="{BB962C8B-B14F-4D97-AF65-F5344CB8AC3E}">
        <p14:creationId xmlns:p14="http://schemas.microsoft.com/office/powerpoint/2010/main" val="3139214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7EBD8-5FFB-7564-8CB9-482E5EFE18CE}"/>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EF6C41AF-5229-6A07-CEAD-1E72CB0F218D}"/>
              </a:ext>
            </a:extLst>
          </p:cNvPr>
          <p:cNvSpPr>
            <a:spLocks noGrp="1"/>
          </p:cNvSpPr>
          <p:nvPr>
            <p:ph idx="1"/>
          </p:nvPr>
        </p:nvSpPr>
        <p:spPr>
          <a:xfrm>
            <a:off x="728661" y="1174323"/>
            <a:ext cx="10635371" cy="5546793"/>
          </a:xfrm>
        </p:spPr>
        <p:txBody>
          <a:bodyPr numCol="1">
            <a:normAutofit fontScale="32500" lnSpcReduction="20000"/>
          </a:bodyPr>
          <a:lstStyle/>
          <a:p>
            <a:pPr marL="0" indent="0">
              <a:buNone/>
            </a:pPr>
            <a:r>
              <a:rPr lang="sl-SI" sz="6000" b="1" dirty="0">
                <a:solidFill>
                  <a:schemeClr val="accent2"/>
                </a:solidFill>
                <a:latin typeface="+mj-lt"/>
              </a:rPr>
              <a:t>DOKAZILA:</a:t>
            </a:r>
          </a:p>
          <a:p>
            <a:pPr>
              <a:lnSpc>
                <a:spcPct val="120000"/>
              </a:lnSpc>
            </a:pPr>
            <a:r>
              <a:rPr lang="sl-SI" sz="4900" b="1" dirty="0">
                <a:solidFill>
                  <a:schemeClr val="bg2">
                    <a:lumMod val="25000"/>
                  </a:schemeClr>
                </a:solidFill>
                <a:latin typeface="+mj-lt"/>
              </a:rPr>
              <a:t>dokazilo o lastništvu zemljišč </a:t>
            </a:r>
            <a:r>
              <a:rPr lang="sl-SI" sz="4900" dirty="0">
                <a:solidFill>
                  <a:schemeClr val="bg2">
                    <a:lumMod val="25000"/>
                  </a:schemeClr>
                </a:solidFill>
                <a:latin typeface="+mj-lt"/>
              </a:rPr>
              <a:t>(izpis iz zemljiške knjige, pri čemer izpis pridobi skrbnik pogodbe sam, saj gre za vpogled v javne evidence), sklenjena notarsko overjena pogodba o najemu, pogodba o ustanovitvi stvarne služnosti, pogodba o ustanovitvi stavbne pravice, koncesijska pogodba ali drugo dokazilo v skladu z 9. členom Zakona o stvarnem premoženju države in samoupravnih lokalnih skupnosti;</a:t>
            </a:r>
          </a:p>
          <a:p>
            <a:pPr>
              <a:lnSpc>
                <a:spcPct val="120000"/>
              </a:lnSpc>
            </a:pPr>
            <a:r>
              <a:rPr lang="sl-SI" sz="4900" b="1" dirty="0">
                <a:solidFill>
                  <a:schemeClr val="bg2">
                    <a:lumMod val="25000"/>
                  </a:schemeClr>
                </a:solidFill>
                <a:latin typeface="+mj-lt"/>
              </a:rPr>
              <a:t>pravnomočno gradbeno dovoljenje</a:t>
            </a:r>
            <a:r>
              <a:rPr lang="sl-SI" sz="4900" dirty="0">
                <a:solidFill>
                  <a:schemeClr val="bg2">
                    <a:lumMod val="25000"/>
                  </a:schemeClr>
                </a:solidFill>
                <a:latin typeface="+mj-lt"/>
              </a:rPr>
              <a:t>, če je glede na vrsto objekta potrebno (vključno z vsemi morebitnimi spremembami);</a:t>
            </a:r>
          </a:p>
          <a:p>
            <a:pPr>
              <a:lnSpc>
                <a:spcPct val="120000"/>
              </a:lnSpc>
            </a:pPr>
            <a:r>
              <a:rPr lang="sl-SI" sz="4900" b="1" dirty="0">
                <a:solidFill>
                  <a:schemeClr val="bg2">
                    <a:lumMod val="25000"/>
                  </a:schemeClr>
                </a:solidFill>
                <a:latin typeface="+mj-lt"/>
              </a:rPr>
              <a:t>dokumentacija v postopku oddaje javnega naročila</a:t>
            </a:r>
            <a:r>
              <a:rPr lang="sl-SI" sz="4900" dirty="0">
                <a:solidFill>
                  <a:schemeClr val="bg2">
                    <a:lumMod val="25000"/>
                  </a:schemeClr>
                </a:solidFill>
                <a:latin typeface="+mj-lt"/>
              </a:rPr>
              <a:t>, če je upravičenec naročnik po zakonu, ki ureja javno naročanje, dokumentacija v postopku javno-zasebnega partnerstva, dokumentacija v postopku po zakonu, ki ureja nekatere koncesijske pogodbe, oz. dokumentacija, zahtevana v pogodbi o sofinanciranju oz. v odločitvi o podpori;</a:t>
            </a:r>
          </a:p>
          <a:p>
            <a:pPr>
              <a:lnSpc>
                <a:spcPct val="120000"/>
              </a:lnSpc>
            </a:pPr>
            <a:r>
              <a:rPr lang="sl-SI" sz="4900" b="1" dirty="0">
                <a:solidFill>
                  <a:schemeClr val="bg2">
                    <a:lumMod val="25000"/>
                  </a:schemeClr>
                </a:solidFill>
                <a:latin typeface="+mj-lt"/>
              </a:rPr>
              <a:t>pogodba o gradbenih delih in sklenjeni dodatki k pogodbi</a:t>
            </a:r>
            <a:r>
              <a:rPr lang="sl-SI" sz="4900" dirty="0">
                <a:solidFill>
                  <a:schemeClr val="bg2">
                    <a:lumMod val="25000"/>
                  </a:schemeClr>
                </a:solidFill>
                <a:latin typeface="+mj-lt"/>
              </a:rPr>
              <a:t>;</a:t>
            </a:r>
          </a:p>
          <a:p>
            <a:pPr>
              <a:lnSpc>
                <a:spcPct val="120000"/>
              </a:lnSpc>
            </a:pPr>
            <a:r>
              <a:rPr lang="sl-SI" sz="4900" b="1" dirty="0">
                <a:solidFill>
                  <a:schemeClr val="bg2">
                    <a:lumMod val="25000"/>
                  </a:schemeClr>
                </a:solidFill>
                <a:latin typeface="+mj-lt"/>
              </a:rPr>
              <a:t>potrjene posamezne gradbene situacije</a:t>
            </a:r>
            <a:r>
              <a:rPr lang="sl-SI" sz="4900" dirty="0">
                <a:solidFill>
                  <a:schemeClr val="bg2">
                    <a:lumMod val="25000"/>
                  </a:schemeClr>
                </a:solidFill>
                <a:latin typeface="+mj-lt"/>
              </a:rPr>
              <a:t>, ki vsebujejo podatke o količinah in cenah izvedenih del, skupni vrednosti izvedenih del, prej izplačanih zneskih in znesku, ki ga je treba plačati na podlagi izstavljene situacije;</a:t>
            </a:r>
          </a:p>
          <a:p>
            <a:pPr>
              <a:lnSpc>
                <a:spcPct val="120000"/>
              </a:lnSpc>
            </a:pPr>
            <a:r>
              <a:rPr lang="sl-SI" sz="4900" dirty="0">
                <a:solidFill>
                  <a:schemeClr val="bg2">
                    <a:lumMod val="25000"/>
                  </a:schemeClr>
                </a:solidFill>
                <a:latin typeface="+mj-lt"/>
              </a:rPr>
              <a:t>v pogodbi predvidena </a:t>
            </a:r>
            <a:r>
              <a:rPr lang="sl-SI" sz="4900" b="1" dirty="0">
                <a:solidFill>
                  <a:schemeClr val="bg2">
                    <a:lumMod val="25000"/>
                  </a:schemeClr>
                </a:solidFill>
                <a:latin typeface="+mj-lt"/>
              </a:rPr>
              <a:t>finančna zavarovanja</a:t>
            </a:r>
            <a:r>
              <a:rPr lang="sl-SI" sz="4900" dirty="0">
                <a:solidFill>
                  <a:schemeClr val="bg2">
                    <a:lumMod val="25000"/>
                  </a:schemeClr>
                </a:solidFill>
                <a:latin typeface="+mj-lt"/>
              </a:rPr>
              <a:t>;</a:t>
            </a:r>
          </a:p>
          <a:p>
            <a:pPr>
              <a:lnSpc>
                <a:spcPct val="120000"/>
              </a:lnSpc>
            </a:pPr>
            <a:r>
              <a:rPr lang="sl-SI" sz="4900" b="1" dirty="0">
                <a:solidFill>
                  <a:schemeClr val="bg2">
                    <a:lumMod val="25000"/>
                  </a:schemeClr>
                </a:solidFill>
                <a:latin typeface="+mj-lt"/>
              </a:rPr>
              <a:t>končno poročilo/končna izjava </a:t>
            </a:r>
            <a:r>
              <a:rPr lang="sl-SI" sz="4900" dirty="0">
                <a:solidFill>
                  <a:schemeClr val="bg2">
                    <a:lumMod val="25000"/>
                  </a:schemeClr>
                </a:solidFill>
                <a:latin typeface="+mj-lt"/>
              </a:rPr>
              <a:t>(če je v pogodbi predvidena);</a:t>
            </a:r>
          </a:p>
          <a:p>
            <a:pPr>
              <a:lnSpc>
                <a:spcPct val="120000"/>
              </a:lnSpc>
            </a:pPr>
            <a:r>
              <a:rPr lang="sl-SI" sz="4900" b="1" dirty="0">
                <a:solidFill>
                  <a:schemeClr val="bg2">
                    <a:lumMod val="25000"/>
                  </a:schemeClr>
                </a:solidFill>
                <a:latin typeface="+mj-lt"/>
              </a:rPr>
              <a:t>uporabno dovoljenje </a:t>
            </a:r>
            <a:r>
              <a:rPr lang="sl-SI" sz="4900" dirty="0">
                <a:solidFill>
                  <a:schemeClr val="bg2">
                    <a:lumMod val="25000"/>
                  </a:schemeClr>
                </a:solidFill>
                <a:latin typeface="+mj-lt"/>
              </a:rPr>
              <a:t>in potrdilo o prevzemu (v kolikor obstaja);</a:t>
            </a:r>
          </a:p>
          <a:p>
            <a:pPr>
              <a:lnSpc>
                <a:spcPct val="120000"/>
              </a:lnSpc>
            </a:pPr>
            <a:r>
              <a:rPr lang="sl-SI" sz="4900" b="1" dirty="0">
                <a:solidFill>
                  <a:schemeClr val="bg2">
                    <a:lumMod val="25000"/>
                  </a:schemeClr>
                </a:solidFill>
                <a:latin typeface="+mj-lt"/>
              </a:rPr>
              <a:t>dokazilo o plačilu računov </a:t>
            </a:r>
            <a:r>
              <a:rPr lang="sl-SI" sz="4900" dirty="0">
                <a:solidFill>
                  <a:schemeClr val="bg2">
                    <a:lumMod val="25000"/>
                  </a:schemeClr>
                </a:solidFill>
                <a:latin typeface="+mj-lt"/>
              </a:rPr>
              <a:t>oziroma </a:t>
            </a:r>
            <a:r>
              <a:rPr lang="sl-SI" sz="4900" dirty="0" err="1">
                <a:solidFill>
                  <a:schemeClr val="bg2">
                    <a:lumMod val="25000"/>
                  </a:schemeClr>
                </a:solidFill>
                <a:latin typeface="+mj-lt"/>
              </a:rPr>
              <a:t>eRačunov</a:t>
            </a:r>
            <a:r>
              <a:rPr lang="sl-SI" sz="4900" dirty="0">
                <a:solidFill>
                  <a:schemeClr val="bg2">
                    <a:lumMod val="25000"/>
                  </a:schemeClr>
                </a:solidFill>
                <a:latin typeface="+mj-lt"/>
              </a:rPr>
              <a:t> na podlagi izdanih gradbenih situacij.</a:t>
            </a:r>
          </a:p>
          <a:p>
            <a:pPr marL="0" indent="0" algn="l">
              <a:buNone/>
            </a:pPr>
            <a:endParaRPr lang="sl-SI" sz="4900" b="0" i="0" u="none" strike="noStrike" baseline="0" dirty="0">
              <a:solidFill>
                <a:srgbClr val="000000"/>
              </a:solidFill>
              <a:latin typeface="+mj-lt"/>
            </a:endParaRPr>
          </a:p>
        </p:txBody>
      </p:sp>
      <p:pic>
        <p:nvPicPr>
          <p:cNvPr id="4" name="Slika 3">
            <a:extLst>
              <a:ext uri="{FF2B5EF4-FFF2-40B4-BE49-F238E27FC236}">
                <a16:creationId xmlns:a16="http://schemas.microsoft.com/office/drawing/2014/main" id="{304383EC-E9FB-960B-A48F-52D6AD926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2" y="749233"/>
            <a:ext cx="10635372" cy="235015"/>
          </a:xfrm>
          <a:prstGeom prst="rect">
            <a:avLst/>
          </a:prstGeom>
        </p:spPr>
      </p:pic>
      <p:pic>
        <p:nvPicPr>
          <p:cNvPr id="5" name="Grafika 4" descr="House with solid fill">
            <a:extLst>
              <a:ext uri="{FF2B5EF4-FFF2-40B4-BE49-F238E27FC236}">
                <a16:creationId xmlns:a16="http://schemas.microsoft.com/office/drawing/2014/main" id="{5C3B8E75-E038-87D7-3246-EF68EBE332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478" y="301612"/>
            <a:ext cx="387241" cy="387241"/>
          </a:xfrm>
          <a:prstGeom prst="rect">
            <a:avLst/>
          </a:prstGeom>
        </p:spPr>
      </p:pic>
      <p:sp>
        <p:nvSpPr>
          <p:cNvPr id="8" name="Naslov 1">
            <a:extLst>
              <a:ext uri="{FF2B5EF4-FFF2-40B4-BE49-F238E27FC236}">
                <a16:creationId xmlns:a16="http://schemas.microsoft.com/office/drawing/2014/main" id="{86713F62-E172-D229-F462-55E30CCFD7BC}"/>
              </a:ext>
            </a:extLst>
          </p:cNvPr>
          <p:cNvSpPr txBox="1">
            <a:spLocks/>
          </p:cNvSpPr>
          <p:nvPr/>
        </p:nvSpPr>
        <p:spPr>
          <a:xfrm>
            <a:off x="679011" y="241234"/>
            <a:ext cx="10734675" cy="507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sl-SI" sz="2800" b="1" u="sng" dirty="0">
                <a:solidFill>
                  <a:schemeClr val="accent2"/>
                </a:solidFill>
              </a:rPr>
            </a:br>
            <a:r>
              <a:rPr lang="sl-SI" sz="2800" b="1" dirty="0">
                <a:solidFill>
                  <a:schemeClr val="accent6"/>
                </a:solidFill>
              </a:rPr>
              <a:t>GRADNJA (3.1.2.)</a:t>
            </a:r>
            <a:br>
              <a:rPr lang="sl-SI" sz="2800" b="1" u="sng" dirty="0">
                <a:solidFill>
                  <a:schemeClr val="accent2"/>
                </a:solidFill>
              </a:rPr>
            </a:br>
            <a:endParaRPr lang="sl-SI" sz="2600" b="1" dirty="0">
              <a:solidFill>
                <a:schemeClr val="accent6">
                  <a:lumMod val="75000"/>
                </a:schemeClr>
              </a:solidFill>
            </a:endParaRPr>
          </a:p>
        </p:txBody>
      </p:sp>
      <p:sp>
        <p:nvSpPr>
          <p:cNvPr id="6" name="PoljeZBesedilom 5">
            <a:extLst>
              <a:ext uri="{FF2B5EF4-FFF2-40B4-BE49-F238E27FC236}">
                <a16:creationId xmlns:a16="http://schemas.microsoft.com/office/drawing/2014/main" id="{A1C0F0FE-8920-04B5-13BF-23BCB37646DB}"/>
              </a:ext>
            </a:extLst>
          </p:cNvPr>
          <p:cNvSpPr txBox="1"/>
          <p:nvPr/>
        </p:nvSpPr>
        <p:spPr>
          <a:xfrm>
            <a:off x="10858501" y="4667250"/>
            <a:ext cx="1159314" cy="1384995"/>
          </a:xfrm>
          <a:prstGeom prst="rect">
            <a:avLst/>
          </a:prstGeom>
          <a:solidFill>
            <a:schemeClr val="accent2"/>
          </a:solidFill>
        </p:spPr>
        <p:txBody>
          <a:bodyPr wrap="square" rtlCol="0">
            <a:spAutoFit/>
          </a:bodyPr>
          <a:lstStyle/>
          <a:p>
            <a:r>
              <a:rPr lang="sl-SI" sz="1400" dirty="0">
                <a:solidFill>
                  <a:schemeClr val="bg1"/>
                </a:solidFill>
                <a:latin typeface="+mj-lt"/>
              </a:rPr>
              <a:t>Povezava do navodil za </a:t>
            </a:r>
            <a:r>
              <a:rPr lang="sl-SI" sz="1400" b="1" i="0" u="none" strike="noStrike" baseline="0" dirty="0">
                <a:solidFill>
                  <a:schemeClr val="bg1"/>
                </a:solidFill>
                <a:latin typeface="+mj-lt"/>
                <a:hlinkClick r:id="rId5">
                  <a:extLst>
                    <a:ext uri="{A12FA001-AC4F-418D-AE19-62706E023703}">
                      <ahyp:hlinkClr xmlns:ahyp="http://schemas.microsoft.com/office/drawing/2018/hyperlinkcolor" val="tx"/>
                    </a:ext>
                  </a:extLst>
                </a:hlinkClick>
              </a:rPr>
              <a:t>datumsko in lokacijsko označene fotografije</a:t>
            </a:r>
            <a:endParaRPr lang="sl-SI" sz="1400" dirty="0">
              <a:solidFill>
                <a:schemeClr val="bg1"/>
              </a:solidFill>
              <a:latin typeface="+mj-lt"/>
            </a:endParaRPr>
          </a:p>
        </p:txBody>
      </p:sp>
      <p:sp>
        <p:nvSpPr>
          <p:cNvPr id="7" name="PoljeZBesedilom 6">
            <a:extLst>
              <a:ext uri="{FF2B5EF4-FFF2-40B4-BE49-F238E27FC236}">
                <a16:creationId xmlns:a16="http://schemas.microsoft.com/office/drawing/2014/main" id="{0BDBBD46-0D33-D5D6-8CED-94773560D911}"/>
              </a:ext>
            </a:extLst>
          </p:cNvPr>
          <p:cNvSpPr txBox="1"/>
          <p:nvPr/>
        </p:nvSpPr>
        <p:spPr>
          <a:xfrm>
            <a:off x="728662" y="6349000"/>
            <a:ext cx="10348914" cy="535531"/>
          </a:xfrm>
          <a:prstGeom prst="rect">
            <a:avLst/>
          </a:prstGeom>
          <a:solidFill>
            <a:schemeClr val="accent2"/>
          </a:solidFill>
        </p:spPr>
        <p:txBody>
          <a:bodyPr wrap="square">
            <a:spAutoFit/>
          </a:bodyPr>
          <a:lstStyle/>
          <a:p>
            <a:pPr algn="just">
              <a:lnSpc>
                <a:spcPct val="90000"/>
              </a:lnSpc>
              <a:spcBef>
                <a:spcPts val="600"/>
              </a:spcBef>
            </a:pPr>
            <a:r>
              <a:rPr lang="sl-SI" sz="1600" b="1" dirty="0">
                <a:solidFill>
                  <a:schemeClr val="bg1"/>
                </a:solidFill>
                <a:latin typeface="+mj-lt"/>
              </a:rPr>
              <a:t>VSA DOKAZILA, PRILOŽENA ZAHTEVKU ZA IZPLAČILO ZA SKLAD ESRR, SE MORAJO GLASITI NA UPRAVIČENCA ALI NA PARTNERJA V PROJEKTU.</a:t>
            </a:r>
          </a:p>
        </p:txBody>
      </p:sp>
      <p:sp>
        <p:nvSpPr>
          <p:cNvPr id="2" name="Označba mesta številke diapozitiva 1">
            <a:extLst>
              <a:ext uri="{FF2B5EF4-FFF2-40B4-BE49-F238E27FC236}">
                <a16:creationId xmlns:a16="http://schemas.microsoft.com/office/drawing/2014/main" id="{ACF86BA9-79E6-1EC9-DC9C-9BB812E0F48E}"/>
              </a:ext>
            </a:extLst>
          </p:cNvPr>
          <p:cNvSpPr>
            <a:spLocks noGrp="1"/>
          </p:cNvSpPr>
          <p:nvPr>
            <p:ph type="sldNum" sz="quarter" idx="12"/>
          </p:nvPr>
        </p:nvSpPr>
        <p:spPr/>
        <p:txBody>
          <a:bodyPr/>
          <a:lstStyle/>
          <a:p>
            <a:fld id="{DB0541E2-7EB7-469F-924A-AAEADCA667B4}" type="slidenum">
              <a:rPr lang="sl-SI" smtClean="0"/>
              <a:t>32</a:t>
            </a:fld>
            <a:endParaRPr lang="sl-SI"/>
          </a:p>
        </p:txBody>
      </p:sp>
      <p:sp>
        <p:nvSpPr>
          <p:cNvPr id="9" name="PoljeZBesedilom 8">
            <a:extLst>
              <a:ext uri="{FF2B5EF4-FFF2-40B4-BE49-F238E27FC236}">
                <a16:creationId xmlns:a16="http://schemas.microsoft.com/office/drawing/2014/main" id="{6D2666AB-BD4D-36D6-296B-EEE35E30B03F}"/>
              </a:ext>
            </a:extLst>
          </p:cNvPr>
          <p:cNvSpPr txBox="1"/>
          <p:nvPr/>
        </p:nvSpPr>
        <p:spPr>
          <a:xfrm>
            <a:off x="8820923" y="3536875"/>
            <a:ext cx="2037578" cy="276999"/>
          </a:xfrm>
          <a:prstGeom prst="rect">
            <a:avLst/>
          </a:prstGeom>
          <a:solidFill>
            <a:schemeClr val="accent6"/>
          </a:solidFill>
        </p:spPr>
        <p:txBody>
          <a:bodyPr wrap="square" rtlCol="0">
            <a:spAutoFit/>
          </a:bodyPr>
          <a:lstStyle/>
          <a:p>
            <a:r>
              <a:rPr lang="sl-SI" sz="1200" b="1" dirty="0">
                <a:solidFill>
                  <a:schemeClr val="bg1"/>
                </a:solidFill>
                <a:latin typeface="+mj-lt"/>
              </a:rPr>
              <a:t>POSTOPEK IZBORA IZVAJALCA</a:t>
            </a:r>
          </a:p>
        </p:txBody>
      </p:sp>
      <p:pic>
        <p:nvPicPr>
          <p:cNvPr id="10" name="Grafika 9" descr="Chevron arrows with solid fill">
            <a:extLst>
              <a:ext uri="{FF2B5EF4-FFF2-40B4-BE49-F238E27FC236}">
                <a16:creationId xmlns:a16="http://schemas.microsoft.com/office/drawing/2014/main" id="{35FC2624-FF0D-C101-8D83-F228539462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flipH="1">
            <a:off x="8543924" y="3519374"/>
            <a:ext cx="276999" cy="276999"/>
          </a:xfrm>
          <a:prstGeom prst="rect">
            <a:avLst/>
          </a:prstGeom>
        </p:spPr>
      </p:pic>
      <p:pic>
        <p:nvPicPr>
          <p:cNvPr id="11" name="Slika 10">
            <a:extLst>
              <a:ext uri="{FF2B5EF4-FFF2-40B4-BE49-F238E27FC236}">
                <a16:creationId xmlns:a16="http://schemas.microsoft.com/office/drawing/2014/main" id="{5B98FB7A-C9F0-1FF0-3780-165B08D443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02849" y="4051427"/>
            <a:ext cx="670618" cy="670618"/>
          </a:xfrm>
          <a:prstGeom prst="rect">
            <a:avLst/>
          </a:prstGeom>
        </p:spPr>
      </p:pic>
    </p:spTree>
    <p:extLst>
      <p:ext uri="{BB962C8B-B14F-4D97-AF65-F5344CB8AC3E}">
        <p14:creationId xmlns:p14="http://schemas.microsoft.com/office/powerpoint/2010/main" val="786772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69449-2117-29DE-AFF0-C9BD90FB54F4}"/>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EC4282F7-9EC7-5898-C482-4598F7499019}"/>
              </a:ext>
            </a:extLst>
          </p:cNvPr>
          <p:cNvSpPr>
            <a:spLocks noGrp="1"/>
          </p:cNvSpPr>
          <p:nvPr>
            <p:ph idx="1"/>
          </p:nvPr>
        </p:nvSpPr>
        <p:spPr>
          <a:xfrm>
            <a:off x="728662" y="1069972"/>
            <a:ext cx="9015413" cy="5546793"/>
          </a:xfrm>
        </p:spPr>
        <p:txBody>
          <a:bodyPr numCol="1">
            <a:normAutofit/>
          </a:bodyPr>
          <a:lstStyle/>
          <a:p>
            <a:pPr marL="0" indent="0" algn="l">
              <a:buNone/>
            </a:pPr>
            <a:r>
              <a:rPr lang="sl-SI" sz="1800" b="0" i="0" u="none" strike="noStrike" baseline="0" dirty="0">
                <a:solidFill>
                  <a:schemeClr val="bg2">
                    <a:lumMod val="25000"/>
                  </a:schemeClr>
                </a:solidFill>
                <a:latin typeface="+mj-lt"/>
              </a:rPr>
              <a:t>Izdatki </a:t>
            </a:r>
            <a:r>
              <a:rPr lang="sl-SI" sz="1800" b="0" i="0" u="sng" strike="noStrike" baseline="0" dirty="0">
                <a:solidFill>
                  <a:schemeClr val="bg2">
                    <a:lumMod val="25000"/>
                  </a:schemeClr>
                </a:solidFill>
                <a:latin typeface="+mj-lt"/>
              </a:rPr>
              <a:t>nakupa, uporabe in vzdrževanja opreme </a:t>
            </a:r>
            <a:r>
              <a:rPr lang="sl-SI" sz="1800" b="0" i="0" u="none" strike="noStrike" baseline="0" dirty="0">
                <a:solidFill>
                  <a:schemeClr val="bg2">
                    <a:lumMod val="25000"/>
                  </a:schemeClr>
                </a:solidFill>
                <a:latin typeface="+mj-lt"/>
              </a:rPr>
              <a:t>so upravičeni, če so skladni s cilji operacije.</a:t>
            </a:r>
          </a:p>
          <a:p>
            <a:pPr marL="0" indent="0" algn="l">
              <a:buNone/>
            </a:pPr>
            <a:endParaRPr lang="sl-SI" sz="600" b="0" i="0" u="none" strike="noStrike" baseline="0" dirty="0">
              <a:solidFill>
                <a:schemeClr val="bg2">
                  <a:lumMod val="25000"/>
                </a:schemeClr>
              </a:solidFill>
              <a:latin typeface="+mj-lt"/>
            </a:endParaRPr>
          </a:p>
          <a:p>
            <a:pPr marL="0" indent="0">
              <a:buNone/>
            </a:pPr>
            <a:r>
              <a:rPr lang="sl-SI" sz="1800" b="1" i="0" u="none" strike="noStrike" baseline="0" dirty="0">
                <a:solidFill>
                  <a:schemeClr val="bg2">
                    <a:lumMod val="25000"/>
                  </a:schemeClr>
                </a:solidFill>
                <a:latin typeface="+mj-lt"/>
              </a:rPr>
              <a:t>NAKUP RABLJENE OPREME NI UPRAVIČEN STROŠEK</a:t>
            </a:r>
            <a:r>
              <a:rPr lang="sl-SI" sz="1800" b="0" i="0" u="none" strike="noStrike" baseline="0" dirty="0">
                <a:solidFill>
                  <a:schemeClr val="bg2">
                    <a:lumMod val="25000"/>
                  </a:schemeClr>
                </a:solidFill>
                <a:latin typeface="+mj-lt"/>
              </a:rPr>
              <a:t>, razen v primeru </a:t>
            </a:r>
            <a:r>
              <a:rPr lang="sl-SI" sz="1800" b="1" i="0" u="none" strike="noStrike" baseline="0" dirty="0">
                <a:solidFill>
                  <a:schemeClr val="accent2"/>
                </a:solidFill>
                <a:latin typeface="+mj-lt"/>
              </a:rPr>
              <a:t>nakupa obnovljene (</a:t>
            </a:r>
            <a:r>
              <a:rPr lang="sl-SI" sz="1800" b="1" i="0" u="none" strike="noStrike" baseline="0" dirty="0" err="1">
                <a:solidFill>
                  <a:schemeClr val="accent2"/>
                </a:solidFill>
                <a:latin typeface="+mj-lt"/>
              </a:rPr>
              <a:t>t.i</a:t>
            </a:r>
            <a:r>
              <a:rPr lang="sl-SI" sz="1800" b="1" i="0" u="none" strike="noStrike" baseline="0" dirty="0">
                <a:solidFill>
                  <a:schemeClr val="accent2"/>
                </a:solidFill>
                <a:latin typeface="+mj-lt"/>
              </a:rPr>
              <a:t>. </a:t>
            </a:r>
            <a:r>
              <a:rPr lang="sl-SI" sz="1800" b="1" i="0" u="none" strike="noStrike" baseline="0" dirty="0" err="1">
                <a:solidFill>
                  <a:schemeClr val="accent2"/>
                </a:solidFill>
                <a:latin typeface="+mj-lt"/>
              </a:rPr>
              <a:t>refurbished</a:t>
            </a:r>
            <a:r>
              <a:rPr lang="sl-SI" sz="1800" b="1" i="0" u="none" strike="noStrike" baseline="0" dirty="0">
                <a:solidFill>
                  <a:schemeClr val="accent2"/>
                </a:solidFill>
                <a:latin typeface="+mj-lt"/>
              </a:rPr>
              <a:t>) IKT opreme pod naslednjimi pogoj</a:t>
            </a:r>
            <a:r>
              <a:rPr lang="sl-SI" sz="1800" b="1" dirty="0">
                <a:solidFill>
                  <a:schemeClr val="accent2"/>
                </a:solidFill>
                <a:latin typeface="+mj-lt"/>
              </a:rPr>
              <a:t>i:</a:t>
            </a:r>
          </a:p>
          <a:p>
            <a:pPr lvl="1"/>
            <a:r>
              <a:rPr lang="sl-SI" sz="1400" b="0" i="0" u="none" strike="noStrike" baseline="0" dirty="0">
                <a:solidFill>
                  <a:schemeClr val="bg2">
                    <a:lumMod val="25000"/>
                  </a:schemeClr>
                </a:solidFill>
                <a:latin typeface="+mj-lt"/>
              </a:rPr>
              <a:t>za prvotni (izvirni) nakup opreme ni bilo pridobljenih sredstev iz kateregakoli vira EU financiranja (KS, ESRR, ESS+, SPP , ETS, NOR/EGP mehanizem, Švicarski prispevek, NOO, itd.);</a:t>
            </a:r>
          </a:p>
          <a:p>
            <a:pPr lvl="1"/>
            <a:r>
              <a:rPr lang="sl-SI" sz="1400" b="0" i="0" u="none" strike="noStrike" baseline="0" dirty="0">
                <a:solidFill>
                  <a:schemeClr val="bg2">
                    <a:lumMod val="25000"/>
                  </a:schemeClr>
                </a:solidFill>
                <a:latin typeface="+mj-lt"/>
              </a:rPr>
              <a:t>cena obnovljene opreme ne presega cene za novo opremo;</a:t>
            </a:r>
          </a:p>
          <a:p>
            <a:pPr lvl="1"/>
            <a:r>
              <a:rPr lang="sl-SI" sz="1400" b="0" i="0" u="none" strike="noStrike" baseline="0" dirty="0">
                <a:solidFill>
                  <a:schemeClr val="bg2">
                    <a:lumMod val="25000"/>
                  </a:schemeClr>
                </a:solidFill>
                <a:latin typeface="+mj-lt"/>
              </a:rPr>
              <a:t>zagotovljeni so zakonsko predpisani garancijski pogoji oziroma vsaj 1 letno jamstvo.</a:t>
            </a:r>
          </a:p>
          <a:p>
            <a:pPr marL="0" indent="0">
              <a:buNone/>
            </a:pPr>
            <a:r>
              <a:rPr lang="sl-SI" sz="1800" b="1" u="sng" dirty="0">
                <a:solidFill>
                  <a:schemeClr val="accent2"/>
                </a:solidFill>
                <a:latin typeface="+mj-lt"/>
              </a:rPr>
              <a:t>INVESTICIJE V OPREMO  </a:t>
            </a:r>
            <a:endParaRPr lang="sl-SI" sz="1800" u="sng" dirty="0">
              <a:solidFill>
                <a:schemeClr val="accent2"/>
              </a:solidFill>
              <a:latin typeface="+mj-lt"/>
            </a:endParaRPr>
          </a:p>
          <a:p>
            <a:pPr algn="just"/>
            <a:r>
              <a:rPr lang="sl-SI" sz="1800" dirty="0">
                <a:solidFill>
                  <a:schemeClr val="bg2">
                    <a:lumMod val="25000"/>
                  </a:schemeClr>
                </a:solidFill>
                <a:latin typeface="+mj-lt"/>
              </a:rPr>
              <a:t>Pod to vrsto stroškov sodijo izdatki za investicije v opremo, ki je neposredno povezana </a:t>
            </a:r>
            <a:r>
              <a:rPr lang="sl-SI" sz="1800" b="1" dirty="0">
                <a:solidFill>
                  <a:schemeClr val="bg2">
                    <a:lumMod val="25000"/>
                  </a:schemeClr>
                </a:solidFill>
                <a:latin typeface="+mj-lt"/>
              </a:rPr>
              <a:t>s cilji projekta</a:t>
            </a:r>
            <a:r>
              <a:rPr lang="sl-SI" sz="1800" dirty="0">
                <a:solidFill>
                  <a:schemeClr val="bg2">
                    <a:lumMod val="25000"/>
                  </a:schemeClr>
                </a:solidFill>
                <a:latin typeface="+mj-lt"/>
              </a:rPr>
              <a:t>. V tem primeru je lahko upravičen izdatek polna nabavna cena. Oprema, katerega posamična nabavna vrednost po dobaviteljevem obračunu </a:t>
            </a:r>
            <a:r>
              <a:rPr lang="sl-SI" sz="1800" b="1" dirty="0">
                <a:solidFill>
                  <a:schemeClr val="bg2">
                    <a:lumMod val="25000"/>
                  </a:schemeClr>
                </a:solidFill>
                <a:latin typeface="+mj-lt"/>
              </a:rPr>
              <a:t>ne presega vrednosti 500,00 EUR</a:t>
            </a:r>
            <a:r>
              <a:rPr lang="sl-SI" sz="1800" dirty="0">
                <a:solidFill>
                  <a:schemeClr val="bg2">
                    <a:lumMod val="25000"/>
                  </a:schemeClr>
                </a:solidFill>
                <a:latin typeface="+mj-lt"/>
              </a:rPr>
              <a:t>, se lahko v skladu s slovenskimi računovodskimi standardi izkazuje skupinsko kot </a:t>
            </a:r>
            <a:r>
              <a:rPr lang="sl-SI" sz="1800" b="1" dirty="0">
                <a:solidFill>
                  <a:schemeClr val="bg2">
                    <a:lumMod val="25000"/>
                  </a:schemeClr>
                </a:solidFill>
                <a:latin typeface="+mj-lt"/>
              </a:rPr>
              <a:t>drobni inventar</a:t>
            </a:r>
            <a:r>
              <a:rPr lang="sl-SI" sz="1800" dirty="0">
                <a:solidFill>
                  <a:schemeClr val="bg2">
                    <a:lumMod val="25000"/>
                  </a:schemeClr>
                </a:solidFill>
                <a:latin typeface="+mj-lt"/>
              </a:rPr>
              <a:t> ali kot opredmeteno osnovno sredstvo (npr. računalniki, prenosniki, tablice, mobilni telefoni, ipd.). </a:t>
            </a:r>
          </a:p>
          <a:p>
            <a:pPr algn="just"/>
            <a:r>
              <a:rPr lang="sl-SI" sz="1800" dirty="0">
                <a:solidFill>
                  <a:schemeClr val="bg2">
                    <a:lumMod val="25000"/>
                  </a:schemeClr>
                </a:solidFill>
                <a:latin typeface="+mj-lt"/>
              </a:rPr>
              <a:t>Če nam osnovno sredstvo služi za opravljanje temeljne poslovne dejavnosti in se bo uporabljalo </a:t>
            </a:r>
            <a:r>
              <a:rPr lang="sl-SI" sz="1800" b="1" dirty="0">
                <a:solidFill>
                  <a:schemeClr val="bg2">
                    <a:lumMod val="25000"/>
                  </a:schemeClr>
                </a:solidFill>
                <a:latin typeface="+mj-lt"/>
              </a:rPr>
              <a:t>dlje kot eno leto, ga je potrebno opredeliti kot osnovno sredstvo </a:t>
            </a:r>
            <a:r>
              <a:rPr lang="sl-SI" sz="1800" dirty="0">
                <a:solidFill>
                  <a:schemeClr val="bg2">
                    <a:lumMod val="25000"/>
                  </a:schemeClr>
                </a:solidFill>
                <a:latin typeface="+mj-lt"/>
              </a:rPr>
              <a:t>(npr. računalnik, katerega vrednost je 400,00 EUR).</a:t>
            </a:r>
          </a:p>
          <a:p>
            <a:pPr marL="0" indent="0" algn="l">
              <a:buNone/>
            </a:pPr>
            <a:endParaRPr lang="sl-SI" sz="4900" b="0" i="0" u="none" strike="noStrike" baseline="0" dirty="0">
              <a:solidFill>
                <a:srgbClr val="000000"/>
              </a:solidFill>
              <a:latin typeface="+mj-lt"/>
            </a:endParaRPr>
          </a:p>
        </p:txBody>
      </p:sp>
      <p:pic>
        <p:nvPicPr>
          <p:cNvPr id="4" name="Slika 3">
            <a:extLst>
              <a:ext uri="{FF2B5EF4-FFF2-40B4-BE49-F238E27FC236}">
                <a16:creationId xmlns:a16="http://schemas.microsoft.com/office/drawing/2014/main" id="{298E6FEB-7F43-79D7-B560-40D1096CA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1" y="737621"/>
            <a:ext cx="11160889" cy="246628"/>
          </a:xfrm>
          <a:prstGeom prst="rect">
            <a:avLst/>
          </a:prstGeom>
        </p:spPr>
      </p:pic>
      <p:pic>
        <p:nvPicPr>
          <p:cNvPr id="5" name="Grafika 4" descr="House with solid fill">
            <a:extLst>
              <a:ext uri="{FF2B5EF4-FFF2-40B4-BE49-F238E27FC236}">
                <a16:creationId xmlns:a16="http://schemas.microsoft.com/office/drawing/2014/main" id="{9F014DA4-747A-D49B-D4A1-FF9D8EA0E4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478" y="301612"/>
            <a:ext cx="387241" cy="387241"/>
          </a:xfrm>
          <a:prstGeom prst="rect">
            <a:avLst/>
          </a:prstGeom>
        </p:spPr>
      </p:pic>
      <p:sp>
        <p:nvSpPr>
          <p:cNvPr id="8" name="Naslov 1">
            <a:extLst>
              <a:ext uri="{FF2B5EF4-FFF2-40B4-BE49-F238E27FC236}">
                <a16:creationId xmlns:a16="http://schemas.microsoft.com/office/drawing/2014/main" id="{4071BA1A-2D8D-81D0-C5A4-668A83A25FDB}"/>
              </a:ext>
            </a:extLst>
          </p:cNvPr>
          <p:cNvSpPr txBox="1">
            <a:spLocks/>
          </p:cNvSpPr>
          <p:nvPr/>
        </p:nvSpPr>
        <p:spPr>
          <a:xfrm>
            <a:off x="679011" y="241234"/>
            <a:ext cx="10734675" cy="507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sl-SI" sz="2800" b="1" u="sng" dirty="0">
                <a:solidFill>
                  <a:schemeClr val="accent2"/>
                </a:solidFill>
              </a:rPr>
            </a:br>
            <a:r>
              <a:rPr lang="sv-SE" sz="2800" b="1" dirty="0">
                <a:solidFill>
                  <a:schemeClr val="accent6"/>
                </a:solidFill>
              </a:rPr>
              <a:t>OPREMA IN DRUGA OPREDMETENA OSNOVNA SREDSTVA</a:t>
            </a:r>
            <a:r>
              <a:rPr lang="sl-SI" sz="2800" b="1" dirty="0">
                <a:solidFill>
                  <a:schemeClr val="accent6"/>
                </a:solidFill>
              </a:rPr>
              <a:t> (3.1.3.)</a:t>
            </a:r>
            <a:br>
              <a:rPr lang="sl-SI" sz="2800" b="1" u="sng" dirty="0">
                <a:solidFill>
                  <a:schemeClr val="accent2"/>
                </a:solidFill>
              </a:rPr>
            </a:br>
            <a:endParaRPr lang="sl-SI" sz="2600" b="1" dirty="0">
              <a:solidFill>
                <a:schemeClr val="accent6">
                  <a:lumMod val="75000"/>
                </a:schemeClr>
              </a:solidFill>
            </a:endParaRPr>
          </a:p>
        </p:txBody>
      </p:sp>
      <p:sp>
        <p:nvSpPr>
          <p:cNvPr id="2" name="PoljeZBesedilom 1">
            <a:extLst>
              <a:ext uri="{FF2B5EF4-FFF2-40B4-BE49-F238E27FC236}">
                <a16:creationId xmlns:a16="http://schemas.microsoft.com/office/drawing/2014/main" id="{94758DE8-D79B-F244-68D9-B3BF89210B8C}"/>
              </a:ext>
            </a:extLst>
          </p:cNvPr>
          <p:cNvSpPr txBox="1"/>
          <p:nvPr/>
        </p:nvSpPr>
        <p:spPr>
          <a:xfrm>
            <a:off x="679011" y="6211669"/>
            <a:ext cx="10332599" cy="646331"/>
          </a:xfrm>
          <a:prstGeom prst="rect">
            <a:avLst/>
          </a:prstGeom>
          <a:solidFill>
            <a:schemeClr val="accent6"/>
          </a:solidFill>
        </p:spPr>
        <p:txBody>
          <a:bodyPr wrap="square" rtlCol="0">
            <a:spAutoFit/>
          </a:bodyPr>
          <a:lstStyle/>
          <a:p>
            <a:r>
              <a:rPr lang="sl-SI" dirty="0">
                <a:solidFill>
                  <a:schemeClr val="bg1"/>
                </a:solidFill>
              </a:rPr>
              <a:t>Za ločevanje med stroški gradnje in stroški nakupa opreme se smiselno uporablja zakonodaja s področja javnega naročanja in priloga II Direktive 2014/24/EU.</a:t>
            </a:r>
          </a:p>
        </p:txBody>
      </p:sp>
      <p:sp>
        <p:nvSpPr>
          <p:cNvPr id="7" name="PoljeZBesedilom 6">
            <a:extLst>
              <a:ext uri="{FF2B5EF4-FFF2-40B4-BE49-F238E27FC236}">
                <a16:creationId xmlns:a16="http://schemas.microsoft.com/office/drawing/2014/main" id="{873D2CEA-5194-C813-3D7E-ECC0DA230775}"/>
              </a:ext>
            </a:extLst>
          </p:cNvPr>
          <p:cNvSpPr txBox="1"/>
          <p:nvPr/>
        </p:nvSpPr>
        <p:spPr>
          <a:xfrm>
            <a:off x="9819013" y="1069972"/>
            <a:ext cx="2070538" cy="2693045"/>
          </a:xfrm>
          <a:prstGeom prst="rect">
            <a:avLst/>
          </a:prstGeom>
          <a:solidFill>
            <a:schemeClr val="accent2"/>
          </a:solidFill>
        </p:spPr>
        <p:txBody>
          <a:bodyPr wrap="square" rtlCol="0">
            <a:spAutoFit/>
          </a:bodyPr>
          <a:lstStyle/>
          <a:p>
            <a:r>
              <a:rPr lang="sl-SI" sz="1300" dirty="0">
                <a:solidFill>
                  <a:schemeClr val="bg1"/>
                </a:solidFill>
                <a:latin typeface="+mj-lt"/>
              </a:rPr>
              <a:t>Ob nakupu opreme je potrebno priložiti </a:t>
            </a:r>
            <a:r>
              <a:rPr lang="sl-SI" sz="1300" b="1" dirty="0">
                <a:solidFill>
                  <a:schemeClr val="bg1"/>
                </a:solidFill>
                <a:latin typeface="+mj-lt"/>
              </a:rPr>
              <a:t>izjavo s podpisom odgovorne osebe upravičenca o namenskosti opreme </a:t>
            </a:r>
            <a:r>
              <a:rPr lang="sl-SI" sz="1300" dirty="0">
                <a:solidFill>
                  <a:schemeClr val="bg1"/>
                </a:solidFill>
                <a:latin typeface="+mj-lt"/>
              </a:rPr>
              <a:t>(za kaj se bo uporabljala, kje se bo nahajala in kdo bo njen lastnik po koncu operacije). V primeru, da je oprema nameščena v prostor (zemljišče) pa je potrebna tudi ostala potrebna dokumentacija.</a:t>
            </a:r>
          </a:p>
        </p:txBody>
      </p:sp>
      <p:sp>
        <p:nvSpPr>
          <p:cNvPr id="6" name="Označba mesta številke diapozitiva 5">
            <a:extLst>
              <a:ext uri="{FF2B5EF4-FFF2-40B4-BE49-F238E27FC236}">
                <a16:creationId xmlns:a16="http://schemas.microsoft.com/office/drawing/2014/main" id="{8533F2D8-6659-1F1A-9060-8228929521EF}"/>
              </a:ext>
            </a:extLst>
          </p:cNvPr>
          <p:cNvSpPr>
            <a:spLocks noGrp="1"/>
          </p:cNvSpPr>
          <p:nvPr>
            <p:ph type="sldNum" sz="quarter" idx="12"/>
          </p:nvPr>
        </p:nvSpPr>
        <p:spPr/>
        <p:txBody>
          <a:bodyPr/>
          <a:lstStyle/>
          <a:p>
            <a:fld id="{DB0541E2-7EB7-469F-924A-AAEADCA667B4}" type="slidenum">
              <a:rPr lang="sl-SI" smtClean="0"/>
              <a:t>33</a:t>
            </a:fld>
            <a:endParaRPr lang="sl-SI"/>
          </a:p>
        </p:txBody>
      </p:sp>
    </p:spTree>
    <p:extLst>
      <p:ext uri="{BB962C8B-B14F-4D97-AF65-F5344CB8AC3E}">
        <p14:creationId xmlns:p14="http://schemas.microsoft.com/office/powerpoint/2010/main" val="39613221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99E2A-DA00-DB5B-D137-429AC4AE08CF}"/>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FAAE7D9-FB91-7D93-B030-88795D846F8E}"/>
              </a:ext>
            </a:extLst>
          </p:cNvPr>
          <p:cNvSpPr>
            <a:spLocks noGrp="1"/>
          </p:cNvSpPr>
          <p:nvPr>
            <p:ph idx="1"/>
          </p:nvPr>
        </p:nvSpPr>
        <p:spPr>
          <a:xfrm>
            <a:off x="728662" y="909602"/>
            <a:ext cx="9760662" cy="5546793"/>
          </a:xfrm>
        </p:spPr>
        <p:txBody>
          <a:bodyPr numCol="1">
            <a:normAutofit fontScale="25000" lnSpcReduction="20000"/>
          </a:bodyPr>
          <a:lstStyle/>
          <a:p>
            <a:pPr algn="just">
              <a:lnSpc>
                <a:spcPct val="115000"/>
              </a:lnSpc>
              <a:spcBef>
                <a:spcPts val="0"/>
              </a:spcBef>
              <a:buNone/>
            </a:pPr>
            <a:r>
              <a:rPr lang="sl-SI" sz="7200" b="1" kern="100" dirty="0">
                <a:solidFill>
                  <a:schemeClr val="accent2"/>
                </a:solidFill>
                <a:effectLst/>
                <a:latin typeface="+mj-lt"/>
                <a:ea typeface="Aptos" panose="020B0004020202020204" pitchFamily="34" charset="0"/>
                <a:cs typeface="Times New Roman" panose="02020603050405020304" pitchFamily="18" charset="0"/>
              </a:rPr>
              <a:t>DOKAZILA: </a:t>
            </a:r>
          </a:p>
          <a:p>
            <a:pPr algn="just">
              <a:lnSpc>
                <a:spcPct val="120000"/>
              </a:lnSpc>
              <a:spcBef>
                <a:spcPts val="0"/>
              </a:spcBef>
            </a:pPr>
            <a:r>
              <a:rPr lang="sl-SI" sz="7200" b="1" kern="100" dirty="0">
                <a:solidFill>
                  <a:schemeClr val="bg2">
                    <a:lumMod val="25000"/>
                  </a:schemeClr>
                </a:solidFill>
                <a:effectLst/>
                <a:latin typeface="+mj-lt"/>
                <a:ea typeface="Aptos" panose="020B0004020202020204" pitchFamily="34" charset="0"/>
                <a:cs typeface="Times New Roman" panose="02020603050405020304" pitchFamily="18" charset="0"/>
              </a:rPr>
              <a:t>dokumentacija o postopku oddaje javnega naročila</a:t>
            </a:r>
            <a:r>
              <a:rPr lang="sl-SI" sz="7200" kern="100" dirty="0">
                <a:solidFill>
                  <a:schemeClr val="bg2">
                    <a:lumMod val="25000"/>
                  </a:schemeClr>
                </a:solidFill>
                <a:effectLst/>
                <a:latin typeface="+mj-lt"/>
                <a:ea typeface="Aptos" panose="020B0004020202020204" pitchFamily="34" charset="0"/>
                <a:cs typeface="Times New Roman" panose="02020603050405020304" pitchFamily="18" charset="0"/>
              </a:rPr>
              <a:t>, če je upravičenec naročnik po zakonu, ki ureja javno naročanje oz. </a:t>
            </a:r>
            <a:r>
              <a:rPr lang="sl-SI" sz="7200" b="1" kern="100" dirty="0">
                <a:solidFill>
                  <a:schemeClr val="bg2">
                    <a:lumMod val="25000"/>
                  </a:schemeClr>
                </a:solidFill>
                <a:effectLst/>
                <a:latin typeface="+mj-lt"/>
                <a:ea typeface="Aptos" panose="020B0004020202020204" pitchFamily="34" charset="0"/>
                <a:cs typeface="Times New Roman" panose="02020603050405020304" pitchFamily="18" charset="0"/>
              </a:rPr>
              <a:t>dokumentacija, zahtevana v pogodbi </a:t>
            </a:r>
            <a:r>
              <a:rPr lang="sl-SI" sz="7200" kern="100" dirty="0">
                <a:solidFill>
                  <a:schemeClr val="bg2">
                    <a:lumMod val="25000"/>
                  </a:schemeClr>
                </a:solidFill>
                <a:effectLst/>
                <a:latin typeface="+mj-lt"/>
                <a:ea typeface="Aptos" panose="020B0004020202020204" pitchFamily="34" charset="0"/>
                <a:cs typeface="Times New Roman" panose="02020603050405020304" pitchFamily="18" charset="0"/>
              </a:rPr>
              <a:t>o sofinanciranju oz. v odločitvi o podpori v drugih primerih; </a:t>
            </a:r>
          </a:p>
          <a:p>
            <a:pPr algn="just">
              <a:lnSpc>
                <a:spcPct val="120000"/>
              </a:lnSpc>
              <a:spcBef>
                <a:spcPts val="0"/>
              </a:spcBef>
            </a:pPr>
            <a:r>
              <a:rPr lang="sl-SI" sz="7200" b="1" kern="100" dirty="0">
                <a:solidFill>
                  <a:schemeClr val="bg2">
                    <a:lumMod val="25000"/>
                  </a:schemeClr>
                </a:solidFill>
                <a:effectLst/>
                <a:latin typeface="+mj-lt"/>
                <a:ea typeface="Aptos" panose="020B0004020202020204" pitchFamily="34" charset="0"/>
                <a:cs typeface="Times New Roman" panose="02020603050405020304" pitchFamily="18" charset="0"/>
              </a:rPr>
              <a:t>pogodba ali naročilnica</a:t>
            </a:r>
            <a:r>
              <a:rPr lang="sl-SI" sz="7200" kern="100" dirty="0">
                <a:solidFill>
                  <a:schemeClr val="bg2">
                    <a:lumMod val="25000"/>
                  </a:schemeClr>
                </a:solidFill>
                <a:effectLst/>
                <a:latin typeface="+mj-lt"/>
                <a:ea typeface="Aptos" panose="020B0004020202020204" pitchFamily="34" charset="0"/>
                <a:cs typeface="Times New Roman" panose="02020603050405020304" pitchFamily="18" charset="0"/>
              </a:rPr>
              <a:t> ter sklenjeni dodatki k pogodbi; </a:t>
            </a:r>
          </a:p>
          <a:p>
            <a:pPr algn="just">
              <a:lnSpc>
                <a:spcPct val="120000"/>
              </a:lnSpc>
              <a:spcBef>
                <a:spcPts val="0"/>
              </a:spcBef>
            </a:pPr>
            <a:r>
              <a:rPr lang="sl-SI" sz="7200" b="1" kern="100" dirty="0">
                <a:solidFill>
                  <a:schemeClr val="bg2">
                    <a:lumMod val="25000"/>
                  </a:schemeClr>
                </a:solidFill>
                <a:effectLst/>
                <a:latin typeface="+mj-lt"/>
                <a:ea typeface="Aptos" panose="020B0004020202020204" pitchFamily="34" charset="0"/>
                <a:cs typeface="Times New Roman" panose="02020603050405020304" pitchFamily="18" charset="0"/>
              </a:rPr>
              <a:t>račun </a:t>
            </a:r>
            <a:r>
              <a:rPr lang="sl-SI" sz="7200" kern="100" dirty="0">
                <a:solidFill>
                  <a:schemeClr val="bg2">
                    <a:lumMod val="25000"/>
                  </a:schemeClr>
                </a:solidFill>
                <a:effectLst/>
                <a:latin typeface="+mj-lt"/>
                <a:ea typeface="Aptos" panose="020B0004020202020204" pitchFamily="34" charset="0"/>
                <a:cs typeface="Times New Roman" panose="02020603050405020304" pitchFamily="18" charset="0"/>
              </a:rPr>
              <a:t>(navedba oznake, tipa opreme, v primeru sestavljenih naprav/proizvodnih linij natančna specifikacija posameznih komponent, ki sestavljajo celoto); </a:t>
            </a:r>
          </a:p>
          <a:p>
            <a:pPr algn="just">
              <a:lnSpc>
                <a:spcPct val="120000"/>
              </a:lnSpc>
              <a:spcBef>
                <a:spcPts val="0"/>
              </a:spcBef>
            </a:pPr>
            <a:r>
              <a:rPr lang="sl-SI" sz="7200" b="1" kern="100" dirty="0">
                <a:solidFill>
                  <a:schemeClr val="bg2">
                    <a:lumMod val="25000"/>
                  </a:schemeClr>
                </a:solidFill>
                <a:effectLst/>
                <a:latin typeface="+mj-lt"/>
                <a:ea typeface="Aptos" panose="020B0004020202020204" pitchFamily="34" charset="0"/>
                <a:cs typeface="Times New Roman" panose="02020603050405020304" pitchFamily="18" charset="0"/>
              </a:rPr>
              <a:t>dokazilo o dobavi opreme</a:t>
            </a:r>
            <a:r>
              <a:rPr lang="sl-SI" sz="7200" kern="100" dirty="0">
                <a:solidFill>
                  <a:schemeClr val="bg2">
                    <a:lumMod val="25000"/>
                  </a:schemeClr>
                </a:solidFill>
                <a:effectLst/>
                <a:latin typeface="+mj-lt"/>
                <a:ea typeface="Aptos" panose="020B0004020202020204" pitchFamily="34" charset="0"/>
                <a:cs typeface="Times New Roman" panose="02020603050405020304" pitchFamily="18" charset="0"/>
              </a:rPr>
              <a:t> oziroma posamezne komponente v primeru sestavljenih naprav/proizvodnih linij (za dobave iz EU: npr. dobavnica, tovorni list; v kolikor gre za uvoz: npr. dobavnica, enotna upravna listina (EUL), tovorni list); </a:t>
            </a:r>
          </a:p>
          <a:p>
            <a:pPr algn="just">
              <a:lnSpc>
                <a:spcPct val="120000"/>
              </a:lnSpc>
              <a:spcBef>
                <a:spcPts val="0"/>
              </a:spcBef>
            </a:pPr>
            <a:r>
              <a:rPr lang="sl-SI" sz="7200" b="1" kern="100" dirty="0">
                <a:solidFill>
                  <a:schemeClr val="bg2">
                    <a:lumMod val="25000"/>
                  </a:schemeClr>
                </a:solidFill>
                <a:effectLst/>
                <a:latin typeface="+mj-lt"/>
                <a:ea typeface="Aptos" panose="020B0004020202020204" pitchFamily="34" charset="0"/>
                <a:cs typeface="Times New Roman" panose="02020603050405020304" pitchFamily="18" charset="0"/>
              </a:rPr>
              <a:t>dokazilo, da je kupljena oprema nova</a:t>
            </a:r>
            <a:r>
              <a:rPr lang="sl-SI" sz="7200" kern="100" dirty="0">
                <a:solidFill>
                  <a:schemeClr val="bg2">
                    <a:lumMod val="25000"/>
                  </a:schemeClr>
                </a:solidFill>
                <a:effectLst/>
                <a:latin typeface="+mj-lt"/>
                <a:ea typeface="Aptos" panose="020B0004020202020204" pitchFamily="34" charset="0"/>
                <a:cs typeface="Times New Roman" panose="02020603050405020304" pitchFamily="18" charset="0"/>
              </a:rPr>
              <a:t> (razvidno leto izdelave - garancije, certifikati, tehnične specifikacije, potrdila proizvajalcev); </a:t>
            </a:r>
          </a:p>
          <a:p>
            <a:pPr algn="just">
              <a:lnSpc>
                <a:spcPct val="120000"/>
              </a:lnSpc>
              <a:spcBef>
                <a:spcPts val="0"/>
              </a:spcBef>
            </a:pPr>
            <a:r>
              <a:rPr lang="sl-SI" sz="7200" b="1" kern="100" dirty="0">
                <a:solidFill>
                  <a:schemeClr val="bg2">
                    <a:lumMod val="25000"/>
                  </a:schemeClr>
                </a:solidFill>
                <a:effectLst/>
                <a:latin typeface="+mj-lt"/>
                <a:ea typeface="Aptos" panose="020B0004020202020204" pitchFamily="34" charset="0"/>
                <a:cs typeface="Times New Roman" panose="02020603050405020304" pitchFamily="18" charset="0"/>
              </a:rPr>
              <a:t>dokazilo, da je kupljena IKT oprema obnovljena</a:t>
            </a:r>
            <a:r>
              <a:rPr lang="sl-SI" sz="7200" kern="100" dirty="0">
                <a:solidFill>
                  <a:schemeClr val="bg2">
                    <a:lumMod val="25000"/>
                  </a:schemeClr>
                </a:solidFill>
                <a:effectLst/>
                <a:latin typeface="+mj-lt"/>
                <a:ea typeface="Aptos" panose="020B0004020202020204" pitchFamily="34" charset="0"/>
                <a:cs typeface="Times New Roman" panose="02020603050405020304" pitchFamily="18" charset="0"/>
              </a:rPr>
              <a:t> (</a:t>
            </a:r>
            <a:r>
              <a:rPr lang="sl-SI" sz="7200" kern="100" dirty="0" err="1">
                <a:solidFill>
                  <a:schemeClr val="bg2">
                    <a:lumMod val="25000"/>
                  </a:schemeClr>
                </a:solidFill>
                <a:effectLst/>
                <a:latin typeface="+mj-lt"/>
                <a:ea typeface="Aptos" panose="020B0004020202020204" pitchFamily="34" charset="0"/>
                <a:cs typeface="Times New Roman" panose="02020603050405020304" pitchFamily="18" charset="0"/>
              </a:rPr>
              <a:t>refurbished</a:t>
            </a:r>
            <a:r>
              <a:rPr lang="sl-SI" sz="7200" kern="100" dirty="0">
                <a:solidFill>
                  <a:schemeClr val="bg2">
                    <a:lumMod val="25000"/>
                  </a:schemeClr>
                </a:solidFill>
                <a:effectLst/>
                <a:latin typeface="+mj-lt"/>
                <a:ea typeface="Aptos" panose="020B0004020202020204" pitchFamily="34" charset="0"/>
                <a:cs typeface="Times New Roman" panose="02020603050405020304" pitchFamily="18" charset="0"/>
              </a:rPr>
              <a:t>) (garancije, certifikati itd. kot določeno v pogojih za upravičenost stroška); </a:t>
            </a:r>
          </a:p>
          <a:p>
            <a:pPr algn="just">
              <a:lnSpc>
                <a:spcPct val="120000"/>
              </a:lnSpc>
              <a:spcBef>
                <a:spcPts val="0"/>
              </a:spcBef>
            </a:pPr>
            <a:r>
              <a:rPr lang="sl-SI" sz="7200" b="1" kern="100" dirty="0">
                <a:solidFill>
                  <a:schemeClr val="bg2">
                    <a:lumMod val="25000"/>
                  </a:schemeClr>
                </a:solidFill>
                <a:effectLst/>
                <a:latin typeface="+mj-lt"/>
                <a:ea typeface="Aptos" panose="020B0004020202020204" pitchFamily="34" charset="0"/>
                <a:cs typeface="Times New Roman" panose="02020603050405020304" pitchFamily="18" charset="0"/>
              </a:rPr>
              <a:t>izjava s podpisom odgovorne osebe upravičenca o namenskosti opreme</a:t>
            </a:r>
            <a:r>
              <a:rPr lang="sl-SI" sz="7200" kern="100" dirty="0">
                <a:solidFill>
                  <a:schemeClr val="bg2">
                    <a:lumMod val="25000"/>
                  </a:schemeClr>
                </a:solidFill>
                <a:effectLst/>
                <a:latin typeface="+mj-lt"/>
                <a:ea typeface="Aptos" panose="020B0004020202020204" pitchFamily="34" charset="0"/>
                <a:cs typeface="Times New Roman" panose="02020603050405020304" pitchFamily="18" charset="0"/>
              </a:rPr>
              <a:t> (za kaj se bo uporabljala, kje se bo nahajala in kdo bo njen lastnik po koncu operacije);</a:t>
            </a:r>
          </a:p>
          <a:p>
            <a:pPr algn="just">
              <a:lnSpc>
                <a:spcPct val="120000"/>
              </a:lnSpc>
              <a:spcBef>
                <a:spcPts val="0"/>
              </a:spcBef>
            </a:pPr>
            <a:r>
              <a:rPr lang="sl-SI" sz="7200" b="1" kern="100" dirty="0">
                <a:solidFill>
                  <a:schemeClr val="bg2">
                    <a:lumMod val="25000"/>
                  </a:schemeClr>
                </a:solidFill>
                <a:effectLst/>
                <a:latin typeface="+mj-lt"/>
                <a:ea typeface="Aptos" panose="020B0004020202020204" pitchFamily="34" charset="0"/>
                <a:cs typeface="Times New Roman" panose="02020603050405020304" pitchFamily="18" charset="0"/>
              </a:rPr>
              <a:t>fotografije opreme</a:t>
            </a:r>
            <a:r>
              <a:rPr lang="sl-SI" sz="7200" kern="100" dirty="0">
                <a:solidFill>
                  <a:schemeClr val="bg2">
                    <a:lumMod val="25000"/>
                  </a:schemeClr>
                </a:solidFill>
                <a:effectLst/>
                <a:latin typeface="+mj-lt"/>
                <a:ea typeface="Aptos" panose="020B0004020202020204" pitchFamily="34" charset="0"/>
                <a:cs typeface="Times New Roman" panose="02020603050405020304" pitchFamily="18" charset="0"/>
              </a:rPr>
              <a:t>;</a:t>
            </a:r>
          </a:p>
          <a:p>
            <a:pPr algn="just">
              <a:lnSpc>
                <a:spcPct val="120000"/>
              </a:lnSpc>
              <a:spcBef>
                <a:spcPts val="0"/>
              </a:spcBef>
            </a:pPr>
            <a:r>
              <a:rPr lang="sl-SI" sz="7200" b="1" kern="100" dirty="0">
                <a:solidFill>
                  <a:schemeClr val="bg2">
                    <a:lumMod val="25000"/>
                  </a:schemeClr>
                </a:solidFill>
                <a:effectLst/>
                <a:latin typeface="+mj-lt"/>
                <a:ea typeface="Aptos" panose="020B0004020202020204" pitchFamily="34" charset="0"/>
                <a:cs typeface="Times New Roman" panose="02020603050405020304" pitchFamily="18" charset="0"/>
              </a:rPr>
              <a:t>izpis iz registra osnovnih sredstev</a:t>
            </a:r>
            <a:r>
              <a:rPr lang="sl-SI" sz="7200" kern="100" dirty="0">
                <a:solidFill>
                  <a:schemeClr val="bg2">
                    <a:lumMod val="25000"/>
                  </a:schemeClr>
                </a:solidFill>
                <a:effectLst/>
                <a:latin typeface="+mj-lt"/>
                <a:ea typeface="Aptos" panose="020B0004020202020204" pitchFamily="34" charset="0"/>
                <a:cs typeface="Times New Roman" panose="02020603050405020304" pitchFamily="18" charset="0"/>
              </a:rPr>
              <a:t>; </a:t>
            </a:r>
          </a:p>
          <a:p>
            <a:pPr algn="just">
              <a:lnSpc>
                <a:spcPct val="120000"/>
              </a:lnSpc>
              <a:spcBef>
                <a:spcPts val="0"/>
              </a:spcBef>
            </a:pPr>
            <a:r>
              <a:rPr lang="sl-SI" sz="7200" b="1" kern="100" dirty="0">
                <a:solidFill>
                  <a:schemeClr val="bg2">
                    <a:lumMod val="25000"/>
                  </a:schemeClr>
                </a:solidFill>
                <a:effectLst/>
                <a:latin typeface="+mj-lt"/>
                <a:ea typeface="Aptos" panose="020B0004020202020204" pitchFamily="34" charset="0"/>
                <a:cs typeface="Times New Roman" panose="02020603050405020304" pitchFamily="18" charset="0"/>
              </a:rPr>
              <a:t>dokazilo o plačilu</a:t>
            </a:r>
            <a:r>
              <a:rPr lang="sl-SI" sz="7200" kern="100" dirty="0">
                <a:solidFill>
                  <a:schemeClr val="bg2">
                    <a:lumMod val="25000"/>
                  </a:schemeClr>
                </a:solidFill>
                <a:effectLst/>
                <a:latin typeface="+mj-lt"/>
                <a:ea typeface="Aptos" panose="020B0004020202020204" pitchFamily="34" charset="0"/>
                <a:cs typeface="Times New Roman" panose="02020603050405020304" pitchFamily="18" charset="0"/>
              </a:rPr>
              <a:t>.</a:t>
            </a:r>
          </a:p>
          <a:p>
            <a:pPr marL="0" indent="0" algn="l">
              <a:buNone/>
            </a:pPr>
            <a:endParaRPr lang="sl-SI" sz="4900" b="0" i="0" u="none" strike="noStrike" baseline="0" dirty="0">
              <a:solidFill>
                <a:srgbClr val="000000"/>
              </a:solidFill>
              <a:latin typeface="+mj-lt"/>
            </a:endParaRPr>
          </a:p>
        </p:txBody>
      </p:sp>
      <p:pic>
        <p:nvPicPr>
          <p:cNvPr id="4" name="Slika 3">
            <a:extLst>
              <a:ext uri="{FF2B5EF4-FFF2-40B4-BE49-F238E27FC236}">
                <a16:creationId xmlns:a16="http://schemas.microsoft.com/office/drawing/2014/main" id="{6039801B-4EE4-3F0B-588C-9C9B1E4A0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2" y="674587"/>
            <a:ext cx="10635372" cy="235015"/>
          </a:xfrm>
          <a:prstGeom prst="rect">
            <a:avLst/>
          </a:prstGeom>
        </p:spPr>
      </p:pic>
      <p:pic>
        <p:nvPicPr>
          <p:cNvPr id="5" name="Grafika 4" descr="House with solid fill">
            <a:extLst>
              <a:ext uri="{FF2B5EF4-FFF2-40B4-BE49-F238E27FC236}">
                <a16:creationId xmlns:a16="http://schemas.microsoft.com/office/drawing/2014/main" id="{41793C04-E6E8-0C50-2599-80519862BA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478" y="301612"/>
            <a:ext cx="387241" cy="387241"/>
          </a:xfrm>
          <a:prstGeom prst="rect">
            <a:avLst/>
          </a:prstGeom>
        </p:spPr>
      </p:pic>
      <p:sp>
        <p:nvSpPr>
          <p:cNvPr id="8" name="Naslov 1">
            <a:extLst>
              <a:ext uri="{FF2B5EF4-FFF2-40B4-BE49-F238E27FC236}">
                <a16:creationId xmlns:a16="http://schemas.microsoft.com/office/drawing/2014/main" id="{89133AC1-E0A7-87D6-7BB8-218FC3FBE179}"/>
              </a:ext>
            </a:extLst>
          </p:cNvPr>
          <p:cNvSpPr txBox="1">
            <a:spLocks/>
          </p:cNvSpPr>
          <p:nvPr/>
        </p:nvSpPr>
        <p:spPr>
          <a:xfrm>
            <a:off x="679011" y="241234"/>
            <a:ext cx="10734675" cy="507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sl-SI" sz="2800" b="1" u="sng" dirty="0">
                <a:solidFill>
                  <a:schemeClr val="accent2"/>
                </a:solidFill>
              </a:rPr>
            </a:br>
            <a:r>
              <a:rPr lang="sv-SE" sz="2800" b="1" dirty="0">
                <a:solidFill>
                  <a:schemeClr val="accent6"/>
                </a:solidFill>
              </a:rPr>
              <a:t>OPREMA IN DRUGA OPREDMETENA OSNOVNA SREDSTVA</a:t>
            </a:r>
            <a:r>
              <a:rPr lang="sl-SI" sz="2800" b="1" dirty="0">
                <a:solidFill>
                  <a:schemeClr val="accent6"/>
                </a:solidFill>
              </a:rPr>
              <a:t> (3.1.3.)</a:t>
            </a:r>
            <a:br>
              <a:rPr lang="sl-SI" sz="2800" b="1" u="sng" dirty="0">
                <a:solidFill>
                  <a:schemeClr val="accent2"/>
                </a:solidFill>
              </a:rPr>
            </a:br>
            <a:endParaRPr lang="sl-SI" sz="2600" b="1" dirty="0">
              <a:solidFill>
                <a:schemeClr val="accent6">
                  <a:lumMod val="75000"/>
                </a:schemeClr>
              </a:solidFill>
            </a:endParaRPr>
          </a:p>
        </p:txBody>
      </p:sp>
      <p:sp>
        <p:nvSpPr>
          <p:cNvPr id="6" name="PoljeZBesedilom 5">
            <a:extLst>
              <a:ext uri="{FF2B5EF4-FFF2-40B4-BE49-F238E27FC236}">
                <a16:creationId xmlns:a16="http://schemas.microsoft.com/office/drawing/2014/main" id="{6765EBDE-E560-5F18-2436-EFE12869DD55}"/>
              </a:ext>
            </a:extLst>
          </p:cNvPr>
          <p:cNvSpPr txBox="1"/>
          <p:nvPr/>
        </p:nvSpPr>
        <p:spPr>
          <a:xfrm>
            <a:off x="10859209" y="5019496"/>
            <a:ext cx="1108953" cy="1200329"/>
          </a:xfrm>
          <a:prstGeom prst="rect">
            <a:avLst/>
          </a:prstGeom>
          <a:solidFill>
            <a:schemeClr val="accent2"/>
          </a:solidFill>
        </p:spPr>
        <p:txBody>
          <a:bodyPr wrap="square" rtlCol="0">
            <a:spAutoFit/>
          </a:bodyPr>
          <a:lstStyle/>
          <a:p>
            <a:r>
              <a:rPr lang="sl-SI" sz="1200" dirty="0">
                <a:solidFill>
                  <a:schemeClr val="bg1"/>
                </a:solidFill>
                <a:latin typeface="+mj-lt"/>
              </a:rPr>
              <a:t>Povezava do navodil za </a:t>
            </a:r>
            <a:r>
              <a:rPr lang="sl-SI" sz="1200" b="1" i="0" u="none" strike="noStrike" baseline="0" dirty="0">
                <a:solidFill>
                  <a:schemeClr val="bg1"/>
                </a:solidFill>
                <a:latin typeface="+mj-lt"/>
                <a:hlinkClick r:id="rId5">
                  <a:extLst>
                    <a:ext uri="{A12FA001-AC4F-418D-AE19-62706E023703}">
                      <ahyp:hlinkClr xmlns:ahyp="http://schemas.microsoft.com/office/drawing/2018/hyperlinkcolor" val="tx"/>
                    </a:ext>
                  </a:extLst>
                </a:hlinkClick>
              </a:rPr>
              <a:t>datumsko in lokacijsko označene fotografije</a:t>
            </a:r>
            <a:endParaRPr lang="sl-SI" sz="1200" dirty="0">
              <a:solidFill>
                <a:schemeClr val="bg1"/>
              </a:solidFill>
              <a:latin typeface="+mj-lt"/>
            </a:endParaRPr>
          </a:p>
        </p:txBody>
      </p:sp>
      <p:sp>
        <p:nvSpPr>
          <p:cNvPr id="2" name="PoljeZBesedilom 1">
            <a:extLst>
              <a:ext uri="{FF2B5EF4-FFF2-40B4-BE49-F238E27FC236}">
                <a16:creationId xmlns:a16="http://schemas.microsoft.com/office/drawing/2014/main" id="{3CAE9A2F-30F6-B2D0-E9E2-8B5F433390D2}"/>
              </a:ext>
            </a:extLst>
          </p:cNvPr>
          <p:cNvSpPr txBox="1"/>
          <p:nvPr/>
        </p:nvSpPr>
        <p:spPr>
          <a:xfrm>
            <a:off x="728662" y="6322469"/>
            <a:ext cx="10021879" cy="535531"/>
          </a:xfrm>
          <a:prstGeom prst="rect">
            <a:avLst/>
          </a:prstGeom>
          <a:solidFill>
            <a:schemeClr val="accent2"/>
          </a:solidFill>
        </p:spPr>
        <p:txBody>
          <a:bodyPr wrap="square">
            <a:spAutoFit/>
          </a:bodyPr>
          <a:lstStyle/>
          <a:p>
            <a:pPr algn="just">
              <a:lnSpc>
                <a:spcPct val="90000"/>
              </a:lnSpc>
              <a:spcBef>
                <a:spcPts val="600"/>
              </a:spcBef>
            </a:pPr>
            <a:r>
              <a:rPr lang="sl-SI" sz="1600" b="1" dirty="0">
                <a:solidFill>
                  <a:schemeClr val="bg1"/>
                </a:solidFill>
                <a:latin typeface="+mj-lt"/>
              </a:rPr>
              <a:t>VSA DOKAZILA, PRILOŽENA ZAHTEVKU ZA IZPLAČILO ZA SKLAD ESRR, SE MORAJO GLASITI NA UPRAVIČENCA ALI NA PARTNERJA V PROJEKTU.</a:t>
            </a:r>
          </a:p>
        </p:txBody>
      </p:sp>
      <p:sp>
        <p:nvSpPr>
          <p:cNvPr id="7" name="Označba mesta številke diapozitiva 6">
            <a:extLst>
              <a:ext uri="{FF2B5EF4-FFF2-40B4-BE49-F238E27FC236}">
                <a16:creationId xmlns:a16="http://schemas.microsoft.com/office/drawing/2014/main" id="{6E05025D-B5FA-20FA-8EF6-BC2F3176EC6A}"/>
              </a:ext>
            </a:extLst>
          </p:cNvPr>
          <p:cNvSpPr>
            <a:spLocks noGrp="1"/>
          </p:cNvSpPr>
          <p:nvPr>
            <p:ph type="sldNum" sz="quarter" idx="12"/>
          </p:nvPr>
        </p:nvSpPr>
        <p:spPr/>
        <p:txBody>
          <a:bodyPr/>
          <a:lstStyle/>
          <a:p>
            <a:fld id="{DB0541E2-7EB7-469F-924A-AAEADCA667B4}" type="slidenum">
              <a:rPr lang="sl-SI" smtClean="0"/>
              <a:t>34</a:t>
            </a:fld>
            <a:endParaRPr lang="sl-SI"/>
          </a:p>
        </p:txBody>
      </p:sp>
      <p:sp>
        <p:nvSpPr>
          <p:cNvPr id="9" name="PoljeZBesedilom 8">
            <a:extLst>
              <a:ext uri="{FF2B5EF4-FFF2-40B4-BE49-F238E27FC236}">
                <a16:creationId xmlns:a16="http://schemas.microsoft.com/office/drawing/2014/main" id="{50CAD22F-4A0F-6F3A-DE3F-9116A48A9C46}"/>
              </a:ext>
            </a:extLst>
          </p:cNvPr>
          <p:cNvSpPr txBox="1"/>
          <p:nvPr/>
        </p:nvSpPr>
        <p:spPr>
          <a:xfrm>
            <a:off x="2878048" y="1771580"/>
            <a:ext cx="1989227" cy="276999"/>
          </a:xfrm>
          <a:prstGeom prst="rect">
            <a:avLst/>
          </a:prstGeom>
          <a:solidFill>
            <a:schemeClr val="accent6"/>
          </a:solidFill>
        </p:spPr>
        <p:txBody>
          <a:bodyPr wrap="square" rtlCol="0">
            <a:spAutoFit/>
          </a:bodyPr>
          <a:lstStyle/>
          <a:p>
            <a:r>
              <a:rPr lang="sl-SI" sz="1200" b="1" dirty="0">
                <a:solidFill>
                  <a:schemeClr val="bg1"/>
                </a:solidFill>
                <a:latin typeface="+mj-lt"/>
              </a:rPr>
              <a:t>POSTOPEK IZBORA IZVAJALCA</a:t>
            </a:r>
          </a:p>
        </p:txBody>
      </p:sp>
      <p:pic>
        <p:nvPicPr>
          <p:cNvPr id="10" name="Grafika 9" descr="Chevron arrows with solid fill">
            <a:extLst>
              <a:ext uri="{FF2B5EF4-FFF2-40B4-BE49-F238E27FC236}">
                <a16:creationId xmlns:a16="http://schemas.microsoft.com/office/drawing/2014/main" id="{C82E76F0-53F0-68C8-698E-905BE9DA55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flipH="1">
            <a:off x="2601049" y="1771580"/>
            <a:ext cx="276999" cy="276999"/>
          </a:xfrm>
          <a:prstGeom prst="rect">
            <a:avLst/>
          </a:prstGeom>
        </p:spPr>
      </p:pic>
      <p:pic>
        <p:nvPicPr>
          <p:cNvPr id="12" name="Slika 11">
            <a:extLst>
              <a:ext uri="{FF2B5EF4-FFF2-40B4-BE49-F238E27FC236}">
                <a16:creationId xmlns:a16="http://schemas.microsoft.com/office/drawing/2014/main" id="{2AC57B7F-EE55-B7E5-9A08-4B521330D42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8376" y="4348878"/>
            <a:ext cx="670618" cy="670618"/>
          </a:xfrm>
          <a:prstGeom prst="rect">
            <a:avLst/>
          </a:prstGeom>
        </p:spPr>
      </p:pic>
    </p:spTree>
    <p:extLst>
      <p:ext uri="{BB962C8B-B14F-4D97-AF65-F5344CB8AC3E}">
        <p14:creationId xmlns:p14="http://schemas.microsoft.com/office/powerpoint/2010/main" val="197256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06633-2E04-E33A-7C0E-0168FA01557B}"/>
            </a:ext>
          </a:extLst>
        </p:cNvPr>
        <p:cNvGrpSpPr/>
        <p:nvPr/>
      </p:nvGrpSpPr>
      <p:grpSpPr>
        <a:xfrm>
          <a:off x="0" y="0"/>
          <a:ext cx="0" cy="0"/>
          <a:chOff x="0" y="0"/>
          <a:chExt cx="0" cy="0"/>
        </a:xfrm>
      </p:grpSpPr>
      <p:pic>
        <p:nvPicPr>
          <p:cNvPr id="9" name="Picture 4" descr="Knowledge Base vector icon symbol. Creative sign from icons collection.  Filled flat Knowledge Base icon for computer and mobile Stock Vector Image  &amp; Art - Alamy">
            <a:extLst>
              <a:ext uri="{FF2B5EF4-FFF2-40B4-BE49-F238E27FC236}">
                <a16:creationId xmlns:a16="http://schemas.microsoft.com/office/drawing/2014/main" id="{61814F84-07AB-7F6C-3350-71C12473136B}"/>
              </a:ext>
            </a:extLst>
          </p:cNvPr>
          <p:cNvPicPr>
            <a:picLocks noChangeAspect="1" noChangeArrowheads="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b="30458"/>
          <a:stretch>
            <a:fillRect/>
          </a:stretch>
        </p:blipFill>
        <p:spPr bwMode="auto">
          <a:xfrm>
            <a:off x="946976" y="5104709"/>
            <a:ext cx="2358197" cy="1753291"/>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D028B118-2D7B-EBF4-A05E-1C72A9A0845B}"/>
              </a:ext>
            </a:extLst>
          </p:cNvPr>
          <p:cNvSpPr>
            <a:spLocks noGrp="1"/>
          </p:cNvSpPr>
          <p:nvPr>
            <p:ph type="title"/>
          </p:nvPr>
        </p:nvSpPr>
        <p:spPr>
          <a:xfrm>
            <a:off x="838200" y="231775"/>
            <a:ext cx="10515600" cy="1325563"/>
          </a:xfrm>
        </p:spPr>
        <p:txBody>
          <a:bodyPr>
            <a:normAutofit/>
          </a:bodyPr>
          <a:lstStyle/>
          <a:p>
            <a:r>
              <a:rPr lang="sl-SI" sz="4000" b="1" dirty="0">
                <a:solidFill>
                  <a:schemeClr val="accent6">
                    <a:lumMod val="75000"/>
                  </a:schemeClr>
                </a:solidFill>
              </a:rPr>
              <a:t>STROŠKI NALOŽBE OZIROMA INVESTICIJE V </a:t>
            </a:r>
            <a:r>
              <a:rPr lang="sl-SI" sz="4000" b="1" dirty="0">
                <a:solidFill>
                  <a:schemeClr val="accent2"/>
                </a:solidFill>
              </a:rPr>
              <a:t>NEOPREDMETENA OSNOVNA SREDSTVA </a:t>
            </a:r>
          </a:p>
        </p:txBody>
      </p:sp>
      <p:sp>
        <p:nvSpPr>
          <p:cNvPr id="3" name="Označba mesta vsebine 2">
            <a:extLst>
              <a:ext uri="{FF2B5EF4-FFF2-40B4-BE49-F238E27FC236}">
                <a16:creationId xmlns:a16="http://schemas.microsoft.com/office/drawing/2014/main" id="{C4E2EC55-C061-35C1-A145-C8F564071D0A}"/>
              </a:ext>
            </a:extLst>
          </p:cNvPr>
          <p:cNvSpPr>
            <a:spLocks noGrp="1"/>
          </p:cNvSpPr>
          <p:nvPr>
            <p:ph idx="1"/>
          </p:nvPr>
        </p:nvSpPr>
        <p:spPr>
          <a:xfrm>
            <a:off x="838200" y="1890713"/>
            <a:ext cx="4581525" cy="4351338"/>
          </a:xfrm>
        </p:spPr>
        <p:txBody>
          <a:bodyPr numCol="1">
            <a:normAutofit/>
          </a:bodyPr>
          <a:lstStyle/>
          <a:p>
            <a:pPr marL="0" indent="0">
              <a:buNone/>
            </a:pPr>
            <a:r>
              <a:rPr lang="sl-SI" sz="2000" dirty="0">
                <a:solidFill>
                  <a:schemeClr val="bg2">
                    <a:lumMod val="25000"/>
                  </a:schemeClr>
                </a:solidFill>
                <a:latin typeface="+mj-lt"/>
              </a:rPr>
              <a:t>Neopredmetena sredstva so praviloma dolgoročna sredstva, ki soustvarjajo poslovne zmogljivosti. </a:t>
            </a:r>
          </a:p>
          <a:p>
            <a:pPr marL="457200" indent="-457200">
              <a:buFont typeface="+mj-lt"/>
              <a:buAutoNum type="alphaLcPeriod"/>
            </a:pPr>
            <a:r>
              <a:rPr lang="sl-SI" sz="2000" b="1" dirty="0">
                <a:solidFill>
                  <a:schemeClr val="bg2">
                    <a:lumMod val="25000"/>
                  </a:schemeClr>
                </a:solidFill>
                <a:latin typeface="+mj-lt"/>
              </a:rPr>
              <a:t>Stroški raziskovanja </a:t>
            </a:r>
          </a:p>
          <a:p>
            <a:pPr marL="457200" indent="-457200">
              <a:buFont typeface="+mj-lt"/>
              <a:buAutoNum type="alphaLcPeriod"/>
            </a:pPr>
            <a:r>
              <a:rPr lang="sl-SI" sz="2000" b="1" dirty="0">
                <a:solidFill>
                  <a:schemeClr val="bg2">
                    <a:lumMod val="25000"/>
                  </a:schemeClr>
                </a:solidFill>
                <a:latin typeface="+mj-lt"/>
              </a:rPr>
              <a:t>Stroški razvijanja </a:t>
            </a:r>
          </a:p>
          <a:p>
            <a:pPr marL="457200" indent="-457200">
              <a:buFont typeface="+mj-lt"/>
              <a:buAutoNum type="alphaLcPeriod"/>
            </a:pPr>
            <a:r>
              <a:rPr lang="sl-SI" sz="2000" b="1" dirty="0">
                <a:solidFill>
                  <a:schemeClr val="bg2">
                    <a:lumMod val="25000"/>
                  </a:schemeClr>
                </a:solidFill>
                <a:latin typeface="+mj-lt"/>
              </a:rPr>
              <a:t>Koncesija </a:t>
            </a:r>
          </a:p>
          <a:p>
            <a:pPr marL="457200" indent="-457200">
              <a:buFont typeface="+mj-lt"/>
              <a:buAutoNum type="alphaLcPeriod"/>
            </a:pPr>
            <a:r>
              <a:rPr lang="sl-SI" sz="2000" b="1" dirty="0">
                <a:solidFill>
                  <a:schemeClr val="bg2">
                    <a:lumMod val="25000"/>
                  </a:schemeClr>
                </a:solidFill>
                <a:latin typeface="+mj-lt"/>
              </a:rPr>
              <a:t>Patent </a:t>
            </a:r>
          </a:p>
          <a:p>
            <a:pPr marL="457200" indent="-457200">
              <a:buFont typeface="+mj-lt"/>
              <a:buAutoNum type="alphaLcPeriod"/>
            </a:pPr>
            <a:r>
              <a:rPr lang="sl-SI" sz="2000" b="1" dirty="0">
                <a:solidFill>
                  <a:schemeClr val="bg2">
                    <a:lumMod val="25000"/>
                  </a:schemeClr>
                </a:solidFill>
                <a:latin typeface="+mj-lt"/>
              </a:rPr>
              <a:t>Licenca </a:t>
            </a:r>
          </a:p>
          <a:p>
            <a:pPr marL="457200" indent="-457200">
              <a:buFont typeface="+mj-lt"/>
              <a:buAutoNum type="alphaLcPeriod"/>
            </a:pPr>
            <a:r>
              <a:rPr lang="sl-SI" sz="2000" b="1" dirty="0">
                <a:solidFill>
                  <a:schemeClr val="bg2">
                    <a:lumMod val="25000"/>
                  </a:schemeClr>
                </a:solidFill>
                <a:latin typeface="+mj-lt"/>
              </a:rPr>
              <a:t>Blagovna znamka</a:t>
            </a:r>
            <a:endParaRPr lang="sl-SI" sz="1800" b="1" dirty="0">
              <a:solidFill>
                <a:srgbClr val="000000"/>
              </a:solidFill>
              <a:latin typeface="+mj-lt"/>
            </a:endParaRPr>
          </a:p>
        </p:txBody>
      </p:sp>
      <p:sp>
        <p:nvSpPr>
          <p:cNvPr id="4" name="Označba mesta vsebine 2">
            <a:extLst>
              <a:ext uri="{FF2B5EF4-FFF2-40B4-BE49-F238E27FC236}">
                <a16:creationId xmlns:a16="http://schemas.microsoft.com/office/drawing/2014/main" id="{1D59BD6D-0231-F45F-FC78-C694C26994E5}"/>
              </a:ext>
            </a:extLst>
          </p:cNvPr>
          <p:cNvSpPr txBox="1">
            <a:spLocks/>
          </p:cNvSpPr>
          <p:nvPr/>
        </p:nvSpPr>
        <p:spPr>
          <a:xfrm>
            <a:off x="6182919" y="1890713"/>
            <a:ext cx="4581525" cy="4157662"/>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000" dirty="0">
                <a:solidFill>
                  <a:schemeClr val="bg2">
                    <a:lumMod val="25000"/>
                  </a:schemeClr>
                </a:solidFill>
                <a:latin typeface="+mj-lt"/>
              </a:rPr>
              <a:t>Stopnja javne podpore znaša </a:t>
            </a:r>
            <a:r>
              <a:rPr lang="sl-SI" sz="2000" b="1" dirty="0">
                <a:solidFill>
                  <a:schemeClr val="bg2">
                    <a:lumMod val="25000"/>
                  </a:schemeClr>
                </a:solidFill>
                <a:latin typeface="+mj-lt"/>
              </a:rPr>
              <a:t>80 % upravičenih stroškov </a:t>
            </a:r>
            <a:r>
              <a:rPr lang="sl-SI" sz="2000" dirty="0">
                <a:solidFill>
                  <a:schemeClr val="bg2">
                    <a:lumMod val="25000"/>
                  </a:schemeClr>
                </a:solidFill>
                <a:latin typeface="+mj-lt"/>
              </a:rPr>
              <a:t>projekta.</a:t>
            </a:r>
          </a:p>
          <a:p>
            <a:pPr marL="0" indent="0">
              <a:buNone/>
            </a:pPr>
            <a:endParaRPr lang="sl-SI" sz="2000" dirty="0">
              <a:solidFill>
                <a:schemeClr val="bg2">
                  <a:lumMod val="25000"/>
                </a:schemeClr>
              </a:solidFill>
              <a:latin typeface="+mj-lt"/>
            </a:endParaRPr>
          </a:p>
          <a:p>
            <a:pPr marL="0" indent="0">
              <a:buNone/>
            </a:pPr>
            <a:r>
              <a:rPr lang="sl-SI" sz="2000" b="1" dirty="0">
                <a:solidFill>
                  <a:schemeClr val="bg2">
                    <a:lumMod val="25000"/>
                  </a:schemeClr>
                </a:solidFill>
                <a:latin typeface="+mj-lt"/>
              </a:rPr>
              <a:t>Stroški naložb se povrnejo NA PODLAGI DEJANSKIH STROŠKOV.</a:t>
            </a:r>
          </a:p>
          <a:p>
            <a:pPr marL="0" indent="0">
              <a:buNone/>
            </a:pPr>
            <a:endParaRPr lang="sl-SI" sz="1800" b="1" dirty="0">
              <a:latin typeface="+mj-lt"/>
            </a:endParaRPr>
          </a:p>
        </p:txBody>
      </p:sp>
      <p:pic>
        <p:nvPicPr>
          <p:cNvPr id="5" name="Slika 4">
            <a:extLst>
              <a:ext uri="{FF2B5EF4-FFF2-40B4-BE49-F238E27FC236}">
                <a16:creationId xmlns:a16="http://schemas.microsoft.com/office/drawing/2014/main" id="{250F3388-E2B3-5F8D-B595-E14B2D81F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13713"/>
            <a:ext cx="9517453" cy="210312"/>
          </a:xfrm>
          <a:prstGeom prst="rect">
            <a:avLst/>
          </a:prstGeom>
        </p:spPr>
      </p:pic>
      <p:sp>
        <p:nvSpPr>
          <p:cNvPr id="6" name="Označba mesta vsebine 2">
            <a:extLst>
              <a:ext uri="{FF2B5EF4-FFF2-40B4-BE49-F238E27FC236}">
                <a16:creationId xmlns:a16="http://schemas.microsoft.com/office/drawing/2014/main" id="{2D7D2C12-944F-9EDC-F5E7-799890503D16}"/>
              </a:ext>
            </a:extLst>
          </p:cNvPr>
          <p:cNvSpPr txBox="1">
            <a:spLocks/>
          </p:cNvSpPr>
          <p:nvPr/>
        </p:nvSpPr>
        <p:spPr>
          <a:xfrm>
            <a:off x="6182919" y="5473254"/>
            <a:ext cx="4295775" cy="897764"/>
          </a:xfrm>
          <a:prstGeom prst="rect">
            <a:avLst/>
          </a:prstGeom>
          <a:solidFill>
            <a:schemeClr val="accent2"/>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b="1" dirty="0">
                <a:solidFill>
                  <a:schemeClr val="bg1"/>
                </a:solidFill>
                <a:latin typeface="+mj-lt"/>
              </a:rPr>
              <a:t>20 % pavšalna stopnja za neposredne stroške osebja se bo pripisala glede na dejanske potrjene upravičene stroške.</a:t>
            </a:r>
          </a:p>
        </p:txBody>
      </p:sp>
      <p:pic>
        <p:nvPicPr>
          <p:cNvPr id="7" name="Grafika 6" descr="House with solid fill">
            <a:extLst>
              <a:ext uri="{FF2B5EF4-FFF2-40B4-BE49-F238E27FC236}">
                <a16:creationId xmlns:a16="http://schemas.microsoft.com/office/drawing/2014/main" id="{BD4EFBFE-92DA-9147-377B-D464629EB0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9259" y="50909"/>
            <a:ext cx="518941" cy="518941"/>
          </a:xfrm>
          <a:prstGeom prst="rect">
            <a:avLst/>
          </a:prstGeom>
        </p:spPr>
      </p:pic>
      <p:sp>
        <p:nvSpPr>
          <p:cNvPr id="8" name="Označba mesta številke diapozitiva 7">
            <a:extLst>
              <a:ext uri="{FF2B5EF4-FFF2-40B4-BE49-F238E27FC236}">
                <a16:creationId xmlns:a16="http://schemas.microsoft.com/office/drawing/2014/main" id="{9EDFD21E-D01F-B208-A0AA-54890EC78EFF}"/>
              </a:ext>
            </a:extLst>
          </p:cNvPr>
          <p:cNvSpPr>
            <a:spLocks noGrp="1"/>
          </p:cNvSpPr>
          <p:nvPr>
            <p:ph type="sldNum" sz="quarter" idx="12"/>
          </p:nvPr>
        </p:nvSpPr>
        <p:spPr/>
        <p:txBody>
          <a:bodyPr/>
          <a:lstStyle/>
          <a:p>
            <a:fld id="{DB0541E2-7EB7-469F-924A-AAEADCA667B4}" type="slidenum">
              <a:rPr lang="sl-SI" smtClean="0"/>
              <a:t>35</a:t>
            </a:fld>
            <a:endParaRPr lang="sl-SI"/>
          </a:p>
        </p:txBody>
      </p:sp>
    </p:spTree>
    <p:extLst>
      <p:ext uri="{BB962C8B-B14F-4D97-AF65-F5344CB8AC3E}">
        <p14:creationId xmlns:p14="http://schemas.microsoft.com/office/powerpoint/2010/main" val="1712219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002BE-AE7E-2172-14C6-AB972CF4172C}"/>
            </a:ext>
          </a:extLst>
        </p:cNvPr>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541DCF6C-1CAD-547E-73A3-EFB0DBD2AD7F}"/>
              </a:ext>
            </a:extLst>
          </p:cNvPr>
          <p:cNvSpPr>
            <a:spLocks noGrp="1"/>
          </p:cNvSpPr>
          <p:nvPr>
            <p:ph idx="1"/>
          </p:nvPr>
        </p:nvSpPr>
        <p:spPr>
          <a:xfrm>
            <a:off x="728662" y="1069972"/>
            <a:ext cx="10685024" cy="5546793"/>
          </a:xfrm>
        </p:spPr>
        <p:txBody>
          <a:bodyPr numCol="1">
            <a:normAutofit/>
          </a:bodyPr>
          <a:lstStyle/>
          <a:p>
            <a:pPr marL="0" indent="0" algn="l">
              <a:spcBef>
                <a:spcPts val="600"/>
              </a:spcBef>
              <a:buNone/>
            </a:pPr>
            <a:r>
              <a:rPr lang="sl-SI" sz="1600" b="0" i="0" u="none" strike="noStrike" baseline="0" dirty="0">
                <a:solidFill>
                  <a:schemeClr val="bg2">
                    <a:lumMod val="25000"/>
                  </a:schemeClr>
                </a:solidFill>
                <a:latin typeface="+mj-lt"/>
              </a:rPr>
              <a:t>Stroški in izdatki za nakup in vzdrževanje neopredmetenih sredstev, ki vključujejo </a:t>
            </a:r>
            <a:r>
              <a:rPr lang="sl-SI" sz="1600" b="1" i="0" u="none" strike="noStrike" baseline="0" dirty="0">
                <a:solidFill>
                  <a:schemeClr val="bg2">
                    <a:lumMod val="25000"/>
                  </a:schemeClr>
                </a:solidFill>
                <a:latin typeface="+mj-lt"/>
              </a:rPr>
              <a:t>nakup nematerialnega premoženja, pridobitev patentov, nakup licenčne programske opreme ali pridobitev drugih neopredmetenih sredstev </a:t>
            </a:r>
          </a:p>
          <a:p>
            <a:pPr marL="0" indent="0" algn="l">
              <a:spcBef>
                <a:spcPts val="600"/>
              </a:spcBef>
              <a:buNone/>
            </a:pPr>
            <a:endParaRPr lang="sl-SI" sz="800" b="1" i="0" u="none" strike="noStrike" baseline="0" dirty="0">
              <a:solidFill>
                <a:schemeClr val="accent2"/>
              </a:solidFill>
              <a:latin typeface="+mj-lt"/>
            </a:endParaRPr>
          </a:p>
          <a:p>
            <a:pPr marL="0" indent="0" algn="l">
              <a:spcBef>
                <a:spcPts val="600"/>
              </a:spcBef>
              <a:buNone/>
            </a:pPr>
            <a:r>
              <a:rPr lang="sl-SI" sz="1600" b="1" i="0" u="none" strike="noStrike" baseline="0" dirty="0">
                <a:solidFill>
                  <a:schemeClr val="accent2"/>
                </a:solidFill>
                <a:latin typeface="+mj-lt"/>
              </a:rPr>
              <a:t>POGOJI UPRAVIČENOSTI: </a:t>
            </a:r>
            <a:r>
              <a:rPr lang="sl-SI" sz="1600" b="0" i="0" u="none" strike="noStrike" baseline="0" dirty="0">
                <a:solidFill>
                  <a:schemeClr val="bg2">
                    <a:lumMod val="25000"/>
                  </a:schemeClr>
                </a:solidFill>
                <a:latin typeface="+mj-lt"/>
              </a:rPr>
              <a:t>Neopredmetena sredstva se uporabljajo za namen in v skladu s cilji, določenimi v projektu. </a:t>
            </a:r>
          </a:p>
          <a:p>
            <a:pPr marL="0" indent="0" algn="l">
              <a:spcBef>
                <a:spcPts val="600"/>
              </a:spcBef>
              <a:buNone/>
            </a:pPr>
            <a:endParaRPr lang="sl-SI" sz="800" b="1" i="0" u="none" strike="noStrike" baseline="0" dirty="0">
              <a:solidFill>
                <a:schemeClr val="accent2"/>
              </a:solidFill>
              <a:latin typeface="+mj-lt"/>
            </a:endParaRPr>
          </a:p>
          <a:p>
            <a:pPr marL="0" indent="0" algn="l">
              <a:spcBef>
                <a:spcPts val="600"/>
              </a:spcBef>
              <a:buNone/>
            </a:pPr>
            <a:r>
              <a:rPr lang="sl-SI" sz="1600" b="1" i="0" u="none" strike="noStrike" baseline="0" dirty="0">
                <a:solidFill>
                  <a:schemeClr val="accent2"/>
                </a:solidFill>
                <a:latin typeface="+mj-lt"/>
              </a:rPr>
              <a:t>DOKAZILA: </a:t>
            </a:r>
          </a:p>
          <a:p>
            <a:pPr>
              <a:spcBef>
                <a:spcPts val="600"/>
              </a:spcBef>
            </a:pPr>
            <a:r>
              <a:rPr lang="sl-SI" sz="1600" b="1" i="0" u="none" strike="noStrike" baseline="0" dirty="0">
                <a:solidFill>
                  <a:schemeClr val="bg2">
                    <a:lumMod val="25000"/>
                  </a:schemeClr>
                </a:solidFill>
                <a:latin typeface="+mj-lt"/>
              </a:rPr>
              <a:t>dokumentacija o postopku oddaje javnega naročila</a:t>
            </a:r>
            <a:r>
              <a:rPr lang="sl-SI" sz="1600" b="0" i="0" u="none" strike="noStrike" baseline="0" dirty="0">
                <a:solidFill>
                  <a:schemeClr val="bg2">
                    <a:lumMod val="25000"/>
                  </a:schemeClr>
                </a:solidFill>
                <a:latin typeface="+mj-lt"/>
              </a:rPr>
              <a:t>, če je upravičenec naročnik po zakonu, ki ureja javno naročanje oz. dokumentacija, zahtevana v pogodbi o sofinanciranju oz. v odločitvi o podpori v drugih primerih; </a:t>
            </a:r>
          </a:p>
          <a:p>
            <a:pPr>
              <a:spcBef>
                <a:spcPts val="600"/>
              </a:spcBef>
            </a:pPr>
            <a:r>
              <a:rPr lang="sl-SI" sz="1600" b="1" i="0" u="none" strike="noStrike" baseline="0" dirty="0">
                <a:solidFill>
                  <a:schemeClr val="bg2">
                    <a:lumMod val="25000"/>
                  </a:schemeClr>
                </a:solidFill>
                <a:latin typeface="+mj-lt"/>
              </a:rPr>
              <a:t>pogodba ali naročilnica </a:t>
            </a:r>
            <a:r>
              <a:rPr lang="sl-SI" sz="1600" b="0" i="0" u="none" strike="noStrike" baseline="0" dirty="0">
                <a:solidFill>
                  <a:schemeClr val="bg2">
                    <a:lumMod val="25000"/>
                  </a:schemeClr>
                </a:solidFill>
                <a:latin typeface="+mj-lt"/>
              </a:rPr>
              <a:t>ter sklenjeni morebitni dodatki k pogodbi; </a:t>
            </a:r>
          </a:p>
          <a:p>
            <a:pPr>
              <a:spcBef>
                <a:spcPts val="600"/>
              </a:spcBef>
            </a:pPr>
            <a:r>
              <a:rPr lang="sl-SI" sz="1600" b="1" i="0" u="none" strike="noStrike" baseline="0" dirty="0">
                <a:solidFill>
                  <a:schemeClr val="bg2">
                    <a:lumMod val="25000"/>
                  </a:schemeClr>
                </a:solidFill>
                <a:latin typeface="+mj-lt"/>
              </a:rPr>
              <a:t>dokazilo o dobavi neopredmetenih sredstev </a:t>
            </a:r>
            <a:r>
              <a:rPr lang="sl-SI" sz="1600" b="0" i="0" u="none" strike="noStrike" baseline="0" dirty="0">
                <a:solidFill>
                  <a:schemeClr val="bg2">
                    <a:lumMod val="25000"/>
                  </a:schemeClr>
                </a:solidFill>
                <a:latin typeface="+mj-lt"/>
              </a:rPr>
              <a:t>(za dobave iz EU: npr. dobavnica; v kolikor gre za uvoz: npr. dobavnica, enotna upravna listina (EUL)) ali dokazilo o pridobitvi pravice za uporabo; </a:t>
            </a:r>
          </a:p>
          <a:p>
            <a:pPr>
              <a:spcBef>
                <a:spcPts val="600"/>
              </a:spcBef>
            </a:pPr>
            <a:r>
              <a:rPr lang="sl-SI" sz="1600" b="1" i="0" u="none" strike="noStrike" baseline="0" dirty="0">
                <a:solidFill>
                  <a:schemeClr val="bg2">
                    <a:lumMod val="25000"/>
                  </a:schemeClr>
                </a:solidFill>
                <a:latin typeface="+mj-lt"/>
              </a:rPr>
              <a:t>račun</a:t>
            </a:r>
            <a:r>
              <a:rPr lang="sl-SI" sz="1600" b="0" i="0" u="none" strike="noStrike" baseline="0" dirty="0">
                <a:solidFill>
                  <a:schemeClr val="bg2">
                    <a:lumMod val="25000"/>
                  </a:schemeClr>
                </a:solidFill>
                <a:latin typeface="+mj-lt"/>
              </a:rPr>
              <a:t>; </a:t>
            </a:r>
          </a:p>
          <a:p>
            <a:pPr>
              <a:spcBef>
                <a:spcPts val="600"/>
              </a:spcBef>
            </a:pPr>
            <a:r>
              <a:rPr lang="sl-SI" sz="1600" b="0" i="0" u="none" strike="noStrike" baseline="0" dirty="0">
                <a:solidFill>
                  <a:schemeClr val="bg2">
                    <a:lumMod val="25000"/>
                  </a:schemeClr>
                </a:solidFill>
                <a:latin typeface="+mj-lt"/>
              </a:rPr>
              <a:t>upravičenec pri nakupu neopredmetenih sredstev (npr. programske opreme) poskrbi za to, da se nanj </a:t>
            </a:r>
            <a:r>
              <a:rPr lang="sl-SI" sz="1600" b="1" i="0" u="none" strike="noStrike" baseline="0" dirty="0">
                <a:solidFill>
                  <a:schemeClr val="bg2">
                    <a:lumMod val="25000"/>
                  </a:schemeClr>
                </a:solidFill>
                <a:latin typeface="+mj-lt"/>
              </a:rPr>
              <a:t>prepišejo ustrezna avtorskopravna oz. druga licenčna upravičenja</a:t>
            </a:r>
            <a:r>
              <a:rPr lang="sl-SI" sz="1600" b="0" i="0" u="none" strike="noStrike" baseline="0" dirty="0">
                <a:solidFill>
                  <a:schemeClr val="bg2">
                    <a:lumMod val="25000"/>
                  </a:schemeClr>
                </a:solidFill>
                <a:latin typeface="+mj-lt"/>
              </a:rPr>
              <a:t>, na podlagi katerih je mogoče šteti, da je sredstvo bodisi njegova trajna last, bodisi njegova začasna licenčna last, ki mu omogoča izvedbo projekta; </a:t>
            </a:r>
          </a:p>
          <a:p>
            <a:pPr>
              <a:spcBef>
                <a:spcPts val="600"/>
              </a:spcBef>
            </a:pPr>
            <a:r>
              <a:rPr lang="sl-SI" sz="1600" b="1" i="0" u="none" strike="noStrike" baseline="0" dirty="0">
                <a:solidFill>
                  <a:schemeClr val="bg2">
                    <a:lumMod val="25000"/>
                  </a:schemeClr>
                </a:solidFill>
                <a:latin typeface="+mj-lt"/>
              </a:rPr>
              <a:t>izjava s podpisom odgovorne osebe upravičenca o namenskosti neopredmetenih sredstev </a:t>
            </a:r>
            <a:r>
              <a:rPr lang="sl-SI" sz="1600" b="0" i="0" u="none" strike="noStrike" baseline="0" dirty="0">
                <a:solidFill>
                  <a:schemeClr val="bg2">
                    <a:lumMod val="25000"/>
                  </a:schemeClr>
                </a:solidFill>
                <a:latin typeface="+mj-lt"/>
              </a:rPr>
              <a:t>(za kaj se bodo uporabljala in kdo bo njihov lastnik po koncu projekta); </a:t>
            </a:r>
          </a:p>
          <a:p>
            <a:pPr>
              <a:spcBef>
                <a:spcPts val="600"/>
              </a:spcBef>
            </a:pPr>
            <a:r>
              <a:rPr lang="sl-SI" sz="1600" b="1" i="0" u="none" strike="noStrike" baseline="0" dirty="0">
                <a:solidFill>
                  <a:schemeClr val="bg2">
                    <a:lumMod val="25000"/>
                  </a:schemeClr>
                </a:solidFill>
                <a:latin typeface="+mj-lt"/>
              </a:rPr>
              <a:t>izpis iz registra osnovnih sredstev</a:t>
            </a:r>
          </a:p>
        </p:txBody>
      </p:sp>
      <p:pic>
        <p:nvPicPr>
          <p:cNvPr id="4" name="Slika 3">
            <a:extLst>
              <a:ext uri="{FF2B5EF4-FFF2-40B4-BE49-F238E27FC236}">
                <a16:creationId xmlns:a16="http://schemas.microsoft.com/office/drawing/2014/main" id="{50C8CF4F-107C-5943-27DD-52EC73659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662" y="749233"/>
            <a:ext cx="10635372" cy="235015"/>
          </a:xfrm>
          <a:prstGeom prst="rect">
            <a:avLst/>
          </a:prstGeom>
        </p:spPr>
      </p:pic>
      <p:pic>
        <p:nvPicPr>
          <p:cNvPr id="5" name="Grafika 4" descr="House with solid fill">
            <a:extLst>
              <a:ext uri="{FF2B5EF4-FFF2-40B4-BE49-F238E27FC236}">
                <a16:creationId xmlns:a16="http://schemas.microsoft.com/office/drawing/2014/main" id="{926EAB6B-1107-C9A5-9B28-8273CBC245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478" y="301612"/>
            <a:ext cx="387241" cy="387241"/>
          </a:xfrm>
          <a:prstGeom prst="rect">
            <a:avLst/>
          </a:prstGeom>
        </p:spPr>
      </p:pic>
      <p:sp>
        <p:nvSpPr>
          <p:cNvPr id="8" name="Naslov 1">
            <a:extLst>
              <a:ext uri="{FF2B5EF4-FFF2-40B4-BE49-F238E27FC236}">
                <a16:creationId xmlns:a16="http://schemas.microsoft.com/office/drawing/2014/main" id="{970898DF-3495-1963-23A0-159C5BF26C93}"/>
              </a:ext>
            </a:extLst>
          </p:cNvPr>
          <p:cNvSpPr txBox="1">
            <a:spLocks/>
          </p:cNvSpPr>
          <p:nvPr/>
        </p:nvSpPr>
        <p:spPr>
          <a:xfrm>
            <a:off x="679011" y="241234"/>
            <a:ext cx="10734675" cy="507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sl-SI" sz="2800" b="1" u="sng" dirty="0">
                <a:solidFill>
                  <a:schemeClr val="accent2"/>
                </a:solidFill>
              </a:rPr>
            </a:br>
            <a:r>
              <a:rPr lang="sv-SE" sz="2800" b="1" dirty="0">
                <a:solidFill>
                  <a:schemeClr val="accent6"/>
                </a:solidFill>
              </a:rPr>
              <a:t>INVESTICIJE V NEOPREDMETENA SREDSTVA </a:t>
            </a:r>
            <a:r>
              <a:rPr lang="sl-SI" sz="2800" b="1" dirty="0">
                <a:solidFill>
                  <a:schemeClr val="accent6"/>
                </a:solidFill>
              </a:rPr>
              <a:t>(3.1.4.)</a:t>
            </a:r>
            <a:br>
              <a:rPr lang="sl-SI" sz="2800" b="1" u="sng" dirty="0">
                <a:solidFill>
                  <a:schemeClr val="accent2"/>
                </a:solidFill>
              </a:rPr>
            </a:br>
            <a:endParaRPr lang="sl-SI" sz="2600" b="1" dirty="0">
              <a:solidFill>
                <a:schemeClr val="accent6">
                  <a:lumMod val="75000"/>
                </a:schemeClr>
              </a:solidFill>
            </a:endParaRPr>
          </a:p>
        </p:txBody>
      </p:sp>
      <p:sp>
        <p:nvSpPr>
          <p:cNvPr id="2" name="PoljeZBesedilom 1">
            <a:extLst>
              <a:ext uri="{FF2B5EF4-FFF2-40B4-BE49-F238E27FC236}">
                <a16:creationId xmlns:a16="http://schemas.microsoft.com/office/drawing/2014/main" id="{BC971735-7E1B-5149-BFDA-833EDABC8A3B}"/>
              </a:ext>
            </a:extLst>
          </p:cNvPr>
          <p:cNvSpPr txBox="1"/>
          <p:nvPr/>
        </p:nvSpPr>
        <p:spPr>
          <a:xfrm>
            <a:off x="789597" y="6108767"/>
            <a:ext cx="10259404" cy="535531"/>
          </a:xfrm>
          <a:prstGeom prst="rect">
            <a:avLst/>
          </a:prstGeom>
          <a:solidFill>
            <a:schemeClr val="accent2"/>
          </a:solidFill>
        </p:spPr>
        <p:txBody>
          <a:bodyPr wrap="square">
            <a:spAutoFit/>
          </a:bodyPr>
          <a:lstStyle/>
          <a:p>
            <a:pPr algn="just">
              <a:lnSpc>
                <a:spcPct val="90000"/>
              </a:lnSpc>
              <a:spcBef>
                <a:spcPts val="600"/>
              </a:spcBef>
            </a:pPr>
            <a:r>
              <a:rPr lang="sl-SI" sz="1600" b="1" dirty="0">
                <a:solidFill>
                  <a:schemeClr val="bg1"/>
                </a:solidFill>
                <a:latin typeface="+mj-lt"/>
              </a:rPr>
              <a:t>VSA DOKAZILA, PRILOŽENA ZAHTEVKU ZA IZPLAČILO ZA SKLAD ESRR, SE MORAJO GLASITI NA UPRAVIČENCA ALI NA PARTNERJA V PROJEKTU.</a:t>
            </a:r>
          </a:p>
        </p:txBody>
      </p:sp>
      <p:sp>
        <p:nvSpPr>
          <p:cNvPr id="6" name="Označba mesta številke diapozitiva 5">
            <a:extLst>
              <a:ext uri="{FF2B5EF4-FFF2-40B4-BE49-F238E27FC236}">
                <a16:creationId xmlns:a16="http://schemas.microsoft.com/office/drawing/2014/main" id="{2103404A-47A2-CBED-E5F3-3EA4E4CF5A6C}"/>
              </a:ext>
            </a:extLst>
          </p:cNvPr>
          <p:cNvSpPr>
            <a:spLocks noGrp="1"/>
          </p:cNvSpPr>
          <p:nvPr>
            <p:ph type="sldNum" sz="quarter" idx="12"/>
          </p:nvPr>
        </p:nvSpPr>
        <p:spPr/>
        <p:txBody>
          <a:bodyPr/>
          <a:lstStyle/>
          <a:p>
            <a:fld id="{DB0541E2-7EB7-469F-924A-AAEADCA667B4}" type="slidenum">
              <a:rPr lang="sl-SI" smtClean="0"/>
              <a:t>36</a:t>
            </a:fld>
            <a:endParaRPr lang="sl-SI"/>
          </a:p>
        </p:txBody>
      </p:sp>
      <p:sp>
        <p:nvSpPr>
          <p:cNvPr id="7" name="PoljeZBesedilom 6">
            <a:extLst>
              <a:ext uri="{FF2B5EF4-FFF2-40B4-BE49-F238E27FC236}">
                <a16:creationId xmlns:a16="http://schemas.microsoft.com/office/drawing/2014/main" id="{7EF4F96C-F0C8-96A4-56B0-0B9EAE139566}"/>
              </a:ext>
            </a:extLst>
          </p:cNvPr>
          <p:cNvSpPr txBox="1"/>
          <p:nvPr/>
        </p:nvSpPr>
        <p:spPr>
          <a:xfrm>
            <a:off x="9299266" y="2800279"/>
            <a:ext cx="1989227" cy="276999"/>
          </a:xfrm>
          <a:prstGeom prst="rect">
            <a:avLst/>
          </a:prstGeom>
          <a:solidFill>
            <a:schemeClr val="accent6"/>
          </a:solidFill>
        </p:spPr>
        <p:txBody>
          <a:bodyPr wrap="square" rtlCol="0">
            <a:spAutoFit/>
          </a:bodyPr>
          <a:lstStyle/>
          <a:p>
            <a:r>
              <a:rPr lang="sl-SI" sz="1200" b="1" dirty="0">
                <a:solidFill>
                  <a:schemeClr val="bg1"/>
                </a:solidFill>
                <a:latin typeface="+mj-lt"/>
              </a:rPr>
              <a:t>POSTOPEK IZBORA IZVAJALCA</a:t>
            </a:r>
          </a:p>
        </p:txBody>
      </p:sp>
      <p:pic>
        <p:nvPicPr>
          <p:cNvPr id="9" name="Grafika 8" descr="Chevron arrows with solid fill">
            <a:extLst>
              <a:ext uri="{FF2B5EF4-FFF2-40B4-BE49-F238E27FC236}">
                <a16:creationId xmlns:a16="http://schemas.microsoft.com/office/drawing/2014/main" id="{FE0F35EE-B7A2-0FC4-C014-F41B3BC6AE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9009090" y="2800279"/>
            <a:ext cx="276999" cy="276999"/>
          </a:xfrm>
          <a:prstGeom prst="rect">
            <a:avLst/>
          </a:prstGeom>
        </p:spPr>
      </p:pic>
    </p:spTree>
    <p:extLst>
      <p:ext uri="{BB962C8B-B14F-4D97-AF65-F5344CB8AC3E}">
        <p14:creationId xmlns:p14="http://schemas.microsoft.com/office/powerpoint/2010/main" val="1519943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49A47-191B-2CD3-58DE-027E6E63AC0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AD32699-50C5-C8EF-AF61-D17B91490DB8}"/>
              </a:ext>
            </a:extLst>
          </p:cNvPr>
          <p:cNvSpPr>
            <a:spLocks noGrp="1"/>
          </p:cNvSpPr>
          <p:nvPr>
            <p:ph type="title"/>
          </p:nvPr>
        </p:nvSpPr>
        <p:spPr>
          <a:xfrm>
            <a:off x="838200" y="188151"/>
            <a:ext cx="10515600" cy="888620"/>
          </a:xfrm>
        </p:spPr>
        <p:txBody>
          <a:bodyPr>
            <a:normAutofit/>
          </a:bodyPr>
          <a:lstStyle/>
          <a:p>
            <a:r>
              <a:rPr lang="sl-SI" sz="4000" b="1" dirty="0">
                <a:solidFill>
                  <a:schemeClr val="accent6">
                    <a:lumMod val="75000"/>
                  </a:schemeClr>
                </a:solidFill>
              </a:rPr>
              <a:t>STROŠKI STORITEV ZUNANJIH IZVAJALCEV (3.7.)</a:t>
            </a:r>
            <a:endParaRPr lang="sl-SI" sz="4000" b="1" dirty="0">
              <a:solidFill>
                <a:schemeClr val="accent2"/>
              </a:solidFill>
            </a:endParaRPr>
          </a:p>
        </p:txBody>
      </p:sp>
      <p:sp>
        <p:nvSpPr>
          <p:cNvPr id="3" name="Označba mesta vsebine 2">
            <a:extLst>
              <a:ext uri="{FF2B5EF4-FFF2-40B4-BE49-F238E27FC236}">
                <a16:creationId xmlns:a16="http://schemas.microsoft.com/office/drawing/2014/main" id="{573EB831-8259-2723-5AA2-A3E82B160FCC}"/>
              </a:ext>
            </a:extLst>
          </p:cNvPr>
          <p:cNvSpPr>
            <a:spLocks noGrp="1"/>
          </p:cNvSpPr>
          <p:nvPr>
            <p:ph idx="1"/>
          </p:nvPr>
        </p:nvSpPr>
        <p:spPr>
          <a:xfrm>
            <a:off x="838200" y="1682750"/>
            <a:ext cx="4581525" cy="4351338"/>
          </a:xfrm>
        </p:spPr>
        <p:txBody>
          <a:bodyPr numCol="1">
            <a:noAutofit/>
          </a:bodyPr>
          <a:lstStyle/>
          <a:p>
            <a:pPr marL="0" indent="0" algn="just">
              <a:buNone/>
            </a:pPr>
            <a:r>
              <a:rPr lang="sl-SI" sz="1800" dirty="0">
                <a:solidFill>
                  <a:schemeClr val="tx1">
                    <a:lumMod val="65000"/>
                    <a:lumOff val="35000"/>
                  </a:schemeClr>
                </a:solidFill>
                <a:latin typeface="+mj-lt"/>
              </a:rPr>
              <a:t>Ta kategorija stroškov vsebuje stroške storitev, ki jih izvedejo </a:t>
            </a:r>
            <a:r>
              <a:rPr lang="sl-SI" sz="1800" b="1" dirty="0">
                <a:solidFill>
                  <a:schemeClr val="accent2"/>
                </a:solidFill>
                <a:latin typeface="+mj-lt"/>
              </a:rPr>
              <a:t>zunanji izvajalci v okviru projekta </a:t>
            </a:r>
            <a:r>
              <a:rPr lang="sl-SI" sz="1800" dirty="0">
                <a:solidFill>
                  <a:schemeClr val="tx1">
                    <a:lumMod val="65000"/>
                    <a:lumOff val="35000"/>
                  </a:schemeClr>
                </a:solidFill>
                <a:latin typeface="+mj-lt"/>
              </a:rPr>
              <a:t>in so potrebni za izvedbo projekta. </a:t>
            </a:r>
            <a:endParaRPr lang="sl-SI" sz="1800" dirty="0">
              <a:solidFill>
                <a:schemeClr val="bg2">
                  <a:lumMod val="25000"/>
                </a:schemeClr>
              </a:solidFill>
              <a:latin typeface="+mj-lt"/>
            </a:endParaRPr>
          </a:p>
          <a:p>
            <a:pPr marL="0" indent="0" algn="just">
              <a:buNone/>
            </a:pPr>
            <a:r>
              <a:rPr lang="sl-SI" sz="1800" dirty="0">
                <a:solidFill>
                  <a:schemeClr val="bg2">
                    <a:lumMod val="25000"/>
                  </a:schemeClr>
                </a:solidFill>
                <a:latin typeface="+mj-lt"/>
              </a:rPr>
              <a:t>Stroški se izkazujejo z izdanimi računi, ki morajo vsebovati podrobno specifikacijo nabavljenega materiala ali popis opravljenih del. </a:t>
            </a:r>
          </a:p>
          <a:p>
            <a:pPr marL="0" indent="0" algn="just">
              <a:buNone/>
            </a:pPr>
            <a:endParaRPr lang="sl-SI" sz="1800" b="1" dirty="0">
              <a:solidFill>
                <a:schemeClr val="bg2">
                  <a:lumMod val="25000"/>
                </a:schemeClr>
              </a:solidFill>
              <a:latin typeface="+mj-lt"/>
            </a:endParaRPr>
          </a:p>
          <a:p>
            <a:pPr marL="0" indent="0" algn="just">
              <a:buNone/>
            </a:pPr>
            <a:r>
              <a:rPr lang="sl-SI" sz="1800" b="1" dirty="0">
                <a:solidFill>
                  <a:schemeClr val="bg2">
                    <a:lumMod val="25000"/>
                  </a:schemeClr>
                </a:solidFill>
                <a:latin typeface="+mj-lt"/>
              </a:rPr>
              <a:t>Stroški storitev zunanjih izvajalcev se povrnejo na podlagi dejanskih stroškov.</a:t>
            </a:r>
          </a:p>
          <a:p>
            <a:pPr marL="0" indent="0" algn="just">
              <a:buNone/>
            </a:pPr>
            <a:endParaRPr lang="sl-SI" sz="1800" dirty="0">
              <a:solidFill>
                <a:schemeClr val="bg2">
                  <a:lumMod val="25000"/>
                </a:schemeClr>
              </a:solidFill>
              <a:latin typeface="+mj-lt"/>
            </a:endParaRPr>
          </a:p>
          <a:p>
            <a:pPr marL="0" indent="0" algn="just">
              <a:buNone/>
            </a:pPr>
            <a:r>
              <a:rPr lang="sl-SI" sz="1800" dirty="0">
                <a:solidFill>
                  <a:schemeClr val="bg2">
                    <a:lumMod val="25000"/>
                  </a:schemeClr>
                </a:solidFill>
                <a:latin typeface="+mj-lt"/>
              </a:rPr>
              <a:t>Dokazila za predložitev zahtevku so navedena v </a:t>
            </a:r>
            <a:r>
              <a:rPr lang="sl-SI" sz="1800" dirty="0">
                <a:solidFill>
                  <a:schemeClr val="bg2">
                    <a:lumMod val="25000"/>
                  </a:schemeClr>
                </a:solidFill>
                <a:latin typeface="+mj-lt"/>
                <a:hlinkClick r:id="rId2"/>
              </a:rPr>
              <a:t>Navodilih</a:t>
            </a:r>
            <a:r>
              <a:rPr lang="sl-SI" sz="1800" dirty="0">
                <a:solidFill>
                  <a:schemeClr val="bg2">
                    <a:lumMod val="25000"/>
                  </a:schemeClr>
                </a:solidFill>
                <a:latin typeface="+mj-lt"/>
              </a:rPr>
              <a:t> _ poglavje 3.7.</a:t>
            </a:r>
          </a:p>
        </p:txBody>
      </p:sp>
      <p:sp>
        <p:nvSpPr>
          <p:cNvPr id="4" name="Označba mesta vsebine 2">
            <a:extLst>
              <a:ext uri="{FF2B5EF4-FFF2-40B4-BE49-F238E27FC236}">
                <a16:creationId xmlns:a16="http://schemas.microsoft.com/office/drawing/2014/main" id="{00EA72E9-4FF0-0CEC-C4F0-469ACC209AD4}"/>
              </a:ext>
            </a:extLst>
          </p:cNvPr>
          <p:cNvSpPr txBox="1">
            <a:spLocks/>
          </p:cNvSpPr>
          <p:nvPr/>
        </p:nvSpPr>
        <p:spPr>
          <a:xfrm>
            <a:off x="5774128" y="1682750"/>
            <a:ext cx="4581525" cy="4365625"/>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b="1" dirty="0">
                <a:solidFill>
                  <a:schemeClr val="bg2">
                    <a:lumMod val="25000"/>
                  </a:schemeClr>
                </a:solidFill>
                <a:latin typeface="+mj-lt"/>
              </a:rPr>
              <a:t>Stopnja javne podpore </a:t>
            </a:r>
            <a:r>
              <a:rPr lang="sl-SI" sz="1800" dirty="0">
                <a:solidFill>
                  <a:schemeClr val="bg2">
                    <a:lumMod val="25000"/>
                  </a:schemeClr>
                </a:solidFill>
                <a:latin typeface="+mj-lt"/>
              </a:rPr>
              <a:t>za stroške storitev zunanjih izvajalcev znaša </a:t>
            </a:r>
            <a:r>
              <a:rPr lang="sl-SI" sz="1800" b="1" dirty="0">
                <a:solidFill>
                  <a:schemeClr val="bg2">
                    <a:lumMod val="25000"/>
                  </a:schemeClr>
                </a:solidFill>
                <a:latin typeface="+mj-lt"/>
              </a:rPr>
              <a:t>80 % upravičenih stroškov projekta</a:t>
            </a:r>
            <a:r>
              <a:rPr lang="sl-SI" sz="1800" dirty="0">
                <a:solidFill>
                  <a:schemeClr val="bg2">
                    <a:lumMod val="25000"/>
                  </a:schemeClr>
                </a:solidFill>
                <a:latin typeface="+mj-lt"/>
              </a:rPr>
              <a:t>.</a:t>
            </a:r>
          </a:p>
          <a:p>
            <a:pPr marL="0" indent="0">
              <a:buNone/>
            </a:pPr>
            <a:endParaRPr lang="sl-SI" sz="1800" dirty="0">
              <a:solidFill>
                <a:schemeClr val="bg2">
                  <a:lumMod val="25000"/>
                </a:schemeClr>
              </a:solidFill>
              <a:latin typeface="+mj-lt"/>
            </a:endParaRPr>
          </a:p>
          <a:p>
            <a:pPr marL="0" indent="0">
              <a:buNone/>
            </a:pPr>
            <a:endParaRPr lang="sl-SI" sz="1800" b="1" dirty="0">
              <a:latin typeface="+mj-lt"/>
            </a:endParaRPr>
          </a:p>
        </p:txBody>
      </p:sp>
      <p:pic>
        <p:nvPicPr>
          <p:cNvPr id="5" name="Slika 4">
            <a:extLst>
              <a:ext uri="{FF2B5EF4-FFF2-40B4-BE49-F238E27FC236}">
                <a16:creationId xmlns:a16="http://schemas.microsoft.com/office/drawing/2014/main" id="{038A8CC2-D63A-B3F6-E819-4DE55097D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43458"/>
            <a:ext cx="9517453" cy="210312"/>
          </a:xfrm>
          <a:prstGeom prst="rect">
            <a:avLst/>
          </a:prstGeom>
        </p:spPr>
      </p:pic>
      <p:sp>
        <p:nvSpPr>
          <p:cNvPr id="6" name="Označba mesta vsebine 2">
            <a:extLst>
              <a:ext uri="{FF2B5EF4-FFF2-40B4-BE49-F238E27FC236}">
                <a16:creationId xmlns:a16="http://schemas.microsoft.com/office/drawing/2014/main" id="{86533213-EB7D-96B1-1A36-ADA7C2FCF8CE}"/>
              </a:ext>
            </a:extLst>
          </p:cNvPr>
          <p:cNvSpPr txBox="1">
            <a:spLocks/>
          </p:cNvSpPr>
          <p:nvPr/>
        </p:nvSpPr>
        <p:spPr>
          <a:xfrm>
            <a:off x="6743700" y="5036417"/>
            <a:ext cx="4295775" cy="897764"/>
          </a:xfrm>
          <a:prstGeom prst="rect">
            <a:avLst/>
          </a:prstGeom>
          <a:solidFill>
            <a:schemeClr val="accent6"/>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b="1" dirty="0">
                <a:solidFill>
                  <a:schemeClr val="bg1"/>
                </a:solidFill>
                <a:latin typeface="+mj-lt"/>
              </a:rPr>
              <a:t>20 % pavšalna stopnja za neposredne stroške osebja se bo pripisala glede na dejanske potrjene upravičene stroške.</a:t>
            </a:r>
          </a:p>
        </p:txBody>
      </p:sp>
      <p:pic>
        <p:nvPicPr>
          <p:cNvPr id="7" name="Grafika 6" descr="House with solid fill">
            <a:extLst>
              <a:ext uri="{FF2B5EF4-FFF2-40B4-BE49-F238E27FC236}">
                <a16:creationId xmlns:a16="http://schemas.microsoft.com/office/drawing/2014/main" id="{DFA20409-F552-21E8-00A6-08A1BA11A3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5728" y="69216"/>
            <a:ext cx="505797" cy="505797"/>
          </a:xfrm>
          <a:prstGeom prst="rect">
            <a:avLst/>
          </a:prstGeom>
        </p:spPr>
      </p:pic>
      <p:pic>
        <p:nvPicPr>
          <p:cNvPr id="7170" name="Picture 2" descr="To work in an office Vector Icons free download in SVG, PNG Format">
            <a:extLst>
              <a:ext uri="{FF2B5EF4-FFF2-40B4-BE49-F238E27FC236}">
                <a16:creationId xmlns:a16="http://schemas.microsoft.com/office/drawing/2014/main" id="{113D6C30-A38B-CF9B-A630-FB131FC8A878}"/>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9875320" y="1499107"/>
            <a:ext cx="1767694" cy="1767694"/>
          </a:xfrm>
          <a:prstGeom prst="rect">
            <a:avLst/>
          </a:prstGeom>
          <a:noFill/>
          <a:extLst>
            <a:ext uri="{909E8E84-426E-40DD-AFC4-6F175D3DCCD1}">
              <a14:hiddenFill xmlns:a14="http://schemas.microsoft.com/office/drawing/2010/main">
                <a:solidFill>
                  <a:srgbClr val="FFFFFF"/>
                </a:solidFill>
              </a14:hiddenFill>
            </a:ext>
          </a:extLst>
        </p:spPr>
      </p:pic>
      <p:sp>
        <p:nvSpPr>
          <p:cNvPr id="8" name="PoljeZBesedilom 7">
            <a:extLst>
              <a:ext uri="{FF2B5EF4-FFF2-40B4-BE49-F238E27FC236}">
                <a16:creationId xmlns:a16="http://schemas.microsoft.com/office/drawing/2014/main" id="{0BFD5532-50F2-D2F0-F057-517B86377D06}"/>
              </a:ext>
            </a:extLst>
          </p:cNvPr>
          <p:cNvSpPr txBox="1"/>
          <p:nvPr/>
        </p:nvSpPr>
        <p:spPr>
          <a:xfrm>
            <a:off x="838200" y="6145929"/>
            <a:ext cx="10201275" cy="535531"/>
          </a:xfrm>
          <a:prstGeom prst="rect">
            <a:avLst/>
          </a:prstGeom>
          <a:solidFill>
            <a:schemeClr val="accent2"/>
          </a:solidFill>
        </p:spPr>
        <p:txBody>
          <a:bodyPr wrap="square">
            <a:spAutoFit/>
          </a:bodyPr>
          <a:lstStyle/>
          <a:p>
            <a:pPr algn="just">
              <a:lnSpc>
                <a:spcPct val="90000"/>
              </a:lnSpc>
              <a:spcBef>
                <a:spcPts val="600"/>
              </a:spcBef>
            </a:pPr>
            <a:r>
              <a:rPr lang="sl-SI" sz="1600" b="1" dirty="0">
                <a:solidFill>
                  <a:schemeClr val="bg1"/>
                </a:solidFill>
                <a:latin typeface="+mj-lt"/>
              </a:rPr>
              <a:t>VSA DOKAZILA, PRILOŽENA ZAHTEVKU ZA IZPLAČILO ZA SKLAD ESRR, SE MORAJO GLASITI NA UPRAVIČENCA ALI NA PARTNERJA V PROJEKTU.</a:t>
            </a:r>
          </a:p>
        </p:txBody>
      </p:sp>
      <p:sp>
        <p:nvSpPr>
          <p:cNvPr id="9" name="Označba mesta številke diapozitiva 8">
            <a:extLst>
              <a:ext uri="{FF2B5EF4-FFF2-40B4-BE49-F238E27FC236}">
                <a16:creationId xmlns:a16="http://schemas.microsoft.com/office/drawing/2014/main" id="{E6100981-68F2-80FF-3029-7E4EFC7AE491}"/>
              </a:ext>
            </a:extLst>
          </p:cNvPr>
          <p:cNvSpPr>
            <a:spLocks noGrp="1"/>
          </p:cNvSpPr>
          <p:nvPr>
            <p:ph type="sldNum" sz="quarter" idx="12"/>
          </p:nvPr>
        </p:nvSpPr>
        <p:spPr/>
        <p:txBody>
          <a:bodyPr/>
          <a:lstStyle/>
          <a:p>
            <a:fld id="{DB0541E2-7EB7-469F-924A-AAEADCA667B4}" type="slidenum">
              <a:rPr lang="sl-SI" smtClean="0"/>
              <a:t>37</a:t>
            </a:fld>
            <a:endParaRPr lang="sl-SI"/>
          </a:p>
        </p:txBody>
      </p:sp>
      <p:sp>
        <p:nvSpPr>
          <p:cNvPr id="10" name="Označba mesta vsebine 2">
            <a:extLst>
              <a:ext uri="{FF2B5EF4-FFF2-40B4-BE49-F238E27FC236}">
                <a16:creationId xmlns:a16="http://schemas.microsoft.com/office/drawing/2014/main" id="{9D6F4DC9-4896-0199-6C9D-66ECE787241A}"/>
              </a:ext>
            </a:extLst>
          </p:cNvPr>
          <p:cNvSpPr txBox="1">
            <a:spLocks/>
          </p:cNvSpPr>
          <p:nvPr/>
        </p:nvSpPr>
        <p:spPr>
          <a:xfrm>
            <a:off x="6743701" y="3517517"/>
            <a:ext cx="4295774" cy="1289920"/>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1800" dirty="0">
                <a:solidFill>
                  <a:schemeClr val="bg1"/>
                </a:solidFill>
                <a:latin typeface="+mj-lt"/>
              </a:rPr>
              <a:t>Naknadna navodila/pojasnila s strani MKRR: </a:t>
            </a:r>
            <a:r>
              <a:rPr lang="sl-SI" sz="1800" b="1" dirty="0">
                <a:solidFill>
                  <a:schemeClr val="bg1"/>
                </a:solidFill>
                <a:latin typeface="+mj-lt"/>
              </a:rPr>
              <a:t>Stroški zunanjih izvajalcev so upravičeni, v kolikor so neposredno povezani z naložbo / investicijo v sklopu projekta.</a:t>
            </a:r>
          </a:p>
          <a:p>
            <a:pPr marL="0" indent="0">
              <a:buFont typeface="Arial" panose="020B0604020202020204" pitchFamily="34" charset="0"/>
              <a:buNone/>
            </a:pPr>
            <a:endParaRPr lang="sl-SI" sz="2400" dirty="0">
              <a:latin typeface="+mj-lt"/>
            </a:endParaRPr>
          </a:p>
        </p:txBody>
      </p:sp>
      <p:pic>
        <p:nvPicPr>
          <p:cNvPr id="12" name="Slika 11">
            <a:extLst>
              <a:ext uri="{FF2B5EF4-FFF2-40B4-BE49-F238E27FC236}">
                <a16:creationId xmlns:a16="http://schemas.microsoft.com/office/drawing/2014/main" id="{E217570F-925E-0839-D837-06FD7E55BC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6505" y="4943924"/>
            <a:ext cx="553970" cy="553970"/>
          </a:xfrm>
          <a:prstGeom prst="rect">
            <a:avLst/>
          </a:prstGeom>
        </p:spPr>
      </p:pic>
    </p:spTree>
    <p:extLst>
      <p:ext uri="{BB962C8B-B14F-4D97-AF65-F5344CB8AC3E}">
        <p14:creationId xmlns:p14="http://schemas.microsoft.com/office/powerpoint/2010/main" val="86865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117A9-CBB5-F5D0-44FB-F2CEADA2571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1928DB1-E726-FEC2-F0CD-3B237A91C984}"/>
              </a:ext>
            </a:extLst>
          </p:cNvPr>
          <p:cNvSpPr>
            <a:spLocks noGrp="1"/>
          </p:cNvSpPr>
          <p:nvPr>
            <p:ph type="title"/>
          </p:nvPr>
        </p:nvSpPr>
        <p:spPr>
          <a:xfrm>
            <a:off x="838200" y="188151"/>
            <a:ext cx="10515600" cy="888620"/>
          </a:xfrm>
        </p:spPr>
        <p:txBody>
          <a:bodyPr>
            <a:normAutofit/>
          </a:bodyPr>
          <a:lstStyle/>
          <a:p>
            <a:r>
              <a:rPr lang="sl-SI" sz="4000" b="1" dirty="0">
                <a:solidFill>
                  <a:schemeClr val="accent6">
                    <a:lumMod val="75000"/>
                  </a:schemeClr>
                </a:solidFill>
              </a:rPr>
              <a:t>STROŠKI STORITEV ZUNANJIH IZVAJALCEV (3.7.)</a:t>
            </a:r>
            <a:endParaRPr lang="sl-SI" sz="4000" b="1" dirty="0">
              <a:solidFill>
                <a:schemeClr val="accent2"/>
              </a:solidFill>
            </a:endParaRPr>
          </a:p>
        </p:txBody>
      </p:sp>
      <p:sp>
        <p:nvSpPr>
          <p:cNvPr id="3" name="Označba mesta vsebine 2">
            <a:extLst>
              <a:ext uri="{FF2B5EF4-FFF2-40B4-BE49-F238E27FC236}">
                <a16:creationId xmlns:a16="http://schemas.microsoft.com/office/drawing/2014/main" id="{738A25A9-3F2E-2B34-EBAD-53B820DFB80D}"/>
              </a:ext>
            </a:extLst>
          </p:cNvPr>
          <p:cNvSpPr>
            <a:spLocks noGrp="1"/>
          </p:cNvSpPr>
          <p:nvPr>
            <p:ph idx="1"/>
          </p:nvPr>
        </p:nvSpPr>
        <p:spPr>
          <a:xfrm>
            <a:off x="561975" y="1253321"/>
            <a:ext cx="11287125" cy="5416528"/>
          </a:xfrm>
        </p:spPr>
        <p:txBody>
          <a:bodyPr numCol="1">
            <a:noAutofit/>
          </a:bodyPr>
          <a:lstStyle/>
          <a:p>
            <a:pPr marL="0" indent="0" algn="just">
              <a:buNone/>
            </a:pPr>
            <a:r>
              <a:rPr lang="sl-SI" sz="1600" dirty="0">
                <a:solidFill>
                  <a:schemeClr val="tx1">
                    <a:lumMod val="65000"/>
                    <a:lumOff val="35000"/>
                  </a:schemeClr>
                </a:solidFill>
                <a:latin typeface="+mj-lt"/>
              </a:rPr>
              <a:t>Stroški storitev zunanjih izvajalcev lahko vključujejo na primer:</a:t>
            </a:r>
          </a:p>
          <a:p>
            <a:pPr algn="just"/>
            <a:r>
              <a:rPr lang="sl-SI" sz="1600" b="1" dirty="0">
                <a:solidFill>
                  <a:schemeClr val="tx1">
                    <a:lumMod val="65000"/>
                    <a:lumOff val="35000"/>
                  </a:schemeClr>
                </a:solidFill>
                <a:latin typeface="+mj-lt"/>
              </a:rPr>
              <a:t>svetovalne in nadzorne storitve </a:t>
            </a:r>
            <a:r>
              <a:rPr lang="sl-SI" sz="1600" dirty="0">
                <a:solidFill>
                  <a:schemeClr val="tx1">
                    <a:lumMod val="65000"/>
                    <a:lumOff val="35000"/>
                  </a:schemeClr>
                </a:solidFill>
                <a:latin typeface="+mj-lt"/>
              </a:rPr>
              <a:t>(pravno, finančno, trženjsko, ipd. svetovanje, storitve inženiringa);</a:t>
            </a:r>
          </a:p>
          <a:p>
            <a:pPr algn="just"/>
            <a:r>
              <a:rPr lang="sl-SI" sz="1600" b="1" dirty="0">
                <a:solidFill>
                  <a:schemeClr val="tx1">
                    <a:lumMod val="65000"/>
                    <a:lumOff val="35000"/>
                  </a:schemeClr>
                </a:solidFill>
                <a:latin typeface="+mj-lt"/>
              </a:rPr>
              <a:t>študije o izvedljivosti projektov</a:t>
            </a:r>
            <a:r>
              <a:rPr lang="sl-SI" sz="1600" dirty="0">
                <a:solidFill>
                  <a:schemeClr val="tx1">
                    <a:lumMod val="65000"/>
                    <a:lumOff val="35000"/>
                  </a:schemeClr>
                </a:solidFill>
                <a:latin typeface="+mj-lt"/>
              </a:rPr>
              <a:t>, projektna dokumentacija, nadzor in investicijski inženiring (po </a:t>
            </a:r>
            <a:r>
              <a:rPr lang="sl-SI" sz="1600" dirty="0" err="1">
                <a:solidFill>
                  <a:schemeClr val="tx1">
                    <a:lumMod val="65000"/>
                    <a:lumOff val="35000"/>
                  </a:schemeClr>
                </a:solidFill>
                <a:latin typeface="+mj-lt"/>
              </a:rPr>
              <a:t>podjemni</a:t>
            </a:r>
            <a:r>
              <a:rPr lang="sl-SI" sz="1600" dirty="0">
                <a:solidFill>
                  <a:schemeClr val="tx1">
                    <a:lumMod val="65000"/>
                    <a:lumOff val="35000"/>
                  </a:schemeClr>
                </a:solidFill>
                <a:latin typeface="+mj-lt"/>
              </a:rPr>
              <a:t> pogodbi oz. postopku po ZJN);</a:t>
            </a:r>
          </a:p>
          <a:p>
            <a:pPr algn="just"/>
            <a:r>
              <a:rPr lang="sl-SI" sz="1600" b="1" dirty="0">
                <a:solidFill>
                  <a:schemeClr val="tx1">
                    <a:lumMod val="65000"/>
                    <a:lumOff val="35000"/>
                  </a:schemeClr>
                </a:solidFill>
                <a:latin typeface="+mj-lt"/>
              </a:rPr>
              <a:t>prevajalske storitve, lektoriranje </a:t>
            </a:r>
            <a:r>
              <a:rPr lang="sl-SI" sz="1600" dirty="0">
                <a:solidFill>
                  <a:schemeClr val="tx1">
                    <a:lumMod val="65000"/>
                    <a:lumOff val="35000"/>
                  </a:schemeClr>
                </a:solidFill>
                <a:latin typeface="+mj-lt"/>
              </a:rPr>
              <a:t>in podobno;</a:t>
            </a:r>
          </a:p>
          <a:p>
            <a:pPr algn="just"/>
            <a:r>
              <a:rPr lang="sl-SI" sz="1600" b="1" dirty="0">
                <a:solidFill>
                  <a:schemeClr val="tx1">
                    <a:lumMod val="65000"/>
                    <a:lumOff val="35000"/>
                  </a:schemeClr>
                </a:solidFill>
                <a:latin typeface="+mj-lt"/>
              </a:rPr>
              <a:t>storitve izobraževanja in usposabljanja</a:t>
            </a:r>
            <a:r>
              <a:rPr lang="sl-SI" sz="1600" dirty="0">
                <a:solidFill>
                  <a:schemeClr val="tx1">
                    <a:lumMod val="65000"/>
                    <a:lumOff val="35000"/>
                  </a:schemeClr>
                </a:solidFill>
                <a:latin typeface="+mj-lt"/>
              </a:rPr>
              <a:t>;</a:t>
            </a:r>
          </a:p>
          <a:p>
            <a:pPr algn="just"/>
            <a:r>
              <a:rPr lang="sl-SI" sz="1600" b="1" dirty="0">
                <a:solidFill>
                  <a:schemeClr val="tx1">
                    <a:lumMod val="65000"/>
                    <a:lumOff val="35000"/>
                  </a:schemeClr>
                </a:solidFill>
                <a:latin typeface="+mj-lt"/>
              </a:rPr>
              <a:t>analize, študije in načrti z informacijskega področja</a:t>
            </a:r>
            <a:r>
              <a:rPr lang="sl-SI" sz="1600" dirty="0">
                <a:solidFill>
                  <a:schemeClr val="tx1">
                    <a:lumMod val="65000"/>
                    <a:lumOff val="35000"/>
                  </a:schemeClr>
                </a:solidFill>
                <a:latin typeface="+mj-lt"/>
              </a:rPr>
              <a:t>;</a:t>
            </a:r>
          </a:p>
          <a:p>
            <a:pPr algn="just"/>
            <a:r>
              <a:rPr lang="sl-SI" sz="1600" b="1" dirty="0">
                <a:solidFill>
                  <a:schemeClr val="tx1">
                    <a:lumMod val="65000"/>
                    <a:lumOff val="35000"/>
                  </a:schemeClr>
                </a:solidFill>
                <a:latin typeface="+mj-lt"/>
              </a:rPr>
              <a:t>administrativno tehnične storitve</a:t>
            </a:r>
            <a:r>
              <a:rPr lang="sl-SI" sz="1600" dirty="0">
                <a:solidFill>
                  <a:schemeClr val="tx1">
                    <a:lumMod val="65000"/>
                    <a:lumOff val="35000"/>
                  </a:schemeClr>
                </a:solidFill>
                <a:latin typeface="+mj-lt"/>
              </a:rPr>
              <a:t>, če so neposredno povezane s projektom;</a:t>
            </a:r>
          </a:p>
          <a:p>
            <a:pPr algn="just"/>
            <a:r>
              <a:rPr lang="sl-SI" sz="1600" b="1" dirty="0">
                <a:solidFill>
                  <a:schemeClr val="tx1">
                    <a:lumMod val="65000"/>
                    <a:lumOff val="35000"/>
                  </a:schemeClr>
                </a:solidFill>
                <a:latin typeface="+mj-lt"/>
              </a:rPr>
              <a:t>storitve izdelave študij, raziskav, razvoja</a:t>
            </a:r>
            <a:r>
              <a:rPr lang="sl-SI" sz="1600" dirty="0">
                <a:solidFill>
                  <a:schemeClr val="tx1">
                    <a:lumMod val="65000"/>
                    <a:lumOff val="35000"/>
                  </a:schemeClr>
                </a:solidFill>
                <a:latin typeface="+mj-lt"/>
              </a:rPr>
              <a:t>, vrednotenj, ocen, strokovnih mnenj in poročil;</a:t>
            </a:r>
          </a:p>
          <a:p>
            <a:pPr algn="just"/>
            <a:r>
              <a:rPr lang="sl-SI" sz="1600" b="1" dirty="0">
                <a:solidFill>
                  <a:schemeClr val="tx1">
                    <a:lumMod val="65000"/>
                    <a:lumOff val="35000"/>
                  </a:schemeClr>
                </a:solidFill>
                <a:latin typeface="+mj-lt"/>
              </a:rPr>
              <a:t>stroški najema nepremičnin in opreme</a:t>
            </a:r>
            <a:r>
              <a:rPr lang="sl-SI" sz="1600" dirty="0">
                <a:solidFill>
                  <a:schemeClr val="tx1">
                    <a:lumMod val="65000"/>
                    <a:lumOff val="35000"/>
                  </a:schemeClr>
                </a:solidFill>
                <a:latin typeface="+mj-lt"/>
              </a:rPr>
              <a:t>, če so namenjeni neposrednemu izvajanju projekta (izvedba delavnic, usposabljanj ipd., ki so del vsebinskih aktivnosti na operaciji);</a:t>
            </a:r>
          </a:p>
          <a:p>
            <a:pPr algn="just"/>
            <a:r>
              <a:rPr lang="sl-SI" sz="1600" b="1" dirty="0">
                <a:solidFill>
                  <a:schemeClr val="tx1">
                    <a:lumMod val="65000"/>
                    <a:lumOff val="35000"/>
                  </a:schemeClr>
                </a:solidFill>
                <a:latin typeface="+mj-lt"/>
              </a:rPr>
              <a:t>stroški najema opreme </a:t>
            </a:r>
            <a:r>
              <a:rPr lang="sl-SI" sz="1600" dirty="0">
                <a:solidFill>
                  <a:schemeClr val="tx1">
                    <a:lumMod val="65000"/>
                    <a:lumOff val="35000"/>
                  </a:schemeClr>
                </a:solidFill>
                <a:latin typeface="+mj-lt"/>
              </a:rPr>
              <a:t>(pri tem je potrebno dokazati, da so bili stroški najema opreme najbolj učinkovit način uporabe opreme);</a:t>
            </a:r>
          </a:p>
          <a:p>
            <a:pPr algn="just"/>
            <a:r>
              <a:rPr lang="sl-SI" sz="1600" dirty="0">
                <a:solidFill>
                  <a:schemeClr val="tx1">
                    <a:lumMod val="65000"/>
                    <a:lumOff val="35000"/>
                  </a:schemeClr>
                </a:solidFill>
                <a:latin typeface="+mj-lt"/>
              </a:rPr>
              <a:t>zakup oz. </a:t>
            </a:r>
            <a:r>
              <a:rPr lang="sl-SI" sz="1600" dirty="0" err="1">
                <a:solidFill>
                  <a:schemeClr val="tx1">
                    <a:lumMod val="65000"/>
                    <a:lumOff val="35000"/>
                  </a:schemeClr>
                </a:solidFill>
                <a:latin typeface="+mj-lt"/>
              </a:rPr>
              <a:t>lizing</a:t>
            </a:r>
            <a:r>
              <a:rPr lang="sl-SI" sz="1600" dirty="0">
                <a:solidFill>
                  <a:schemeClr val="tx1">
                    <a:lumMod val="65000"/>
                    <a:lumOff val="35000"/>
                  </a:schemeClr>
                </a:solidFill>
                <a:latin typeface="+mj-lt"/>
              </a:rPr>
              <a:t> opreme ali stroški najema neopredmetenih sredstev (pri tem je potrebno dokazati, da gre najbolj učinkovit način uporabe);</a:t>
            </a:r>
          </a:p>
          <a:p>
            <a:pPr algn="just"/>
            <a:r>
              <a:rPr lang="sl-SI" sz="1600" b="1" dirty="0">
                <a:solidFill>
                  <a:schemeClr val="tx1">
                    <a:lumMod val="65000"/>
                    <a:lumOff val="35000"/>
                  </a:schemeClr>
                </a:solidFill>
                <a:latin typeface="+mj-lt"/>
              </a:rPr>
              <a:t>drugi stroški storitev zunanjih izvajalcev</a:t>
            </a:r>
            <a:r>
              <a:rPr lang="sl-SI" sz="1600" dirty="0">
                <a:solidFill>
                  <a:schemeClr val="tx1">
                    <a:lumMod val="65000"/>
                    <a:lumOff val="35000"/>
                  </a:schemeClr>
                </a:solidFill>
                <a:latin typeface="+mj-lt"/>
              </a:rPr>
              <a:t>, ki so nujno potrebni za izvedbo projekta in so bili predhodno odobreni s strani PT oziroma OU.</a:t>
            </a:r>
          </a:p>
          <a:p>
            <a:pPr marL="0" indent="0" algn="just">
              <a:buNone/>
            </a:pPr>
            <a:r>
              <a:rPr lang="sl-SI" sz="1600" dirty="0">
                <a:solidFill>
                  <a:schemeClr val="tx1">
                    <a:lumMod val="65000"/>
                    <a:lumOff val="35000"/>
                  </a:schemeClr>
                </a:solidFill>
                <a:latin typeface="+mj-lt"/>
              </a:rPr>
              <a:t>Kot upravičen strošek se lahko šteje tudi </a:t>
            </a:r>
            <a:r>
              <a:rPr lang="sl-SI" sz="1600" b="1" dirty="0">
                <a:solidFill>
                  <a:schemeClr val="tx1">
                    <a:lumMod val="65000"/>
                    <a:lumOff val="35000"/>
                  </a:schemeClr>
                </a:solidFill>
                <a:latin typeface="+mj-lt"/>
              </a:rPr>
              <a:t>članarina v različnih združenjih </a:t>
            </a:r>
            <a:r>
              <a:rPr lang="sl-SI" sz="1600" dirty="0">
                <a:solidFill>
                  <a:schemeClr val="tx1">
                    <a:lumMod val="65000"/>
                    <a:lumOff val="35000"/>
                  </a:schemeClr>
                </a:solidFill>
                <a:latin typeface="+mj-lt"/>
              </a:rPr>
              <a:t>(slovenskih ali tujih), če je članstvo v takem združenju neposredno povezano z izvajanjem projekta. Kot dokazilo se predloži utemeljitev, zakaj in kako je članstvo povezano s projektom. </a:t>
            </a:r>
          </a:p>
        </p:txBody>
      </p:sp>
      <p:pic>
        <p:nvPicPr>
          <p:cNvPr id="5" name="Slika 4">
            <a:extLst>
              <a:ext uri="{FF2B5EF4-FFF2-40B4-BE49-F238E27FC236}">
                <a16:creationId xmlns:a16="http://schemas.microsoft.com/office/drawing/2014/main" id="{358A309E-4B1A-7317-7D6A-E04AD6C2E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 y="866459"/>
            <a:ext cx="9517453" cy="210312"/>
          </a:xfrm>
          <a:prstGeom prst="rect">
            <a:avLst/>
          </a:prstGeom>
        </p:spPr>
      </p:pic>
      <p:pic>
        <p:nvPicPr>
          <p:cNvPr id="7" name="Grafika 6" descr="House with solid fill">
            <a:extLst>
              <a:ext uri="{FF2B5EF4-FFF2-40B4-BE49-F238E27FC236}">
                <a16:creationId xmlns:a16="http://schemas.microsoft.com/office/drawing/2014/main" id="{40549282-8971-71E8-5DE4-6584062C88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728" y="69216"/>
            <a:ext cx="505797" cy="505797"/>
          </a:xfrm>
          <a:prstGeom prst="rect">
            <a:avLst/>
          </a:prstGeom>
        </p:spPr>
      </p:pic>
      <p:sp>
        <p:nvSpPr>
          <p:cNvPr id="4" name="Označba mesta številke diapozitiva 3">
            <a:extLst>
              <a:ext uri="{FF2B5EF4-FFF2-40B4-BE49-F238E27FC236}">
                <a16:creationId xmlns:a16="http://schemas.microsoft.com/office/drawing/2014/main" id="{9CE8344A-5366-324B-E88F-2F9025DFED06}"/>
              </a:ext>
            </a:extLst>
          </p:cNvPr>
          <p:cNvSpPr>
            <a:spLocks noGrp="1"/>
          </p:cNvSpPr>
          <p:nvPr>
            <p:ph type="sldNum" sz="quarter" idx="12"/>
          </p:nvPr>
        </p:nvSpPr>
        <p:spPr/>
        <p:txBody>
          <a:bodyPr/>
          <a:lstStyle/>
          <a:p>
            <a:fld id="{DB0541E2-7EB7-469F-924A-AAEADCA667B4}" type="slidenum">
              <a:rPr lang="sl-SI" smtClean="0"/>
              <a:t>38</a:t>
            </a:fld>
            <a:endParaRPr lang="sl-SI"/>
          </a:p>
        </p:txBody>
      </p:sp>
    </p:spTree>
    <p:extLst>
      <p:ext uri="{BB962C8B-B14F-4D97-AF65-F5344CB8AC3E}">
        <p14:creationId xmlns:p14="http://schemas.microsoft.com/office/powerpoint/2010/main" val="94361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0FC4D-F85E-CF67-F3C5-5AE2C9EDB75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6CC05BC-A541-F967-09B1-E80B05BEE84F}"/>
              </a:ext>
            </a:extLst>
          </p:cNvPr>
          <p:cNvSpPr>
            <a:spLocks noGrp="1"/>
          </p:cNvSpPr>
          <p:nvPr>
            <p:ph type="title"/>
          </p:nvPr>
        </p:nvSpPr>
        <p:spPr>
          <a:xfrm>
            <a:off x="838200" y="188151"/>
            <a:ext cx="10515600" cy="888620"/>
          </a:xfrm>
        </p:spPr>
        <p:txBody>
          <a:bodyPr>
            <a:normAutofit/>
          </a:bodyPr>
          <a:lstStyle/>
          <a:p>
            <a:r>
              <a:rPr lang="sl-SI" sz="4000" b="1" dirty="0">
                <a:solidFill>
                  <a:schemeClr val="accent6">
                    <a:lumMod val="75000"/>
                  </a:schemeClr>
                </a:solidFill>
              </a:rPr>
              <a:t>STROŠKI STORITEV ZUNANJIH IZVAJALCEV (3.7.)</a:t>
            </a:r>
            <a:endParaRPr lang="sl-SI" sz="4000" b="1" dirty="0">
              <a:solidFill>
                <a:schemeClr val="accent2"/>
              </a:solidFill>
            </a:endParaRPr>
          </a:p>
        </p:txBody>
      </p:sp>
      <p:sp>
        <p:nvSpPr>
          <p:cNvPr id="3" name="Označba mesta vsebine 2">
            <a:extLst>
              <a:ext uri="{FF2B5EF4-FFF2-40B4-BE49-F238E27FC236}">
                <a16:creationId xmlns:a16="http://schemas.microsoft.com/office/drawing/2014/main" id="{464E73A9-0F2D-1A45-9D76-6ABA3ADB41B5}"/>
              </a:ext>
            </a:extLst>
          </p:cNvPr>
          <p:cNvSpPr>
            <a:spLocks noGrp="1"/>
          </p:cNvSpPr>
          <p:nvPr>
            <p:ph idx="1"/>
          </p:nvPr>
        </p:nvSpPr>
        <p:spPr>
          <a:xfrm>
            <a:off x="561975" y="1253321"/>
            <a:ext cx="9517453" cy="5416528"/>
          </a:xfrm>
        </p:spPr>
        <p:txBody>
          <a:bodyPr numCol="1">
            <a:noAutofit/>
          </a:bodyPr>
          <a:lstStyle/>
          <a:p>
            <a:pPr marL="0" indent="0" algn="just">
              <a:buNone/>
            </a:pPr>
            <a:r>
              <a:rPr lang="sl-SI" sz="1800" b="1" dirty="0">
                <a:solidFill>
                  <a:schemeClr val="accent2"/>
                </a:solidFill>
                <a:latin typeface="+mj-lt"/>
              </a:rPr>
              <a:t>NEUPRAVIČENI STROŠKI:</a:t>
            </a:r>
          </a:p>
          <a:p>
            <a:pPr marL="0" indent="0" algn="just">
              <a:buNone/>
            </a:pPr>
            <a:endParaRPr lang="sl-SI" sz="1000" b="1" dirty="0">
              <a:solidFill>
                <a:schemeClr val="bg2">
                  <a:lumMod val="25000"/>
                </a:schemeClr>
              </a:solidFill>
              <a:latin typeface="+mj-lt"/>
            </a:endParaRPr>
          </a:p>
          <a:p>
            <a:pPr marL="0" indent="0" algn="just">
              <a:buNone/>
            </a:pPr>
            <a:r>
              <a:rPr lang="sl-SI" sz="2000" dirty="0">
                <a:solidFill>
                  <a:schemeClr val="bg2">
                    <a:lumMod val="25000"/>
                  </a:schemeClr>
                </a:solidFill>
                <a:latin typeface="+mj-lt"/>
              </a:rPr>
              <a:t>Strošek storitve zunanjega izvajalca je neupravičen, če je: </a:t>
            </a:r>
          </a:p>
          <a:p>
            <a:pPr algn="just"/>
            <a:r>
              <a:rPr lang="sl-SI" sz="2000" dirty="0">
                <a:solidFill>
                  <a:schemeClr val="bg2">
                    <a:lumMod val="25000"/>
                  </a:schemeClr>
                </a:solidFill>
                <a:latin typeface="+mj-lt"/>
              </a:rPr>
              <a:t>zunanji izvajalec </a:t>
            </a:r>
            <a:r>
              <a:rPr lang="sl-SI" sz="2000" b="1" dirty="0">
                <a:solidFill>
                  <a:schemeClr val="bg2">
                    <a:lumMod val="25000"/>
                  </a:schemeClr>
                </a:solidFill>
                <a:latin typeface="+mj-lt"/>
              </a:rPr>
              <a:t>povezana družba </a:t>
            </a:r>
            <a:r>
              <a:rPr lang="sl-SI" sz="2000" dirty="0">
                <a:solidFill>
                  <a:schemeClr val="bg2">
                    <a:lumMod val="25000"/>
                  </a:schemeClr>
                </a:solidFill>
                <a:latin typeface="+mj-lt"/>
              </a:rPr>
              <a:t>po pravilih zakona, ki ureja gospodarske družbe ali </a:t>
            </a:r>
          </a:p>
          <a:p>
            <a:pPr algn="just"/>
            <a:r>
              <a:rPr lang="sl-SI" sz="2000" b="1" dirty="0">
                <a:solidFill>
                  <a:schemeClr val="bg2">
                    <a:lumMod val="25000"/>
                  </a:schemeClr>
                </a:solidFill>
                <a:latin typeface="+mj-lt"/>
              </a:rPr>
              <a:t>zakoniti zastopnik </a:t>
            </a:r>
            <a:r>
              <a:rPr lang="sl-SI" sz="2000" u="sng" dirty="0">
                <a:solidFill>
                  <a:schemeClr val="bg2">
                    <a:lumMod val="25000"/>
                  </a:schemeClr>
                </a:solidFill>
                <a:latin typeface="+mj-lt"/>
              </a:rPr>
              <a:t>upravičenca, član organa upravljanja ali nadzora ali njegov družinski član</a:t>
            </a:r>
            <a:r>
              <a:rPr lang="sl-SI" sz="2000" dirty="0">
                <a:solidFill>
                  <a:schemeClr val="bg2">
                    <a:lumMod val="25000"/>
                  </a:schemeClr>
                </a:solidFill>
                <a:latin typeface="+mj-lt"/>
              </a:rPr>
              <a:t>: </a:t>
            </a:r>
          </a:p>
          <a:p>
            <a:pPr lvl="1" algn="just"/>
            <a:r>
              <a:rPr lang="sl-SI" sz="1800" dirty="0">
                <a:solidFill>
                  <a:schemeClr val="bg2">
                    <a:lumMod val="25000"/>
                  </a:schemeClr>
                </a:solidFill>
                <a:latin typeface="+mj-lt"/>
              </a:rPr>
              <a:t>udeležen kot zakoniti zastopnik, član organa upravljanja ali nadzora zunanjega izvajalca ali </a:t>
            </a:r>
          </a:p>
          <a:p>
            <a:pPr lvl="1" algn="just"/>
            <a:r>
              <a:rPr lang="sl-SI" sz="1800" dirty="0">
                <a:solidFill>
                  <a:schemeClr val="bg2">
                    <a:lumMod val="25000"/>
                  </a:schemeClr>
                </a:solidFill>
                <a:latin typeface="+mj-lt"/>
              </a:rPr>
              <a:t>neposredno ali preko drugih pravnih oseb v več kot petindvajset odstotnem deležu udeležen pri ustanoviteljskih pravicah, upravljanju ali kapitalu zunanjega izvajalca.</a:t>
            </a:r>
          </a:p>
          <a:p>
            <a:pPr lvl="1" algn="just"/>
            <a:endParaRPr lang="sl-SI" sz="1800" dirty="0">
              <a:solidFill>
                <a:schemeClr val="bg2">
                  <a:lumMod val="25000"/>
                </a:schemeClr>
              </a:solidFill>
              <a:latin typeface="+mj-lt"/>
            </a:endParaRPr>
          </a:p>
          <a:p>
            <a:pPr lvl="1" algn="just"/>
            <a:endParaRPr lang="sl-SI" sz="1800" dirty="0">
              <a:solidFill>
                <a:schemeClr val="bg2">
                  <a:lumMod val="25000"/>
                </a:schemeClr>
              </a:solidFill>
              <a:latin typeface="+mj-lt"/>
            </a:endParaRPr>
          </a:p>
          <a:p>
            <a:pPr algn="just"/>
            <a:r>
              <a:rPr lang="sl-SI" sz="2000" dirty="0">
                <a:solidFill>
                  <a:schemeClr val="bg2">
                    <a:lumMod val="25000"/>
                  </a:schemeClr>
                </a:solidFill>
                <a:latin typeface="+mj-lt"/>
              </a:rPr>
              <a:t>V primeru izvajanja projekta v projektnem partnerstvu, strošek, nastal na podlagi </a:t>
            </a:r>
            <a:r>
              <a:rPr lang="sl-SI" sz="2000" b="1" dirty="0">
                <a:solidFill>
                  <a:schemeClr val="bg2">
                    <a:lumMod val="25000"/>
                  </a:schemeClr>
                </a:solidFill>
                <a:latin typeface="+mj-lt"/>
              </a:rPr>
              <a:t>izstavljenega računa med projektnimi partnerji, ni upravičen</a:t>
            </a:r>
            <a:r>
              <a:rPr lang="sl-SI" sz="2000" dirty="0">
                <a:solidFill>
                  <a:schemeClr val="bg2">
                    <a:lumMod val="25000"/>
                  </a:schemeClr>
                </a:solidFill>
                <a:latin typeface="+mj-lt"/>
              </a:rPr>
              <a:t>. </a:t>
            </a:r>
          </a:p>
          <a:p>
            <a:pPr marL="457200" lvl="1" indent="0" algn="just">
              <a:buNone/>
            </a:pPr>
            <a:r>
              <a:rPr lang="sl-SI" sz="1800" dirty="0">
                <a:latin typeface="+mj-lt"/>
                <a:sym typeface="Wingdings" panose="05000000000000000000" pitchFamily="2" charset="2"/>
              </a:rPr>
              <a:t></a:t>
            </a:r>
            <a:r>
              <a:rPr lang="sl-SI" sz="2000" b="1" dirty="0">
                <a:solidFill>
                  <a:schemeClr val="accent2"/>
                </a:solidFill>
                <a:latin typeface="+mj-lt"/>
              </a:rPr>
              <a:t>Medsebojno izdajanje računov ni dovoljeno, tudi medsebojno izdajanje ponudb ni dovoljeno</a:t>
            </a:r>
            <a:r>
              <a:rPr lang="sl-SI" sz="1800" dirty="0">
                <a:latin typeface="+mj-lt"/>
              </a:rPr>
              <a:t>!</a:t>
            </a:r>
          </a:p>
          <a:p>
            <a:pPr lvl="1" algn="just"/>
            <a:endParaRPr lang="sl-SI" sz="1800" dirty="0">
              <a:solidFill>
                <a:schemeClr val="tx1">
                  <a:lumMod val="65000"/>
                  <a:lumOff val="35000"/>
                </a:schemeClr>
              </a:solidFill>
              <a:latin typeface="+mj-lt"/>
            </a:endParaRPr>
          </a:p>
        </p:txBody>
      </p:sp>
      <p:pic>
        <p:nvPicPr>
          <p:cNvPr id="5" name="Slika 4">
            <a:extLst>
              <a:ext uri="{FF2B5EF4-FFF2-40B4-BE49-F238E27FC236}">
                <a16:creationId xmlns:a16="http://schemas.microsoft.com/office/drawing/2014/main" id="{BA0EC85B-F1E9-0680-0DA3-3B4FA82D1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 y="866459"/>
            <a:ext cx="9517453" cy="210312"/>
          </a:xfrm>
          <a:prstGeom prst="rect">
            <a:avLst/>
          </a:prstGeom>
        </p:spPr>
      </p:pic>
      <p:pic>
        <p:nvPicPr>
          <p:cNvPr id="7" name="Grafika 6" descr="House with solid fill">
            <a:extLst>
              <a:ext uri="{FF2B5EF4-FFF2-40B4-BE49-F238E27FC236}">
                <a16:creationId xmlns:a16="http://schemas.microsoft.com/office/drawing/2014/main" id="{64ADBC26-766F-BF75-4683-F44AC1B3F1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728" y="69216"/>
            <a:ext cx="505797" cy="505797"/>
          </a:xfrm>
          <a:prstGeom prst="rect">
            <a:avLst/>
          </a:prstGeom>
        </p:spPr>
      </p:pic>
      <p:sp>
        <p:nvSpPr>
          <p:cNvPr id="4" name="Označba mesta številke diapozitiva 3">
            <a:extLst>
              <a:ext uri="{FF2B5EF4-FFF2-40B4-BE49-F238E27FC236}">
                <a16:creationId xmlns:a16="http://schemas.microsoft.com/office/drawing/2014/main" id="{FB3C97B4-71A8-1C02-15AD-AB4601754A4C}"/>
              </a:ext>
            </a:extLst>
          </p:cNvPr>
          <p:cNvSpPr>
            <a:spLocks noGrp="1"/>
          </p:cNvSpPr>
          <p:nvPr>
            <p:ph type="sldNum" sz="quarter" idx="12"/>
          </p:nvPr>
        </p:nvSpPr>
        <p:spPr/>
        <p:txBody>
          <a:bodyPr/>
          <a:lstStyle/>
          <a:p>
            <a:fld id="{DB0541E2-7EB7-469F-924A-AAEADCA667B4}" type="slidenum">
              <a:rPr lang="sl-SI" smtClean="0"/>
              <a:t>39</a:t>
            </a:fld>
            <a:endParaRPr lang="sl-SI"/>
          </a:p>
        </p:txBody>
      </p:sp>
      <p:sp>
        <p:nvSpPr>
          <p:cNvPr id="6" name="Označba mesta vsebine 2">
            <a:extLst>
              <a:ext uri="{FF2B5EF4-FFF2-40B4-BE49-F238E27FC236}">
                <a16:creationId xmlns:a16="http://schemas.microsoft.com/office/drawing/2014/main" id="{BE8D0A20-E83F-60E1-F8E1-331D544A9508}"/>
              </a:ext>
            </a:extLst>
          </p:cNvPr>
          <p:cNvSpPr txBox="1">
            <a:spLocks/>
          </p:cNvSpPr>
          <p:nvPr/>
        </p:nvSpPr>
        <p:spPr>
          <a:xfrm>
            <a:off x="10487026" y="2308925"/>
            <a:ext cx="1142999" cy="721108"/>
          </a:xfrm>
          <a:prstGeom prst="rect">
            <a:avLst/>
          </a:prstGeom>
          <a:solidFill>
            <a:schemeClr val="accent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sl-SI" sz="1400" b="1" dirty="0">
                <a:solidFill>
                  <a:schemeClr val="bg1"/>
                </a:solidFill>
                <a:latin typeface="+mj-lt"/>
              </a:rPr>
              <a:t>PAZITE NA NAVZKRIŽJE INTERESOV!</a:t>
            </a:r>
          </a:p>
          <a:p>
            <a:pPr marL="0" indent="0" algn="ctr">
              <a:buFont typeface="Arial" panose="020B0604020202020204" pitchFamily="34" charset="0"/>
              <a:buNone/>
            </a:pPr>
            <a:endParaRPr lang="sl-SI" sz="2400" dirty="0">
              <a:latin typeface="+mj-lt"/>
            </a:endParaRPr>
          </a:p>
        </p:txBody>
      </p:sp>
      <p:pic>
        <p:nvPicPr>
          <p:cNvPr id="9" name="Grafika 8" descr="Exclamation mark with solid fill">
            <a:extLst>
              <a:ext uri="{FF2B5EF4-FFF2-40B4-BE49-F238E27FC236}">
                <a16:creationId xmlns:a16="http://schemas.microsoft.com/office/drawing/2014/main" id="{FFBD7291-AD4A-2509-79EF-83AC90670E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01325" y="1368329"/>
            <a:ext cx="914400" cy="914400"/>
          </a:xfrm>
          <a:prstGeom prst="rect">
            <a:avLst/>
          </a:prstGeom>
        </p:spPr>
      </p:pic>
    </p:spTree>
    <p:extLst>
      <p:ext uri="{BB962C8B-B14F-4D97-AF65-F5344CB8AC3E}">
        <p14:creationId xmlns:p14="http://schemas.microsoft.com/office/powerpoint/2010/main" val="2106034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4A32D-9F13-2EFD-DB49-3974F6DC3DB2}"/>
            </a:ext>
          </a:extLst>
        </p:cNvPr>
        <p:cNvGrpSpPr/>
        <p:nvPr/>
      </p:nvGrpSpPr>
      <p:grpSpPr>
        <a:xfrm>
          <a:off x="0" y="0"/>
          <a:ext cx="0" cy="0"/>
          <a:chOff x="0" y="0"/>
          <a:chExt cx="0" cy="0"/>
        </a:xfrm>
      </p:grpSpPr>
      <p:sp>
        <p:nvSpPr>
          <p:cNvPr id="4" name="Naslov 1">
            <a:extLst>
              <a:ext uri="{FF2B5EF4-FFF2-40B4-BE49-F238E27FC236}">
                <a16:creationId xmlns:a16="http://schemas.microsoft.com/office/drawing/2014/main" id="{2FBAF3CA-A146-9E6B-2C92-BD6F9575FC53}"/>
              </a:ext>
            </a:extLst>
          </p:cNvPr>
          <p:cNvSpPr txBox="1">
            <a:spLocks/>
          </p:cNvSpPr>
          <p:nvPr/>
        </p:nvSpPr>
        <p:spPr>
          <a:xfrm>
            <a:off x="955382" y="425374"/>
            <a:ext cx="12192000" cy="7909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accent6">
                    <a:lumMod val="75000"/>
                  </a:schemeClr>
                </a:solidFill>
              </a:rPr>
              <a:t>OBMOČJE IZVAJANJA PROJEKTOV</a:t>
            </a:r>
          </a:p>
          <a:p>
            <a:endParaRPr lang="sl-SI" b="1" dirty="0">
              <a:solidFill>
                <a:schemeClr val="tx1">
                  <a:lumMod val="65000"/>
                  <a:lumOff val="35000"/>
                </a:schemeClr>
              </a:solidFill>
            </a:endParaRPr>
          </a:p>
        </p:txBody>
      </p:sp>
      <p:pic>
        <p:nvPicPr>
          <p:cNvPr id="2" name="Slika 1">
            <a:extLst>
              <a:ext uri="{FF2B5EF4-FFF2-40B4-BE49-F238E27FC236}">
                <a16:creationId xmlns:a16="http://schemas.microsoft.com/office/drawing/2014/main" id="{327D668D-5D2A-D349-4348-F5F87CCC4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65" y="1029903"/>
            <a:ext cx="10515600" cy="210312"/>
          </a:xfrm>
          <a:prstGeom prst="rect">
            <a:avLst/>
          </a:prstGeom>
        </p:spPr>
      </p:pic>
      <p:sp>
        <p:nvSpPr>
          <p:cNvPr id="10" name="PoljeZBesedilom 9">
            <a:extLst>
              <a:ext uri="{FF2B5EF4-FFF2-40B4-BE49-F238E27FC236}">
                <a16:creationId xmlns:a16="http://schemas.microsoft.com/office/drawing/2014/main" id="{7B2D9226-24F2-04AD-A020-E539ED07D125}"/>
              </a:ext>
            </a:extLst>
          </p:cNvPr>
          <p:cNvSpPr txBox="1"/>
          <p:nvPr/>
        </p:nvSpPr>
        <p:spPr>
          <a:xfrm>
            <a:off x="623311" y="1452190"/>
            <a:ext cx="7533298" cy="4241418"/>
          </a:xfrm>
          <a:prstGeom prst="rect">
            <a:avLst/>
          </a:prstGeom>
          <a:noFill/>
        </p:spPr>
        <p:txBody>
          <a:bodyPr wrap="square">
            <a:spAutoFit/>
          </a:bodyPr>
          <a:lstStyle/>
          <a:p>
            <a:pPr marL="792480" indent="-342900" algn="just">
              <a:lnSpc>
                <a:spcPct val="115000"/>
              </a:lnSpc>
              <a:spcAft>
                <a:spcPts val="600"/>
              </a:spcAft>
              <a:buFont typeface="Arial" panose="020B0604020202020204" pitchFamily="34" charset="0"/>
              <a:buChar char="•"/>
            </a:pPr>
            <a:r>
              <a:rPr lang="sl-SI" sz="2200" b="1" kern="100" dirty="0">
                <a:solidFill>
                  <a:schemeClr val="accent2"/>
                </a:solidFill>
                <a:latin typeface="+mj-lt"/>
                <a:ea typeface="Aptos" panose="020B0004020202020204" pitchFamily="34" charset="0"/>
                <a:cs typeface="Times New Roman" panose="02020603050405020304" pitchFamily="18" charset="0"/>
              </a:rPr>
              <a:t>U</a:t>
            </a:r>
            <a:r>
              <a:rPr lang="sl-SI" sz="2200" b="1" kern="100" dirty="0">
                <a:solidFill>
                  <a:schemeClr val="accent2"/>
                </a:solidFill>
                <a:effectLst/>
                <a:latin typeface="+mj-lt"/>
                <a:ea typeface="Aptos" panose="020B0004020202020204" pitchFamily="34" charset="0"/>
                <a:cs typeface="Times New Roman" panose="02020603050405020304" pitchFamily="18" charset="0"/>
              </a:rPr>
              <a:t>PRAVIČENO OBMOČJE LAS </a:t>
            </a:r>
            <a:r>
              <a:rPr lang="sl-SI" sz="2200" kern="100" dirty="0">
                <a:solidFill>
                  <a:schemeClr val="bg2">
                    <a:lumMod val="25000"/>
                  </a:schemeClr>
                </a:solidFill>
                <a:effectLst/>
                <a:latin typeface="+mj-lt"/>
                <a:ea typeface="Aptos" panose="020B0004020202020204" pitchFamily="34" charset="0"/>
                <a:cs typeface="Times New Roman" panose="02020603050405020304" pitchFamily="18" charset="0"/>
              </a:rPr>
              <a:t>obsega:</a:t>
            </a:r>
          </a:p>
          <a:p>
            <a:pPr marL="1249680" lvl="1" indent="-342900" algn="just">
              <a:lnSpc>
                <a:spcPct val="115000"/>
              </a:lnSpc>
              <a:spcAft>
                <a:spcPts val="600"/>
              </a:spcAft>
              <a:buFont typeface="Wingdings" panose="05000000000000000000" pitchFamily="2" charset="2"/>
              <a:buChar char="ü"/>
            </a:pPr>
            <a:r>
              <a:rPr lang="sl-SI" sz="2200" kern="100" dirty="0">
                <a:solidFill>
                  <a:schemeClr val="bg2">
                    <a:lumMod val="25000"/>
                  </a:schemeClr>
                </a:solidFill>
                <a:effectLst/>
                <a:latin typeface="+mj-lt"/>
                <a:ea typeface="Aptos" panose="020B0004020202020204" pitchFamily="34" charset="0"/>
                <a:cs typeface="Times New Roman" panose="02020603050405020304" pitchFamily="18" charset="0"/>
              </a:rPr>
              <a:t> občine Bled, Bohinj, Gorje, Jesenice, Kranjska Gora, Radovljica in Žirovnica.  </a:t>
            </a:r>
          </a:p>
          <a:p>
            <a:pPr marL="792480" indent="-342900" algn="just">
              <a:lnSpc>
                <a:spcPct val="115000"/>
              </a:lnSpc>
              <a:spcAft>
                <a:spcPts val="600"/>
              </a:spcAft>
              <a:buFont typeface="Arial" panose="020B0604020202020204" pitchFamily="34" charset="0"/>
              <a:buChar char="•"/>
            </a:pPr>
            <a:endParaRPr lang="sl-SI" sz="800" b="1" kern="100" dirty="0">
              <a:solidFill>
                <a:schemeClr val="bg2">
                  <a:lumMod val="25000"/>
                </a:schemeClr>
              </a:solidFill>
              <a:effectLst/>
              <a:latin typeface="+mj-lt"/>
              <a:ea typeface="Aptos" panose="020B0004020202020204" pitchFamily="34" charset="0"/>
              <a:cs typeface="Times New Roman" panose="02020603050405020304" pitchFamily="18" charset="0"/>
            </a:endParaRPr>
          </a:p>
          <a:p>
            <a:pPr marL="792480" indent="-342900" algn="just">
              <a:lnSpc>
                <a:spcPct val="115000"/>
              </a:lnSpc>
              <a:spcAft>
                <a:spcPts val="600"/>
              </a:spcAft>
              <a:buFont typeface="Arial" panose="020B0604020202020204" pitchFamily="34" charset="0"/>
              <a:buChar char="•"/>
            </a:pPr>
            <a:r>
              <a:rPr lang="sl-SI" sz="2200" b="1" kern="100" dirty="0">
                <a:solidFill>
                  <a:schemeClr val="bg2">
                    <a:lumMod val="25000"/>
                  </a:schemeClr>
                </a:solidFill>
                <a:effectLst/>
                <a:latin typeface="+mj-lt"/>
                <a:ea typeface="Aptos" panose="020B0004020202020204" pitchFamily="34" charset="0"/>
                <a:cs typeface="Times New Roman" panose="02020603050405020304" pitchFamily="18" charset="0"/>
              </a:rPr>
              <a:t>Naselje Jesenice ne sodi med upravičena območja </a:t>
            </a:r>
            <a:r>
              <a:rPr lang="sl-SI" sz="2200" kern="100" dirty="0">
                <a:solidFill>
                  <a:schemeClr val="bg2">
                    <a:lumMod val="25000"/>
                  </a:schemeClr>
                </a:solidFill>
                <a:effectLst/>
                <a:latin typeface="+mj-lt"/>
                <a:ea typeface="Aptos" panose="020B0004020202020204" pitchFamily="34" charset="0"/>
                <a:cs typeface="Times New Roman" panose="02020603050405020304" pitchFamily="18" charset="0"/>
              </a:rPr>
              <a:t>in posledično ni upravičeno do sofinanciranja naložb. Na območju naselja Jesenic se lahko izvajajo le neinvesticijski projekti, če takšni projekti koristijo razvoju območja LAS.</a:t>
            </a:r>
          </a:p>
          <a:p>
            <a:pPr marL="792480" indent="-342900" algn="just">
              <a:lnSpc>
                <a:spcPct val="115000"/>
              </a:lnSpc>
              <a:spcAft>
                <a:spcPts val="600"/>
              </a:spcAft>
              <a:buFont typeface="Arial" panose="020B0604020202020204" pitchFamily="34" charset="0"/>
              <a:buChar char="•"/>
            </a:pPr>
            <a:endParaRPr lang="sl-SI" sz="800" kern="100" dirty="0">
              <a:solidFill>
                <a:schemeClr val="bg2">
                  <a:lumMod val="25000"/>
                </a:schemeClr>
              </a:solidFill>
              <a:effectLst/>
              <a:latin typeface="+mj-lt"/>
              <a:ea typeface="Aptos" panose="020B0004020202020204" pitchFamily="34" charset="0"/>
              <a:cs typeface="Times New Roman" panose="02020603050405020304" pitchFamily="18" charset="0"/>
            </a:endParaRPr>
          </a:p>
          <a:p>
            <a:pPr marL="792480" indent="-342900" algn="just">
              <a:lnSpc>
                <a:spcPct val="115000"/>
              </a:lnSpc>
              <a:spcAft>
                <a:spcPts val="600"/>
              </a:spcAft>
              <a:buFont typeface="Arial" panose="020B0604020202020204" pitchFamily="34" charset="0"/>
              <a:buChar char="•"/>
            </a:pPr>
            <a:r>
              <a:rPr lang="sl-SI" sz="2200" kern="100" dirty="0">
                <a:solidFill>
                  <a:schemeClr val="bg2">
                    <a:lumMod val="25000"/>
                  </a:schemeClr>
                </a:solidFill>
                <a:effectLst/>
                <a:latin typeface="+mj-lt"/>
                <a:ea typeface="Aptos" panose="020B0004020202020204" pitchFamily="34" charset="0"/>
                <a:cs typeface="Times New Roman" panose="02020603050405020304" pitchFamily="18" charset="0"/>
              </a:rPr>
              <a:t>Aktivnosti </a:t>
            </a:r>
            <a:r>
              <a:rPr lang="sl-SI" sz="2200" b="1" kern="100" dirty="0">
                <a:solidFill>
                  <a:schemeClr val="bg2">
                    <a:lumMod val="25000"/>
                  </a:schemeClr>
                </a:solidFill>
                <a:effectLst/>
                <a:latin typeface="+mj-lt"/>
                <a:ea typeface="Aptos" panose="020B0004020202020204" pitchFamily="34" charset="0"/>
                <a:cs typeface="Times New Roman" panose="02020603050405020304" pitchFamily="18" charset="0"/>
              </a:rPr>
              <a:t>promocije</a:t>
            </a:r>
            <a:r>
              <a:rPr lang="sl-SI" sz="2200" kern="100" dirty="0">
                <a:solidFill>
                  <a:schemeClr val="bg2">
                    <a:lumMod val="25000"/>
                  </a:schemeClr>
                </a:solidFill>
                <a:effectLst/>
                <a:latin typeface="+mj-lt"/>
                <a:ea typeface="Aptos" panose="020B0004020202020204" pitchFamily="34" charset="0"/>
                <a:cs typeface="Times New Roman" panose="02020603050405020304" pitchFamily="18" charset="0"/>
              </a:rPr>
              <a:t> so upravičene na celotnem območju RS. </a:t>
            </a:r>
            <a:endParaRPr lang="sl-SI" sz="1600" kern="100" dirty="0">
              <a:solidFill>
                <a:schemeClr val="bg2">
                  <a:lumMod val="25000"/>
                </a:schemeClr>
              </a:solidFill>
              <a:effectLst/>
              <a:latin typeface="+mj-lt"/>
              <a:ea typeface="Aptos" panose="020B0004020202020204" pitchFamily="34" charset="0"/>
              <a:cs typeface="Times New Roman" panose="02020603050405020304" pitchFamily="18" charset="0"/>
            </a:endParaRPr>
          </a:p>
        </p:txBody>
      </p:sp>
      <p:pic>
        <p:nvPicPr>
          <p:cNvPr id="6" name="Grafika 5" descr="Map with pin with solid fill">
            <a:extLst>
              <a:ext uri="{FF2B5EF4-FFF2-40B4-BE49-F238E27FC236}">
                <a16:creationId xmlns:a16="http://schemas.microsoft.com/office/drawing/2014/main" id="{B01AD9D6-8847-29EF-3C73-7B3F6A528E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0925" y="425374"/>
            <a:ext cx="694514" cy="694514"/>
          </a:xfrm>
          <a:prstGeom prst="rect">
            <a:avLst/>
          </a:prstGeom>
        </p:spPr>
      </p:pic>
      <p:sp>
        <p:nvSpPr>
          <p:cNvPr id="3" name="Elipsa 2">
            <a:extLst>
              <a:ext uri="{FF2B5EF4-FFF2-40B4-BE49-F238E27FC236}">
                <a16:creationId xmlns:a16="http://schemas.microsoft.com/office/drawing/2014/main" id="{6E7DC8C6-6706-D0C0-1CE6-6C53BED76B0E}"/>
              </a:ext>
            </a:extLst>
          </p:cNvPr>
          <p:cNvSpPr/>
          <p:nvPr/>
        </p:nvSpPr>
        <p:spPr>
          <a:xfrm>
            <a:off x="9339839" y="1452190"/>
            <a:ext cx="2228850" cy="21606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600" b="1" dirty="0">
                <a:solidFill>
                  <a:schemeClr val="bg1"/>
                </a:solidFill>
                <a:latin typeface="+mj-lt"/>
              </a:rPr>
              <a:t>Pazite, da se bodo vse projektne aktivnosti izvajale na upravičenem območju LAS</a:t>
            </a:r>
          </a:p>
        </p:txBody>
      </p:sp>
      <p:pic>
        <p:nvPicPr>
          <p:cNvPr id="7" name="Grafika 6" descr="Earth globe: Africa and Europe with solid fill">
            <a:extLst>
              <a:ext uri="{FF2B5EF4-FFF2-40B4-BE49-F238E27FC236}">
                <a16:creationId xmlns:a16="http://schemas.microsoft.com/office/drawing/2014/main" id="{53CEE963-B1CA-9F50-7DD8-1F6B875EED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56609" y="5075622"/>
            <a:ext cx="1504950" cy="1504950"/>
          </a:xfrm>
          <a:prstGeom prst="rect">
            <a:avLst/>
          </a:prstGeom>
        </p:spPr>
      </p:pic>
      <p:sp>
        <p:nvSpPr>
          <p:cNvPr id="5" name="Elipsa 4">
            <a:extLst>
              <a:ext uri="{FF2B5EF4-FFF2-40B4-BE49-F238E27FC236}">
                <a16:creationId xmlns:a16="http://schemas.microsoft.com/office/drawing/2014/main" id="{4C1C5617-D1F4-7AD3-6EC9-BE5D9B5E90DE}"/>
              </a:ext>
            </a:extLst>
          </p:cNvPr>
          <p:cNvSpPr/>
          <p:nvPr/>
        </p:nvSpPr>
        <p:spPr>
          <a:xfrm>
            <a:off x="9339839" y="3767567"/>
            <a:ext cx="2228850" cy="216067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600" b="1" dirty="0">
                <a:solidFill>
                  <a:schemeClr val="bg1"/>
                </a:solidFill>
                <a:latin typeface="+mj-lt"/>
              </a:rPr>
              <a:t>Skladno z vlogo in opredeljenimi naselji </a:t>
            </a:r>
            <a:r>
              <a:rPr lang="sl-SI" sz="1600" b="1" dirty="0">
                <a:solidFill>
                  <a:schemeClr val="bg1"/>
                </a:solidFill>
                <a:latin typeface="+mj-lt"/>
                <a:sym typeface="Wingdings" panose="05000000000000000000" pitchFamily="2" charset="2"/>
              </a:rPr>
              <a:t> </a:t>
            </a:r>
          </a:p>
          <a:p>
            <a:pPr algn="ctr"/>
            <a:r>
              <a:rPr lang="sl-SI" sz="1600" b="1" dirty="0">
                <a:solidFill>
                  <a:schemeClr val="bg1"/>
                </a:solidFill>
                <a:latin typeface="+mj-lt"/>
                <a:sym typeface="Wingdings" panose="05000000000000000000" pitchFamily="2" charset="2"/>
              </a:rPr>
              <a:t>v nasprotnem primeru je potrebna sprememba</a:t>
            </a:r>
            <a:endParaRPr lang="sl-SI" sz="1600" b="1" dirty="0">
              <a:solidFill>
                <a:schemeClr val="bg1"/>
              </a:solidFill>
              <a:latin typeface="+mj-lt"/>
            </a:endParaRPr>
          </a:p>
        </p:txBody>
      </p:sp>
      <p:sp>
        <p:nvSpPr>
          <p:cNvPr id="9" name="PoljeZBesedilom 8">
            <a:extLst>
              <a:ext uri="{FF2B5EF4-FFF2-40B4-BE49-F238E27FC236}">
                <a16:creationId xmlns:a16="http://schemas.microsoft.com/office/drawing/2014/main" id="{E61AAC00-AA81-01D9-CB47-6EA5E49C101C}"/>
              </a:ext>
            </a:extLst>
          </p:cNvPr>
          <p:cNvSpPr txBox="1"/>
          <p:nvPr/>
        </p:nvSpPr>
        <p:spPr>
          <a:xfrm>
            <a:off x="5617701" y="2373730"/>
            <a:ext cx="2435157" cy="584775"/>
          </a:xfrm>
          <a:prstGeom prst="rect">
            <a:avLst/>
          </a:prstGeom>
          <a:solidFill>
            <a:schemeClr val="accent6"/>
          </a:solidFill>
        </p:spPr>
        <p:txBody>
          <a:bodyPr wrap="square" rtlCol="0">
            <a:spAutoFit/>
          </a:bodyPr>
          <a:lstStyle/>
          <a:p>
            <a:r>
              <a:rPr lang="sl-SI" sz="1600" b="1" dirty="0">
                <a:solidFill>
                  <a:schemeClr val="bg1"/>
                </a:solidFill>
                <a:latin typeface="+mj-lt"/>
              </a:rPr>
              <a:t>Naselja opredeljena v vlogi in vnesena v </a:t>
            </a:r>
            <a:r>
              <a:rPr lang="sl-SI" sz="1600" b="1" dirty="0" err="1">
                <a:solidFill>
                  <a:schemeClr val="bg1"/>
                </a:solidFill>
                <a:latin typeface="+mj-lt"/>
              </a:rPr>
              <a:t>eJR</a:t>
            </a:r>
            <a:r>
              <a:rPr lang="sl-SI" sz="1600" b="1" dirty="0">
                <a:solidFill>
                  <a:schemeClr val="bg1"/>
                </a:solidFill>
                <a:latin typeface="+mj-lt"/>
              </a:rPr>
              <a:t> </a:t>
            </a:r>
          </a:p>
        </p:txBody>
      </p:sp>
      <p:pic>
        <p:nvPicPr>
          <p:cNvPr id="8" name="Grafika 7" descr="Chevron arrows with solid fill">
            <a:extLst>
              <a:ext uri="{FF2B5EF4-FFF2-40B4-BE49-F238E27FC236}">
                <a16:creationId xmlns:a16="http://schemas.microsoft.com/office/drawing/2014/main" id="{FD92A91F-D45F-3BBA-02CB-94B6591062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45744" y="2466700"/>
            <a:ext cx="398834" cy="398834"/>
          </a:xfrm>
          <a:prstGeom prst="rect">
            <a:avLst/>
          </a:prstGeom>
        </p:spPr>
      </p:pic>
      <p:sp>
        <p:nvSpPr>
          <p:cNvPr id="11" name="Označba mesta številke diapozitiva 10">
            <a:extLst>
              <a:ext uri="{FF2B5EF4-FFF2-40B4-BE49-F238E27FC236}">
                <a16:creationId xmlns:a16="http://schemas.microsoft.com/office/drawing/2014/main" id="{7E72C469-2459-A811-2E2F-5530BD8FCEAC}"/>
              </a:ext>
            </a:extLst>
          </p:cNvPr>
          <p:cNvSpPr>
            <a:spLocks noGrp="1"/>
          </p:cNvSpPr>
          <p:nvPr>
            <p:ph type="sldNum" sz="quarter" idx="12"/>
          </p:nvPr>
        </p:nvSpPr>
        <p:spPr/>
        <p:txBody>
          <a:bodyPr/>
          <a:lstStyle/>
          <a:p>
            <a:fld id="{DB0541E2-7EB7-469F-924A-AAEADCA667B4}" type="slidenum">
              <a:rPr lang="sl-SI" smtClean="0"/>
              <a:t>4</a:t>
            </a:fld>
            <a:endParaRPr lang="sl-SI"/>
          </a:p>
        </p:txBody>
      </p:sp>
    </p:spTree>
    <p:extLst>
      <p:ext uri="{BB962C8B-B14F-4D97-AF65-F5344CB8AC3E}">
        <p14:creationId xmlns:p14="http://schemas.microsoft.com/office/powerpoint/2010/main" val="37922658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F9492-8E74-4003-6495-834BB7F862F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6114BC0-ED65-0B7A-2D7C-17B216CED487}"/>
              </a:ext>
            </a:extLst>
          </p:cNvPr>
          <p:cNvSpPr>
            <a:spLocks noGrp="1"/>
          </p:cNvSpPr>
          <p:nvPr>
            <p:ph type="title"/>
          </p:nvPr>
        </p:nvSpPr>
        <p:spPr>
          <a:xfrm>
            <a:off x="838200" y="188151"/>
            <a:ext cx="10515600" cy="888620"/>
          </a:xfrm>
        </p:spPr>
        <p:txBody>
          <a:bodyPr>
            <a:normAutofit/>
          </a:bodyPr>
          <a:lstStyle/>
          <a:p>
            <a:r>
              <a:rPr lang="sl-SI" sz="4000" b="1" dirty="0">
                <a:solidFill>
                  <a:schemeClr val="accent6">
                    <a:lumMod val="75000"/>
                  </a:schemeClr>
                </a:solidFill>
              </a:rPr>
              <a:t>STROŠKI STORITEV ZUNANJIH IZVAJALCEV (3.7.)</a:t>
            </a:r>
            <a:endParaRPr lang="sl-SI" sz="4000" b="1" dirty="0">
              <a:solidFill>
                <a:schemeClr val="accent2"/>
              </a:solidFill>
            </a:endParaRPr>
          </a:p>
        </p:txBody>
      </p:sp>
      <p:sp>
        <p:nvSpPr>
          <p:cNvPr id="3" name="Označba mesta vsebine 2">
            <a:extLst>
              <a:ext uri="{FF2B5EF4-FFF2-40B4-BE49-F238E27FC236}">
                <a16:creationId xmlns:a16="http://schemas.microsoft.com/office/drawing/2014/main" id="{843C53A3-8C3C-2079-375E-505B909C30A9}"/>
              </a:ext>
            </a:extLst>
          </p:cNvPr>
          <p:cNvSpPr>
            <a:spLocks noGrp="1"/>
          </p:cNvSpPr>
          <p:nvPr>
            <p:ph idx="1"/>
          </p:nvPr>
        </p:nvSpPr>
        <p:spPr>
          <a:xfrm>
            <a:off x="923925" y="1171575"/>
            <a:ext cx="10429875" cy="5498274"/>
          </a:xfrm>
        </p:spPr>
        <p:txBody>
          <a:bodyPr numCol="1">
            <a:noAutofit/>
          </a:bodyPr>
          <a:lstStyle/>
          <a:p>
            <a:pPr marL="0" indent="0" algn="just">
              <a:buNone/>
            </a:pPr>
            <a:r>
              <a:rPr lang="sl-SI" sz="2000" b="1" dirty="0">
                <a:solidFill>
                  <a:schemeClr val="accent2"/>
                </a:solidFill>
                <a:latin typeface="+mj-lt"/>
              </a:rPr>
              <a:t>DOKAZILA:</a:t>
            </a:r>
          </a:p>
          <a:p>
            <a:pPr marL="0" indent="0" algn="just">
              <a:buNone/>
            </a:pPr>
            <a:r>
              <a:rPr lang="sl-SI" sz="2000" b="1" dirty="0">
                <a:solidFill>
                  <a:schemeClr val="accent6"/>
                </a:solidFill>
                <a:latin typeface="+mj-lt"/>
              </a:rPr>
              <a:t>ZA DELO PO POGODBI O OPRAVLJANJU STORITEV:</a:t>
            </a:r>
          </a:p>
          <a:p>
            <a:pPr algn="just"/>
            <a:r>
              <a:rPr lang="sl-SI" sz="1800" dirty="0">
                <a:solidFill>
                  <a:schemeClr val="bg2">
                    <a:lumMod val="25000"/>
                  </a:schemeClr>
                </a:solidFill>
                <a:latin typeface="+mj-lt"/>
              </a:rPr>
              <a:t>dokumentacija o </a:t>
            </a:r>
            <a:r>
              <a:rPr lang="sl-SI" sz="1800" b="1" dirty="0">
                <a:solidFill>
                  <a:schemeClr val="bg2">
                    <a:lumMod val="25000"/>
                  </a:schemeClr>
                </a:solidFill>
                <a:latin typeface="+mj-lt"/>
              </a:rPr>
              <a:t>postopku oddaje javnega naročila</a:t>
            </a:r>
            <a:r>
              <a:rPr lang="sl-SI" sz="1800" dirty="0">
                <a:solidFill>
                  <a:schemeClr val="bg2">
                    <a:lumMod val="25000"/>
                  </a:schemeClr>
                </a:solidFill>
                <a:latin typeface="+mj-lt"/>
              </a:rPr>
              <a:t>, če je upravičenec naročnik po zakonu, ki ureja javno naročanje oz. dokumentacija, zahtevana v pogodbi o sofinanciranju oz. v odločitvi o podpori (le ob prvem zahtevku za plačilo);</a:t>
            </a:r>
          </a:p>
          <a:p>
            <a:pPr algn="just"/>
            <a:r>
              <a:rPr lang="sl-SI" sz="1800" b="1" dirty="0">
                <a:solidFill>
                  <a:schemeClr val="bg2">
                    <a:lumMod val="25000"/>
                  </a:schemeClr>
                </a:solidFill>
                <a:latin typeface="+mj-lt"/>
              </a:rPr>
              <a:t>pogodba o opravljanju storitev </a:t>
            </a:r>
            <a:r>
              <a:rPr lang="sl-SI" sz="1800" dirty="0">
                <a:solidFill>
                  <a:schemeClr val="bg2">
                    <a:lumMod val="25000"/>
                  </a:schemeClr>
                </a:solidFill>
                <a:latin typeface="+mj-lt"/>
              </a:rPr>
              <a:t>(le ob prvem zahtevku za plačilo) oziroma </a:t>
            </a:r>
            <a:r>
              <a:rPr lang="sl-SI" sz="1800" b="1" dirty="0">
                <a:solidFill>
                  <a:schemeClr val="bg2">
                    <a:lumMod val="25000"/>
                  </a:schemeClr>
                </a:solidFill>
                <a:latin typeface="+mj-lt"/>
              </a:rPr>
              <a:t>naročilnica</a:t>
            </a:r>
            <a:r>
              <a:rPr lang="sl-SI" sz="1800" dirty="0">
                <a:solidFill>
                  <a:schemeClr val="bg2">
                    <a:lumMod val="25000"/>
                  </a:schemeClr>
                </a:solidFill>
                <a:latin typeface="+mj-lt"/>
              </a:rPr>
              <a:t>;</a:t>
            </a:r>
          </a:p>
          <a:p>
            <a:pPr algn="just"/>
            <a:r>
              <a:rPr lang="sl-SI" sz="1800" b="1" dirty="0">
                <a:solidFill>
                  <a:schemeClr val="bg2">
                    <a:lumMod val="25000"/>
                  </a:schemeClr>
                </a:solidFill>
                <a:latin typeface="+mj-lt"/>
              </a:rPr>
              <a:t>dokazilo o opravljeni storitvi </a:t>
            </a:r>
            <a:r>
              <a:rPr lang="sl-SI" sz="1800" dirty="0">
                <a:solidFill>
                  <a:schemeClr val="bg2">
                    <a:lumMod val="25000"/>
                  </a:schemeClr>
                </a:solidFill>
                <a:latin typeface="+mj-lt"/>
              </a:rPr>
              <a:t>(npr. celotno poročilo o opravljenih storitvah, celotna študija, celotna raziskava, celoten prevod, seznam udeležencev oz. listina prisotnosti ipd.);</a:t>
            </a:r>
          </a:p>
          <a:p>
            <a:pPr algn="just"/>
            <a:r>
              <a:rPr lang="sl-SI" sz="1800" b="1" dirty="0">
                <a:solidFill>
                  <a:schemeClr val="bg2">
                    <a:lumMod val="25000"/>
                  </a:schemeClr>
                </a:solidFill>
                <a:latin typeface="+mj-lt"/>
              </a:rPr>
              <a:t>račun;</a:t>
            </a:r>
          </a:p>
          <a:p>
            <a:pPr algn="just"/>
            <a:r>
              <a:rPr lang="sl-SI" sz="1800" dirty="0">
                <a:solidFill>
                  <a:schemeClr val="bg2">
                    <a:lumMod val="25000"/>
                  </a:schemeClr>
                </a:solidFill>
                <a:latin typeface="+mj-lt"/>
              </a:rPr>
              <a:t>izjava oz. dokazilo, da je bil najem oz. zakup stroškovno najbolj učinkovit način za uporabo opreme, neopredmetenih sredstev, ipd.;</a:t>
            </a:r>
          </a:p>
          <a:p>
            <a:pPr algn="just"/>
            <a:r>
              <a:rPr lang="sl-SI" sz="1800" dirty="0">
                <a:solidFill>
                  <a:schemeClr val="bg2">
                    <a:lumMod val="25000"/>
                  </a:schemeClr>
                </a:solidFill>
                <a:latin typeface="+mj-lt"/>
              </a:rPr>
              <a:t>v primeru dolgoročnega najema infrastrukture in omrežij elektronskih komunikacij pogodba o sklenitvi dolgoročnega najema;</a:t>
            </a:r>
          </a:p>
          <a:p>
            <a:pPr algn="just"/>
            <a:r>
              <a:rPr lang="sl-SI" sz="1800" b="1" dirty="0">
                <a:solidFill>
                  <a:schemeClr val="bg2">
                    <a:lumMod val="25000"/>
                  </a:schemeClr>
                </a:solidFill>
                <a:latin typeface="+mj-lt"/>
              </a:rPr>
              <a:t>ključ za izračun upravičene višine stroška, kadar se uveljavlja sorazmerni delež računa</a:t>
            </a:r>
            <a:r>
              <a:rPr lang="sl-SI" sz="1800" dirty="0">
                <a:solidFill>
                  <a:schemeClr val="bg2">
                    <a:lumMod val="25000"/>
                  </a:schemeClr>
                </a:solidFill>
                <a:latin typeface="+mj-lt"/>
              </a:rPr>
              <a:t>;</a:t>
            </a:r>
          </a:p>
          <a:p>
            <a:pPr algn="just"/>
            <a:r>
              <a:rPr lang="sl-SI" sz="1800" b="1" dirty="0">
                <a:solidFill>
                  <a:schemeClr val="bg2">
                    <a:lumMod val="25000"/>
                  </a:schemeClr>
                </a:solidFill>
                <a:latin typeface="+mj-lt"/>
              </a:rPr>
              <a:t>dokazilo o plačilu</a:t>
            </a:r>
            <a:r>
              <a:rPr lang="sl-SI" sz="1800" dirty="0">
                <a:solidFill>
                  <a:schemeClr val="bg2">
                    <a:lumMod val="25000"/>
                  </a:schemeClr>
                </a:solidFill>
                <a:latin typeface="+mj-lt"/>
              </a:rPr>
              <a:t>.</a:t>
            </a:r>
          </a:p>
        </p:txBody>
      </p:sp>
      <p:pic>
        <p:nvPicPr>
          <p:cNvPr id="5" name="Slika 4">
            <a:extLst>
              <a:ext uri="{FF2B5EF4-FFF2-40B4-BE49-F238E27FC236}">
                <a16:creationId xmlns:a16="http://schemas.microsoft.com/office/drawing/2014/main" id="{AEEC7C4B-1A22-8EC7-22C2-321C783E6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925" y="866459"/>
            <a:ext cx="9517453" cy="210312"/>
          </a:xfrm>
          <a:prstGeom prst="rect">
            <a:avLst/>
          </a:prstGeom>
        </p:spPr>
      </p:pic>
      <p:pic>
        <p:nvPicPr>
          <p:cNvPr id="7" name="Grafika 6" descr="House with solid fill">
            <a:extLst>
              <a:ext uri="{FF2B5EF4-FFF2-40B4-BE49-F238E27FC236}">
                <a16:creationId xmlns:a16="http://schemas.microsoft.com/office/drawing/2014/main" id="{30CDF7EB-9461-F572-633B-F317B21866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728" y="69216"/>
            <a:ext cx="505797" cy="505797"/>
          </a:xfrm>
          <a:prstGeom prst="rect">
            <a:avLst/>
          </a:prstGeom>
        </p:spPr>
      </p:pic>
      <p:sp>
        <p:nvSpPr>
          <p:cNvPr id="4" name="Označba mesta številke diapozitiva 3">
            <a:extLst>
              <a:ext uri="{FF2B5EF4-FFF2-40B4-BE49-F238E27FC236}">
                <a16:creationId xmlns:a16="http://schemas.microsoft.com/office/drawing/2014/main" id="{36572FC9-D62B-863C-DF06-7F5C326DA0E1}"/>
              </a:ext>
            </a:extLst>
          </p:cNvPr>
          <p:cNvSpPr>
            <a:spLocks noGrp="1"/>
          </p:cNvSpPr>
          <p:nvPr>
            <p:ph type="sldNum" sz="quarter" idx="12"/>
          </p:nvPr>
        </p:nvSpPr>
        <p:spPr/>
        <p:txBody>
          <a:bodyPr/>
          <a:lstStyle/>
          <a:p>
            <a:fld id="{DB0541E2-7EB7-469F-924A-AAEADCA667B4}" type="slidenum">
              <a:rPr lang="sl-SI" smtClean="0"/>
              <a:t>40</a:t>
            </a:fld>
            <a:endParaRPr lang="sl-SI"/>
          </a:p>
        </p:txBody>
      </p:sp>
      <p:sp>
        <p:nvSpPr>
          <p:cNvPr id="6" name="PoljeZBesedilom 5">
            <a:extLst>
              <a:ext uri="{FF2B5EF4-FFF2-40B4-BE49-F238E27FC236}">
                <a16:creationId xmlns:a16="http://schemas.microsoft.com/office/drawing/2014/main" id="{BCCD8465-ED89-EBE3-054C-03A6A2CF4FD3}"/>
              </a:ext>
            </a:extLst>
          </p:cNvPr>
          <p:cNvSpPr txBox="1"/>
          <p:nvPr/>
        </p:nvSpPr>
        <p:spPr>
          <a:xfrm>
            <a:off x="3437739" y="2521293"/>
            <a:ext cx="1989227" cy="276999"/>
          </a:xfrm>
          <a:prstGeom prst="rect">
            <a:avLst/>
          </a:prstGeom>
          <a:solidFill>
            <a:schemeClr val="accent6"/>
          </a:solidFill>
        </p:spPr>
        <p:txBody>
          <a:bodyPr wrap="square" rtlCol="0">
            <a:spAutoFit/>
          </a:bodyPr>
          <a:lstStyle/>
          <a:p>
            <a:r>
              <a:rPr lang="sl-SI" sz="1200" b="1" dirty="0">
                <a:solidFill>
                  <a:schemeClr val="bg1"/>
                </a:solidFill>
                <a:latin typeface="+mj-lt"/>
              </a:rPr>
              <a:t>POSTOPEK IZBORA IZVAJALCA</a:t>
            </a:r>
          </a:p>
        </p:txBody>
      </p:sp>
      <p:pic>
        <p:nvPicPr>
          <p:cNvPr id="8" name="Grafika 7" descr="Chevron arrows with solid fill">
            <a:extLst>
              <a:ext uri="{FF2B5EF4-FFF2-40B4-BE49-F238E27FC236}">
                <a16:creationId xmlns:a16="http://schemas.microsoft.com/office/drawing/2014/main" id="{C93A5CAB-BD50-76C9-55A3-AEAECB1208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flipH="1">
            <a:off x="3160740" y="2521293"/>
            <a:ext cx="276999" cy="276999"/>
          </a:xfrm>
          <a:prstGeom prst="rect">
            <a:avLst/>
          </a:prstGeom>
        </p:spPr>
      </p:pic>
    </p:spTree>
    <p:extLst>
      <p:ext uri="{BB962C8B-B14F-4D97-AF65-F5344CB8AC3E}">
        <p14:creationId xmlns:p14="http://schemas.microsoft.com/office/powerpoint/2010/main" val="1133502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5CCE5-575F-196C-376E-7C0AE81E002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3BE2CD8-2B6F-B87A-DDE6-A4BA119A99C1}"/>
              </a:ext>
            </a:extLst>
          </p:cNvPr>
          <p:cNvSpPr>
            <a:spLocks noGrp="1"/>
          </p:cNvSpPr>
          <p:nvPr>
            <p:ph type="title"/>
          </p:nvPr>
        </p:nvSpPr>
        <p:spPr>
          <a:xfrm>
            <a:off x="838200" y="188151"/>
            <a:ext cx="10515600" cy="888620"/>
          </a:xfrm>
        </p:spPr>
        <p:txBody>
          <a:bodyPr>
            <a:normAutofit/>
          </a:bodyPr>
          <a:lstStyle/>
          <a:p>
            <a:r>
              <a:rPr lang="sl-SI" sz="4000" b="1" dirty="0">
                <a:solidFill>
                  <a:schemeClr val="accent6">
                    <a:lumMod val="75000"/>
                  </a:schemeClr>
                </a:solidFill>
              </a:rPr>
              <a:t>RAČUNI</a:t>
            </a:r>
            <a:endParaRPr lang="sl-SI" sz="4000" b="1" dirty="0">
              <a:solidFill>
                <a:schemeClr val="accent2"/>
              </a:solidFill>
            </a:endParaRPr>
          </a:p>
        </p:txBody>
      </p:sp>
      <p:sp>
        <p:nvSpPr>
          <p:cNvPr id="3" name="Označba mesta vsebine 2">
            <a:extLst>
              <a:ext uri="{FF2B5EF4-FFF2-40B4-BE49-F238E27FC236}">
                <a16:creationId xmlns:a16="http://schemas.microsoft.com/office/drawing/2014/main" id="{27986882-291A-AD3F-85BF-6523662E8035}"/>
              </a:ext>
            </a:extLst>
          </p:cNvPr>
          <p:cNvSpPr>
            <a:spLocks noGrp="1"/>
          </p:cNvSpPr>
          <p:nvPr>
            <p:ph idx="1"/>
          </p:nvPr>
        </p:nvSpPr>
        <p:spPr>
          <a:xfrm>
            <a:off x="6367672" y="1285363"/>
            <a:ext cx="4977020" cy="2347810"/>
          </a:xfrm>
        </p:spPr>
        <p:txBody>
          <a:bodyPr numCol="1">
            <a:noAutofit/>
          </a:bodyPr>
          <a:lstStyle/>
          <a:p>
            <a:pPr marL="0" indent="0" algn="just">
              <a:buNone/>
            </a:pPr>
            <a:r>
              <a:rPr lang="sl-SI" sz="1400" b="1" dirty="0">
                <a:solidFill>
                  <a:schemeClr val="bg2">
                    <a:lumMod val="25000"/>
                  </a:schemeClr>
                </a:solidFill>
                <a:latin typeface="+mj-lt"/>
              </a:rPr>
              <a:t>OBVEZNI PODATKI NA RAČUNU, ki se izda </a:t>
            </a:r>
            <a:r>
              <a:rPr lang="sl-SI" sz="1400" b="1" dirty="0">
                <a:solidFill>
                  <a:schemeClr val="accent2"/>
                </a:solidFill>
                <a:latin typeface="+mj-lt"/>
              </a:rPr>
              <a:t>osebi brez podjetja</a:t>
            </a:r>
            <a:r>
              <a:rPr lang="sl-SI" sz="1400" b="1" dirty="0">
                <a:solidFill>
                  <a:schemeClr val="bg2">
                    <a:lumMod val="25000"/>
                  </a:schemeClr>
                </a:solidFill>
                <a:latin typeface="+mj-lt"/>
              </a:rPr>
              <a:t> so</a:t>
            </a:r>
            <a:r>
              <a:rPr lang="sl-SI" sz="1400" dirty="0">
                <a:solidFill>
                  <a:schemeClr val="bg2">
                    <a:lumMod val="25000"/>
                  </a:schemeClr>
                </a:solidFill>
                <a:latin typeface="+mj-lt"/>
              </a:rPr>
              <a:t>:</a:t>
            </a:r>
          </a:p>
          <a:p>
            <a:pPr algn="just">
              <a:spcBef>
                <a:spcPts val="600"/>
              </a:spcBef>
            </a:pPr>
            <a:r>
              <a:rPr lang="sl-SI" sz="1400" dirty="0">
                <a:solidFill>
                  <a:schemeClr val="bg2">
                    <a:lumMod val="25000"/>
                  </a:schemeClr>
                </a:solidFill>
                <a:latin typeface="+mj-lt"/>
              </a:rPr>
              <a:t>datum izdaje računa;</a:t>
            </a:r>
          </a:p>
          <a:p>
            <a:pPr algn="just">
              <a:spcBef>
                <a:spcPts val="600"/>
              </a:spcBef>
            </a:pPr>
            <a:r>
              <a:rPr lang="sl-SI" sz="1400" dirty="0">
                <a:solidFill>
                  <a:schemeClr val="bg2">
                    <a:lumMod val="25000"/>
                  </a:schemeClr>
                </a:solidFill>
                <a:latin typeface="+mj-lt"/>
              </a:rPr>
              <a:t>zaporedna številka, ki omogoča identifikacijo računa;</a:t>
            </a:r>
          </a:p>
          <a:p>
            <a:pPr algn="just">
              <a:spcBef>
                <a:spcPts val="600"/>
              </a:spcBef>
            </a:pPr>
            <a:r>
              <a:rPr lang="sl-SI" sz="1400" dirty="0">
                <a:solidFill>
                  <a:schemeClr val="bg2">
                    <a:lumMod val="25000"/>
                  </a:schemeClr>
                </a:solidFill>
                <a:latin typeface="+mj-lt"/>
              </a:rPr>
              <a:t>naziv, naslov, davčna in identifikacijska številka (če je vpisan v register DDV zavezancev) dobavitelja blaga ali storitev;</a:t>
            </a:r>
          </a:p>
          <a:p>
            <a:pPr algn="just">
              <a:spcBef>
                <a:spcPts val="600"/>
              </a:spcBef>
            </a:pPr>
            <a:r>
              <a:rPr lang="sl-SI" sz="1400" dirty="0">
                <a:solidFill>
                  <a:schemeClr val="bg2">
                    <a:lumMod val="25000"/>
                  </a:schemeClr>
                </a:solidFill>
                <a:latin typeface="+mj-lt"/>
              </a:rPr>
              <a:t>prodajna vrednost blaga oz. storitve z vključenim DDV ter znesek vračunanega DDV.</a:t>
            </a:r>
          </a:p>
          <a:p>
            <a:pPr algn="just">
              <a:spcBef>
                <a:spcPts val="600"/>
              </a:spcBef>
            </a:pPr>
            <a:r>
              <a:rPr lang="sl-SI" sz="1400" b="1" u="sng" dirty="0">
                <a:latin typeface="+mj-lt"/>
              </a:rPr>
              <a:t>!!! </a:t>
            </a:r>
            <a:r>
              <a:rPr lang="sl-SI" sz="1400" b="1" u="sng" dirty="0">
                <a:solidFill>
                  <a:schemeClr val="accent2"/>
                </a:solidFill>
                <a:latin typeface="+mj-lt"/>
              </a:rPr>
              <a:t>Navedba naziva/akronima projekta</a:t>
            </a:r>
          </a:p>
          <a:p>
            <a:pPr algn="just"/>
            <a:endParaRPr lang="sl-SI" sz="1400" dirty="0">
              <a:latin typeface="+mj-lt"/>
            </a:endParaRPr>
          </a:p>
          <a:p>
            <a:pPr algn="just"/>
            <a:endParaRPr lang="sl-SI" sz="1400" dirty="0">
              <a:latin typeface="+mj-lt"/>
            </a:endParaRPr>
          </a:p>
        </p:txBody>
      </p:sp>
      <p:pic>
        <p:nvPicPr>
          <p:cNvPr id="5" name="Slika 4">
            <a:extLst>
              <a:ext uri="{FF2B5EF4-FFF2-40B4-BE49-F238E27FC236}">
                <a16:creationId xmlns:a16="http://schemas.microsoft.com/office/drawing/2014/main" id="{BCC7978B-1B01-FA36-7D08-6F3C6D45C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46774"/>
            <a:ext cx="10130046" cy="223849"/>
          </a:xfrm>
          <a:prstGeom prst="rect">
            <a:avLst/>
          </a:prstGeom>
        </p:spPr>
      </p:pic>
      <p:sp>
        <p:nvSpPr>
          <p:cNvPr id="7" name="Označba mesta vsebine 2">
            <a:extLst>
              <a:ext uri="{FF2B5EF4-FFF2-40B4-BE49-F238E27FC236}">
                <a16:creationId xmlns:a16="http://schemas.microsoft.com/office/drawing/2014/main" id="{67E8FA70-40F9-50C8-F0B7-16B91903FB30}"/>
              </a:ext>
            </a:extLst>
          </p:cNvPr>
          <p:cNvSpPr txBox="1">
            <a:spLocks/>
          </p:cNvSpPr>
          <p:nvPr/>
        </p:nvSpPr>
        <p:spPr>
          <a:xfrm>
            <a:off x="608078" y="1285363"/>
            <a:ext cx="5216252" cy="559790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sl-SI" sz="1400" b="1" dirty="0">
                <a:solidFill>
                  <a:schemeClr val="bg2">
                    <a:lumMod val="25000"/>
                  </a:schemeClr>
                </a:solidFill>
                <a:latin typeface="+mj-lt"/>
              </a:rPr>
              <a:t>OBVEZNI PODATKI NA RAČUNU, ki se izda </a:t>
            </a:r>
            <a:r>
              <a:rPr lang="sl-SI" sz="1400" b="1" dirty="0">
                <a:solidFill>
                  <a:schemeClr val="accent2"/>
                </a:solidFill>
                <a:latin typeface="+mj-lt"/>
              </a:rPr>
              <a:t>podjetju </a:t>
            </a:r>
            <a:r>
              <a:rPr lang="sl-SI" sz="1400" b="1" dirty="0">
                <a:solidFill>
                  <a:schemeClr val="bg2">
                    <a:lumMod val="25000"/>
                  </a:schemeClr>
                </a:solidFill>
                <a:latin typeface="+mj-lt"/>
              </a:rPr>
              <a:t>so</a:t>
            </a:r>
            <a:r>
              <a:rPr lang="sl-SI" sz="1400" dirty="0">
                <a:solidFill>
                  <a:schemeClr val="bg2">
                    <a:lumMod val="25000"/>
                  </a:schemeClr>
                </a:solidFill>
                <a:latin typeface="+mj-lt"/>
              </a:rPr>
              <a:t>:</a:t>
            </a:r>
          </a:p>
          <a:p>
            <a:pPr algn="just">
              <a:spcBef>
                <a:spcPts val="600"/>
              </a:spcBef>
            </a:pPr>
            <a:r>
              <a:rPr lang="sl-SI" sz="1400" dirty="0">
                <a:solidFill>
                  <a:schemeClr val="bg2">
                    <a:lumMod val="25000"/>
                  </a:schemeClr>
                </a:solidFill>
                <a:latin typeface="+mj-lt"/>
              </a:rPr>
              <a:t>kraj in datum izdaje računa;</a:t>
            </a:r>
          </a:p>
          <a:p>
            <a:pPr algn="just">
              <a:spcBef>
                <a:spcPts val="600"/>
              </a:spcBef>
            </a:pPr>
            <a:r>
              <a:rPr lang="sl-SI" sz="1400" dirty="0">
                <a:solidFill>
                  <a:schemeClr val="bg2">
                    <a:lumMod val="25000"/>
                  </a:schemeClr>
                </a:solidFill>
                <a:latin typeface="+mj-lt"/>
              </a:rPr>
              <a:t>zaporedna številka, ki omogoča identifikacijo računa;</a:t>
            </a:r>
          </a:p>
          <a:p>
            <a:pPr algn="just">
              <a:spcBef>
                <a:spcPts val="600"/>
              </a:spcBef>
            </a:pPr>
            <a:r>
              <a:rPr lang="sl-SI" sz="1400" dirty="0">
                <a:solidFill>
                  <a:schemeClr val="bg2">
                    <a:lumMod val="25000"/>
                  </a:schemeClr>
                </a:solidFill>
                <a:latin typeface="+mj-lt"/>
              </a:rPr>
              <a:t>naziv, naslov, matična številka, davčna številka in identifikacijska številka za DDV dobavitelja blaga ali storitev;</a:t>
            </a:r>
          </a:p>
          <a:p>
            <a:pPr algn="just">
              <a:spcBef>
                <a:spcPts val="600"/>
              </a:spcBef>
            </a:pPr>
            <a:r>
              <a:rPr lang="sl-SI" sz="1400" dirty="0">
                <a:solidFill>
                  <a:schemeClr val="bg2">
                    <a:lumMod val="25000"/>
                  </a:schemeClr>
                </a:solidFill>
                <a:latin typeface="+mj-lt"/>
              </a:rPr>
              <a:t>naziv, naslov, matična številka, davčna številka naročnika ter identifikacijska številka za DDV;</a:t>
            </a:r>
          </a:p>
          <a:p>
            <a:pPr algn="just">
              <a:spcBef>
                <a:spcPts val="600"/>
              </a:spcBef>
            </a:pPr>
            <a:r>
              <a:rPr lang="sl-SI" sz="1400" dirty="0">
                <a:solidFill>
                  <a:schemeClr val="bg2">
                    <a:lumMod val="25000"/>
                  </a:schemeClr>
                </a:solidFill>
                <a:latin typeface="+mj-lt"/>
              </a:rPr>
              <a:t>količina in vrsta dobavljenega blaga oz. obseg in vrsta opravljenih storitev;</a:t>
            </a:r>
          </a:p>
          <a:p>
            <a:pPr algn="just">
              <a:spcBef>
                <a:spcPts val="600"/>
              </a:spcBef>
            </a:pPr>
            <a:r>
              <a:rPr lang="sl-SI" sz="1400" dirty="0">
                <a:solidFill>
                  <a:schemeClr val="bg2">
                    <a:lumMod val="25000"/>
                  </a:schemeClr>
                </a:solidFill>
                <a:latin typeface="+mj-lt"/>
              </a:rPr>
              <a:t>datum, ko je bila opravljena dobava blaga oz. ko je bila opravljena storitev ali datum, ko je bilo opravljeno predplačilo;</a:t>
            </a:r>
          </a:p>
          <a:p>
            <a:pPr algn="just">
              <a:spcBef>
                <a:spcPts val="600"/>
              </a:spcBef>
            </a:pPr>
            <a:r>
              <a:rPr lang="sl-SI" sz="1400" dirty="0">
                <a:solidFill>
                  <a:schemeClr val="bg2">
                    <a:lumMod val="25000"/>
                  </a:schemeClr>
                </a:solidFill>
                <a:latin typeface="+mj-lt"/>
              </a:rPr>
              <a:t>cena na enoto brez DDV ter kakršnakoli znižanja cen in popusti, ki niso vključeni v ceno na enoto;</a:t>
            </a:r>
          </a:p>
          <a:p>
            <a:pPr algn="just">
              <a:spcBef>
                <a:spcPts val="600"/>
              </a:spcBef>
            </a:pPr>
            <a:r>
              <a:rPr lang="sl-SI" sz="1400" dirty="0">
                <a:solidFill>
                  <a:schemeClr val="bg2">
                    <a:lumMod val="25000"/>
                  </a:schemeClr>
                </a:solidFill>
                <a:latin typeface="+mj-lt"/>
              </a:rPr>
              <a:t>davčna osnova, od katere se obračuna DDV po posamezni stopnji oziroma na katero se nanaša oprostitev;</a:t>
            </a:r>
          </a:p>
          <a:p>
            <a:pPr algn="just">
              <a:spcBef>
                <a:spcPts val="600"/>
              </a:spcBef>
            </a:pPr>
            <a:r>
              <a:rPr lang="sl-SI" sz="1400" dirty="0">
                <a:solidFill>
                  <a:schemeClr val="bg2">
                    <a:lumMod val="25000"/>
                  </a:schemeClr>
                </a:solidFill>
                <a:latin typeface="+mj-lt"/>
              </a:rPr>
              <a:t>stopnja in znesek DDV;</a:t>
            </a:r>
          </a:p>
          <a:p>
            <a:pPr algn="just">
              <a:spcBef>
                <a:spcPts val="600"/>
              </a:spcBef>
            </a:pPr>
            <a:r>
              <a:rPr lang="sl-SI" sz="1400" dirty="0">
                <a:solidFill>
                  <a:schemeClr val="bg2">
                    <a:lumMod val="25000"/>
                  </a:schemeClr>
                </a:solidFill>
                <a:latin typeface="+mj-lt"/>
              </a:rPr>
              <a:t>klavzula o oprostitvi DDV (DDV ni obračunan na podlagi 1. odstavka 94. člena ZDDV-1 (nismo zavezanci za DDV) ali DDV ni obračunan na podlagi Zakona o davku na dodano vrednost (nismo zavezanci za DDV). Davek v tem primeru ne sme biti obračunan ali naveden na računu.</a:t>
            </a:r>
          </a:p>
          <a:p>
            <a:pPr algn="just">
              <a:spcBef>
                <a:spcPts val="600"/>
              </a:spcBef>
            </a:pPr>
            <a:r>
              <a:rPr lang="sl-SI" sz="1400" b="1" u="sng" dirty="0">
                <a:latin typeface="+mj-lt"/>
              </a:rPr>
              <a:t>!!!</a:t>
            </a:r>
            <a:r>
              <a:rPr lang="sl-SI" sz="1400" b="1" u="sng" dirty="0">
                <a:solidFill>
                  <a:schemeClr val="accent2"/>
                </a:solidFill>
                <a:latin typeface="+mj-lt"/>
              </a:rPr>
              <a:t> Navedba naziva/akronima projekta</a:t>
            </a:r>
          </a:p>
        </p:txBody>
      </p:sp>
      <p:pic>
        <p:nvPicPr>
          <p:cNvPr id="9" name="Grafika 8" descr="House with solid fill">
            <a:extLst>
              <a:ext uri="{FF2B5EF4-FFF2-40B4-BE49-F238E27FC236}">
                <a16:creationId xmlns:a16="http://schemas.microsoft.com/office/drawing/2014/main" id="{98E7A444-4C08-F4B8-FB7E-32B62CF632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728" y="69216"/>
            <a:ext cx="505797" cy="505797"/>
          </a:xfrm>
          <a:prstGeom prst="rect">
            <a:avLst/>
          </a:prstGeom>
        </p:spPr>
      </p:pic>
      <p:pic>
        <p:nvPicPr>
          <p:cNvPr id="6" name="Grafika 5" descr="Money with solid fill">
            <a:extLst>
              <a:ext uri="{FF2B5EF4-FFF2-40B4-BE49-F238E27FC236}">
                <a16:creationId xmlns:a16="http://schemas.microsoft.com/office/drawing/2014/main" id="{95081F1C-1074-B1B2-4455-BF57463D22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34325" y="4112891"/>
            <a:ext cx="2076450" cy="2076450"/>
          </a:xfrm>
          <a:prstGeom prst="rect">
            <a:avLst/>
          </a:prstGeom>
        </p:spPr>
      </p:pic>
      <p:sp>
        <p:nvSpPr>
          <p:cNvPr id="4" name="Označba mesta številke diapozitiva 3">
            <a:extLst>
              <a:ext uri="{FF2B5EF4-FFF2-40B4-BE49-F238E27FC236}">
                <a16:creationId xmlns:a16="http://schemas.microsoft.com/office/drawing/2014/main" id="{0DFDFA49-8A15-8BB4-A692-7F17DE31376F}"/>
              </a:ext>
            </a:extLst>
          </p:cNvPr>
          <p:cNvSpPr>
            <a:spLocks noGrp="1"/>
          </p:cNvSpPr>
          <p:nvPr>
            <p:ph type="sldNum" sz="quarter" idx="12"/>
          </p:nvPr>
        </p:nvSpPr>
        <p:spPr/>
        <p:txBody>
          <a:bodyPr/>
          <a:lstStyle/>
          <a:p>
            <a:fld id="{DB0541E2-7EB7-469F-924A-AAEADCA667B4}" type="slidenum">
              <a:rPr lang="sl-SI" smtClean="0"/>
              <a:t>41</a:t>
            </a:fld>
            <a:endParaRPr lang="sl-SI"/>
          </a:p>
        </p:txBody>
      </p:sp>
    </p:spTree>
    <p:extLst>
      <p:ext uri="{BB962C8B-B14F-4D97-AF65-F5344CB8AC3E}">
        <p14:creationId xmlns:p14="http://schemas.microsoft.com/office/powerpoint/2010/main" val="1991222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14687-312D-C574-218E-9C1B8C9E02F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9BA726B-77AF-68A5-4221-5E6FE72DAE8B}"/>
              </a:ext>
            </a:extLst>
          </p:cNvPr>
          <p:cNvSpPr>
            <a:spLocks noGrp="1"/>
          </p:cNvSpPr>
          <p:nvPr>
            <p:ph type="title"/>
          </p:nvPr>
        </p:nvSpPr>
        <p:spPr>
          <a:xfrm>
            <a:off x="838200" y="188151"/>
            <a:ext cx="10515600" cy="888620"/>
          </a:xfrm>
        </p:spPr>
        <p:txBody>
          <a:bodyPr>
            <a:normAutofit/>
          </a:bodyPr>
          <a:lstStyle/>
          <a:p>
            <a:r>
              <a:rPr lang="sl-SI" sz="4000" b="1" dirty="0">
                <a:solidFill>
                  <a:schemeClr val="accent6">
                    <a:lumMod val="75000"/>
                  </a:schemeClr>
                </a:solidFill>
              </a:rPr>
              <a:t>NEPOSREDNI STROŠKI OSEBJA</a:t>
            </a:r>
            <a:endParaRPr lang="sl-SI" sz="4000" b="1" dirty="0">
              <a:solidFill>
                <a:schemeClr val="accent2"/>
              </a:solidFill>
            </a:endParaRPr>
          </a:p>
        </p:txBody>
      </p:sp>
      <p:sp>
        <p:nvSpPr>
          <p:cNvPr id="3" name="Označba mesta vsebine 2">
            <a:extLst>
              <a:ext uri="{FF2B5EF4-FFF2-40B4-BE49-F238E27FC236}">
                <a16:creationId xmlns:a16="http://schemas.microsoft.com/office/drawing/2014/main" id="{7F01CBF2-2FF7-73A4-E045-B54A3521EE25}"/>
              </a:ext>
            </a:extLst>
          </p:cNvPr>
          <p:cNvSpPr>
            <a:spLocks noGrp="1"/>
          </p:cNvSpPr>
          <p:nvPr>
            <p:ph idx="1"/>
          </p:nvPr>
        </p:nvSpPr>
        <p:spPr>
          <a:xfrm>
            <a:off x="838200" y="1374293"/>
            <a:ext cx="9517453" cy="4351338"/>
          </a:xfrm>
        </p:spPr>
        <p:txBody>
          <a:bodyPr numCol="1">
            <a:normAutofit/>
          </a:bodyPr>
          <a:lstStyle/>
          <a:p>
            <a:pPr marL="0" indent="0" algn="just">
              <a:lnSpc>
                <a:spcPct val="100000"/>
              </a:lnSpc>
              <a:buNone/>
            </a:pPr>
            <a:r>
              <a:rPr lang="sl-SI" sz="1800" b="1" dirty="0">
                <a:solidFill>
                  <a:schemeClr val="accent2"/>
                </a:solidFill>
                <a:latin typeface="+mj-lt"/>
              </a:rPr>
              <a:t>20 % pavšalna stopnja za neposredne stroške osebja je neposredno povezana z dejansko nastalimi upravičenimi stroški posameznega partnerja projekta</a:t>
            </a:r>
            <a:r>
              <a:rPr lang="sl-SI" sz="1800" b="1" dirty="0">
                <a:latin typeface="+mj-lt"/>
              </a:rPr>
              <a:t>.</a:t>
            </a:r>
          </a:p>
          <a:p>
            <a:pPr marL="0" indent="0" algn="just">
              <a:lnSpc>
                <a:spcPct val="100000"/>
              </a:lnSpc>
              <a:buNone/>
            </a:pPr>
            <a:r>
              <a:rPr lang="sl-SI" sz="1800" b="1" dirty="0">
                <a:solidFill>
                  <a:schemeClr val="bg2">
                    <a:lumMod val="25000"/>
                  </a:schemeClr>
                </a:solidFill>
                <a:latin typeface="+mj-lt"/>
              </a:rPr>
              <a:t>Stopnja javne podpore </a:t>
            </a:r>
            <a:r>
              <a:rPr lang="sl-SI" sz="1800" dirty="0">
                <a:solidFill>
                  <a:schemeClr val="bg2">
                    <a:lumMod val="25000"/>
                  </a:schemeClr>
                </a:solidFill>
                <a:latin typeface="+mj-lt"/>
              </a:rPr>
              <a:t>znaša 80%.</a:t>
            </a:r>
          </a:p>
          <a:p>
            <a:pPr marL="0" indent="0" algn="just">
              <a:lnSpc>
                <a:spcPct val="100000"/>
              </a:lnSpc>
              <a:buNone/>
            </a:pPr>
            <a:r>
              <a:rPr lang="sl-SI" sz="1800" b="1" i="0" u="sng" strike="noStrike" baseline="0" dirty="0">
                <a:solidFill>
                  <a:schemeClr val="bg2">
                    <a:lumMod val="25000"/>
                  </a:schemeClr>
                </a:solidFill>
                <a:latin typeface="+mj-lt"/>
              </a:rPr>
              <a:t>Če </a:t>
            </a:r>
            <a:r>
              <a:rPr lang="sl-SI" sz="1800" b="1" u="sng" dirty="0">
                <a:solidFill>
                  <a:schemeClr val="bg2">
                    <a:lumMod val="25000"/>
                  </a:schemeClr>
                </a:solidFill>
                <a:latin typeface="+mj-lt"/>
              </a:rPr>
              <a:t>MKRR</a:t>
            </a:r>
            <a:r>
              <a:rPr lang="sl-SI" sz="1800" b="1" i="0" u="sng" strike="noStrike" baseline="0" dirty="0">
                <a:solidFill>
                  <a:schemeClr val="bg2">
                    <a:lumMod val="25000"/>
                  </a:schemeClr>
                </a:solidFill>
                <a:latin typeface="+mj-lt"/>
              </a:rPr>
              <a:t> zmanjša stroške, se tudi znesek pavšala sorazmerno zmanjša</a:t>
            </a:r>
            <a:r>
              <a:rPr lang="sl-SI" sz="1800" b="0" i="0" u="none" strike="noStrike" baseline="0" dirty="0">
                <a:solidFill>
                  <a:schemeClr val="bg2">
                    <a:lumMod val="25000"/>
                  </a:schemeClr>
                </a:solidFill>
                <a:latin typeface="+mj-lt"/>
              </a:rPr>
              <a:t>.</a:t>
            </a:r>
          </a:p>
          <a:p>
            <a:pPr marL="0" indent="0" algn="just">
              <a:lnSpc>
                <a:spcPct val="100000"/>
              </a:lnSpc>
              <a:buNone/>
            </a:pPr>
            <a:endParaRPr lang="sl-SI" sz="1800" b="0" i="0" u="none" strike="noStrike" baseline="0" dirty="0">
              <a:solidFill>
                <a:schemeClr val="bg2">
                  <a:lumMod val="25000"/>
                </a:schemeClr>
              </a:solidFill>
              <a:latin typeface="+mj-lt"/>
            </a:endParaRPr>
          </a:p>
          <a:p>
            <a:pPr marL="0" indent="0" algn="just">
              <a:lnSpc>
                <a:spcPct val="100000"/>
              </a:lnSpc>
              <a:buNone/>
            </a:pPr>
            <a:r>
              <a:rPr lang="sl-SI" sz="1800" b="1" dirty="0">
                <a:solidFill>
                  <a:schemeClr val="accent6"/>
                </a:solidFill>
                <a:latin typeface="+mj-lt"/>
              </a:rPr>
              <a:t>Za kategorijo stroškov, ki se izračuna na podlagi pavšalne stopnje, dokazila niso potrebna. </a:t>
            </a:r>
          </a:p>
          <a:p>
            <a:pPr marL="0" indent="0" algn="just">
              <a:lnSpc>
                <a:spcPct val="100000"/>
              </a:lnSpc>
              <a:buNone/>
            </a:pPr>
            <a:r>
              <a:rPr lang="sl-SI" sz="1800" b="0" i="0" u="none" strike="noStrike" baseline="0" dirty="0">
                <a:solidFill>
                  <a:schemeClr val="bg2">
                    <a:lumMod val="25000"/>
                  </a:schemeClr>
                </a:solidFill>
                <a:latin typeface="+mj-lt"/>
              </a:rPr>
              <a:t>V okviru investicijskih projektov za neposredne stroške oseba ni potrebno </a:t>
            </a:r>
            <a:r>
              <a:rPr lang="sl-SI" sz="1800" dirty="0">
                <a:solidFill>
                  <a:schemeClr val="bg2">
                    <a:lumMod val="25000"/>
                  </a:schemeClr>
                </a:solidFill>
                <a:latin typeface="+mj-lt"/>
              </a:rPr>
              <a:t>pr</a:t>
            </a:r>
            <a:r>
              <a:rPr lang="sl-SI" sz="1800" b="0" i="0" u="none" strike="noStrike" baseline="0" dirty="0">
                <a:solidFill>
                  <a:schemeClr val="bg2">
                    <a:lumMod val="25000"/>
                  </a:schemeClr>
                </a:solidFill>
                <a:latin typeface="+mj-lt"/>
              </a:rPr>
              <a:t>edložiti nobene dokumentacije o dejansko nastalih stroških po pavšalni stopnji (</a:t>
            </a:r>
            <a:r>
              <a:rPr lang="sl-SI" sz="1800" b="0" i="0" u="none" strike="noStrike" baseline="0" dirty="0" err="1">
                <a:solidFill>
                  <a:schemeClr val="bg2">
                    <a:lumMod val="25000"/>
                  </a:schemeClr>
                </a:solidFill>
                <a:latin typeface="+mj-lt"/>
              </a:rPr>
              <a:t>časovnice</a:t>
            </a:r>
            <a:r>
              <a:rPr lang="sl-SI" sz="1800" b="0" i="0" u="none" strike="noStrike" baseline="0" dirty="0">
                <a:solidFill>
                  <a:schemeClr val="bg2">
                    <a:lumMod val="25000"/>
                  </a:schemeClr>
                </a:solidFill>
                <a:latin typeface="+mj-lt"/>
              </a:rPr>
              <a:t>, dokazila o plačilih ipd.) ali jo hraniti za naknadne kontrole. </a:t>
            </a:r>
          </a:p>
          <a:p>
            <a:pPr marL="0" indent="0" algn="just">
              <a:lnSpc>
                <a:spcPct val="100000"/>
              </a:lnSpc>
              <a:spcBef>
                <a:spcPts val="0"/>
              </a:spcBef>
              <a:buNone/>
            </a:pPr>
            <a:r>
              <a:rPr lang="sl-SI" sz="1800" b="1" i="0" u="none" strike="noStrike" baseline="0" dirty="0">
                <a:solidFill>
                  <a:schemeClr val="bg2">
                    <a:lumMod val="25000"/>
                  </a:schemeClr>
                </a:solidFill>
                <a:latin typeface="+mj-lt"/>
              </a:rPr>
              <a:t>Potrebno pa je dokazati izvedene aktivnosti s podpornimi dokazili </a:t>
            </a:r>
          </a:p>
          <a:p>
            <a:pPr marL="0" indent="0" algn="just">
              <a:lnSpc>
                <a:spcPct val="100000"/>
              </a:lnSpc>
              <a:spcBef>
                <a:spcPts val="0"/>
              </a:spcBef>
              <a:buNone/>
            </a:pPr>
            <a:r>
              <a:rPr lang="sl-SI" sz="1800" b="0" i="0" u="none" strike="noStrike" baseline="0" dirty="0">
                <a:solidFill>
                  <a:schemeClr val="bg2">
                    <a:lumMod val="25000"/>
                  </a:schemeClr>
                </a:solidFill>
                <a:latin typeface="+mj-lt"/>
              </a:rPr>
              <a:t>(npr. poročilo, zapisniki o sestankih, liste prisotnosti, zloženka, fotografije,...). </a:t>
            </a:r>
            <a:endParaRPr lang="sl-SI" sz="1800" dirty="0">
              <a:solidFill>
                <a:schemeClr val="bg2">
                  <a:lumMod val="25000"/>
                </a:schemeClr>
              </a:solidFill>
              <a:latin typeface="+mj-lt"/>
            </a:endParaRPr>
          </a:p>
          <a:p>
            <a:pPr marL="0" indent="0">
              <a:lnSpc>
                <a:spcPct val="100000"/>
              </a:lnSpc>
              <a:buNone/>
            </a:pPr>
            <a:r>
              <a:rPr lang="sl-SI" sz="1800" dirty="0">
                <a:solidFill>
                  <a:srgbClr val="000000"/>
                </a:solidFill>
                <a:latin typeface="+mj-lt"/>
              </a:rPr>
              <a:t>Aktivnosti so opredeljene v vlogi in vnesene v portal </a:t>
            </a:r>
            <a:r>
              <a:rPr lang="sl-SI" sz="1800" dirty="0" err="1">
                <a:solidFill>
                  <a:srgbClr val="000000"/>
                </a:solidFill>
                <a:latin typeface="+mj-lt"/>
              </a:rPr>
              <a:t>eJR</a:t>
            </a:r>
            <a:r>
              <a:rPr lang="sl-SI" sz="1800" dirty="0">
                <a:solidFill>
                  <a:srgbClr val="000000"/>
                </a:solidFill>
                <a:latin typeface="+mj-lt"/>
              </a:rPr>
              <a:t>. </a:t>
            </a:r>
          </a:p>
          <a:p>
            <a:pPr marL="0" indent="0">
              <a:buNone/>
            </a:pPr>
            <a:endParaRPr lang="sl-SI" sz="1800" dirty="0">
              <a:solidFill>
                <a:srgbClr val="000000"/>
              </a:solidFill>
              <a:latin typeface="+mj-lt"/>
            </a:endParaRPr>
          </a:p>
          <a:p>
            <a:pPr marL="0" indent="0">
              <a:buNone/>
            </a:pPr>
            <a:endParaRPr lang="sl-SI" sz="1800" dirty="0">
              <a:solidFill>
                <a:srgbClr val="000000"/>
              </a:solidFill>
              <a:latin typeface="+mj-lt"/>
            </a:endParaRPr>
          </a:p>
        </p:txBody>
      </p:sp>
      <p:pic>
        <p:nvPicPr>
          <p:cNvPr id="5" name="Slika 4">
            <a:extLst>
              <a:ext uri="{FF2B5EF4-FFF2-40B4-BE49-F238E27FC236}">
                <a16:creationId xmlns:a16="http://schemas.microsoft.com/office/drawing/2014/main" id="{88CB2C45-AC2E-C97A-A517-CF200798B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71615"/>
            <a:ext cx="9517453" cy="210312"/>
          </a:xfrm>
          <a:prstGeom prst="rect">
            <a:avLst/>
          </a:prstGeom>
        </p:spPr>
      </p:pic>
      <p:pic>
        <p:nvPicPr>
          <p:cNvPr id="7" name="Grafika 6" descr="House with solid fill">
            <a:extLst>
              <a:ext uri="{FF2B5EF4-FFF2-40B4-BE49-F238E27FC236}">
                <a16:creationId xmlns:a16="http://schemas.microsoft.com/office/drawing/2014/main" id="{8B9A43E8-0CB0-44CA-691A-5D6EE762B8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728" y="69216"/>
            <a:ext cx="505797" cy="505797"/>
          </a:xfrm>
          <a:prstGeom prst="rect">
            <a:avLst/>
          </a:prstGeom>
        </p:spPr>
      </p:pic>
      <p:pic>
        <p:nvPicPr>
          <p:cNvPr id="6" name="Grafika 5" descr="Group of women with solid fill">
            <a:extLst>
              <a:ext uri="{FF2B5EF4-FFF2-40B4-BE49-F238E27FC236}">
                <a16:creationId xmlns:a16="http://schemas.microsoft.com/office/drawing/2014/main" id="{267FA0D6-1D94-54C9-0E85-B3EE52703B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84365" y="4526237"/>
            <a:ext cx="2017644" cy="2017644"/>
          </a:xfrm>
          <a:prstGeom prst="rect">
            <a:avLst/>
          </a:prstGeom>
        </p:spPr>
      </p:pic>
      <p:sp>
        <p:nvSpPr>
          <p:cNvPr id="4" name="Označba mesta številke diapozitiva 3">
            <a:extLst>
              <a:ext uri="{FF2B5EF4-FFF2-40B4-BE49-F238E27FC236}">
                <a16:creationId xmlns:a16="http://schemas.microsoft.com/office/drawing/2014/main" id="{DD30FF1F-D434-10F9-DD34-2818B291764D}"/>
              </a:ext>
            </a:extLst>
          </p:cNvPr>
          <p:cNvSpPr>
            <a:spLocks noGrp="1"/>
          </p:cNvSpPr>
          <p:nvPr>
            <p:ph type="sldNum" sz="quarter" idx="12"/>
          </p:nvPr>
        </p:nvSpPr>
        <p:spPr/>
        <p:txBody>
          <a:bodyPr/>
          <a:lstStyle/>
          <a:p>
            <a:fld id="{DB0541E2-7EB7-469F-924A-AAEADCA667B4}" type="slidenum">
              <a:rPr lang="sl-SI" smtClean="0"/>
              <a:t>42</a:t>
            </a:fld>
            <a:endParaRPr lang="sl-SI"/>
          </a:p>
        </p:txBody>
      </p:sp>
    </p:spTree>
    <p:extLst>
      <p:ext uri="{BB962C8B-B14F-4D97-AF65-F5344CB8AC3E}">
        <p14:creationId xmlns:p14="http://schemas.microsoft.com/office/powerpoint/2010/main" val="34991799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4F740-1329-FDA2-99BC-F50F01725CC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6CD8CD4-D351-9A69-E6D7-F337C3ADDE9F}"/>
              </a:ext>
            </a:extLst>
          </p:cNvPr>
          <p:cNvSpPr>
            <a:spLocks noGrp="1"/>
          </p:cNvSpPr>
          <p:nvPr>
            <p:ph type="title"/>
          </p:nvPr>
        </p:nvSpPr>
        <p:spPr>
          <a:xfrm>
            <a:off x="838200" y="188151"/>
            <a:ext cx="10515600" cy="888620"/>
          </a:xfrm>
        </p:spPr>
        <p:txBody>
          <a:bodyPr>
            <a:normAutofit/>
          </a:bodyPr>
          <a:lstStyle/>
          <a:p>
            <a:r>
              <a:rPr lang="sl-SI" sz="4000" b="1" dirty="0">
                <a:solidFill>
                  <a:schemeClr val="accent6">
                    <a:lumMod val="75000"/>
                  </a:schemeClr>
                </a:solidFill>
              </a:rPr>
              <a:t>NEUPRAVIČENI STROŠKI</a:t>
            </a:r>
            <a:endParaRPr lang="sl-SI" sz="4000" b="1" dirty="0">
              <a:solidFill>
                <a:schemeClr val="accent2"/>
              </a:solidFill>
            </a:endParaRPr>
          </a:p>
        </p:txBody>
      </p:sp>
      <p:sp>
        <p:nvSpPr>
          <p:cNvPr id="3" name="Označba mesta vsebine 2">
            <a:extLst>
              <a:ext uri="{FF2B5EF4-FFF2-40B4-BE49-F238E27FC236}">
                <a16:creationId xmlns:a16="http://schemas.microsoft.com/office/drawing/2014/main" id="{C8A58F0B-5BEB-652D-1F26-7805C5A8D3EE}"/>
              </a:ext>
            </a:extLst>
          </p:cNvPr>
          <p:cNvSpPr>
            <a:spLocks noGrp="1"/>
          </p:cNvSpPr>
          <p:nvPr>
            <p:ph idx="1"/>
          </p:nvPr>
        </p:nvSpPr>
        <p:spPr>
          <a:xfrm>
            <a:off x="771525" y="1549781"/>
            <a:ext cx="9517453" cy="5308219"/>
          </a:xfrm>
        </p:spPr>
        <p:txBody>
          <a:bodyPr numCol="1">
            <a:noAutofit/>
          </a:bodyPr>
          <a:lstStyle/>
          <a:p>
            <a:pPr algn="just"/>
            <a:r>
              <a:rPr lang="sl-SI" sz="1800" b="1" dirty="0">
                <a:solidFill>
                  <a:schemeClr val="bg2">
                    <a:lumMod val="25000"/>
                  </a:schemeClr>
                </a:solidFill>
                <a:latin typeface="+mj-lt"/>
              </a:rPr>
              <a:t>stroški priprave vlog in zahtevkov </a:t>
            </a:r>
            <a:r>
              <a:rPr lang="sl-SI" sz="1800" dirty="0">
                <a:solidFill>
                  <a:schemeClr val="bg2">
                    <a:lumMod val="25000"/>
                  </a:schemeClr>
                </a:solidFill>
                <a:latin typeface="+mj-lt"/>
              </a:rPr>
              <a:t>za izplačilo;</a:t>
            </a:r>
          </a:p>
          <a:p>
            <a:pPr algn="just"/>
            <a:r>
              <a:rPr lang="sl-SI" sz="1800" b="1" dirty="0">
                <a:solidFill>
                  <a:schemeClr val="bg2">
                    <a:lumMod val="25000"/>
                  </a:schemeClr>
                </a:solidFill>
                <a:latin typeface="+mj-lt"/>
              </a:rPr>
              <a:t>nakup rabljene opreme in mehanizacije </a:t>
            </a:r>
            <a:r>
              <a:rPr lang="sl-SI" sz="1800" dirty="0">
                <a:solidFill>
                  <a:schemeClr val="bg2">
                    <a:lumMod val="25000"/>
                  </a:schemeClr>
                </a:solidFill>
                <a:latin typeface="+mj-lt"/>
              </a:rPr>
              <a:t>(razen zbirk in starin ter za sklad ESRR obnovljene IKT-opreme pod pogoji, ki izhajajo iz veljavnih navodil organa upravljanja o upravičenih stroških za sredstva evropske kohezijske politike v programskem obdobju 2021–2027);</a:t>
            </a:r>
          </a:p>
          <a:p>
            <a:pPr algn="just"/>
            <a:r>
              <a:rPr lang="sl-SI" sz="1800" dirty="0">
                <a:solidFill>
                  <a:schemeClr val="bg2">
                    <a:lumMod val="25000"/>
                  </a:schemeClr>
                </a:solidFill>
                <a:latin typeface="+mj-lt"/>
              </a:rPr>
              <a:t>investicije in nakupi opreme, mehanizacije in storitev, namenjenih </a:t>
            </a:r>
            <a:r>
              <a:rPr lang="sl-SI" sz="1800" b="1" dirty="0">
                <a:solidFill>
                  <a:schemeClr val="bg2">
                    <a:lumMod val="25000"/>
                  </a:schemeClr>
                </a:solidFill>
                <a:latin typeface="+mj-lt"/>
              </a:rPr>
              <a:t>za zasebno rabo</a:t>
            </a:r>
            <a:r>
              <a:rPr lang="sl-SI" sz="1800" dirty="0">
                <a:solidFill>
                  <a:schemeClr val="bg2">
                    <a:lumMod val="25000"/>
                  </a:schemeClr>
                </a:solidFill>
                <a:latin typeface="+mj-lt"/>
              </a:rPr>
              <a:t>;</a:t>
            </a:r>
          </a:p>
          <a:p>
            <a:pPr algn="just"/>
            <a:r>
              <a:rPr lang="sl-SI" sz="1800" b="1" dirty="0">
                <a:solidFill>
                  <a:schemeClr val="bg2">
                    <a:lumMod val="25000"/>
                  </a:schemeClr>
                </a:solidFill>
                <a:latin typeface="+mj-lt"/>
              </a:rPr>
              <a:t>plačilo davkov, carin in dajatev pri uvozu, obresti na dolgove, bančne garancije in stroške garancij, upravne takse</a:t>
            </a:r>
            <a:r>
              <a:rPr lang="sl-SI" sz="1800" dirty="0">
                <a:solidFill>
                  <a:schemeClr val="bg2">
                    <a:lumMod val="25000"/>
                  </a:schemeClr>
                </a:solidFill>
                <a:latin typeface="+mj-lt"/>
              </a:rPr>
              <a:t>.</a:t>
            </a:r>
          </a:p>
          <a:p>
            <a:pPr marL="0" indent="0" algn="just">
              <a:buNone/>
            </a:pPr>
            <a:r>
              <a:rPr lang="sl-SI" sz="1400" dirty="0">
                <a:latin typeface="+mj-lt"/>
              </a:rPr>
              <a:t> </a:t>
            </a:r>
          </a:p>
          <a:p>
            <a:pPr marL="0" indent="0" algn="just">
              <a:buNone/>
            </a:pPr>
            <a:endParaRPr lang="sl-SI" sz="600" dirty="0">
              <a:latin typeface="+mj-lt"/>
            </a:endParaRPr>
          </a:p>
        </p:txBody>
      </p:sp>
      <p:pic>
        <p:nvPicPr>
          <p:cNvPr id="5" name="Slika 4">
            <a:extLst>
              <a:ext uri="{FF2B5EF4-FFF2-40B4-BE49-F238E27FC236}">
                <a16:creationId xmlns:a16="http://schemas.microsoft.com/office/drawing/2014/main" id="{3010AC17-A088-B064-37D5-059118C75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71615"/>
            <a:ext cx="9517453" cy="210312"/>
          </a:xfrm>
          <a:prstGeom prst="rect">
            <a:avLst/>
          </a:prstGeom>
        </p:spPr>
      </p:pic>
      <p:pic>
        <p:nvPicPr>
          <p:cNvPr id="7" name="Grafika 6" descr="House with solid fill">
            <a:extLst>
              <a:ext uri="{FF2B5EF4-FFF2-40B4-BE49-F238E27FC236}">
                <a16:creationId xmlns:a16="http://schemas.microsoft.com/office/drawing/2014/main" id="{7E27BDDE-55C3-A01F-352F-402888F3B5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728" y="69216"/>
            <a:ext cx="505797" cy="505797"/>
          </a:xfrm>
          <a:prstGeom prst="rect">
            <a:avLst/>
          </a:prstGeom>
        </p:spPr>
      </p:pic>
      <p:pic>
        <p:nvPicPr>
          <p:cNvPr id="9" name="Grafika 8" descr="Warning with solid fill">
            <a:extLst>
              <a:ext uri="{FF2B5EF4-FFF2-40B4-BE49-F238E27FC236}">
                <a16:creationId xmlns:a16="http://schemas.microsoft.com/office/drawing/2014/main" id="{3E63710D-3AA8-D8E6-5528-24155FDF7C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88978" y="1549781"/>
            <a:ext cx="1543879" cy="1543879"/>
          </a:xfrm>
          <a:prstGeom prst="rect">
            <a:avLst/>
          </a:prstGeom>
        </p:spPr>
      </p:pic>
      <p:sp>
        <p:nvSpPr>
          <p:cNvPr id="4" name="Pravokotnik 3">
            <a:extLst>
              <a:ext uri="{FF2B5EF4-FFF2-40B4-BE49-F238E27FC236}">
                <a16:creationId xmlns:a16="http://schemas.microsoft.com/office/drawing/2014/main" id="{BDBC1B51-CC04-E888-D314-6A0207B68E4C}"/>
              </a:ext>
            </a:extLst>
          </p:cNvPr>
          <p:cNvSpPr/>
          <p:nvPr/>
        </p:nvSpPr>
        <p:spPr>
          <a:xfrm>
            <a:off x="771525" y="5781676"/>
            <a:ext cx="9517453" cy="869124"/>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sl-SI" sz="1600" b="1" dirty="0">
                <a:latin typeface="+mj-lt"/>
              </a:rPr>
              <a:t>Neupravičeni stroški </a:t>
            </a:r>
            <a:r>
              <a:rPr lang="sl-SI" sz="1600" dirty="0">
                <a:latin typeface="+mj-lt"/>
              </a:rPr>
              <a:t>so poleg tistih, opredeljenih v Uredbi LEADER/CLLD, vsi tisti, za katere kljub pozivanju stranke </a:t>
            </a:r>
            <a:r>
              <a:rPr lang="sl-SI" sz="1600" b="1" dirty="0">
                <a:latin typeface="+mj-lt"/>
              </a:rPr>
              <a:t>niso predložena zahtevana dokazila oz. ta nimajo vseh predpisanih elementov ali pa niso razumljiva</a:t>
            </a:r>
            <a:r>
              <a:rPr lang="sl-SI" sz="1600" dirty="0">
                <a:latin typeface="+mj-lt"/>
              </a:rPr>
              <a:t>, ter tisti, ki </a:t>
            </a:r>
            <a:r>
              <a:rPr lang="sl-SI" sz="1600" b="1" dirty="0">
                <a:latin typeface="+mj-lt"/>
              </a:rPr>
              <a:t>niso nastali pri izvajanju posamezne aktivnosti.</a:t>
            </a:r>
          </a:p>
        </p:txBody>
      </p:sp>
      <p:sp>
        <p:nvSpPr>
          <p:cNvPr id="6" name="Označba mesta številke diapozitiva 5">
            <a:extLst>
              <a:ext uri="{FF2B5EF4-FFF2-40B4-BE49-F238E27FC236}">
                <a16:creationId xmlns:a16="http://schemas.microsoft.com/office/drawing/2014/main" id="{48A00A99-DBA7-97D0-23C7-9DA1044324A9}"/>
              </a:ext>
            </a:extLst>
          </p:cNvPr>
          <p:cNvSpPr>
            <a:spLocks noGrp="1"/>
          </p:cNvSpPr>
          <p:nvPr>
            <p:ph type="sldNum" sz="quarter" idx="12"/>
          </p:nvPr>
        </p:nvSpPr>
        <p:spPr/>
        <p:txBody>
          <a:bodyPr/>
          <a:lstStyle/>
          <a:p>
            <a:fld id="{DB0541E2-7EB7-469F-924A-AAEADCA667B4}" type="slidenum">
              <a:rPr lang="sl-SI" smtClean="0"/>
              <a:t>43</a:t>
            </a:fld>
            <a:endParaRPr lang="sl-SI"/>
          </a:p>
        </p:txBody>
      </p:sp>
    </p:spTree>
    <p:extLst>
      <p:ext uri="{BB962C8B-B14F-4D97-AF65-F5344CB8AC3E}">
        <p14:creationId xmlns:p14="http://schemas.microsoft.com/office/powerpoint/2010/main" val="117920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9E95E-95AE-967F-BC81-A6281B01CB9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FEC9517-B5C0-1E05-86D6-4AE831E9C894}"/>
              </a:ext>
            </a:extLst>
          </p:cNvPr>
          <p:cNvSpPr>
            <a:spLocks noGrp="1"/>
          </p:cNvSpPr>
          <p:nvPr>
            <p:ph type="title"/>
          </p:nvPr>
        </p:nvSpPr>
        <p:spPr>
          <a:xfrm>
            <a:off x="838200" y="188151"/>
            <a:ext cx="10515600" cy="888620"/>
          </a:xfrm>
        </p:spPr>
        <p:txBody>
          <a:bodyPr>
            <a:normAutofit/>
          </a:bodyPr>
          <a:lstStyle/>
          <a:p>
            <a:r>
              <a:rPr lang="sl-SI" sz="4000" b="1" dirty="0">
                <a:solidFill>
                  <a:schemeClr val="accent6">
                    <a:lumMod val="75000"/>
                  </a:schemeClr>
                </a:solidFill>
              </a:rPr>
              <a:t>NEUPRAVIČENI STROŠKI</a:t>
            </a:r>
            <a:endParaRPr lang="sl-SI" sz="4000" b="1" dirty="0">
              <a:solidFill>
                <a:schemeClr val="accent2"/>
              </a:solidFill>
            </a:endParaRPr>
          </a:p>
        </p:txBody>
      </p:sp>
      <p:sp>
        <p:nvSpPr>
          <p:cNvPr id="3" name="Označba mesta vsebine 2">
            <a:extLst>
              <a:ext uri="{FF2B5EF4-FFF2-40B4-BE49-F238E27FC236}">
                <a16:creationId xmlns:a16="http://schemas.microsoft.com/office/drawing/2014/main" id="{9B3C071D-9097-8532-4B78-9D6C23ACA50E}"/>
              </a:ext>
            </a:extLst>
          </p:cNvPr>
          <p:cNvSpPr>
            <a:spLocks noGrp="1"/>
          </p:cNvSpPr>
          <p:nvPr>
            <p:ph idx="1"/>
          </p:nvPr>
        </p:nvSpPr>
        <p:spPr>
          <a:xfrm>
            <a:off x="838201" y="1251391"/>
            <a:ext cx="9910864" cy="2689226"/>
          </a:xfrm>
        </p:spPr>
        <p:txBody>
          <a:bodyPr numCol="1">
            <a:noAutofit/>
          </a:bodyPr>
          <a:lstStyle/>
          <a:p>
            <a:pPr marL="0" indent="0" algn="just">
              <a:spcBef>
                <a:spcPts val="600"/>
              </a:spcBef>
              <a:buNone/>
            </a:pPr>
            <a:r>
              <a:rPr lang="sl-SI" sz="2000" b="1" dirty="0">
                <a:solidFill>
                  <a:schemeClr val="accent2"/>
                </a:solidFill>
                <a:latin typeface="+mj-lt"/>
              </a:rPr>
              <a:t>POVEZANE OSEBE</a:t>
            </a:r>
          </a:p>
          <a:p>
            <a:pPr algn="just">
              <a:lnSpc>
                <a:spcPct val="100000"/>
              </a:lnSpc>
              <a:spcBef>
                <a:spcPts val="600"/>
              </a:spcBef>
            </a:pPr>
            <a:r>
              <a:rPr lang="sl-SI" sz="2000" dirty="0">
                <a:solidFill>
                  <a:schemeClr val="bg2">
                    <a:lumMod val="25000"/>
                  </a:schemeClr>
                </a:solidFill>
                <a:latin typeface="+mj-lt"/>
              </a:rPr>
              <a:t>Uredba LEADER/CLLD v šestem odstavku 27. člena določa, če je predmet podpore naložba, nakup materiala ali izvedba storitve v okviru projekta, upravičenec ne sme pridobiti opredmetenih osnovnih sredstev, neopredmetenih sredstev, materiala ali storitev od pravnih oseb, ki so 25 % ali več lastniško povezane z upravičencem. </a:t>
            </a:r>
          </a:p>
          <a:p>
            <a:pPr algn="just">
              <a:lnSpc>
                <a:spcPct val="100000"/>
              </a:lnSpc>
              <a:spcBef>
                <a:spcPts val="600"/>
              </a:spcBef>
            </a:pPr>
            <a:r>
              <a:rPr lang="sl-SI" sz="2000" dirty="0">
                <a:solidFill>
                  <a:schemeClr val="bg2">
                    <a:lumMod val="25000"/>
                  </a:schemeClr>
                </a:solidFill>
                <a:latin typeface="+mj-lt"/>
              </a:rPr>
              <a:t>V aplikaciji AJPES je razvidno, kdo so družbeniki posameznega pravnega subjekta in kakšni so njihovi deleži. Torej, če je projektni partner družbenik v nekem podjetju v  deležu 25 % ali več, takega izvajalca/podjetja ne more oz. ne sme izbrati. </a:t>
            </a:r>
          </a:p>
          <a:p>
            <a:pPr marL="0" indent="0" algn="just">
              <a:lnSpc>
                <a:spcPct val="100000"/>
              </a:lnSpc>
              <a:spcBef>
                <a:spcPts val="600"/>
              </a:spcBef>
              <a:buNone/>
            </a:pPr>
            <a:endParaRPr lang="sl-SI" sz="1800" dirty="0">
              <a:solidFill>
                <a:schemeClr val="bg2">
                  <a:lumMod val="25000"/>
                </a:schemeClr>
              </a:solidFill>
              <a:latin typeface="+mj-lt"/>
            </a:endParaRPr>
          </a:p>
        </p:txBody>
      </p:sp>
      <p:pic>
        <p:nvPicPr>
          <p:cNvPr id="5" name="Slika 4">
            <a:extLst>
              <a:ext uri="{FF2B5EF4-FFF2-40B4-BE49-F238E27FC236}">
                <a16:creationId xmlns:a16="http://schemas.microsoft.com/office/drawing/2014/main" id="{94FF3B90-6EFE-1547-2B51-A403B7EEC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51453"/>
            <a:ext cx="10429875" cy="230474"/>
          </a:xfrm>
          <a:prstGeom prst="rect">
            <a:avLst/>
          </a:prstGeom>
        </p:spPr>
      </p:pic>
      <p:pic>
        <p:nvPicPr>
          <p:cNvPr id="7" name="Grafika 6" descr="House with solid fill">
            <a:extLst>
              <a:ext uri="{FF2B5EF4-FFF2-40B4-BE49-F238E27FC236}">
                <a16:creationId xmlns:a16="http://schemas.microsoft.com/office/drawing/2014/main" id="{34CD5143-1673-2D20-62A6-1DC469FC82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728" y="69216"/>
            <a:ext cx="505797" cy="505797"/>
          </a:xfrm>
          <a:prstGeom prst="rect">
            <a:avLst/>
          </a:prstGeom>
        </p:spPr>
      </p:pic>
      <p:sp>
        <p:nvSpPr>
          <p:cNvPr id="8" name="PoljeZBesedilom 7">
            <a:extLst>
              <a:ext uri="{FF2B5EF4-FFF2-40B4-BE49-F238E27FC236}">
                <a16:creationId xmlns:a16="http://schemas.microsoft.com/office/drawing/2014/main" id="{EFE2CA73-EC79-65B5-8237-CBD49C9A7E54}"/>
              </a:ext>
            </a:extLst>
          </p:cNvPr>
          <p:cNvSpPr txBox="1"/>
          <p:nvPr/>
        </p:nvSpPr>
        <p:spPr>
          <a:xfrm>
            <a:off x="881063" y="4253579"/>
            <a:ext cx="10429873" cy="1051570"/>
          </a:xfrm>
          <a:prstGeom prst="rect">
            <a:avLst/>
          </a:prstGeom>
          <a:noFill/>
        </p:spPr>
        <p:txBody>
          <a:bodyPr wrap="square">
            <a:spAutoFit/>
          </a:bodyPr>
          <a:lstStyle/>
          <a:p>
            <a:pPr algn="just">
              <a:lnSpc>
                <a:spcPct val="90000"/>
              </a:lnSpc>
              <a:spcBef>
                <a:spcPts val="1000"/>
              </a:spcBef>
            </a:pPr>
            <a:r>
              <a:rPr lang="sl-SI" sz="2000" b="1" dirty="0">
                <a:solidFill>
                  <a:schemeClr val="accent2"/>
                </a:solidFill>
                <a:latin typeface="+mj-lt"/>
              </a:rPr>
              <a:t>INVESTICIJE IN NAKUP OPREME, MEHANIZACIJE IN STORITEV, NAMENJENIH ZA ZASEBNO RABO</a:t>
            </a:r>
          </a:p>
          <a:p>
            <a:pPr marL="285750" indent="-285750" algn="just">
              <a:lnSpc>
                <a:spcPct val="90000"/>
              </a:lnSpc>
              <a:spcBef>
                <a:spcPts val="1000"/>
              </a:spcBef>
              <a:buFont typeface="Arial" panose="020B0604020202020204" pitchFamily="34" charset="0"/>
              <a:buChar char="•"/>
            </a:pPr>
            <a:r>
              <a:rPr lang="sl-SI" sz="2000" dirty="0">
                <a:solidFill>
                  <a:schemeClr val="bg2">
                    <a:lumMod val="25000"/>
                  </a:schemeClr>
                </a:solidFill>
                <a:latin typeface="+mj-lt"/>
              </a:rPr>
              <a:t>Zasebna raba je vse za kar pravna oseba ni registrirana (glede na opravljanje dejavnosti) oz. vse kar ni vezano na projekt. </a:t>
            </a:r>
          </a:p>
        </p:txBody>
      </p:sp>
      <p:sp>
        <p:nvSpPr>
          <p:cNvPr id="4" name="Označba mesta vsebine 2">
            <a:extLst>
              <a:ext uri="{FF2B5EF4-FFF2-40B4-BE49-F238E27FC236}">
                <a16:creationId xmlns:a16="http://schemas.microsoft.com/office/drawing/2014/main" id="{D921D020-11E3-F749-8D1F-B9F28B5CF2B8}"/>
              </a:ext>
            </a:extLst>
          </p:cNvPr>
          <p:cNvSpPr txBox="1">
            <a:spLocks/>
          </p:cNvSpPr>
          <p:nvPr/>
        </p:nvSpPr>
        <p:spPr>
          <a:xfrm>
            <a:off x="881063" y="5606609"/>
            <a:ext cx="10515600" cy="375902"/>
          </a:xfrm>
          <a:prstGeom prst="rect">
            <a:avLst/>
          </a:prstGeom>
          <a:solidFill>
            <a:schemeClr val="accent6"/>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b="1" dirty="0">
                <a:solidFill>
                  <a:schemeClr val="bg1"/>
                </a:solidFill>
                <a:latin typeface="+mj-lt"/>
              </a:rPr>
              <a:t>V SKLOPU PROJEKTOV NI DOVOLJENO IZSTAVLJANJE RAČUNOV MED PROJEKTNIMI PARTNERJI !</a:t>
            </a:r>
          </a:p>
        </p:txBody>
      </p:sp>
      <p:sp>
        <p:nvSpPr>
          <p:cNvPr id="6" name="PoljeZBesedilom 5">
            <a:extLst>
              <a:ext uri="{FF2B5EF4-FFF2-40B4-BE49-F238E27FC236}">
                <a16:creationId xmlns:a16="http://schemas.microsoft.com/office/drawing/2014/main" id="{ABB2CB38-853D-A7D2-540A-CC26A8F4322D}"/>
              </a:ext>
            </a:extLst>
          </p:cNvPr>
          <p:cNvSpPr txBox="1"/>
          <p:nvPr/>
        </p:nvSpPr>
        <p:spPr>
          <a:xfrm>
            <a:off x="10842186" y="2864636"/>
            <a:ext cx="1108953" cy="954107"/>
          </a:xfrm>
          <a:prstGeom prst="rect">
            <a:avLst/>
          </a:prstGeom>
          <a:solidFill>
            <a:schemeClr val="accent2"/>
          </a:solidFill>
        </p:spPr>
        <p:txBody>
          <a:bodyPr wrap="square" rtlCol="0">
            <a:spAutoFit/>
          </a:bodyPr>
          <a:lstStyle/>
          <a:p>
            <a:r>
              <a:rPr lang="sl-SI" sz="1400" dirty="0">
                <a:solidFill>
                  <a:schemeClr val="bg1"/>
                </a:solidFill>
                <a:latin typeface="+mj-lt"/>
              </a:rPr>
              <a:t>POTREBNO JE PAZITI NA </a:t>
            </a:r>
            <a:r>
              <a:rPr lang="sl-SI" sz="1400" b="1" dirty="0">
                <a:solidFill>
                  <a:schemeClr val="bg1"/>
                </a:solidFill>
                <a:latin typeface="+mj-lt"/>
              </a:rPr>
              <a:t>KONFLIKTE INTERESOV </a:t>
            </a:r>
            <a:r>
              <a:rPr lang="sl-SI" sz="1400" dirty="0">
                <a:solidFill>
                  <a:schemeClr val="bg1"/>
                </a:solidFill>
                <a:latin typeface="+mj-lt"/>
              </a:rPr>
              <a:t>!</a:t>
            </a:r>
          </a:p>
        </p:txBody>
      </p:sp>
      <p:sp>
        <p:nvSpPr>
          <p:cNvPr id="9" name="Označba mesta številke diapozitiva 8">
            <a:extLst>
              <a:ext uri="{FF2B5EF4-FFF2-40B4-BE49-F238E27FC236}">
                <a16:creationId xmlns:a16="http://schemas.microsoft.com/office/drawing/2014/main" id="{19B162E0-CCC9-E9E8-0580-FC28CD75E578}"/>
              </a:ext>
            </a:extLst>
          </p:cNvPr>
          <p:cNvSpPr>
            <a:spLocks noGrp="1"/>
          </p:cNvSpPr>
          <p:nvPr>
            <p:ph type="sldNum" sz="quarter" idx="12"/>
          </p:nvPr>
        </p:nvSpPr>
        <p:spPr/>
        <p:txBody>
          <a:bodyPr/>
          <a:lstStyle/>
          <a:p>
            <a:fld id="{DB0541E2-7EB7-469F-924A-AAEADCA667B4}" type="slidenum">
              <a:rPr lang="sl-SI" smtClean="0"/>
              <a:t>44</a:t>
            </a:fld>
            <a:endParaRPr lang="sl-SI"/>
          </a:p>
        </p:txBody>
      </p:sp>
    </p:spTree>
    <p:extLst>
      <p:ext uri="{BB962C8B-B14F-4D97-AF65-F5344CB8AC3E}">
        <p14:creationId xmlns:p14="http://schemas.microsoft.com/office/powerpoint/2010/main" val="22348635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B3EF5-6C35-684F-3D57-65480972AEB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DAB92D4-026A-FC41-3866-671B8BCDD772}"/>
              </a:ext>
            </a:extLst>
          </p:cNvPr>
          <p:cNvSpPr>
            <a:spLocks noGrp="1"/>
          </p:cNvSpPr>
          <p:nvPr>
            <p:ph type="title"/>
          </p:nvPr>
        </p:nvSpPr>
        <p:spPr>
          <a:xfrm>
            <a:off x="838200" y="188151"/>
            <a:ext cx="10515600" cy="888620"/>
          </a:xfrm>
        </p:spPr>
        <p:txBody>
          <a:bodyPr>
            <a:normAutofit/>
          </a:bodyPr>
          <a:lstStyle/>
          <a:p>
            <a:r>
              <a:rPr lang="sl-SI" sz="4000" b="1" dirty="0">
                <a:solidFill>
                  <a:schemeClr val="accent6">
                    <a:lumMod val="75000"/>
                  </a:schemeClr>
                </a:solidFill>
              </a:rPr>
              <a:t>Vodenja računovodstva</a:t>
            </a:r>
            <a:endParaRPr lang="sl-SI" sz="4000" b="1" dirty="0">
              <a:solidFill>
                <a:schemeClr val="accent2"/>
              </a:solidFill>
            </a:endParaRPr>
          </a:p>
        </p:txBody>
      </p:sp>
      <p:sp>
        <p:nvSpPr>
          <p:cNvPr id="3" name="Označba mesta vsebine 2">
            <a:extLst>
              <a:ext uri="{FF2B5EF4-FFF2-40B4-BE49-F238E27FC236}">
                <a16:creationId xmlns:a16="http://schemas.microsoft.com/office/drawing/2014/main" id="{FA8DA5AA-ED50-5445-963B-7038A76E8168}"/>
              </a:ext>
            </a:extLst>
          </p:cNvPr>
          <p:cNvSpPr>
            <a:spLocks noGrp="1"/>
          </p:cNvSpPr>
          <p:nvPr>
            <p:ph idx="1"/>
          </p:nvPr>
        </p:nvSpPr>
        <p:spPr>
          <a:xfrm>
            <a:off x="611221" y="1339849"/>
            <a:ext cx="9517453" cy="5413375"/>
          </a:xfrm>
        </p:spPr>
        <p:txBody>
          <a:bodyPr numCol="1">
            <a:noAutofit/>
          </a:bodyPr>
          <a:lstStyle/>
          <a:p>
            <a:pPr algn="just"/>
            <a:r>
              <a:rPr lang="sl-SI" sz="2400" b="1" dirty="0">
                <a:solidFill>
                  <a:schemeClr val="accent2"/>
                </a:solidFill>
                <a:latin typeface="+mj-lt"/>
              </a:rPr>
              <a:t>Ločeno računovodstvo </a:t>
            </a:r>
            <a:r>
              <a:rPr lang="sl-SI" sz="2400" b="1" dirty="0">
                <a:solidFill>
                  <a:schemeClr val="accent2"/>
                </a:solidFill>
                <a:latin typeface="+mj-lt"/>
                <a:sym typeface="Wingdings" panose="05000000000000000000" pitchFamily="2" charset="2"/>
              </a:rPr>
              <a:t> Povezava </a:t>
            </a:r>
            <a:r>
              <a:rPr lang="sl-SI" sz="2400" b="1" u="sng" dirty="0">
                <a:solidFill>
                  <a:schemeClr val="accent6"/>
                </a:solidFill>
                <a:latin typeface="+mj-lt"/>
                <a:sym typeface="Wingdings" panose="05000000000000000000" pitchFamily="2" charset="2"/>
                <a:hlinkClick r:id="rId2">
                  <a:extLst>
                    <a:ext uri="{A12FA001-AC4F-418D-AE19-62706E023703}">
                      <ahyp:hlinkClr xmlns:ahyp="http://schemas.microsoft.com/office/drawing/2018/hyperlinkcolor" val="tx"/>
                    </a:ext>
                  </a:extLst>
                </a:hlinkClick>
              </a:rPr>
              <a:t>PRIPOROČILA</a:t>
            </a:r>
            <a:r>
              <a:rPr lang="sl-SI" sz="2400" b="1" u="sng" dirty="0">
                <a:solidFill>
                  <a:schemeClr val="accent6"/>
                </a:solidFill>
                <a:latin typeface="+mj-lt"/>
                <a:sym typeface="Wingdings" panose="05000000000000000000" pitchFamily="2" charset="2"/>
              </a:rPr>
              <a:t> in OBRAZCI</a:t>
            </a:r>
            <a:endParaRPr lang="sl-SI" sz="2400" b="1" u="sng" dirty="0">
              <a:solidFill>
                <a:schemeClr val="accent6"/>
              </a:solidFill>
              <a:latin typeface="+mj-lt"/>
            </a:endParaRPr>
          </a:p>
          <a:p>
            <a:pPr algn="just"/>
            <a:r>
              <a:rPr lang="sl-SI" sz="2400" dirty="0">
                <a:solidFill>
                  <a:schemeClr val="bg2">
                    <a:lumMod val="25000"/>
                  </a:schemeClr>
                </a:solidFill>
                <a:latin typeface="+mj-lt"/>
              </a:rPr>
              <a:t>Ločena stroškovna mesta ali ločeni računovodski konti</a:t>
            </a:r>
          </a:p>
          <a:p>
            <a:pPr algn="just"/>
            <a:r>
              <a:rPr lang="sl-SI" sz="2400" dirty="0">
                <a:solidFill>
                  <a:schemeClr val="bg2">
                    <a:lumMod val="25000"/>
                  </a:schemeClr>
                </a:solidFill>
                <a:latin typeface="+mj-lt"/>
              </a:rPr>
              <a:t>Vpis osnovnih sredstev v register osnovnih sredstev</a:t>
            </a:r>
          </a:p>
          <a:p>
            <a:pPr algn="just"/>
            <a:endParaRPr lang="sl-SI" sz="2400" b="1" dirty="0">
              <a:solidFill>
                <a:schemeClr val="bg2">
                  <a:lumMod val="25000"/>
                </a:schemeClr>
              </a:solidFill>
              <a:latin typeface="+mj-lt"/>
            </a:endParaRPr>
          </a:p>
          <a:p>
            <a:pPr marL="0" indent="0" algn="just">
              <a:buNone/>
            </a:pPr>
            <a:r>
              <a:rPr lang="sl-SI" sz="2400" b="1" u="sng" dirty="0">
                <a:solidFill>
                  <a:schemeClr val="bg2">
                    <a:lumMod val="25000"/>
                  </a:schemeClr>
                </a:solidFill>
                <a:latin typeface="+mj-lt"/>
              </a:rPr>
              <a:t>DOKAZILA</a:t>
            </a:r>
            <a:r>
              <a:rPr lang="sl-SI" sz="2400" b="1" dirty="0">
                <a:solidFill>
                  <a:schemeClr val="bg2">
                    <a:lumMod val="25000"/>
                  </a:schemeClr>
                </a:solidFill>
                <a:latin typeface="+mj-lt"/>
              </a:rPr>
              <a:t>:</a:t>
            </a:r>
          </a:p>
          <a:p>
            <a:pPr algn="just"/>
            <a:r>
              <a:rPr lang="sl-SI" sz="2000" dirty="0">
                <a:solidFill>
                  <a:schemeClr val="bg2">
                    <a:lumMod val="25000"/>
                  </a:schemeClr>
                </a:solidFill>
                <a:latin typeface="+mj-lt"/>
              </a:rPr>
              <a:t>Konto kartice projekta (odlivi – dejanski stroški / prilivi – predplačila; izplačilo zahtevkov)</a:t>
            </a:r>
          </a:p>
          <a:p>
            <a:pPr algn="just"/>
            <a:r>
              <a:rPr lang="sl-SI" sz="2000" dirty="0">
                <a:solidFill>
                  <a:schemeClr val="bg2">
                    <a:lumMod val="25000"/>
                  </a:schemeClr>
                </a:solidFill>
                <a:latin typeface="+mj-lt"/>
              </a:rPr>
              <a:t>Kratka opisna obrazložitev računovodskega spremljanja vseh poslovnih dogodkov</a:t>
            </a:r>
          </a:p>
          <a:p>
            <a:pPr algn="just"/>
            <a:r>
              <a:rPr lang="sl-SI" sz="2000" dirty="0">
                <a:solidFill>
                  <a:schemeClr val="bg2">
                    <a:lumMod val="25000"/>
                  </a:schemeClr>
                </a:solidFill>
                <a:latin typeface="+mj-lt"/>
              </a:rPr>
              <a:t>Računovodski izpisi: izpisi bruto bilanc za obdobje po oddaji vloge</a:t>
            </a:r>
          </a:p>
          <a:p>
            <a:pPr algn="just"/>
            <a:r>
              <a:rPr lang="sl-SI" sz="2000" dirty="0">
                <a:solidFill>
                  <a:schemeClr val="bg2">
                    <a:lumMod val="25000"/>
                  </a:schemeClr>
                </a:solidFill>
                <a:latin typeface="+mj-lt"/>
              </a:rPr>
              <a:t>Računovodski izpisi: Izpisi iz registra osnovnih sredstev</a:t>
            </a:r>
          </a:p>
          <a:p>
            <a:pPr marL="0" indent="0" algn="just">
              <a:buNone/>
            </a:pPr>
            <a:r>
              <a:rPr lang="sl-SI" sz="1600" b="0" dirty="0">
                <a:solidFill>
                  <a:schemeClr val="bg2">
                    <a:lumMod val="50000"/>
                  </a:schemeClr>
                </a:solidFill>
                <a:effectLst/>
                <a:latin typeface="+mj-lt"/>
              </a:rPr>
              <a:t>(vse bo potrebno predložiti zahtevku)</a:t>
            </a:r>
          </a:p>
          <a:p>
            <a:pPr marL="0" indent="0" algn="just">
              <a:buNone/>
            </a:pPr>
            <a:endParaRPr lang="sl-SI" sz="1600" b="0" dirty="0">
              <a:solidFill>
                <a:schemeClr val="bg2">
                  <a:lumMod val="50000"/>
                </a:schemeClr>
              </a:solidFill>
              <a:effectLst/>
              <a:latin typeface="+mj-lt"/>
            </a:endParaRPr>
          </a:p>
          <a:p>
            <a:pPr marL="0" indent="0" algn="just">
              <a:buNone/>
            </a:pPr>
            <a:r>
              <a:rPr lang="sl-SI" sz="1400" b="0" i="1" dirty="0">
                <a:solidFill>
                  <a:schemeClr val="bg2">
                    <a:lumMod val="50000"/>
                  </a:schemeClr>
                </a:solidFill>
                <a:effectLst/>
                <a:latin typeface="+mj-lt"/>
              </a:rPr>
              <a:t>„Upravičenec, vključen v izvajanje projekta, ki je </a:t>
            </a:r>
            <a:r>
              <a:rPr lang="sl-SI" sz="1400" b="1" i="1" dirty="0">
                <a:solidFill>
                  <a:schemeClr val="bg2">
                    <a:lumMod val="50000"/>
                  </a:schemeClr>
                </a:solidFill>
                <a:effectLst/>
                <a:latin typeface="+mj-lt"/>
              </a:rPr>
              <a:t>pravna oseba ali samostojni podjetnik posameznik</a:t>
            </a:r>
            <a:r>
              <a:rPr lang="sl-SI" sz="1400" b="0" i="1" dirty="0">
                <a:solidFill>
                  <a:schemeClr val="bg2">
                    <a:lumMod val="50000"/>
                  </a:schemeClr>
                </a:solidFill>
                <a:effectLst/>
                <a:latin typeface="+mj-lt"/>
              </a:rPr>
              <a:t>, in vodi računovodstvo v skladu z računovodskimi standardi za davčne namene, za vse poslovne dogodke v zvezi z izvedbo projekta, ki je predmet podpore, </a:t>
            </a:r>
            <a:r>
              <a:rPr lang="sl-SI" sz="1400" b="1" i="1" dirty="0">
                <a:solidFill>
                  <a:schemeClr val="bg2">
                    <a:lumMod val="50000"/>
                  </a:schemeClr>
                </a:solidFill>
                <a:effectLst/>
                <a:latin typeface="+mj-lt"/>
              </a:rPr>
              <a:t>od vložitve vloge za odobritev projekta </a:t>
            </a:r>
            <a:r>
              <a:rPr lang="sl-SI" sz="1400" b="0" i="1" dirty="0">
                <a:solidFill>
                  <a:schemeClr val="bg2">
                    <a:lumMod val="50000"/>
                  </a:schemeClr>
                </a:solidFill>
                <a:effectLst/>
                <a:latin typeface="+mj-lt"/>
              </a:rPr>
              <a:t>vodi </a:t>
            </a:r>
            <a:r>
              <a:rPr lang="sl-SI" sz="1400" b="1" i="1" dirty="0">
                <a:solidFill>
                  <a:schemeClr val="bg2">
                    <a:lumMod val="50000"/>
                  </a:schemeClr>
                </a:solidFill>
                <a:effectLst/>
                <a:latin typeface="+mj-lt"/>
              </a:rPr>
              <a:t>ločeno računovodstvo </a:t>
            </a:r>
            <a:r>
              <a:rPr lang="sl-SI" sz="1400" b="0" i="1" dirty="0">
                <a:solidFill>
                  <a:schemeClr val="bg2">
                    <a:lumMod val="50000"/>
                  </a:schemeClr>
                </a:solidFill>
                <a:effectLst/>
                <a:latin typeface="+mj-lt"/>
              </a:rPr>
              <a:t>v skladu z računovodskimi standardi, na primer </a:t>
            </a:r>
            <a:r>
              <a:rPr lang="sl-SI" sz="1400" b="1" i="1" dirty="0">
                <a:solidFill>
                  <a:schemeClr val="bg2">
                    <a:lumMod val="50000"/>
                  </a:schemeClr>
                </a:solidFill>
                <a:effectLst/>
                <a:latin typeface="+mj-lt"/>
              </a:rPr>
              <a:t>ločeno stroškovno mesto ali ločene ustrezne računovodske konte</a:t>
            </a:r>
            <a:r>
              <a:rPr lang="sl-SI" sz="1400" b="0" i="1" dirty="0">
                <a:solidFill>
                  <a:schemeClr val="bg2">
                    <a:lumMod val="50000"/>
                  </a:schemeClr>
                </a:solidFill>
                <a:effectLst/>
                <a:latin typeface="+mj-lt"/>
              </a:rPr>
              <a:t>.“ </a:t>
            </a:r>
          </a:p>
        </p:txBody>
      </p:sp>
      <p:pic>
        <p:nvPicPr>
          <p:cNvPr id="5" name="Slika 4">
            <a:extLst>
              <a:ext uri="{FF2B5EF4-FFF2-40B4-BE49-F238E27FC236}">
                <a16:creationId xmlns:a16="http://schemas.microsoft.com/office/drawing/2014/main" id="{120323B8-C529-87E5-2CF5-0B8DF83CC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71615"/>
            <a:ext cx="9517453" cy="210312"/>
          </a:xfrm>
          <a:prstGeom prst="rect">
            <a:avLst/>
          </a:prstGeom>
        </p:spPr>
      </p:pic>
      <p:pic>
        <p:nvPicPr>
          <p:cNvPr id="7" name="Grafika 6" descr="House with solid fill">
            <a:extLst>
              <a:ext uri="{FF2B5EF4-FFF2-40B4-BE49-F238E27FC236}">
                <a16:creationId xmlns:a16="http://schemas.microsoft.com/office/drawing/2014/main" id="{C83166C2-7826-6A0A-1734-2D3CB8AD60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5728" y="69216"/>
            <a:ext cx="505797" cy="505797"/>
          </a:xfrm>
          <a:prstGeom prst="rect">
            <a:avLst/>
          </a:prstGeom>
        </p:spPr>
      </p:pic>
      <p:sp>
        <p:nvSpPr>
          <p:cNvPr id="4" name="Pravokotnik 3">
            <a:extLst>
              <a:ext uri="{FF2B5EF4-FFF2-40B4-BE49-F238E27FC236}">
                <a16:creationId xmlns:a16="http://schemas.microsoft.com/office/drawing/2014/main" id="{124708B6-6E89-20D8-BDF2-AED1E70502DE}"/>
              </a:ext>
            </a:extLst>
          </p:cNvPr>
          <p:cNvSpPr/>
          <p:nvPr/>
        </p:nvSpPr>
        <p:spPr>
          <a:xfrm>
            <a:off x="8786104" y="1979096"/>
            <a:ext cx="2521085" cy="1237692"/>
          </a:xfrm>
          <a:prstGeom prst="rect">
            <a:avLst/>
          </a:prstGeom>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b="1" dirty="0">
                <a:latin typeface="+mj-lt"/>
              </a:rPr>
              <a:t>SPROTNO</a:t>
            </a:r>
            <a:r>
              <a:rPr lang="sl-SI" dirty="0">
                <a:latin typeface="+mj-lt"/>
              </a:rPr>
              <a:t> ustvarjanje ločenih računovodskih evidenc</a:t>
            </a:r>
          </a:p>
        </p:txBody>
      </p:sp>
      <p:pic>
        <p:nvPicPr>
          <p:cNvPr id="8" name="Grafika 7" descr="Exclamation mark with solid fill">
            <a:extLst>
              <a:ext uri="{FF2B5EF4-FFF2-40B4-BE49-F238E27FC236}">
                <a16:creationId xmlns:a16="http://schemas.microsoft.com/office/drawing/2014/main" id="{DA4CA396-3D67-5466-A474-A5BB28B280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23579" y="2140742"/>
            <a:ext cx="914400" cy="914400"/>
          </a:xfrm>
          <a:prstGeom prst="rect">
            <a:avLst/>
          </a:prstGeom>
        </p:spPr>
      </p:pic>
      <p:sp>
        <p:nvSpPr>
          <p:cNvPr id="6" name="Označba mesta številke diapozitiva 5">
            <a:extLst>
              <a:ext uri="{FF2B5EF4-FFF2-40B4-BE49-F238E27FC236}">
                <a16:creationId xmlns:a16="http://schemas.microsoft.com/office/drawing/2014/main" id="{4251162C-1FE7-DE15-26F7-7BA1334CC3C4}"/>
              </a:ext>
            </a:extLst>
          </p:cNvPr>
          <p:cNvSpPr>
            <a:spLocks noGrp="1"/>
          </p:cNvSpPr>
          <p:nvPr>
            <p:ph type="sldNum" sz="quarter" idx="12"/>
          </p:nvPr>
        </p:nvSpPr>
        <p:spPr/>
        <p:txBody>
          <a:bodyPr/>
          <a:lstStyle/>
          <a:p>
            <a:fld id="{DB0541E2-7EB7-469F-924A-AAEADCA667B4}" type="slidenum">
              <a:rPr lang="sl-SI" smtClean="0"/>
              <a:t>45</a:t>
            </a:fld>
            <a:endParaRPr lang="sl-SI"/>
          </a:p>
        </p:txBody>
      </p:sp>
      <p:sp>
        <p:nvSpPr>
          <p:cNvPr id="9" name="Pravokotnik 8">
            <a:extLst>
              <a:ext uri="{FF2B5EF4-FFF2-40B4-BE49-F238E27FC236}">
                <a16:creationId xmlns:a16="http://schemas.microsoft.com/office/drawing/2014/main" id="{C9345774-DFFC-B288-3714-C04EDA5A9B67}"/>
              </a:ext>
            </a:extLst>
          </p:cNvPr>
          <p:cNvSpPr/>
          <p:nvPr/>
        </p:nvSpPr>
        <p:spPr>
          <a:xfrm>
            <a:off x="9190613" y="1308478"/>
            <a:ext cx="2116576" cy="365125"/>
          </a:xfrm>
          <a:prstGeom prst="rect">
            <a:avLst/>
          </a:prstGeom>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sz="1200" b="1" dirty="0">
                <a:latin typeface="+mj-lt"/>
              </a:rPr>
              <a:t>Navodila za EKSRP se smiselno uporabijo tudi za ESRR</a:t>
            </a:r>
            <a:endParaRPr lang="sl-SI" sz="1200" dirty="0">
              <a:latin typeface="+mj-lt"/>
            </a:endParaRPr>
          </a:p>
        </p:txBody>
      </p:sp>
      <p:pic>
        <p:nvPicPr>
          <p:cNvPr id="10" name="Slika 9">
            <a:extLst>
              <a:ext uri="{FF2B5EF4-FFF2-40B4-BE49-F238E27FC236}">
                <a16:creationId xmlns:a16="http://schemas.microsoft.com/office/drawing/2014/main" id="{9D707C6D-DD30-AF9B-CF1B-3D2904899D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50795" y="1181927"/>
            <a:ext cx="670618" cy="670618"/>
          </a:xfrm>
          <a:prstGeom prst="rect">
            <a:avLst/>
          </a:prstGeom>
        </p:spPr>
      </p:pic>
    </p:spTree>
    <p:extLst>
      <p:ext uri="{BB962C8B-B14F-4D97-AF65-F5344CB8AC3E}">
        <p14:creationId xmlns:p14="http://schemas.microsoft.com/office/powerpoint/2010/main" val="1551480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B54AA-C300-258C-7B3D-377328E7F6F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69ED458-5C89-AFEF-DC22-B3FCA19E2E5A}"/>
              </a:ext>
            </a:extLst>
          </p:cNvPr>
          <p:cNvSpPr>
            <a:spLocks noGrp="1"/>
          </p:cNvSpPr>
          <p:nvPr>
            <p:ph type="title"/>
          </p:nvPr>
        </p:nvSpPr>
        <p:spPr>
          <a:xfrm>
            <a:off x="838200" y="188151"/>
            <a:ext cx="10515600" cy="888620"/>
          </a:xfrm>
        </p:spPr>
        <p:txBody>
          <a:bodyPr>
            <a:normAutofit/>
          </a:bodyPr>
          <a:lstStyle/>
          <a:p>
            <a:r>
              <a:rPr lang="sl-SI" sz="4000" b="1" dirty="0">
                <a:solidFill>
                  <a:schemeClr val="accent6">
                    <a:lumMod val="75000"/>
                  </a:schemeClr>
                </a:solidFill>
              </a:rPr>
              <a:t>Vodenja računovodstva</a:t>
            </a:r>
            <a:endParaRPr lang="sl-SI" sz="4000" b="1" dirty="0">
              <a:solidFill>
                <a:schemeClr val="accent2"/>
              </a:solidFill>
            </a:endParaRPr>
          </a:p>
        </p:txBody>
      </p:sp>
      <p:sp>
        <p:nvSpPr>
          <p:cNvPr id="3" name="Označba mesta vsebine 2">
            <a:extLst>
              <a:ext uri="{FF2B5EF4-FFF2-40B4-BE49-F238E27FC236}">
                <a16:creationId xmlns:a16="http://schemas.microsoft.com/office/drawing/2014/main" id="{96CD1CF6-11EE-85E2-607F-CEEF90534A7D}"/>
              </a:ext>
            </a:extLst>
          </p:cNvPr>
          <p:cNvSpPr>
            <a:spLocks noGrp="1"/>
          </p:cNvSpPr>
          <p:nvPr>
            <p:ph idx="1"/>
          </p:nvPr>
        </p:nvSpPr>
        <p:spPr>
          <a:xfrm>
            <a:off x="838200" y="1358521"/>
            <a:ext cx="9734550" cy="3365500"/>
          </a:xfrm>
        </p:spPr>
        <p:txBody>
          <a:bodyPr numCol="1">
            <a:noAutofit/>
          </a:bodyPr>
          <a:lstStyle/>
          <a:p>
            <a:pPr marL="0" indent="0" algn="just">
              <a:buNone/>
            </a:pPr>
            <a:r>
              <a:rPr lang="sl-SI" sz="2000" dirty="0">
                <a:solidFill>
                  <a:schemeClr val="bg2">
                    <a:lumMod val="50000"/>
                  </a:schemeClr>
                </a:solidFill>
                <a:latin typeface="+mj-lt"/>
              </a:rPr>
              <a:t>Za projekte investicijske narave se za neposredne stroške osebja pri projektu uporabi financiranje po pavšalni stopnji v višini 20 %. Osnova za izračun so neposredni stroški naložb oziroma investicij v opredmetena osnovna sredstva ter v neopredmetena sredstva in stroški storitev zunanjih izvajalcev, kot izhaja iz prvega odstavka 55. člena Uredbe 2021/1060/EU.</a:t>
            </a:r>
          </a:p>
          <a:p>
            <a:pPr marL="0" indent="0" algn="just">
              <a:buNone/>
            </a:pPr>
            <a:r>
              <a:rPr lang="sl-SI" sz="2000" b="1" u="sng" dirty="0">
                <a:solidFill>
                  <a:schemeClr val="bg2">
                    <a:lumMod val="25000"/>
                  </a:schemeClr>
                </a:solidFill>
                <a:latin typeface="+mj-lt"/>
              </a:rPr>
              <a:t>V tem primeru je pavšalna stopnja 20 % za stroške osebja poenostavljena oblika stroškov.</a:t>
            </a:r>
          </a:p>
          <a:p>
            <a:pPr marL="0" indent="0" algn="just">
              <a:buNone/>
            </a:pPr>
            <a:endParaRPr lang="sl-SI" sz="400" dirty="0">
              <a:solidFill>
                <a:schemeClr val="bg2">
                  <a:lumMod val="50000"/>
                </a:schemeClr>
              </a:solidFill>
              <a:latin typeface="+mj-lt"/>
            </a:endParaRPr>
          </a:p>
          <a:p>
            <a:pPr marL="0" indent="0" algn="just">
              <a:buNone/>
            </a:pPr>
            <a:r>
              <a:rPr lang="sl-SI" sz="2000" dirty="0">
                <a:solidFill>
                  <a:schemeClr val="bg2">
                    <a:lumMod val="50000"/>
                  </a:schemeClr>
                </a:solidFill>
                <a:latin typeface="+mj-lt"/>
              </a:rPr>
              <a:t>Za poenostavljene oblike velja, da se na ločenem stroškovnem mestu projekta ne knjižijo na odhodkovni strani, ampak le na strani prihodkov oziroma prilivov. V primerih poenostavljenih oblik nepovratnih sredstev dejanski stroški in izdatki niso predmet preverjanja in spremljanja.</a:t>
            </a:r>
          </a:p>
          <a:p>
            <a:pPr marL="0" indent="0" algn="just">
              <a:buNone/>
            </a:pPr>
            <a:endParaRPr lang="sl-SI" sz="400" b="1" dirty="0">
              <a:solidFill>
                <a:schemeClr val="bg2">
                  <a:lumMod val="25000"/>
                </a:schemeClr>
              </a:solidFill>
              <a:latin typeface="+mj-lt"/>
            </a:endParaRPr>
          </a:p>
          <a:p>
            <a:pPr marL="0" indent="0" algn="just">
              <a:buNone/>
            </a:pPr>
            <a:r>
              <a:rPr lang="sl-SI" sz="2000" b="1" dirty="0">
                <a:solidFill>
                  <a:schemeClr val="bg2">
                    <a:lumMod val="25000"/>
                  </a:schemeClr>
                </a:solidFill>
                <a:latin typeface="+mj-lt"/>
              </a:rPr>
              <a:t>V primeru investicijskih projektov boste knjižili na ločenih stroškovnih mestih oz. kontih:</a:t>
            </a:r>
          </a:p>
        </p:txBody>
      </p:sp>
      <p:pic>
        <p:nvPicPr>
          <p:cNvPr id="5" name="Slika 4">
            <a:extLst>
              <a:ext uri="{FF2B5EF4-FFF2-40B4-BE49-F238E27FC236}">
                <a16:creationId xmlns:a16="http://schemas.microsoft.com/office/drawing/2014/main" id="{401D1EDF-A9E4-D537-3DF2-124EC3A4F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71615"/>
            <a:ext cx="9517453" cy="210312"/>
          </a:xfrm>
          <a:prstGeom prst="rect">
            <a:avLst/>
          </a:prstGeom>
        </p:spPr>
      </p:pic>
      <p:pic>
        <p:nvPicPr>
          <p:cNvPr id="7" name="Grafika 6" descr="House with solid fill">
            <a:extLst>
              <a:ext uri="{FF2B5EF4-FFF2-40B4-BE49-F238E27FC236}">
                <a16:creationId xmlns:a16="http://schemas.microsoft.com/office/drawing/2014/main" id="{62DF7847-883D-4AC1-3362-1497588538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728" y="69216"/>
            <a:ext cx="505797" cy="505797"/>
          </a:xfrm>
          <a:prstGeom prst="rect">
            <a:avLst/>
          </a:prstGeom>
        </p:spPr>
      </p:pic>
      <p:sp>
        <p:nvSpPr>
          <p:cNvPr id="4" name="PoljeZBesedilom 3">
            <a:extLst>
              <a:ext uri="{FF2B5EF4-FFF2-40B4-BE49-F238E27FC236}">
                <a16:creationId xmlns:a16="http://schemas.microsoft.com/office/drawing/2014/main" id="{036046D6-F97A-4982-9A0F-C9392A31919B}"/>
              </a:ext>
            </a:extLst>
          </p:cNvPr>
          <p:cNvSpPr txBox="1"/>
          <p:nvPr/>
        </p:nvSpPr>
        <p:spPr>
          <a:xfrm>
            <a:off x="962025" y="4829177"/>
            <a:ext cx="3988347" cy="1677382"/>
          </a:xfrm>
          <a:prstGeom prst="rect">
            <a:avLst/>
          </a:prstGeom>
          <a:solidFill>
            <a:schemeClr val="accent6">
              <a:lumMod val="20000"/>
              <a:lumOff val="80000"/>
            </a:schemeClr>
          </a:solidFill>
        </p:spPr>
        <p:txBody>
          <a:bodyPr wrap="square" rtlCol="0">
            <a:spAutoFit/>
          </a:bodyPr>
          <a:lstStyle/>
          <a:p>
            <a:r>
              <a:rPr lang="sl-SI" b="1" dirty="0">
                <a:solidFill>
                  <a:schemeClr val="accent2"/>
                </a:solidFill>
              </a:rPr>
              <a:t>NA ODHODKOVNI STRANI</a:t>
            </a:r>
            <a:r>
              <a:rPr lang="sl-SI" dirty="0">
                <a:solidFill>
                  <a:schemeClr val="accent2"/>
                </a:solidFill>
              </a:rPr>
              <a:t>:</a:t>
            </a:r>
          </a:p>
          <a:p>
            <a:r>
              <a:rPr lang="sl-SI" sz="1700" dirty="0">
                <a:latin typeface="+mj-lt"/>
              </a:rPr>
              <a:t>Neposredni stroški naložb oziroma investicij v opredmetena osnovna sredstva ter v neopredmetena sredstva in stroški storitev zunanjih izvajalcev </a:t>
            </a:r>
            <a:r>
              <a:rPr lang="sl-SI" sz="1700" dirty="0">
                <a:solidFill>
                  <a:schemeClr val="bg2">
                    <a:lumMod val="50000"/>
                  </a:schemeClr>
                </a:solidFill>
                <a:latin typeface="+mj-lt"/>
              </a:rPr>
              <a:t>(vsi prejeti računi brez pavšala) </a:t>
            </a:r>
            <a:r>
              <a:rPr lang="sl-SI" sz="1700" dirty="0">
                <a:latin typeface="+mj-lt"/>
              </a:rPr>
              <a:t>+ </a:t>
            </a:r>
            <a:r>
              <a:rPr lang="sl-SI" sz="1700" dirty="0" err="1">
                <a:latin typeface="+mj-lt"/>
              </a:rPr>
              <a:t>prenakazilo</a:t>
            </a:r>
            <a:r>
              <a:rPr lang="sl-SI" sz="1700" dirty="0">
                <a:latin typeface="+mj-lt"/>
              </a:rPr>
              <a:t> partnerjem</a:t>
            </a:r>
          </a:p>
        </p:txBody>
      </p:sp>
      <p:sp>
        <p:nvSpPr>
          <p:cNvPr id="6" name="PoljeZBesedilom 5">
            <a:extLst>
              <a:ext uri="{FF2B5EF4-FFF2-40B4-BE49-F238E27FC236}">
                <a16:creationId xmlns:a16="http://schemas.microsoft.com/office/drawing/2014/main" id="{D3E8BB8B-5225-BC41-D0A6-E43264926F7F}"/>
              </a:ext>
            </a:extLst>
          </p:cNvPr>
          <p:cNvSpPr txBox="1"/>
          <p:nvPr/>
        </p:nvSpPr>
        <p:spPr>
          <a:xfrm>
            <a:off x="5087008" y="4829177"/>
            <a:ext cx="3090041" cy="1754326"/>
          </a:xfrm>
          <a:prstGeom prst="rect">
            <a:avLst/>
          </a:prstGeom>
          <a:solidFill>
            <a:schemeClr val="accent6">
              <a:lumMod val="20000"/>
              <a:lumOff val="80000"/>
            </a:schemeClr>
          </a:solidFill>
        </p:spPr>
        <p:txBody>
          <a:bodyPr wrap="square" rtlCol="0">
            <a:spAutoFit/>
          </a:bodyPr>
          <a:lstStyle/>
          <a:p>
            <a:r>
              <a:rPr lang="sl-SI" b="1" dirty="0">
                <a:solidFill>
                  <a:schemeClr val="accent2"/>
                </a:solidFill>
              </a:rPr>
              <a:t>NA PRIHODKOVNI STRANI:</a:t>
            </a:r>
          </a:p>
          <a:p>
            <a:r>
              <a:rPr lang="sl-SI" dirty="0">
                <a:latin typeface="+mj-lt"/>
              </a:rPr>
              <a:t>Vsi prihodki in prilivi projekta</a:t>
            </a:r>
          </a:p>
          <a:p>
            <a:endParaRPr lang="sl-SI" dirty="0"/>
          </a:p>
          <a:p>
            <a:endParaRPr lang="sl-SI" dirty="0"/>
          </a:p>
          <a:p>
            <a:endParaRPr lang="sl-SI" dirty="0"/>
          </a:p>
          <a:p>
            <a:endParaRPr lang="sl-SI" dirty="0"/>
          </a:p>
        </p:txBody>
      </p:sp>
      <p:sp>
        <p:nvSpPr>
          <p:cNvPr id="8" name="PoljeZBesedilom 7">
            <a:extLst>
              <a:ext uri="{FF2B5EF4-FFF2-40B4-BE49-F238E27FC236}">
                <a16:creationId xmlns:a16="http://schemas.microsoft.com/office/drawing/2014/main" id="{54713183-1EC7-7018-7127-A0F3527C9AD3}"/>
              </a:ext>
            </a:extLst>
          </p:cNvPr>
          <p:cNvSpPr txBox="1"/>
          <p:nvPr/>
        </p:nvSpPr>
        <p:spPr>
          <a:xfrm>
            <a:off x="8313685" y="4823595"/>
            <a:ext cx="3380388" cy="1938992"/>
          </a:xfrm>
          <a:prstGeom prst="rect">
            <a:avLst/>
          </a:prstGeom>
          <a:solidFill>
            <a:schemeClr val="accent2"/>
          </a:solidFill>
        </p:spPr>
        <p:txBody>
          <a:bodyPr wrap="square">
            <a:spAutoFit/>
          </a:bodyPr>
          <a:lstStyle/>
          <a:p>
            <a:r>
              <a:rPr lang="sl-SI" sz="1500" dirty="0">
                <a:solidFill>
                  <a:schemeClr val="bg1"/>
                </a:solidFill>
                <a:latin typeface="+mj-lt"/>
              </a:rPr>
              <a:t>Ločenost računovodskega evidentiranja poslovnih dogodkov, ki se nanašajo na projekt velja za </a:t>
            </a:r>
            <a:r>
              <a:rPr lang="sl-SI" sz="1500" b="1" dirty="0">
                <a:solidFill>
                  <a:schemeClr val="bg1"/>
                </a:solidFill>
                <a:latin typeface="+mj-lt"/>
              </a:rPr>
              <a:t>VSE PROJEKTNE PARTNERJE</a:t>
            </a:r>
            <a:r>
              <a:rPr lang="sl-SI" sz="1500" dirty="0">
                <a:solidFill>
                  <a:schemeClr val="bg1"/>
                </a:solidFill>
                <a:latin typeface="+mj-lt"/>
              </a:rPr>
              <a:t>. Pri vodilnem partnerju mora biti na ločenem stroškovnem mestu knjiženo tudi </a:t>
            </a:r>
            <a:r>
              <a:rPr lang="sl-SI" sz="1500" u="sng" dirty="0" err="1">
                <a:solidFill>
                  <a:schemeClr val="bg1"/>
                </a:solidFill>
                <a:latin typeface="+mj-lt"/>
              </a:rPr>
              <a:t>prenakazilo</a:t>
            </a:r>
            <a:r>
              <a:rPr lang="sl-SI" sz="1500" u="sng" dirty="0">
                <a:solidFill>
                  <a:schemeClr val="bg1"/>
                </a:solidFill>
                <a:latin typeface="+mj-lt"/>
              </a:rPr>
              <a:t> ostalim projektnim partnerjem</a:t>
            </a:r>
            <a:r>
              <a:rPr lang="sl-SI" sz="1500" dirty="0">
                <a:solidFill>
                  <a:schemeClr val="bg1"/>
                </a:solidFill>
                <a:latin typeface="+mj-lt"/>
              </a:rPr>
              <a:t> (v skladu s pogodbo).</a:t>
            </a:r>
          </a:p>
        </p:txBody>
      </p:sp>
      <p:sp>
        <p:nvSpPr>
          <p:cNvPr id="9" name="Označba mesta številke diapozitiva 8">
            <a:extLst>
              <a:ext uri="{FF2B5EF4-FFF2-40B4-BE49-F238E27FC236}">
                <a16:creationId xmlns:a16="http://schemas.microsoft.com/office/drawing/2014/main" id="{55A66E29-1E20-E3E7-6C25-AE0582543863}"/>
              </a:ext>
            </a:extLst>
          </p:cNvPr>
          <p:cNvSpPr>
            <a:spLocks noGrp="1"/>
          </p:cNvSpPr>
          <p:nvPr>
            <p:ph type="sldNum" sz="quarter" idx="12"/>
          </p:nvPr>
        </p:nvSpPr>
        <p:spPr/>
        <p:txBody>
          <a:bodyPr/>
          <a:lstStyle/>
          <a:p>
            <a:fld id="{DB0541E2-7EB7-469F-924A-AAEADCA667B4}" type="slidenum">
              <a:rPr lang="sl-SI" smtClean="0"/>
              <a:t>46</a:t>
            </a:fld>
            <a:endParaRPr lang="sl-SI"/>
          </a:p>
        </p:txBody>
      </p:sp>
    </p:spTree>
    <p:extLst>
      <p:ext uri="{BB962C8B-B14F-4D97-AF65-F5344CB8AC3E}">
        <p14:creationId xmlns:p14="http://schemas.microsoft.com/office/powerpoint/2010/main" val="2682070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F5942-87CA-2D78-BECD-CF73090B2F15}"/>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1F145A96-857C-D065-8900-F14B68CC58B3}"/>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pic>
        <p:nvPicPr>
          <p:cNvPr id="2" name="Picture 3">
            <a:extLst>
              <a:ext uri="{FF2B5EF4-FFF2-40B4-BE49-F238E27FC236}">
                <a16:creationId xmlns:a16="http://schemas.microsoft.com/office/drawing/2014/main" id="{A062EA2C-DC6B-9028-96FC-19E61D26A65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518220" y="-323643"/>
            <a:ext cx="1671160" cy="6823749"/>
          </a:xfrm>
          <a:prstGeom prst="rect">
            <a:avLst/>
          </a:prstGeom>
        </p:spPr>
      </p:pic>
      <p:sp>
        <p:nvSpPr>
          <p:cNvPr id="4" name="Naslov 1">
            <a:extLst>
              <a:ext uri="{FF2B5EF4-FFF2-40B4-BE49-F238E27FC236}">
                <a16:creationId xmlns:a16="http://schemas.microsoft.com/office/drawing/2014/main" id="{B070552B-88E6-9017-7DF7-AC46902C47B5}"/>
              </a:ext>
            </a:extLst>
          </p:cNvPr>
          <p:cNvSpPr txBox="1">
            <a:spLocks/>
          </p:cNvSpPr>
          <p:nvPr/>
        </p:nvSpPr>
        <p:spPr>
          <a:xfrm>
            <a:off x="760741" y="163835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NEINVESTICIJSKI PROJEKTI</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pic>
        <p:nvPicPr>
          <p:cNvPr id="5" name="Slika 4">
            <a:extLst>
              <a:ext uri="{FF2B5EF4-FFF2-40B4-BE49-F238E27FC236}">
                <a16:creationId xmlns:a16="http://schemas.microsoft.com/office/drawing/2014/main" id="{855996A0-0308-B6D0-6A2A-CA9C7FE6ED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741" y="3078707"/>
            <a:ext cx="9517453" cy="210312"/>
          </a:xfrm>
          <a:prstGeom prst="rect">
            <a:avLst/>
          </a:prstGeom>
        </p:spPr>
      </p:pic>
      <p:pic>
        <p:nvPicPr>
          <p:cNvPr id="11" name="Grafika 10" descr="Business Growth with solid fill">
            <a:extLst>
              <a:ext uri="{FF2B5EF4-FFF2-40B4-BE49-F238E27FC236}">
                <a16:creationId xmlns:a16="http://schemas.microsoft.com/office/drawing/2014/main" id="{1EC4DE74-076B-659A-2D7E-EB0CDCA35E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43101" y="2269463"/>
            <a:ext cx="914400" cy="914400"/>
          </a:xfrm>
          <a:prstGeom prst="rect">
            <a:avLst/>
          </a:prstGeom>
        </p:spPr>
      </p:pic>
      <p:sp>
        <p:nvSpPr>
          <p:cNvPr id="6" name="Označba mesta številke diapozitiva 5">
            <a:extLst>
              <a:ext uri="{FF2B5EF4-FFF2-40B4-BE49-F238E27FC236}">
                <a16:creationId xmlns:a16="http://schemas.microsoft.com/office/drawing/2014/main" id="{B4C15547-23D8-33AF-B5FE-E6E02BDDC904}"/>
              </a:ext>
            </a:extLst>
          </p:cNvPr>
          <p:cNvSpPr>
            <a:spLocks noGrp="1"/>
          </p:cNvSpPr>
          <p:nvPr>
            <p:ph type="sldNum" sz="quarter" idx="12"/>
          </p:nvPr>
        </p:nvSpPr>
        <p:spPr/>
        <p:txBody>
          <a:bodyPr/>
          <a:lstStyle/>
          <a:p>
            <a:fld id="{DB0541E2-7EB7-469F-924A-AAEADCA667B4}" type="slidenum">
              <a:rPr lang="sl-SI" smtClean="0"/>
              <a:t>47</a:t>
            </a:fld>
            <a:endParaRPr lang="sl-SI"/>
          </a:p>
        </p:txBody>
      </p:sp>
    </p:spTree>
    <p:extLst>
      <p:ext uri="{BB962C8B-B14F-4D97-AF65-F5344CB8AC3E}">
        <p14:creationId xmlns:p14="http://schemas.microsoft.com/office/powerpoint/2010/main" val="1155017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FFCE2-3FC9-C152-1C0E-671731665C4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564DA5E-396C-1B17-B04B-983FC6A6F5CF}"/>
              </a:ext>
            </a:extLst>
          </p:cNvPr>
          <p:cNvSpPr>
            <a:spLocks noGrp="1"/>
          </p:cNvSpPr>
          <p:nvPr>
            <p:ph type="title"/>
          </p:nvPr>
        </p:nvSpPr>
        <p:spPr>
          <a:xfrm>
            <a:off x="838200" y="669925"/>
            <a:ext cx="10515600" cy="1325563"/>
          </a:xfrm>
        </p:spPr>
        <p:txBody>
          <a:bodyPr/>
          <a:lstStyle/>
          <a:p>
            <a:r>
              <a:rPr lang="sl-SI" b="1" dirty="0">
                <a:solidFill>
                  <a:schemeClr val="accent6">
                    <a:lumMod val="75000"/>
                  </a:schemeClr>
                </a:solidFill>
              </a:rPr>
              <a:t>Navodila za izvajanje projektov v okviru pristopa LEADER/CLLD za sklad ESRR</a:t>
            </a:r>
          </a:p>
        </p:txBody>
      </p:sp>
      <p:sp>
        <p:nvSpPr>
          <p:cNvPr id="3" name="Označba mesta vsebine 2">
            <a:extLst>
              <a:ext uri="{FF2B5EF4-FFF2-40B4-BE49-F238E27FC236}">
                <a16:creationId xmlns:a16="http://schemas.microsoft.com/office/drawing/2014/main" id="{7C7980C6-6352-88BC-631D-461ADBD87E22}"/>
              </a:ext>
            </a:extLst>
          </p:cNvPr>
          <p:cNvSpPr>
            <a:spLocks noGrp="1"/>
          </p:cNvSpPr>
          <p:nvPr>
            <p:ph idx="1"/>
          </p:nvPr>
        </p:nvSpPr>
        <p:spPr>
          <a:xfrm>
            <a:off x="904875" y="2565399"/>
            <a:ext cx="9600786" cy="3432176"/>
          </a:xfrm>
        </p:spPr>
        <p:txBody>
          <a:bodyPr>
            <a:normAutofit fontScale="85000" lnSpcReduction="20000"/>
          </a:bodyPr>
          <a:lstStyle/>
          <a:p>
            <a:pPr marL="0" indent="0">
              <a:buNone/>
            </a:pPr>
            <a:r>
              <a:rPr lang="sl-SI" dirty="0">
                <a:solidFill>
                  <a:schemeClr val="bg2">
                    <a:lumMod val="25000"/>
                  </a:schemeClr>
                </a:solidFill>
              </a:rPr>
              <a:t>Dostop do </a:t>
            </a:r>
            <a:r>
              <a:rPr lang="sl-SI" dirty="0">
                <a:solidFill>
                  <a:schemeClr val="accent2"/>
                </a:solidFill>
              </a:rPr>
              <a:t>navodil</a:t>
            </a:r>
            <a:r>
              <a:rPr lang="sl-SI" dirty="0"/>
              <a:t>:</a:t>
            </a:r>
          </a:p>
          <a:p>
            <a:pPr marL="0" indent="0">
              <a:buNone/>
            </a:pPr>
            <a:r>
              <a:rPr lang="sl-SI" dirty="0">
                <a:hlinkClick r:id="rId2"/>
              </a:rPr>
              <a:t>https://evropskasredstva.si/app/uploads/2024/08/NUS-2021-2027_verzija_1-2.pdf</a:t>
            </a:r>
            <a:endParaRPr lang="sl-SI" dirty="0"/>
          </a:p>
          <a:p>
            <a:pPr marL="0" indent="0">
              <a:buNone/>
            </a:pPr>
            <a:endParaRPr lang="sl-SI" dirty="0"/>
          </a:p>
          <a:p>
            <a:pPr marL="0" indent="0">
              <a:buNone/>
            </a:pPr>
            <a:r>
              <a:rPr lang="sl-SI" dirty="0"/>
              <a:t>Uredba o izvajanju lokalnega razvoja, ki ga vodi skupnost, v obdobju do leta 2027 – </a:t>
            </a:r>
            <a:r>
              <a:rPr lang="sl-SI" dirty="0">
                <a:solidFill>
                  <a:schemeClr val="accent2"/>
                </a:solidFill>
              </a:rPr>
              <a:t>Priloga 2</a:t>
            </a:r>
            <a:r>
              <a:rPr lang="sl-SI" dirty="0"/>
              <a:t>_ </a:t>
            </a:r>
            <a:r>
              <a:rPr lang="sl-SI" dirty="0">
                <a:hlinkClick r:id="rId3"/>
              </a:rPr>
              <a:t>https://pisrs.si/pregledPredpisa?id=URED8900</a:t>
            </a:r>
            <a:r>
              <a:rPr lang="sl-SI" dirty="0"/>
              <a:t>  </a:t>
            </a:r>
          </a:p>
          <a:p>
            <a:pPr marL="0" indent="0">
              <a:buNone/>
            </a:pPr>
            <a:endParaRPr lang="sl-SI" dirty="0">
              <a:solidFill>
                <a:schemeClr val="bg2">
                  <a:lumMod val="25000"/>
                </a:schemeClr>
              </a:solidFill>
            </a:endParaRPr>
          </a:p>
          <a:p>
            <a:pPr marL="0" indent="0">
              <a:buNone/>
            </a:pPr>
            <a:r>
              <a:rPr lang="sl-SI" dirty="0">
                <a:solidFill>
                  <a:schemeClr val="bg2">
                    <a:lumMod val="25000"/>
                  </a:schemeClr>
                </a:solidFill>
              </a:rPr>
              <a:t>Spletna stran</a:t>
            </a:r>
            <a:r>
              <a:rPr lang="sl-SI" dirty="0"/>
              <a:t>: </a:t>
            </a:r>
          </a:p>
          <a:p>
            <a:pPr marL="0" indent="0">
              <a:buNone/>
            </a:pPr>
            <a:r>
              <a:rPr lang="sl-SI" dirty="0">
                <a:hlinkClick r:id="rId4"/>
              </a:rPr>
              <a:t>https://evropskasredstva.si/evropska-kohezijska-politika/navodila-in-smernice/</a:t>
            </a:r>
            <a:r>
              <a:rPr lang="sl-SI" dirty="0"/>
              <a:t> </a:t>
            </a:r>
          </a:p>
          <a:p>
            <a:pPr marL="0" indent="0">
              <a:buNone/>
            </a:pPr>
            <a:endParaRPr lang="sl-SI" dirty="0"/>
          </a:p>
        </p:txBody>
      </p:sp>
      <p:pic>
        <p:nvPicPr>
          <p:cNvPr id="4" name="Slika 3">
            <a:extLst>
              <a:ext uri="{FF2B5EF4-FFF2-40B4-BE49-F238E27FC236}">
                <a16:creationId xmlns:a16="http://schemas.microsoft.com/office/drawing/2014/main" id="{2DAADDC4-EC9D-A11B-DAEB-45F3322BB3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875" y="2095563"/>
            <a:ext cx="9517453" cy="210312"/>
          </a:xfrm>
          <a:prstGeom prst="rect">
            <a:avLst/>
          </a:prstGeom>
        </p:spPr>
      </p:pic>
      <p:pic>
        <p:nvPicPr>
          <p:cNvPr id="5" name="Picture 2" descr="Rules Icon Vector Art, Icons, and Graphics for Free Download">
            <a:extLst>
              <a:ext uri="{FF2B5EF4-FFF2-40B4-BE49-F238E27FC236}">
                <a16:creationId xmlns:a16="http://schemas.microsoft.com/office/drawing/2014/main" id="{95DC44F6-338C-96D5-DAE8-97AF63EB6AB5}"/>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33761" y="4703970"/>
            <a:ext cx="1775101" cy="1775101"/>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a 5" descr="Business Growth with solid fill">
            <a:extLst>
              <a:ext uri="{FF2B5EF4-FFF2-40B4-BE49-F238E27FC236}">
                <a16:creationId xmlns:a16="http://schemas.microsoft.com/office/drawing/2014/main" id="{93F3D516-60BA-361C-64C7-84774293CB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8541" y="219901"/>
            <a:ext cx="646334" cy="646334"/>
          </a:xfrm>
          <a:prstGeom prst="rect">
            <a:avLst/>
          </a:prstGeom>
        </p:spPr>
      </p:pic>
      <p:pic>
        <p:nvPicPr>
          <p:cNvPr id="8" name="Grafika 7" descr="Exclamation mark with solid fill">
            <a:extLst>
              <a:ext uri="{FF2B5EF4-FFF2-40B4-BE49-F238E27FC236}">
                <a16:creationId xmlns:a16="http://schemas.microsoft.com/office/drawing/2014/main" id="{98867643-442B-6223-A9A8-CDCB3B8916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8541" y="3297015"/>
            <a:ext cx="808259" cy="808259"/>
          </a:xfrm>
          <a:prstGeom prst="rect">
            <a:avLst/>
          </a:prstGeom>
        </p:spPr>
      </p:pic>
      <p:sp>
        <p:nvSpPr>
          <p:cNvPr id="7" name="Označba mesta številke diapozitiva 6">
            <a:extLst>
              <a:ext uri="{FF2B5EF4-FFF2-40B4-BE49-F238E27FC236}">
                <a16:creationId xmlns:a16="http://schemas.microsoft.com/office/drawing/2014/main" id="{76DBCEA7-A528-D5F0-2E63-8977054DC8D4}"/>
              </a:ext>
            </a:extLst>
          </p:cNvPr>
          <p:cNvSpPr>
            <a:spLocks noGrp="1"/>
          </p:cNvSpPr>
          <p:nvPr>
            <p:ph type="sldNum" sz="quarter" idx="12"/>
          </p:nvPr>
        </p:nvSpPr>
        <p:spPr/>
        <p:txBody>
          <a:bodyPr/>
          <a:lstStyle/>
          <a:p>
            <a:fld id="{DB0541E2-7EB7-469F-924A-AAEADCA667B4}" type="slidenum">
              <a:rPr lang="sl-SI" smtClean="0"/>
              <a:t>48</a:t>
            </a:fld>
            <a:endParaRPr lang="sl-SI"/>
          </a:p>
        </p:txBody>
      </p:sp>
      <p:pic>
        <p:nvPicPr>
          <p:cNvPr id="9" name="Slika 8">
            <a:extLst>
              <a:ext uri="{FF2B5EF4-FFF2-40B4-BE49-F238E27FC236}">
                <a16:creationId xmlns:a16="http://schemas.microsoft.com/office/drawing/2014/main" id="{5D2BCBEC-4C9A-5D4D-A94C-35B7157B7BA5}"/>
              </a:ext>
            </a:extLst>
          </p:cNvPr>
          <p:cNvPicPr>
            <a:picLocks noChangeAspect="1"/>
          </p:cNvPicPr>
          <p:nvPr/>
        </p:nvPicPr>
        <p:blipFill>
          <a:blip r:embed="rId11"/>
          <a:stretch>
            <a:fillRect/>
          </a:stretch>
        </p:blipFill>
        <p:spPr>
          <a:xfrm>
            <a:off x="4313305" y="3429000"/>
            <a:ext cx="670618" cy="670618"/>
          </a:xfrm>
          <a:prstGeom prst="rect">
            <a:avLst/>
          </a:prstGeom>
        </p:spPr>
      </p:pic>
      <p:pic>
        <p:nvPicPr>
          <p:cNvPr id="10" name="Slika 9">
            <a:extLst>
              <a:ext uri="{FF2B5EF4-FFF2-40B4-BE49-F238E27FC236}">
                <a16:creationId xmlns:a16="http://schemas.microsoft.com/office/drawing/2014/main" id="{5097E80D-7B39-0DD4-4460-7F57DC70535C}"/>
              </a:ext>
            </a:extLst>
          </p:cNvPr>
          <p:cNvPicPr>
            <a:picLocks noChangeAspect="1"/>
          </p:cNvPicPr>
          <p:nvPr/>
        </p:nvPicPr>
        <p:blipFill>
          <a:blip r:embed="rId11"/>
          <a:stretch>
            <a:fillRect/>
          </a:stretch>
        </p:blipFill>
        <p:spPr>
          <a:xfrm>
            <a:off x="5542030" y="5326957"/>
            <a:ext cx="670618" cy="670618"/>
          </a:xfrm>
          <a:prstGeom prst="rect">
            <a:avLst/>
          </a:prstGeom>
        </p:spPr>
      </p:pic>
      <p:pic>
        <p:nvPicPr>
          <p:cNvPr id="11" name="Slika 10">
            <a:extLst>
              <a:ext uri="{FF2B5EF4-FFF2-40B4-BE49-F238E27FC236}">
                <a16:creationId xmlns:a16="http://schemas.microsoft.com/office/drawing/2014/main" id="{F55F36AE-9700-F1EA-9EED-66EE1C8D9603}"/>
              </a:ext>
            </a:extLst>
          </p:cNvPr>
          <p:cNvPicPr>
            <a:picLocks noChangeAspect="1"/>
          </p:cNvPicPr>
          <p:nvPr/>
        </p:nvPicPr>
        <p:blipFill>
          <a:blip r:embed="rId11"/>
          <a:stretch>
            <a:fillRect/>
          </a:stretch>
        </p:blipFill>
        <p:spPr>
          <a:xfrm>
            <a:off x="9365491" y="4343739"/>
            <a:ext cx="670618" cy="670618"/>
          </a:xfrm>
          <a:prstGeom prst="rect">
            <a:avLst/>
          </a:prstGeom>
        </p:spPr>
      </p:pic>
    </p:spTree>
    <p:extLst>
      <p:ext uri="{BB962C8B-B14F-4D97-AF65-F5344CB8AC3E}">
        <p14:creationId xmlns:p14="http://schemas.microsoft.com/office/powerpoint/2010/main" val="553509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329C4-0C94-F5A8-5916-944D15A1AD03}"/>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BE9DBE4-1E3B-F70E-3A71-F49BB1FBB82E}"/>
              </a:ext>
            </a:extLst>
          </p:cNvPr>
          <p:cNvSpPr>
            <a:spLocks noGrp="1"/>
          </p:cNvSpPr>
          <p:nvPr>
            <p:ph type="title"/>
          </p:nvPr>
        </p:nvSpPr>
        <p:spPr>
          <a:xfrm>
            <a:off x="942975" y="381947"/>
            <a:ext cx="10515600" cy="1325563"/>
          </a:xfrm>
        </p:spPr>
        <p:txBody>
          <a:bodyPr/>
          <a:lstStyle/>
          <a:p>
            <a:r>
              <a:rPr lang="sl-SI" b="1" dirty="0">
                <a:solidFill>
                  <a:schemeClr val="accent6">
                    <a:lumMod val="75000"/>
                  </a:schemeClr>
                </a:solidFill>
              </a:rPr>
              <a:t>VRSTE STROŠKOV</a:t>
            </a:r>
          </a:p>
        </p:txBody>
      </p:sp>
      <p:sp>
        <p:nvSpPr>
          <p:cNvPr id="3" name="Označba mesta vsebine 2">
            <a:extLst>
              <a:ext uri="{FF2B5EF4-FFF2-40B4-BE49-F238E27FC236}">
                <a16:creationId xmlns:a16="http://schemas.microsoft.com/office/drawing/2014/main" id="{32F1E17F-015B-0173-3739-858BEA1479EA}"/>
              </a:ext>
            </a:extLst>
          </p:cNvPr>
          <p:cNvSpPr>
            <a:spLocks noGrp="1"/>
          </p:cNvSpPr>
          <p:nvPr>
            <p:ph idx="1"/>
          </p:nvPr>
        </p:nvSpPr>
        <p:spPr>
          <a:xfrm>
            <a:off x="942975" y="2058022"/>
            <a:ext cx="10515600" cy="4351338"/>
          </a:xfrm>
        </p:spPr>
        <p:txBody>
          <a:bodyPr>
            <a:normAutofit/>
          </a:bodyPr>
          <a:lstStyle/>
          <a:p>
            <a:pPr marL="0" indent="0">
              <a:buNone/>
            </a:pPr>
            <a:r>
              <a:rPr lang="sl-SI" sz="2400" dirty="0">
                <a:solidFill>
                  <a:schemeClr val="bg2">
                    <a:lumMod val="25000"/>
                  </a:schemeClr>
                </a:solidFill>
                <a:latin typeface="+mj-lt"/>
              </a:rPr>
              <a:t>Projekt neinvesticijske narave je sestavljen le iz 2 vrst stroškov:</a:t>
            </a:r>
          </a:p>
          <a:p>
            <a:pPr marL="0" indent="0">
              <a:buNone/>
            </a:pPr>
            <a:endParaRPr lang="sl-SI" sz="2400" dirty="0">
              <a:solidFill>
                <a:schemeClr val="bg2">
                  <a:lumMod val="25000"/>
                </a:schemeClr>
              </a:solidFill>
              <a:latin typeface="+mj-lt"/>
            </a:endParaRPr>
          </a:p>
          <a:p>
            <a:pPr>
              <a:lnSpc>
                <a:spcPct val="150000"/>
              </a:lnSpc>
            </a:pPr>
            <a:r>
              <a:rPr lang="sl-SI" sz="2400" b="1" dirty="0">
                <a:solidFill>
                  <a:schemeClr val="bg2">
                    <a:lumMod val="25000"/>
                  </a:schemeClr>
                </a:solidFill>
                <a:latin typeface="+mj-lt"/>
              </a:rPr>
              <a:t>neposredni </a:t>
            </a:r>
            <a:r>
              <a:rPr lang="sl-SI" sz="2400" b="1" dirty="0">
                <a:solidFill>
                  <a:schemeClr val="accent2"/>
                </a:solidFill>
                <a:latin typeface="+mj-lt"/>
              </a:rPr>
              <a:t>stroški osebja </a:t>
            </a:r>
            <a:r>
              <a:rPr lang="sl-SI" sz="2400" dirty="0">
                <a:solidFill>
                  <a:schemeClr val="bg2">
                    <a:lumMod val="25000"/>
                  </a:schemeClr>
                </a:solidFill>
                <a:latin typeface="+mj-lt"/>
              </a:rPr>
              <a:t>(</a:t>
            </a:r>
            <a:r>
              <a:rPr lang="sl-SI" sz="2400" dirty="0" err="1">
                <a:solidFill>
                  <a:schemeClr val="bg2">
                    <a:lumMod val="25000"/>
                  </a:schemeClr>
                </a:solidFill>
                <a:latin typeface="+mj-lt"/>
              </a:rPr>
              <a:t>Navodila_poglavje</a:t>
            </a:r>
            <a:r>
              <a:rPr lang="sl-SI" sz="2400" dirty="0">
                <a:solidFill>
                  <a:schemeClr val="bg2">
                    <a:lumMod val="25000"/>
                  </a:schemeClr>
                </a:solidFill>
                <a:latin typeface="+mj-lt"/>
              </a:rPr>
              <a:t> 4.2_Stroški na enoto);</a:t>
            </a:r>
          </a:p>
          <a:p>
            <a:pPr>
              <a:lnSpc>
                <a:spcPct val="150000"/>
              </a:lnSpc>
            </a:pPr>
            <a:r>
              <a:rPr lang="sl-SI" sz="2400" b="1" dirty="0">
                <a:solidFill>
                  <a:schemeClr val="accent2"/>
                </a:solidFill>
                <a:latin typeface="+mj-lt"/>
              </a:rPr>
              <a:t>40 % pavšalna stopnja </a:t>
            </a:r>
            <a:r>
              <a:rPr lang="sl-SI" sz="2400" b="1" dirty="0">
                <a:solidFill>
                  <a:schemeClr val="bg2">
                    <a:lumMod val="25000"/>
                  </a:schemeClr>
                </a:solidFill>
                <a:latin typeface="+mj-lt"/>
              </a:rPr>
              <a:t>za preostale stroške </a:t>
            </a:r>
            <a:r>
              <a:rPr lang="sl-SI" sz="2400" dirty="0">
                <a:solidFill>
                  <a:schemeClr val="bg2">
                    <a:lumMod val="25000"/>
                  </a:schemeClr>
                </a:solidFill>
                <a:latin typeface="+mj-lt"/>
              </a:rPr>
              <a:t>(</a:t>
            </a:r>
            <a:r>
              <a:rPr lang="sl-SI" sz="2400" dirty="0" err="1">
                <a:solidFill>
                  <a:schemeClr val="bg2">
                    <a:lumMod val="25000"/>
                  </a:schemeClr>
                </a:solidFill>
                <a:latin typeface="+mj-lt"/>
              </a:rPr>
              <a:t>Navodila_poglavje</a:t>
            </a:r>
            <a:r>
              <a:rPr lang="sl-SI" sz="2400" dirty="0">
                <a:solidFill>
                  <a:schemeClr val="bg2">
                    <a:lumMod val="25000"/>
                  </a:schemeClr>
                </a:solidFill>
                <a:latin typeface="+mj-lt"/>
              </a:rPr>
              <a:t> 4.3).</a:t>
            </a:r>
          </a:p>
        </p:txBody>
      </p:sp>
      <p:pic>
        <p:nvPicPr>
          <p:cNvPr id="4" name="Slika 3">
            <a:extLst>
              <a:ext uri="{FF2B5EF4-FFF2-40B4-BE49-F238E27FC236}">
                <a16:creationId xmlns:a16="http://schemas.microsoft.com/office/drawing/2014/main" id="{A0278449-EA5A-7358-0D92-E34321C31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5" y="1564371"/>
            <a:ext cx="10786570" cy="238356"/>
          </a:xfrm>
          <a:prstGeom prst="rect">
            <a:avLst/>
          </a:prstGeom>
        </p:spPr>
      </p:pic>
      <p:pic>
        <p:nvPicPr>
          <p:cNvPr id="5" name="Grafika 4" descr="Business Growth with solid fill">
            <a:extLst>
              <a:ext uri="{FF2B5EF4-FFF2-40B4-BE49-F238E27FC236}">
                <a16:creationId xmlns:a16="http://schemas.microsoft.com/office/drawing/2014/main" id="{C1F112EA-804D-83BC-0A00-476EBC359D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541" y="219901"/>
            <a:ext cx="646334" cy="646334"/>
          </a:xfrm>
          <a:prstGeom prst="rect">
            <a:avLst/>
          </a:prstGeom>
        </p:spPr>
      </p:pic>
      <p:sp>
        <p:nvSpPr>
          <p:cNvPr id="6" name="Označba mesta številke diapozitiva 5">
            <a:extLst>
              <a:ext uri="{FF2B5EF4-FFF2-40B4-BE49-F238E27FC236}">
                <a16:creationId xmlns:a16="http://schemas.microsoft.com/office/drawing/2014/main" id="{B3A00D57-4618-1E92-7CAF-EA6D326750ED}"/>
              </a:ext>
            </a:extLst>
          </p:cNvPr>
          <p:cNvSpPr>
            <a:spLocks noGrp="1"/>
          </p:cNvSpPr>
          <p:nvPr>
            <p:ph type="sldNum" sz="quarter" idx="12"/>
          </p:nvPr>
        </p:nvSpPr>
        <p:spPr/>
        <p:txBody>
          <a:bodyPr/>
          <a:lstStyle/>
          <a:p>
            <a:fld id="{DB0541E2-7EB7-469F-924A-AAEADCA667B4}" type="slidenum">
              <a:rPr lang="sl-SI" smtClean="0"/>
              <a:t>49</a:t>
            </a:fld>
            <a:endParaRPr lang="sl-SI"/>
          </a:p>
        </p:txBody>
      </p:sp>
    </p:spTree>
    <p:extLst>
      <p:ext uri="{BB962C8B-B14F-4D97-AF65-F5344CB8AC3E}">
        <p14:creationId xmlns:p14="http://schemas.microsoft.com/office/powerpoint/2010/main" val="41492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AF098-83E5-0233-81E5-5BF913B54D3E}"/>
            </a:ext>
          </a:extLst>
        </p:cNvPr>
        <p:cNvGrpSpPr/>
        <p:nvPr/>
      </p:nvGrpSpPr>
      <p:grpSpPr>
        <a:xfrm>
          <a:off x="0" y="0"/>
          <a:ext cx="0" cy="0"/>
          <a:chOff x="0" y="0"/>
          <a:chExt cx="0" cy="0"/>
        </a:xfrm>
      </p:grpSpPr>
      <p:sp>
        <p:nvSpPr>
          <p:cNvPr id="4" name="Naslov 1">
            <a:extLst>
              <a:ext uri="{FF2B5EF4-FFF2-40B4-BE49-F238E27FC236}">
                <a16:creationId xmlns:a16="http://schemas.microsoft.com/office/drawing/2014/main" id="{7471471E-F29F-6828-B180-F3445287D372}"/>
              </a:ext>
            </a:extLst>
          </p:cNvPr>
          <p:cNvSpPr txBox="1">
            <a:spLocks/>
          </p:cNvSpPr>
          <p:nvPr/>
        </p:nvSpPr>
        <p:spPr>
          <a:xfrm>
            <a:off x="838200" y="238954"/>
            <a:ext cx="12192000" cy="7909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accent6">
                    <a:lumMod val="75000"/>
                  </a:schemeClr>
                </a:solidFill>
              </a:rPr>
              <a:t>TERMINSKI PLAN</a:t>
            </a:r>
          </a:p>
          <a:p>
            <a:endParaRPr lang="sl-SI" b="1" dirty="0">
              <a:solidFill>
                <a:schemeClr val="tx1">
                  <a:lumMod val="65000"/>
                  <a:lumOff val="35000"/>
                </a:schemeClr>
              </a:solidFill>
            </a:endParaRPr>
          </a:p>
        </p:txBody>
      </p:sp>
      <p:pic>
        <p:nvPicPr>
          <p:cNvPr id="2" name="Slika 1">
            <a:extLst>
              <a:ext uri="{FF2B5EF4-FFF2-40B4-BE49-F238E27FC236}">
                <a16:creationId xmlns:a16="http://schemas.microsoft.com/office/drawing/2014/main" id="{A7AD95A6-F416-4EA0-891A-B3230E671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87641"/>
            <a:ext cx="10515600" cy="210312"/>
          </a:xfrm>
          <a:prstGeom prst="rect">
            <a:avLst/>
          </a:prstGeom>
        </p:spPr>
      </p:pic>
      <p:sp>
        <p:nvSpPr>
          <p:cNvPr id="10" name="PoljeZBesedilom 9">
            <a:extLst>
              <a:ext uri="{FF2B5EF4-FFF2-40B4-BE49-F238E27FC236}">
                <a16:creationId xmlns:a16="http://schemas.microsoft.com/office/drawing/2014/main" id="{90AC5F2C-196D-54E7-0301-2F007B8AAB09}"/>
              </a:ext>
            </a:extLst>
          </p:cNvPr>
          <p:cNvSpPr txBox="1"/>
          <p:nvPr/>
        </p:nvSpPr>
        <p:spPr>
          <a:xfrm>
            <a:off x="684122" y="1097953"/>
            <a:ext cx="9199744" cy="5565370"/>
          </a:xfrm>
          <a:prstGeom prst="rect">
            <a:avLst/>
          </a:prstGeom>
          <a:noFill/>
        </p:spPr>
        <p:txBody>
          <a:bodyPr wrap="square">
            <a:spAutoFit/>
          </a:bodyPr>
          <a:lstStyle/>
          <a:p>
            <a:pPr lvl="0" algn="just">
              <a:lnSpc>
                <a:spcPct val="115000"/>
              </a:lnSpc>
            </a:pPr>
            <a:r>
              <a:rPr lang="sl-SI" sz="2200" kern="100" dirty="0">
                <a:solidFill>
                  <a:schemeClr val="accent2"/>
                </a:solidFill>
                <a:effectLst/>
                <a:latin typeface="+mj-lt"/>
                <a:ea typeface="Aptos" panose="020B0004020202020204" pitchFamily="34" charset="0"/>
                <a:cs typeface="Times New Roman" panose="02020603050405020304" pitchFamily="18" charset="0"/>
              </a:rPr>
              <a:t>OBDOBJE TRAJANJA PROJEKTA VKLJUČUJE </a:t>
            </a:r>
            <a:r>
              <a:rPr lang="sl-SI" sz="2200" b="1" kern="100" dirty="0">
                <a:solidFill>
                  <a:schemeClr val="accent2"/>
                </a:solidFill>
                <a:effectLst/>
                <a:latin typeface="+mj-lt"/>
                <a:ea typeface="Aptos" panose="020B0004020202020204" pitchFamily="34" charset="0"/>
                <a:cs typeface="Times New Roman" panose="02020603050405020304" pitchFamily="18" charset="0"/>
              </a:rPr>
              <a:t>ČAS ZA IZVEDBO GLAVNIH AKTIVNOSTI</a:t>
            </a:r>
            <a:r>
              <a:rPr lang="sl-SI" sz="2200" kern="100" dirty="0">
                <a:solidFill>
                  <a:schemeClr val="accent2"/>
                </a:solidFill>
                <a:effectLst/>
                <a:latin typeface="+mj-lt"/>
                <a:ea typeface="Aptos" panose="020B0004020202020204" pitchFamily="34" charset="0"/>
                <a:cs typeface="Times New Roman" panose="02020603050405020304" pitchFamily="18" charset="0"/>
              </a:rPr>
              <a:t> TER </a:t>
            </a:r>
            <a:r>
              <a:rPr lang="sl-SI" sz="2200" b="1" kern="100" dirty="0">
                <a:solidFill>
                  <a:schemeClr val="accent2"/>
                </a:solidFill>
                <a:effectLst/>
                <a:latin typeface="+mj-lt"/>
                <a:ea typeface="Aptos" panose="020B0004020202020204" pitchFamily="34" charset="0"/>
                <a:cs typeface="Times New Roman" panose="02020603050405020304" pitchFamily="18" charset="0"/>
              </a:rPr>
              <a:t>ČAS ZA ADMINISTRATIVNI ZAKLJUČEK PROJEKTA Z IZPLAČILOM.</a:t>
            </a:r>
          </a:p>
          <a:p>
            <a:pPr lvl="0" algn="just">
              <a:lnSpc>
                <a:spcPct val="115000"/>
              </a:lnSpc>
            </a:pPr>
            <a:endParaRPr lang="sl-SI" sz="600" kern="100" dirty="0">
              <a:effectLst/>
              <a:latin typeface="+mj-lt"/>
              <a:ea typeface="Aptos" panose="020B000402020202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Projekt se lahko izvede </a:t>
            </a:r>
            <a:r>
              <a:rPr lang="sl-SI" sz="1700" b="1" kern="100" dirty="0">
                <a:solidFill>
                  <a:schemeClr val="bg2">
                    <a:lumMod val="25000"/>
                  </a:schemeClr>
                </a:solidFill>
                <a:effectLst/>
                <a:latin typeface="+mj-lt"/>
                <a:ea typeface="Aptos" panose="020B0004020202020204" pitchFamily="34" charset="0"/>
                <a:cs typeface="Times New Roman" panose="02020603050405020304" pitchFamily="18" charset="0"/>
              </a:rPr>
              <a:t>v 2 fazah </a:t>
            </a:r>
            <a:r>
              <a:rPr lang="sl-SI" sz="1700" kern="100" dirty="0">
                <a:solidFill>
                  <a:schemeClr val="bg2">
                    <a:lumMod val="25000"/>
                  </a:schemeClr>
                </a:solidFill>
                <a:latin typeface="+mj-lt"/>
                <a:cs typeface="Times New Roman" panose="02020603050405020304" pitchFamily="18" charset="0"/>
              </a:rPr>
              <a:t>(posamezni </a:t>
            </a: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zahtevek za izplačilo ne sme biti nižji 5.000 EUR</a:t>
            </a:r>
            <a:r>
              <a:rPr lang="sl-SI" sz="1700" kern="100" dirty="0">
                <a:solidFill>
                  <a:schemeClr val="bg2">
                    <a:lumMod val="25000"/>
                  </a:schemeClr>
                </a:solidFill>
                <a:effectLst/>
                <a:latin typeface="+mj-lt"/>
                <a:cs typeface="Times New Roman" panose="02020603050405020304" pitchFamily="18" charset="0"/>
              </a:rPr>
              <a:t>) – v skladu z vlogo in pogodbo o sofinanciranju</a:t>
            </a: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a:t>
            </a:r>
          </a:p>
          <a:p>
            <a:pPr marL="342900" lvl="0" indent="-342900" algn="just">
              <a:lnSpc>
                <a:spcPct val="115000"/>
              </a:lnSpc>
              <a:spcAft>
                <a:spcPts val="600"/>
              </a:spcAft>
              <a:buFont typeface="Symbol" panose="05050102010706020507" pitchFamily="18" charset="2"/>
              <a:buChar char=""/>
            </a:pP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Roki za oddajo zahtevkov morajo biti skladni z vašo vlogo in vnosom v aplikacijo </a:t>
            </a:r>
            <a:r>
              <a:rPr lang="sl-SI" sz="1700" kern="100" dirty="0" err="1">
                <a:solidFill>
                  <a:schemeClr val="bg2">
                    <a:lumMod val="25000"/>
                  </a:schemeClr>
                </a:solidFill>
                <a:effectLst/>
                <a:latin typeface="+mj-lt"/>
                <a:ea typeface="Aptos" panose="020B0004020202020204" pitchFamily="34" charset="0"/>
                <a:cs typeface="Times New Roman" panose="02020603050405020304" pitchFamily="18" charset="0"/>
              </a:rPr>
              <a:t>eJR</a:t>
            </a: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a:t>
            </a:r>
          </a:p>
          <a:p>
            <a:pPr marL="342900" indent="-342900" algn="just">
              <a:lnSpc>
                <a:spcPct val="115000"/>
              </a:lnSpc>
              <a:spcAft>
                <a:spcPts val="600"/>
              </a:spcAft>
              <a:buFont typeface="Symbol" panose="05050102010706020507" pitchFamily="18" charset="2"/>
              <a:buChar char=""/>
            </a:pPr>
            <a:r>
              <a:rPr lang="sl-SI" sz="1700" b="1" dirty="0">
                <a:solidFill>
                  <a:schemeClr val="bg2">
                    <a:lumMod val="25000"/>
                  </a:schemeClr>
                </a:solidFill>
                <a:latin typeface="+mj-lt"/>
              </a:rPr>
              <a:t>Dokumentacija se v elektronski obliki odda Vodilnemu partnerju LAS Zgornja Gorenjska – BOJA </a:t>
            </a:r>
            <a:r>
              <a:rPr lang="sl-SI" sz="1700" b="1" u="sng" dirty="0">
                <a:solidFill>
                  <a:schemeClr val="accent2"/>
                </a:solidFill>
                <a:latin typeface="+mj-lt"/>
              </a:rPr>
              <a:t>30 dni pred rokom navedenim v odločbi</a:t>
            </a:r>
            <a:r>
              <a:rPr lang="sl-SI" sz="1700" b="1" dirty="0">
                <a:solidFill>
                  <a:schemeClr val="bg2">
                    <a:lumMod val="25000"/>
                  </a:schemeClr>
                </a:solidFill>
                <a:latin typeface="+mj-lt"/>
              </a:rPr>
              <a:t>. </a:t>
            </a:r>
            <a:r>
              <a:rPr lang="sl-SI" sz="1700" dirty="0">
                <a:solidFill>
                  <a:schemeClr val="bg2">
                    <a:lumMod val="25000"/>
                  </a:schemeClr>
                </a:solidFill>
                <a:latin typeface="+mj-lt"/>
              </a:rPr>
              <a:t>Zahtevek na MKRR oddaja VP LAS.</a:t>
            </a:r>
          </a:p>
          <a:p>
            <a:pPr marL="342900" lvl="0" indent="-342900" algn="just">
              <a:lnSpc>
                <a:spcPct val="115000"/>
              </a:lnSpc>
              <a:spcAft>
                <a:spcPts val="600"/>
              </a:spcAft>
              <a:buFont typeface="Symbol" panose="05050102010706020507" pitchFamily="18" charset="2"/>
              <a:buChar char=""/>
            </a:pP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Projekt mora biti </a:t>
            </a:r>
            <a:r>
              <a:rPr lang="sl-SI" sz="1700" b="1" kern="100" dirty="0">
                <a:solidFill>
                  <a:schemeClr val="bg2">
                    <a:lumMod val="25000"/>
                  </a:schemeClr>
                </a:solidFill>
                <a:effectLst/>
                <a:latin typeface="+mj-lt"/>
                <a:ea typeface="Aptos" panose="020B0004020202020204" pitchFamily="34" charset="0"/>
                <a:cs typeface="Times New Roman" panose="02020603050405020304" pitchFamily="18" charset="0"/>
              </a:rPr>
              <a:t>izveden najpozneje v 3 letih</a:t>
            </a: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 od pravnomočnosti odločbe o pravici do sredstev, vendar najpozneje do 31. avgusta 2029. </a:t>
            </a:r>
          </a:p>
          <a:p>
            <a:pPr marL="342900" lvl="0" indent="-342900" algn="just">
              <a:lnSpc>
                <a:spcPct val="115000"/>
              </a:lnSpc>
              <a:spcAft>
                <a:spcPts val="600"/>
              </a:spcAft>
              <a:buFont typeface="Symbol" panose="05050102010706020507" pitchFamily="18" charset="2"/>
              <a:buChar char=""/>
            </a:pP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Projekt se </a:t>
            </a:r>
            <a:r>
              <a:rPr lang="sl-SI" sz="1700" b="1" kern="100" dirty="0">
                <a:solidFill>
                  <a:schemeClr val="bg2">
                    <a:lumMod val="25000"/>
                  </a:schemeClr>
                </a:solidFill>
                <a:effectLst/>
                <a:latin typeface="+mj-lt"/>
                <a:ea typeface="Aptos" panose="020B0004020202020204" pitchFamily="34" charset="0"/>
                <a:cs typeface="Times New Roman" panose="02020603050405020304" pitchFamily="18" charset="0"/>
              </a:rPr>
              <a:t>ne sme začeti izvajati pred obdobjem upravičenosti</a:t>
            </a: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 Upravičeni so samo stroški, ki so nastali </a:t>
            </a:r>
            <a:r>
              <a:rPr lang="sl-SI" sz="1700" b="1" kern="100" dirty="0">
                <a:solidFill>
                  <a:schemeClr val="bg2">
                    <a:lumMod val="25000"/>
                  </a:schemeClr>
                </a:solidFill>
                <a:effectLst/>
                <a:latin typeface="+mj-lt"/>
                <a:ea typeface="Aptos" panose="020B0004020202020204" pitchFamily="34" charset="0"/>
                <a:cs typeface="Times New Roman" panose="02020603050405020304" pitchFamily="18" charset="0"/>
              </a:rPr>
              <a:t>po vložitvi vloge</a:t>
            </a: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 za odobritev projekta </a:t>
            </a:r>
            <a:r>
              <a:rPr lang="sl-SI" sz="1700" b="1" kern="100" dirty="0">
                <a:solidFill>
                  <a:schemeClr val="bg2">
                    <a:lumMod val="25000"/>
                  </a:schemeClr>
                </a:solidFill>
                <a:effectLst/>
                <a:latin typeface="+mj-lt"/>
                <a:ea typeface="Aptos" panose="020B0004020202020204" pitchFamily="34" charset="0"/>
                <a:cs typeface="Times New Roman" panose="02020603050405020304" pitchFamily="18" charset="0"/>
              </a:rPr>
              <a:t>na MKRR </a:t>
            </a: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(vlogo je/bo v aplikacijo vlagal VP LAS). </a:t>
            </a:r>
          </a:p>
          <a:p>
            <a:pPr marL="342900" lvl="0" indent="-342900" algn="just">
              <a:lnSpc>
                <a:spcPct val="115000"/>
              </a:lnSpc>
              <a:spcAft>
                <a:spcPts val="600"/>
              </a:spcAft>
              <a:buFont typeface="Symbol" panose="05050102010706020507" pitchFamily="18" charset="2"/>
              <a:buChar char=""/>
            </a:pP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Projekt </a:t>
            </a:r>
            <a:r>
              <a:rPr lang="sl-SI" sz="1700" b="1" kern="100" dirty="0">
                <a:solidFill>
                  <a:schemeClr val="bg2">
                    <a:lumMod val="25000"/>
                  </a:schemeClr>
                </a:solidFill>
                <a:effectLst/>
                <a:latin typeface="+mj-lt"/>
                <a:ea typeface="Aptos" panose="020B0004020202020204" pitchFamily="34" charset="0"/>
                <a:cs typeface="Times New Roman" panose="02020603050405020304" pitchFamily="18" charset="0"/>
              </a:rPr>
              <a:t>ne sme biti fizično zaključen ali v celoti izveden pred odobritvijo projekta in Podpisom pogodbe o sofinanciranju</a:t>
            </a:r>
            <a:r>
              <a:rPr lang="sl-SI" sz="1700" kern="100" dirty="0">
                <a:solidFill>
                  <a:schemeClr val="bg2">
                    <a:lumMod val="25000"/>
                  </a:schemeClr>
                </a:solidFill>
                <a:effectLst/>
                <a:latin typeface="+mj-lt"/>
                <a:ea typeface="Aptos" panose="020B0004020202020204" pitchFamily="34" charset="0"/>
                <a:cs typeface="Times New Roman" panose="02020603050405020304" pitchFamily="18" charset="0"/>
              </a:rPr>
              <a:t>.</a:t>
            </a:r>
          </a:p>
          <a:p>
            <a:pPr marL="342900" lvl="0" indent="-342900" algn="just">
              <a:lnSpc>
                <a:spcPct val="115000"/>
              </a:lnSpc>
              <a:spcAft>
                <a:spcPts val="600"/>
              </a:spcAft>
              <a:buFont typeface="Symbol" panose="05050102010706020507" pitchFamily="18" charset="2"/>
              <a:buChar char=""/>
            </a:pPr>
            <a:r>
              <a:rPr lang="sl-SI" sz="1700" b="1" u="sng" kern="100" dirty="0">
                <a:solidFill>
                  <a:schemeClr val="accent2"/>
                </a:solidFill>
                <a:latin typeface="+mj-lt"/>
                <a:ea typeface="Aptos" panose="020B0004020202020204" pitchFamily="34" charset="0"/>
                <a:cs typeface="Times New Roman" panose="02020603050405020304" pitchFamily="18" charset="0"/>
              </a:rPr>
              <a:t>Možnost vložitve 1 spremembe projekta!</a:t>
            </a:r>
            <a:endParaRPr lang="sl-SI" sz="1700" b="1" u="sng" kern="100" dirty="0">
              <a:solidFill>
                <a:schemeClr val="accent2"/>
              </a:solidFill>
              <a:effectLst/>
              <a:latin typeface="+mj-lt"/>
              <a:ea typeface="Aptos" panose="020B0004020202020204" pitchFamily="34" charset="0"/>
              <a:cs typeface="Times New Roman" panose="02020603050405020304" pitchFamily="18" charset="0"/>
            </a:endParaRPr>
          </a:p>
          <a:p>
            <a:pPr marL="449580" algn="just">
              <a:lnSpc>
                <a:spcPct val="115000"/>
              </a:lnSpc>
              <a:spcAft>
                <a:spcPts val="800"/>
              </a:spcAft>
            </a:pPr>
            <a:endParaRPr lang="sl-SI" sz="2000" kern="100" dirty="0">
              <a:effectLst/>
              <a:latin typeface="+mj-lt"/>
              <a:ea typeface="Aptos" panose="020B0004020202020204" pitchFamily="34" charset="0"/>
              <a:cs typeface="Times New Roman" panose="02020603050405020304" pitchFamily="18" charset="0"/>
            </a:endParaRPr>
          </a:p>
        </p:txBody>
      </p:sp>
      <p:pic>
        <p:nvPicPr>
          <p:cNvPr id="5" name="Grafika 4" descr="Daily calendar with solid fill">
            <a:extLst>
              <a:ext uri="{FF2B5EF4-FFF2-40B4-BE49-F238E27FC236}">
                <a16:creationId xmlns:a16="http://schemas.microsoft.com/office/drawing/2014/main" id="{0C9F5C4F-603B-03DA-ADA2-A4BEB3F0F4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513" y="238954"/>
            <a:ext cx="648687" cy="648687"/>
          </a:xfrm>
          <a:prstGeom prst="rect">
            <a:avLst/>
          </a:prstGeom>
        </p:spPr>
      </p:pic>
      <p:sp>
        <p:nvSpPr>
          <p:cNvPr id="3" name="Elipsa 2">
            <a:extLst>
              <a:ext uri="{FF2B5EF4-FFF2-40B4-BE49-F238E27FC236}">
                <a16:creationId xmlns:a16="http://schemas.microsoft.com/office/drawing/2014/main" id="{7F67B1D5-B5CF-1A3A-854E-F81755AAEE9F}"/>
              </a:ext>
            </a:extLst>
          </p:cNvPr>
          <p:cNvSpPr/>
          <p:nvPr/>
        </p:nvSpPr>
        <p:spPr>
          <a:xfrm>
            <a:off x="9883865" y="4733925"/>
            <a:ext cx="1917609" cy="17907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400" b="1" dirty="0">
                <a:solidFill>
                  <a:schemeClr val="bg1"/>
                </a:solidFill>
                <a:latin typeface="+mj-lt"/>
              </a:rPr>
              <a:t>Projekt je potrebno izvesti skladno z vlogo. </a:t>
            </a:r>
          </a:p>
          <a:p>
            <a:pPr algn="ctr"/>
            <a:r>
              <a:rPr lang="sl-SI" sz="1400" b="1" dirty="0">
                <a:solidFill>
                  <a:schemeClr val="bg1"/>
                </a:solidFill>
                <a:latin typeface="+mj-lt"/>
              </a:rPr>
              <a:t>Pazite na navedene </a:t>
            </a:r>
          </a:p>
          <a:p>
            <a:pPr algn="ctr"/>
            <a:r>
              <a:rPr lang="sl-SI" sz="1400" b="1" dirty="0">
                <a:solidFill>
                  <a:schemeClr val="bg1"/>
                </a:solidFill>
                <a:latin typeface="+mj-lt"/>
              </a:rPr>
              <a:t>ROKE v </a:t>
            </a:r>
          </a:p>
          <a:p>
            <a:pPr algn="ctr"/>
            <a:r>
              <a:rPr lang="sl-SI" sz="1400" b="1" dirty="0">
                <a:solidFill>
                  <a:schemeClr val="bg1"/>
                </a:solidFill>
                <a:latin typeface="+mj-lt"/>
              </a:rPr>
              <a:t>Pogodbi z MKRR!</a:t>
            </a:r>
          </a:p>
        </p:txBody>
      </p:sp>
      <p:pic>
        <p:nvPicPr>
          <p:cNvPr id="12" name="Grafika 11" descr="Clock with solid fill">
            <a:extLst>
              <a:ext uri="{FF2B5EF4-FFF2-40B4-BE49-F238E27FC236}">
                <a16:creationId xmlns:a16="http://schemas.microsoft.com/office/drawing/2014/main" id="{FEB55614-6E0F-A764-6260-83E160217C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29788" y="2475125"/>
            <a:ext cx="2190750" cy="2190750"/>
          </a:xfrm>
          <a:prstGeom prst="rect">
            <a:avLst/>
          </a:prstGeom>
        </p:spPr>
      </p:pic>
      <p:sp>
        <p:nvSpPr>
          <p:cNvPr id="6" name="Označba mesta vsebine 2">
            <a:extLst>
              <a:ext uri="{FF2B5EF4-FFF2-40B4-BE49-F238E27FC236}">
                <a16:creationId xmlns:a16="http://schemas.microsoft.com/office/drawing/2014/main" id="{C8408B45-4C9A-DA1C-2804-32FD13BB42E7}"/>
              </a:ext>
            </a:extLst>
          </p:cNvPr>
          <p:cNvSpPr txBox="1">
            <a:spLocks/>
          </p:cNvSpPr>
          <p:nvPr/>
        </p:nvSpPr>
        <p:spPr>
          <a:xfrm>
            <a:off x="838200" y="6238875"/>
            <a:ext cx="9045664" cy="642977"/>
          </a:xfrm>
          <a:prstGeom prst="rect">
            <a:avLst/>
          </a:prstGeom>
          <a:solidFill>
            <a:schemeClr val="accent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b="1" i="0" dirty="0">
                <a:solidFill>
                  <a:schemeClr val="bg1"/>
                </a:solidFill>
                <a:effectLst/>
                <a:latin typeface="+mj-lt"/>
              </a:rPr>
              <a:t>Prosimo vas, da zahtevke oddajate v najkrajšem možnem času oz. takoj po opravljenih aktivnostih in doseženih kazalnikih.</a:t>
            </a:r>
            <a:endParaRPr lang="sl-SI" sz="1600" i="0" dirty="0">
              <a:effectLst/>
              <a:latin typeface="+mj-lt"/>
            </a:endParaRPr>
          </a:p>
          <a:p>
            <a:pPr marL="0" indent="0">
              <a:buNone/>
            </a:pPr>
            <a:endParaRPr lang="sl-SI" sz="1600" b="0" i="0" dirty="0">
              <a:solidFill>
                <a:schemeClr val="bg1">
                  <a:lumMod val="50000"/>
                </a:schemeClr>
              </a:solidFill>
              <a:effectLst/>
              <a:latin typeface="+mj-lt"/>
            </a:endParaRPr>
          </a:p>
        </p:txBody>
      </p:sp>
      <p:sp>
        <p:nvSpPr>
          <p:cNvPr id="7" name="Označba mesta številke diapozitiva 6">
            <a:extLst>
              <a:ext uri="{FF2B5EF4-FFF2-40B4-BE49-F238E27FC236}">
                <a16:creationId xmlns:a16="http://schemas.microsoft.com/office/drawing/2014/main" id="{A602251A-0906-D529-F85D-A910D81EC1A4}"/>
              </a:ext>
            </a:extLst>
          </p:cNvPr>
          <p:cNvSpPr>
            <a:spLocks noGrp="1"/>
          </p:cNvSpPr>
          <p:nvPr>
            <p:ph type="sldNum" sz="quarter" idx="12"/>
          </p:nvPr>
        </p:nvSpPr>
        <p:spPr/>
        <p:txBody>
          <a:bodyPr/>
          <a:lstStyle/>
          <a:p>
            <a:fld id="{DB0541E2-7EB7-469F-924A-AAEADCA667B4}" type="slidenum">
              <a:rPr lang="sl-SI" smtClean="0"/>
              <a:t>5</a:t>
            </a:fld>
            <a:endParaRPr lang="sl-SI"/>
          </a:p>
        </p:txBody>
      </p:sp>
    </p:spTree>
    <p:extLst>
      <p:ext uri="{BB962C8B-B14F-4D97-AF65-F5344CB8AC3E}">
        <p14:creationId xmlns:p14="http://schemas.microsoft.com/office/powerpoint/2010/main" val="1434691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81F1D-56FE-FDF6-55B6-472E4BCDCEE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154571F-32D8-7EA5-CD48-7EB2A48C36E2}"/>
              </a:ext>
            </a:extLst>
          </p:cNvPr>
          <p:cNvSpPr>
            <a:spLocks noGrp="1"/>
          </p:cNvSpPr>
          <p:nvPr>
            <p:ph type="title"/>
          </p:nvPr>
        </p:nvSpPr>
        <p:spPr>
          <a:xfrm>
            <a:off x="838200" y="-36259"/>
            <a:ext cx="10515600" cy="1325563"/>
          </a:xfrm>
        </p:spPr>
        <p:txBody>
          <a:bodyPr/>
          <a:lstStyle/>
          <a:p>
            <a:r>
              <a:rPr lang="sl-SI" b="1" dirty="0">
                <a:solidFill>
                  <a:schemeClr val="accent6">
                    <a:lumMod val="75000"/>
                  </a:schemeClr>
                </a:solidFill>
              </a:rPr>
              <a:t>Neposredni stroški dela – pravne podlage</a:t>
            </a:r>
          </a:p>
        </p:txBody>
      </p:sp>
      <p:sp>
        <p:nvSpPr>
          <p:cNvPr id="3" name="Označba mesta vsebine 2">
            <a:extLst>
              <a:ext uri="{FF2B5EF4-FFF2-40B4-BE49-F238E27FC236}">
                <a16:creationId xmlns:a16="http://schemas.microsoft.com/office/drawing/2014/main" id="{E34644C1-0AF8-265B-1B02-B492ACF20983}"/>
              </a:ext>
            </a:extLst>
          </p:cNvPr>
          <p:cNvSpPr>
            <a:spLocks noGrp="1"/>
          </p:cNvSpPr>
          <p:nvPr>
            <p:ph idx="1"/>
          </p:nvPr>
        </p:nvSpPr>
        <p:spPr>
          <a:xfrm>
            <a:off x="952501" y="1395413"/>
            <a:ext cx="10515600" cy="4441951"/>
          </a:xfrm>
        </p:spPr>
        <p:txBody>
          <a:bodyPr>
            <a:normAutofit/>
          </a:bodyPr>
          <a:lstStyle/>
          <a:p>
            <a:pPr marL="0" indent="0">
              <a:spcBef>
                <a:spcPts val="600"/>
              </a:spcBef>
              <a:buNone/>
            </a:pPr>
            <a:r>
              <a:rPr lang="sl-SI" sz="1900" dirty="0">
                <a:solidFill>
                  <a:schemeClr val="bg2">
                    <a:lumMod val="25000"/>
                  </a:schemeClr>
                </a:solidFill>
                <a:latin typeface="+mj-lt"/>
              </a:rPr>
              <a:t>Upravičene pravne podlage za stroške dela:</a:t>
            </a:r>
          </a:p>
          <a:p>
            <a:pPr marL="0" indent="0">
              <a:spcBef>
                <a:spcPts val="600"/>
              </a:spcBef>
              <a:buNone/>
            </a:pPr>
            <a:endParaRPr lang="sl-SI" sz="700" dirty="0">
              <a:solidFill>
                <a:schemeClr val="bg2">
                  <a:lumMod val="25000"/>
                </a:schemeClr>
              </a:solidFill>
              <a:latin typeface="+mj-lt"/>
            </a:endParaRPr>
          </a:p>
          <a:p>
            <a:pPr>
              <a:spcBef>
                <a:spcPts val="600"/>
              </a:spcBef>
            </a:pPr>
            <a:r>
              <a:rPr lang="sl-SI" sz="1900" b="1" dirty="0">
                <a:solidFill>
                  <a:schemeClr val="accent2"/>
                </a:solidFill>
                <a:latin typeface="+mj-lt"/>
              </a:rPr>
              <a:t>Pogodba o zaposlitvi </a:t>
            </a:r>
            <a:r>
              <a:rPr lang="sl-SI" sz="1900" dirty="0">
                <a:solidFill>
                  <a:schemeClr val="bg2">
                    <a:lumMod val="25000"/>
                  </a:schemeClr>
                </a:solidFill>
                <a:latin typeface="+mj-lt"/>
              </a:rPr>
              <a:t>(s prerazporeditvijo na projekt)	</a:t>
            </a:r>
          </a:p>
          <a:p>
            <a:pPr>
              <a:spcBef>
                <a:spcPts val="600"/>
              </a:spcBef>
            </a:pPr>
            <a:r>
              <a:rPr lang="sl-SI" sz="1900" b="1" dirty="0">
                <a:solidFill>
                  <a:schemeClr val="accent2"/>
                </a:solidFill>
                <a:latin typeface="+mj-lt"/>
              </a:rPr>
              <a:t>Avtorska pogodba </a:t>
            </a:r>
            <a:r>
              <a:rPr lang="sl-SI" sz="1900" dirty="0">
                <a:solidFill>
                  <a:schemeClr val="bg2">
                    <a:lumMod val="25000"/>
                  </a:schemeClr>
                </a:solidFill>
                <a:latin typeface="+mj-lt"/>
              </a:rPr>
              <a:t>(vezano na projekt)	</a:t>
            </a:r>
          </a:p>
          <a:p>
            <a:pPr>
              <a:spcBef>
                <a:spcPts val="600"/>
              </a:spcBef>
            </a:pPr>
            <a:r>
              <a:rPr lang="sl-SI" sz="1900" b="1" dirty="0" err="1">
                <a:solidFill>
                  <a:schemeClr val="accent2"/>
                </a:solidFill>
                <a:latin typeface="+mj-lt"/>
              </a:rPr>
              <a:t>Podjemna</a:t>
            </a:r>
            <a:r>
              <a:rPr lang="sl-SI" sz="1900" b="1" dirty="0">
                <a:solidFill>
                  <a:schemeClr val="accent2"/>
                </a:solidFill>
                <a:latin typeface="+mj-lt"/>
              </a:rPr>
              <a:t> pogodba </a:t>
            </a:r>
            <a:r>
              <a:rPr lang="sl-SI" sz="1900" dirty="0">
                <a:solidFill>
                  <a:schemeClr val="bg2">
                    <a:lumMod val="25000"/>
                  </a:schemeClr>
                </a:solidFill>
                <a:latin typeface="+mj-lt"/>
              </a:rPr>
              <a:t>(vezano na projekt)	</a:t>
            </a:r>
          </a:p>
          <a:p>
            <a:pPr>
              <a:spcBef>
                <a:spcPts val="600"/>
              </a:spcBef>
            </a:pPr>
            <a:r>
              <a:rPr lang="sl-SI" sz="1900" b="1" dirty="0">
                <a:solidFill>
                  <a:schemeClr val="accent2"/>
                </a:solidFill>
                <a:latin typeface="+mj-lt"/>
              </a:rPr>
              <a:t>S.P.: </a:t>
            </a:r>
            <a:r>
              <a:rPr lang="sl-SI" sz="1900" dirty="0">
                <a:solidFill>
                  <a:schemeClr val="bg2">
                    <a:lumMod val="25000"/>
                  </a:schemeClr>
                </a:solidFill>
                <a:latin typeface="+mj-lt"/>
              </a:rPr>
              <a:t>sklep o vpisu v poslovni register AJPES </a:t>
            </a:r>
            <a:r>
              <a:rPr lang="sl-SI" sz="1900" b="1" dirty="0">
                <a:solidFill>
                  <a:schemeClr val="accent2"/>
                </a:solidFill>
                <a:latin typeface="+mj-lt"/>
              </a:rPr>
              <a:t>	</a:t>
            </a:r>
          </a:p>
          <a:p>
            <a:pPr>
              <a:spcBef>
                <a:spcPts val="600"/>
              </a:spcBef>
            </a:pPr>
            <a:r>
              <a:rPr lang="sl-SI" sz="1900" b="1" dirty="0">
                <a:solidFill>
                  <a:schemeClr val="accent2"/>
                </a:solidFill>
                <a:latin typeface="+mj-lt"/>
              </a:rPr>
              <a:t>Prostovoljsko delo</a:t>
            </a:r>
            <a:r>
              <a:rPr lang="sl-SI" sz="1900" dirty="0">
                <a:solidFill>
                  <a:schemeClr val="bg2">
                    <a:lumMod val="25000"/>
                  </a:schemeClr>
                </a:solidFill>
                <a:latin typeface="+mj-lt"/>
              </a:rPr>
              <a:t>: </a:t>
            </a:r>
            <a:r>
              <a:rPr lang="sl-SI" sz="1900" b="1" dirty="0">
                <a:solidFill>
                  <a:schemeClr val="bg2">
                    <a:lumMod val="25000"/>
                  </a:schemeClr>
                </a:solidFill>
                <a:latin typeface="+mj-lt"/>
              </a:rPr>
              <a:t>Vpis v Vpisnik prostovoljskih organizacij in org. s prostovoljskim programom </a:t>
            </a:r>
            <a:r>
              <a:rPr lang="sl-SI" sz="1900" dirty="0">
                <a:solidFill>
                  <a:schemeClr val="bg2">
                    <a:lumMod val="25000"/>
                  </a:schemeClr>
                </a:solidFill>
                <a:latin typeface="+mj-lt"/>
              </a:rPr>
              <a:t>–   </a:t>
            </a:r>
          </a:p>
          <a:p>
            <a:pPr marL="0" indent="0">
              <a:spcBef>
                <a:spcPts val="600"/>
              </a:spcBef>
              <a:buNone/>
            </a:pPr>
            <a:r>
              <a:rPr lang="sl-SI" sz="1900" dirty="0">
                <a:solidFill>
                  <a:schemeClr val="bg2">
                    <a:lumMod val="25000"/>
                  </a:schemeClr>
                </a:solidFill>
                <a:latin typeface="+mj-lt"/>
              </a:rPr>
              <a:t>    Pogodba o prostovoljnem delu - dogovor med prostovoljcem in organizacijo ali posameznikom, </a:t>
            </a:r>
          </a:p>
          <a:p>
            <a:pPr marL="0" indent="0">
              <a:spcBef>
                <a:spcPts val="600"/>
              </a:spcBef>
              <a:buNone/>
            </a:pPr>
            <a:r>
              <a:rPr lang="sl-SI" sz="1900" dirty="0">
                <a:solidFill>
                  <a:schemeClr val="bg2">
                    <a:lumMod val="25000"/>
                  </a:schemeClr>
                </a:solidFill>
                <a:latin typeface="+mj-lt"/>
              </a:rPr>
              <a:t>    ki sprejema prostovoljca in mu omogoča sodelovanje pri določenih dejavnostih. </a:t>
            </a:r>
          </a:p>
          <a:p>
            <a:pPr marL="0" indent="0">
              <a:spcBef>
                <a:spcPts val="600"/>
              </a:spcBef>
              <a:buNone/>
            </a:pPr>
            <a:endParaRPr lang="sl-SI" sz="1900" dirty="0">
              <a:solidFill>
                <a:schemeClr val="bg2">
                  <a:lumMod val="25000"/>
                </a:schemeClr>
              </a:solidFill>
              <a:latin typeface="+mj-lt"/>
            </a:endParaRPr>
          </a:p>
          <a:p>
            <a:pPr marL="0" indent="0">
              <a:spcBef>
                <a:spcPts val="600"/>
              </a:spcBef>
              <a:buNone/>
            </a:pPr>
            <a:r>
              <a:rPr lang="sl-SI" sz="2000" b="1" u="sng" dirty="0">
                <a:solidFill>
                  <a:schemeClr val="bg2">
                    <a:lumMod val="25000"/>
                  </a:schemeClr>
                </a:solidFill>
                <a:latin typeface="+mj-lt"/>
              </a:rPr>
              <a:t>+  ČASOVNICE in MESEČNO POROČILO</a:t>
            </a:r>
          </a:p>
          <a:p>
            <a:pPr marL="0" indent="0">
              <a:buNone/>
            </a:pPr>
            <a:endParaRPr lang="sl-SI" sz="2400" b="1" dirty="0">
              <a:solidFill>
                <a:schemeClr val="bg2">
                  <a:lumMod val="25000"/>
                </a:schemeClr>
              </a:solidFill>
              <a:latin typeface="+mj-lt"/>
            </a:endParaRPr>
          </a:p>
        </p:txBody>
      </p:sp>
      <p:pic>
        <p:nvPicPr>
          <p:cNvPr id="4" name="Slika 3">
            <a:extLst>
              <a:ext uri="{FF2B5EF4-FFF2-40B4-BE49-F238E27FC236}">
                <a16:creationId xmlns:a16="http://schemas.microsoft.com/office/drawing/2014/main" id="{58B0DC95-A3CA-9E1D-9EC6-3FAE34035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5" y="938694"/>
            <a:ext cx="10306050" cy="227738"/>
          </a:xfrm>
          <a:prstGeom prst="rect">
            <a:avLst/>
          </a:prstGeom>
        </p:spPr>
      </p:pic>
      <p:sp>
        <p:nvSpPr>
          <p:cNvPr id="5" name="Označba mesta vsebine 2">
            <a:extLst>
              <a:ext uri="{FF2B5EF4-FFF2-40B4-BE49-F238E27FC236}">
                <a16:creationId xmlns:a16="http://schemas.microsoft.com/office/drawing/2014/main" id="{D5F9DEC3-9396-1353-9010-976A4B33DAD4}"/>
              </a:ext>
            </a:extLst>
          </p:cNvPr>
          <p:cNvSpPr txBox="1">
            <a:spLocks/>
          </p:cNvSpPr>
          <p:nvPr/>
        </p:nvSpPr>
        <p:spPr>
          <a:xfrm>
            <a:off x="942975" y="5259418"/>
            <a:ext cx="10134600" cy="707264"/>
          </a:xfrm>
          <a:prstGeom prst="rect">
            <a:avLst/>
          </a:prstGeom>
          <a:solidFill>
            <a:schemeClr val="accent2"/>
          </a:solidFill>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pl-PL" sz="1800" b="1" dirty="0">
                <a:solidFill>
                  <a:schemeClr val="bg1"/>
                </a:solidFill>
                <a:latin typeface="+mj-lt"/>
              </a:rPr>
              <a:t>Vsaka zaposlena oseba upravičenca, ki bo opravljala delo na projektu ima na voljo 1.720 ur na letni ravni.</a:t>
            </a:r>
          </a:p>
          <a:p>
            <a:pPr marL="0" indent="0">
              <a:spcBef>
                <a:spcPts val="0"/>
              </a:spcBef>
              <a:buNone/>
            </a:pPr>
            <a:r>
              <a:rPr lang="pl-PL" sz="1800" b="1" dirty="0">
                <a:solidFill>
                  <a:schemeClr val="bg1"/>
                </a:solidFill>
                <a:latin typeface="+mj-lt"/>
              </a:rPr>
              <a:t> ''Na leto'' pomeni ure opravljene od 1.1. do 31.12. v posameznem letu.</a:t>
            </a:r>
          </a:p>
        </p:txBody>
      </p:sp>
      <p:pic>
        <p:nvPicPr>
          <p:cNvPr id="6" name="Grafika 5" descr="Business Growth with solid fill">
            <a:extLst>
              <a:ext uri="{FF2B5EF4-FFF2-40B4-BE49-F238E27FC236}">
                <a16:creationId xmlns:a16="http://schemas.microsoft.com/office/drawing/2014/main" id="{9BDF83DC-9750-2EBB-E8CF-43B67D1A1D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866" y="292360"/>
            <a:ext cx="646334" cy="646334"/>
          </a:xfrm>
          <a:prstGeom prst="rect">
            <a:avLst/>
          </a:prstGeom>
        </p:spPr>
      </p:pic>
      <p:sp>
        <p:nvSpPr>
          <p:cNvPr id="7" name="Pravokotnik 6">
            <a:extLst>
              <a:ext uri="{FF2B5EF4-FFF2-40B4-BE49-F238E27FC236}">
                <a16:creationId xmlns:a16="http://schemas.microsoft.com/office/drawing/2014/main" id="{9E344DC1-3025-EE71-68BD-5CE87A39449C}"/>
              </a:ext>
            </a:extLst>
          </p:cNvPr>
          <p:cNvSpPr/>
          <p:nvPr/>
        </p:nvSpPr>
        <p:spPr>
          <a:xfrm>
            <a:off x="9905999" y="4554728"/>
            <a:ext cx="1333500" cy="4191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PREDPISANA OBRAZCA</a:t>
            </a:r>
          </a:p>
        </p:txBody>
      </p:sp>
      <p:pic>
        <p:nvPicPr>
          <p:cNvPr id="9" name="Grafika 8" descr="Chevron arrows with solid fill">
            <a:extLst>
              <a:ext uri="{FF2B5EF4-FFF2-40B4-BE49-F238E27FC236}">
                <a16:creationId xmlns:a16="http://schemas.microsoft.com/office/drawing/2014/main" id="{F2244CF8-E7BC-D891-D2D7-D56FEAAB8A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33796" y="4590643"/>
            <a:ext cx="372203" cy="372203"/>
          </a:xfrm>
          <a:prstGeom prst="rect">
            <a:avLst/>
          </a:prstGeom>
        </p:spPr>
      </p:pic>
      <p:sp>
        <p:nvSpPr>
          <p:cNvPr id="10" name="Pravokotnik 9">
            <a:extLst>
              <a:ext uri="{FF2B5EF4-FFF2-40B4-BE49-F238E27FC236}">
                <a16:creationId xmlns:a16="http://schemas.microsoft.com/office/drawing/2014/main" id="{6BF9FC7C-8941-17D1-4A3D-B62B4E588BE9}"/>
              </a:ext>
            </a:extLst>
          </p:cNvPr>
          <p:cNvSpPr/>
          <p:nvPr/>
        </p:nvSpPr>
        <p:spPr>
          <a:xfrm>
            <a:off x="942975" y="6096000"/>
            <a:ext cx="10134600" cy="7620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sl-SI" b="1" dirty="0">
                <a:latin typeface="+mj-lt"/>
              </a:rPr>
              <a:t>Predlagamo sprotno pripravo </a:t>
            </a:r>
            <a:r>
              <a:rPr lang="sl-SI" b="1" dirty="0" err="1">
                <a:latin typeface="+mj-lt"/>
              </a:rPr>
              <a:t>časovnic</a:t>
            </a:r>
            <a:r>
              <a:rPr lang="sl-SI" b="1" dirty="0">
                <a:latin typeface="+mj-lt"/>
              </a:rPr>
              <a:t>, mesečnih poročil in drugih in dokazil. </a:t>
            </a:r>
            <a:r>
              <a:rPr lang="sl-SI" dirty="0">
                <a:latin typeface="+mj-lt"/>
              </a:rPr>
              <a:t>Dokumentacijo lahko posredujte v pregled tudi Vodilnemu partnerju LAS.</a:t>
            </a:r>
          </a:p>
        </p:txBody>
      </p:sp>
      <p:sp>
        <p:nvSpPr>
          <p:cNvPr id="8" name="Označba mesta številke diapozitiva 7">
            <a:extLst>
              <a:ext uri="{FF2B5EF4-FFF2-40B4-BE49-F238E27FC236}">
                <a16:creationId xmlns:a16="http://schemas.microsoft.com/office/drawing/2014/main" id="{DAA7B1BB-BE39-C51A-E805-D89CF04C3DCE}"/>
              </a:ext>
            </a:extLst>
          </p:cNvPr>
          <p:cNvSpPr>
            <a:spLocks noGrp="1"/>
          </p:cNvSpPr>
          <p:nvPr>
            <p:ph type="sldNum" sz="quarter" idx="12"/>
          </p:nvPr>
        </p:nvSpPr>
        <p:spPr/>
        <p:txBody>
          <a:bodyPr/>
          <a:lstStyle/>
          <a:p>
            <a:fld id="{DB0541E2-7EB7-469F-924A-AAEADCA667B4}" type="slidenum">
              <a:rPr lang="sl-SI" smtClean="0"/>
              <a:t>50</a:t>
            </a:fld>
            <a:endParaRPr lang="sl-SI"/>
          </a:p>
        </p:txBody>
      </p:sp>
    </p:spTree>
    <p:extLst>
      <p:ext uri="{BB962C8B-B14F-4D97-AF65-F5344CB8AC3E}">
        <p14:creationId xmlns:p14="http://schemas.microsoft.com/office/powerpoint/2010/main" val="1226076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B0D51-746B-BACE-8689-CE79E47CB4B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2C93FCA-B817-A027-FB81-3BF00F21D2E4}"/>
              </a:ext>
            </a:extLst>
          </p:cNvPr>
          <p:cNvSpPr>
            <a:spLocks noGrp="1"/>
          </p:cNvSpPr>
          <p:nvPr>
            <p:ph type="title"/>
          </p:nvPr>
        </p:nvSpPr>
        <p:spPr>
          <a:xfrm>
            <a:off x="838200" y="-36259"/>
            <a:ext cx="10515600" cy="1325563"/>
          </a:xfrm>
        </p:spPr>
        <p:txBody>
          <a:bodyPr/>
          <a:lstStyle/>
          <a:p>
            <a:r>
              <a:rPr lang="sl-SI" b="1" dirty="0">
                <a:solidFill>
                  <a:schemeClr val="accent6">
                    <a:lumMod val="75000"/>
                  </a:schemeClr>
                </a:solidFill>
              </a:rPr>
              <a:t>Neposredni stroški dela – pravne podlage</a:t>
            </a:r>
          </a:p>
        </p:txBody>
      </p:sp>
      <p:pic>
        <p:nvPicPr>
          <p:cNvPr id="4" name="Slika 3">
            <a:extLst>
              <a:ext uri="{FF2B5EF4-FFF2-40B4-BE49-F238E27FC236}">
                <a16:creationId xmlns:a16="http://schemas.microsoft.com/office/drawing/2014/main" id="{D67EF2BB-EA02-DE58-B996-9A28F84C6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5" y="938694"/>
            <a:ext cx="10306050" cy="227738"/>
          </a:xfrm>
          <a:prstGeom prst="rect">
            <a:avLst/>
          </a:prstGeom>
        </p:spPr>
      </p:pic>
      <p:pic>
        <p:nvPicPr>
          <p:cNvPr id="6" name="Grafika 5" descr="Business Growth with solid fill">
            <a:extLst>
              <a:ext uri="{FF2B5EF4-FFF2-40B4-BE49-F238E27FC236}">
                <a16:creationId xmlns:a16="http://schemas.microsoft.com/office/drawing/2014/main" id="{31E30544-FA96-C7E8-41F7-38C25679EB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866" y="292360"/>
            <a:ext cx="646334" cy="646334"/>
          </a:xfrm>
          <a:prstGeom prst="rect">
            <a:avLst/>
          </a:prstGeom>
        </p:spPr>
      </p:pic>
      <p:sp>
        <p:nvSpPr>
          <p:cNvPr id="10" name="PoljeZBesedilom 9">
            <a:extLst>
              <a:ext uri="{FF2B5EF4-FFF2-40B4-BE49-F238E27FC236}">
                <a16:creationId xmlns:a16="http://schemas.microsoft.com/office/drawing/2014/main" id="{74474449-AA97-78F5-7200-171B8FD09DA2}"/>
              </a:ext>
            </a:extLst>
          </p:cNvPr>
          <p:cNvSpPr txBox="1"/>
          <p:nvPr/>
        </p:nvSpPr>
        <p:spPr>
          <a:xfrm>
            <a:off x="942975" y="1744668"/>
            <a:ext cx="9467849" cy="2677656"/>
          </a:xfrm>
          <a:prstGeom prst="rect">
            <a:avLst/>
          </a:prstGeom>
          <a:noFill/>
        </p:spPr>
        <p:txBody>
          <a:bodyPr wrap="square">
            <a:spAutoFit/>
          </a:bodyPr>
          <a:lstStyle/>
          <a:p>
            <a:r>
              <a:rPr lang="sl-SI" sz="2400" b="1" dirty="0">
                <a:solidFill>
                  <a:schemeClr val="accent2"/>
                </a:solidFill>
                <a:latin typeface="+mj-lt"/>
              </a:rPr>
              <a:t>Sklepanje podjemnih in avtorskih pogodb</a:t>
            </a:r>
            <a:r>
              <a:rPr lang="sl-SI" sz="2400" dirty="0">
                <a:solidFill>
                  <a:schemeClr val="tx1">
                    <a:lumMod val="85000"/>
                    <a:lumOff val="15000"/>
                  </a:schemeClr>
                </a:solidFill>
                <a:latin typeface="+mj-lt"/>
              </a:rPr>
              <a:t> s svojimi zaposlenimi ter z osebami, ki pri upravičencu delujejo kot zakoniti zastopnik, člani organov upravljanja ali nadzora, je neupravičen strošek. </a:t>
            </a:r>
          </a:p>
          <a:p>
            <a:endParaRPr lang="sl-SI" sz="2400" dirty="0">
              <a:solidFill>
                <a:schemeClr val="tx1">
                  <a:lumMod val="85000"/>
                  <a:lumOff val="15000"/>
                </a:schemeClr>
              </a:solidFill>
              <a:latin typeface="+mj-lt"/>
            </a:endParaRPr>
          </a:p>
          <a:p>
            <a:r>
              <a:rPr lang="sl-SI" sz="2400" dirty="0">
                <a:solidFill>
                  <a:schemeClr val="tx1">
                    <a:lumMod val="85000"/>
                    <a:lumOff val="15000"/>
                  </a:schemeClr>
                </a:solidFill>
                <a:latin typeface="+mj-lt"/>
              </a:rPr>
              <a:t>To pravilo velja tudi v primeru partnerstva, ko projektni partnerji sklepajo podjemne ali avtorske pogodbe z zaposlenimi, zakonitimi zastopniki, člani organov upravljanja ali nadzora pri svojih projektnih partnerjih.</a:t>
            </a:r>
          </a:p>
        </p:txBody>
      </p:sp>
      <p:sp>
        <p:nvSpPr>
          <p:cNvPr id="3" name="Označba mesta številke diapozitiva 2">
            <a:extLst>
              <a:ext uri="{FF2B5EF4-FFF2-40B4-BE49-F238E27FC236}">
                <a16:creationId xmlns:a16="http://schemas.microsoft.com/office/drawing/2014/main" id="{A820F6FA-0C72-5F22-7CE7-DB6F84858AFF}"/>
              </a:ext>
            </a:extLst>
          </p:cNvPr>
          <p:cNvSpPr>
            <a:spLocks noGrp="1"/>
          </p:cNvSpPr>
          <p:nvPr>
            <p:ph type="sldNum" sz="quarter" idx="12"/>
          </p:nvPr>
        </p:nvSpPr>
        <p:spPr/>
        <p:txBody>
          <a:bodyPr/>
          <a:lstStyle/>
          <a:p>
            <a:fld id="{DB0541E2-7EB7-469F-924A-AAEADCA667B4}" type="slidenum">
              <a:rPr lang="sl-SI" smtClean="0"/>
              <a:t>51</a:t>
            </a:fld>
            <a:endParaRPr lang="sl-SI"/>
          </a:p>
        </p:txBody>
      </p:sp>
      <p:pic>
        <p:nvPicPr>
          <p:cNvPr id="7" name="Grafika 6" descr="Exclamation mark with solid fill">
            <a:extLst>
              <a:ext uri="{FF2B5EF4-FFF2-40B4-BE49-F238E27FC236}">
                <a16:creationId xmlns:a16="http://schemas.microsoft.com/office/drawing/2014/main" id="{434B6BB1-E3E6-301E-1437-D6F54D5FB9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33" y="2626296"/>
            <a:ext cx="914400" cy="914400"/>
          </a:xfrm>
          <a:prstGeom prst="rect">
            <a:avLst/>
          </a:prstGeom>
        </p:spPr>
      </p:pic>
    </p:spTree>
    <p:extLst>
      <p:ext uri="{BB962C8B-B14F-4D97-AF65-F5344CB8AC3E}">
        <p14:creationId xmlns:p14="http://schemas.microsoft.com/office/powerpoint/2010/main" val="1480139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22906-E3D5-5D50-1117-D6D56D7BF73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F417308-0D5E-80CA-AFC7-0F316959AEDA}"/>
              </a:ext>
            </a:extLst>
          </p:cNvPr>
          <p:cNvSpPr>
            <a:spLocks noGrp="1"/>
          </p:cNvSpPr>
          <p:nvPr>
            <p:ph type="title"/>
          </p:nvPr>
        </p:nvSpPr>
        <p:spPr>
          <a:xfrm>
            <a:off x="781456" y="0"/>
            <a:ext cx="10552113" cy="1498664"/>
          </a:xfrm>
        </p:spPr>
        <p:txBody>
          <a:bodyPr>
            <a:normAutofit/>
          </a:bodyPr>
          <a:lstStyle/>
          <a:p>
            <a:r>
              <a:rPr lang="sl-SI" b="1" dirty="0">
                <a:solidFill>
                  <a:schemeClr val="accent6">
                    <a:lumMod val="75000"/>
                  </a:schemeClr>
                </a:solidFill>
              </a:rPr>
              <a:t>Vrste stroškov dela</a:t>
            </a:r>
          </a:p>
        </p:txBody>
      </p:sp>
      <p:pic>
        <p:nvPicPr>
          <p:cNvPr id="8" name="Slika 7">
            <a:extLst>
              <a:ext uri="{FF2B5EF4-FFF2-40B4-BE49-F238E27FC236}">
                <a16:creationId xmlns:a16="http://schemas.microsoft.com/office/drawing/2014/main" id="{61952364-B9EB-3186-C641-48589E3D7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07" y="1112116"/>
            <a:ext cx="10680937" cy="213619"/>
          </a:xfrm>
          <a:prstGeom prst="rect">
            <a:avLst/>
          </a:prstGeom>
        </p:spPr>
      </p:pic>
      <p:sp>
        <p:nvSpPr>
          <p:cNvPr id="9" name="PoljeZBesedilom 8">
            <a:extLst>
              <a:ext uri="{FF2B5EF4-FFF2-40B4-BE49-F238E27FC236}">
                <a16:creationId xmlns:a16="http://schemas.microsoft.com/office/drawing/2014/main" id="{63188450-7824-F4F4-E236-19520FB8A658}"/>
              </a:ext>
            </a:extLst>
          </p:cNvPr>
          <p:cNvSpPr txBox="1"/>
          <p:nvPr/>
        </p:nvSpPr>
        <p:spPr>
          <a:xfrm>
            <a:off x="651786" y="1457115"/>
            <a:ext cx="10992223" cy="4985980"/>
          </a:xfrm>
          <a:prstGeom prst="rect">
            <a:avLst/>
          </a:prstGeom>
          <a:noFill/>
        </p:spPr>
        <p:txBody>
          <a:bodyPr wrap="square" rtlCol="0">
            <a:spAutoFit/>
          </a:bodyPr>
          <a:lstStyle/>
          <a:p>
            <a:pPr algn="just">
              <a:lnSpc>
                <a:spcPct val="90000"/>
              </a:lnSpc>
              <a:spcBef>
                <a:spcPts val="600"/>
              </a:spcBef>
            </a:pPr>
            <a:r>
              <a:rPr lang="sl-SI" sz="1600" b="1" dirty="0">
                <a:solidFill>
                  <a:schemeClr val="accent2"/>
                </a:solidFill>
                <a:latin typeface="+mj-lt"/>
              </a:rPr>
              <a:t>1.) VODENJE IN KOORDINACIJA na projektu: </a:t>
            </a:r>
            <a:r>
              <a:rPr lang="sl-SI" sz="1600" dirty="0">
                <a:solidFill>
                  <a:schemeClr val="tx1">
                    <a:lumMod val="65000"/>
                    <a:lumOff val="35000"/>
                  </a:schemeClr>
                </a:solidFill>
                <a:latin typeface="+mj-lt"/>
              </a:rPr>
              <a:t>delo, ki ga opravlja vodja projekta in vrsta nalog, ki jih je potrebno opraviti na projektu v okviru tega dela, in sicer: izvajanje naloge vodenja partnerstva, koordiniranja med člani partnerstva ter skrb za izvajanje upravičenih aktivnosti za izvedbo projekta, vključno z informiranjem javnosti in promocijo projekta </a:t>
            </a:r>
            <a:r>
              <a:rPr lang="sl-SI" sz="1600" b="1" dirty="0">
                <a:solidFill>
                  <a:schemeClr val="tx1">
                    <a:lumMod val="65000"/>
                    <a:lumOff val="35000"/>
                  </a:schemeClr>
                </a:solidFill>
                <a:latin typeface="+mj-lt"/>
              </a:rPr>
              <a:t>(23,33 EUR). </a:t>
            </a:r>
          </a:p>
          <a:p>
            <a:pPr algn="just">
              <a:lnSpc>
                <a:spcPct val="90000"/>
              </a:lnSpc>
              <a:spcBef>
                <a:spcPts val="600"/>
              </a:spcBef>
            </a:pPr>
            <a:r>
              <a:rPr lang="sl-SI" sz="1600" b="1" dirty="0">
                <a:solidFill>
                  <a:schemeClr val="accent2"/>
                </a:solidFill>
                <a:latin typeface="+mj-lt"/>
              </a:rPr>
              <a:t>2.) STROKOVNA IN TEHNIČNA POMOČ na projektu:  </a:t>
            </a:r>
            <a:r>
              <a:rPr lang="sl-SI" sz="1600" dirty="0">
                <a:solidFill>
                  <a:schemeClr val="tx1">
                    <a:lumMod val="65000"/>
                    <a:lumOff val="35000"/>
                  </a:schemeClr>
                </a:solidFill>
                <a:latin typeface="+mj-lt"/>
              </a:rPr>
              <a:t>delo, ki naj bi ga opravljal strokovno tehnični sodelavec in vrsta nalog, ki jih je potrebno opraviti na projektu v okviru tega dela, in sicer: strokovna in tehnična pomoč pri opravljanju nalog povezovanja članov partnerstva, pomoč pri organizaciji, pripravi oziroma sodelovanju na javnih nastopih, tržnicah, razstavah, konferencah, delavnicah, spletnih webinarjih, pripravi dokumentacije za izbiro izvajalca zunanjih storitev, pripravi oz. distribuciji promocijskega materiala za namen informiranja in promocije projekta in pomoč pri izvajanju ostalih aktivnosti, ki so pomembne za izvedbo projekta </a:t>
            </a:r>
            <a:r>
              <a:rPr lang="sl-SI" sz="1600" b="1" dirty="0">
                <a:solidFill>
                  <a:schemeClr val="tx1">
                    <a:lumMod val="65000"/>
                    <a:lumOff val="35000"/>
                  </a:schemeClr>
                </a:solidFill>
                <a:latin typeface="+mj-lt"/>
              </a:rPr>
              <a:t>(17,89 EUR). </a:t>
            </a:r>
          </a:p>
          <a:p>
            <a:pPr algn="just">
              <a:lnSpc>
                <a:spcPct val="90000"/>
              </a:lnSpc>
              <a:spcBef>
                <a:spcPts val="600"/>
              </a:spcBef>
            </a:pPr>
            <a:r>
              <a:rPr lang="sl-SI" sz="1600" b="1" dirty="0">
                <a:solidFill>
                  <a:schemeClr val="accent2"/>
                </a:solidFill>
                <a:latin typeface="+mj-lt"/>
              </a:rPr>
              <a:t>3.) Izvajanje NEINDUSTRIJSKE DEJAVNOSTI na projektu: </a:t>
            </a:r>
            <a:r>
              <a:rPr lang="sl-SI" sz="1600" dirty="0">
                <a:solidFill>
                  <a:schemeClr val="tx1">
                    <a:lumMod val="65000"/>
                    <a:lumOff val="35000"/>
                  </a:schemeClr>
                </a:solidFill>
                <a:latin typeface="+mj-lt"/>
              </a:rPr>
              <a:t>delo, kjer se uporabljajo znanja in veščine na področjih gradnje in vzdrževanja zgradb, oblikujejo kovine, postavljajo kovinske konstrukcije, nastavljajo strojna orodja ali izdelujejo, montirajo, vzdržujejo in popravljajo stroje, opremo ali orodja, opravljajo tiskarska dela, izdelujejo ali predelujejo živila, tekstilne, lesene, kovinske in druge izdelke, vključno z rokodelskimi izdelki </a:t>
            </a:r>
            <a:r>
              <a:rPr lang="sl-SI" sz="1600" b="1" dirty="0">
                <a:solidFill>
                  <a:schemeClr val="tx1">
                    <a:lumMod val="65000"/>
                    <a:lumOff val="35000"/>
                  </a:schemeClr>
                </a:solidFill>
                <a:latin typeface="+mj-lt"/>
              </a:rPr>
              <a:t>(13,24 EUR).</a:t>
            </a:r>
          </a:p>
          <a:p>
            <a:pPr algn="just">
              <a:lnSpc>
                <a:spcPct val="90000"/>
              </a:lnSpc>
              <a:spcBef>
                <a:spcPts val="600"/>
              </a:spcBef>
            </a:pPr>
            <a:r>
              <a:rPr lang="sl-SI" sz="1600" b="1" u="sng" dirty="0">
                <a:solidFill>
                  <a:srgbClr val="66A73A"/>
                </a:solidFill>
                <a:latin typeface="+mj-lt"/>
              </a:rPr>
              <a:t>VRSTO PROSTOVOLJSKEGA DELA </a:t>
            </a:r>
            <a:r>
              <a:rPr lang="sl-SI" sz="1600" dirty="0">
                <a:solidFill>
                  <a:schemeClr val="tx1">
                    <a:lumMod val="65000"/>
                    <a:lumOff val="35000"/>
                  </a:schemeClr>
                </a:solidFill>
                <a:latin typeface="+mj-lt"/>
              </a:rPr>
              <a:t>določa Zakon o prostovoljstvu, in sicer pozna tri oblike: </a:t>
            </a:r>
          </a:p>
          <a:p>
            <a:pPr algn="just">
              <a:lnSpc>
                <a:spcPct val="90000"/>
              </a:lnSpc>
              <a:spcBef>
                <a:spcPts val="600"/>
              </a:spcBef>
            </a:pPr>
            <a:r>
              <a:rPr lang="sl-SI" sz="1600" b="1" dirty="0">
                <a:solidFill>
                  <a:srgbClr val="66A73A"/>
                </a:solidFill>
                <a:latin typeface="+mj-lt"/>
              </a:rPr>
              <a:t>1.) organizacijsko delo</a:t>
            </a:r>
            <a:r>
              <a:rPr lang="sl-SI" sz="1600" dirty="0">
                <a:solidFill>
                  <a:schemeClr val="tx1">
                    <a:lumMod val="65000"/>
                    <a:lumOff val="35000"/>
                  </a:schemeClr>
                </a:solidFill>
                <a:latin typeface="+mj-lt"/>
              </a:rPr>
              <a:t>, ki je opravljanje prostovoljskega dela vodenja projektov in programov, njihova organizacija ali organizacija dela projekta ali programa in opravljanje mentorstva prostovoljcem </a:t>
            </a:r>
            <a:r>
              <a:rPr lang="sl-SI" sz="1600" b="1" dirty="0">
                <a:solidFill>
                  <a:schemeClr val="tx1">
                    <a:lumMod val="65000"/>
                    <a:lumOff val="35000"/>
                  </a:schemeClr>
                </a:solidFill>
                <a:latin typeface="+mj-lt"/>
              </a:rPr>
              <a:t>(13 EUR); </a:t>
            </a:r>
          </a:p>
          <a:p>
            <a:pPr algn="just">
              <a:lnSpc>
                <a:spcPct val="90000"/>
              </a:lnSpc>
              <a:spcBef>
                <a:spcPts val="600"/>
              </a:spcBef>
            </a:pPr>
            <a:r>
              <a:rPr lang="sl-SI" sz="1600" b="1" dirty="0">
                <a:solidFill>
                  <a:srgbClr val="66A73A"/>
                </a:solidFill>
                <a:latin typeface="+mj-lt"/>
              </a:rPr>
              <a:t>2.) vsebinsko delo</a:t>
            </a:r>
            <a:r>
              <a:rPr lang="sl-SI" sz="1600" dirty="0">
                <a:solidFill>
                  <a:schemeClr val="tx1">
                    <a:lumMod val="65000"/>
                    <a:lumOff val="35000"/>
                  </a:schemeClr>
                </a:solidFill>
                <a:latin typeface="+mj-lt"/>
              </a:rPr>
              <a:t>, ki je opravljanje prostovoljskega dela, za izvajanje katerega so potrebna posebna znanja in veščine ali pa gre za osnovno prostovoljsko delo posameznega programa ali projekta. Posebna znanja in veščine so znanja in veščine, ki jih prostovoljec pridobi v vzgojno izobraževalnem sistemu ali na usposabljanju prostovoljske organizacije </a:t>
            </a:r>
            <a:r>
              <a:rPr lang="sl-SI" sz="1600" b="1" dirty="0">
                <a:solidFill>
                  <a:schemeClr val="tx1">
                    <a:lumMod val="65000"/>
                    <a:lumOff val="35000"/>
                  </a:schemeClr>
                </a:solidFill>
                <a:latin typeface="+mj-lt"/>
              </a:rPr>
              <a:t>(10 EUR); </a:t>
            </a:r>
          </a:p>
          <a:p>
            <a:pPr>
              <a:lnSpc>
                <a:spcPct val="90000"/>
              </a:lnSpc>
              <a:spcBef>
                <a:spcPts val="600"/>
              </a:spcBef>
            </a:pPr>
            <a:r>
              <a:rPr lang="sl-SI" sz="1600" b="1" dirty="0">
                <a:solidFill>
                  <a:srgbClr val="66A73A"/>
                </a:solidFill>
                <a:latin typeface="+mj-lt"/>
              </a:rPr>
              <a:t>3.) drugo delo</a:t>
            </a:r>
            <a:r>
              <a:rPr lang="sl-SI" sz="1600" dirty="0">
                <a:solidFill>
                  <a:schemeClr val="tx1">
                    <a:lumMod val="65000"/>
                    <a:lumOff val="35000"/>
                  </a:schemeClr>
                </a:solidFill>
                <a:latin typeface="+mj-lt"/>
              </a:rPr>
              <a:t>, ki je opravljanje prostovoljskega dela kot pomožnega dela ali dela za podporo prostovoljskemu programu ali projektu ali dela za opravljanje katerega ni potrebno posebno usposabljanje </a:t>
            </a:r>
            <a:r>
              <a:rPr lang="sl-SI" sz="1600" b="1" dirty="0">
                <a:solidFill>
                  <a:schemeClr val="tx1">
                    <a:lumMod val="65000"/>
                    <a:lumOff val="35000"/>
                  </a:schemeClr>
                </a:solidFill>
                <a:latin typeface="+mj-lt"/>
              </a:rPr>
              <a:t>(6 EUR). </a:t>
            </a:r>
          </a:p>
        </p:txBody>
      </p:sp>
      <p:pic>
        <p:nvPicPr>
          <p:cNvPr id="19" name="Grafika 18" descr="Coins with solid fill">
            <a:extLst>
              <a:ext uri="{FF2B5EF4-FFF2-40B4-BE49-F238E27FC236}">
                <a16:creationId xmlns:a16="http://schemas.microsoft.com/office/drawing/2014/main" id="{203988B8-2777-3784-09F2-4CAC954B62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3701" y="275253"/>
            <a:ext cx="752240" cy="752240"/>
          </a:xfrm>
          <a:prstGeom prst="rect">
            <a:avLst/>
          </a:prstGeom>
        </p:spPr>
      </p:pic>
      <p:pic>
        <p:nvPicPr>
          <p:cNvPr id="3" name="Grafika 2" descr="Business Growth with solid fill">
            <a:extLst>
              <a:ext uri="{FF2B5EF4-FFF2-40B4-BE49-F238E27FC236}">
                <a16:creationId xmlns:a16="http://schemas.microsoft.com/office/drawing/2014/main" id="{2E216011-5491-82CB-098F-222A2A2BA9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8659" y="140935"/>
            <a:ext cx="585169" cy="585169"/>
          </a:xfrm>
          <a:prstGeom prst="rect">
            <a:avLst/>
          </a:prstGeom>
        </p:spPr>
      </p:pic>
      <p:sp>
        <p:nvSpPr>
          <p:cNvPr id="4" name="Označba mesta številke diapozitiva 3">
            <a:extLst>
              <a:ext uri="{FF2B5EF4-FFF2-40B4-BE49-F238E27FC236}">
                <a16:creationId xmlns:a16="http://schemas.microsoft.com/office/drawing/2014/main" id="{3B7714C7-8A6B-8136-C8EC-FC3038C7B1E0}"/>
              </a:ext>
            </a:extLst>
          </p:cNvPr>
          <p:cNvSpPr>
            <a:spLocks noGrp="1"/>
          </p:cNvSpPr>
          <p:nvPr>
            <p:ph type="sldNum" sz="quarter" idx="12"/>
          </p:nvPr>
        </p:nvSpPr>
        <p:spPr/>
        <p:txBody>
          <a:bodyPr/>
          <a:lstStyle/>
          <a:p>
            <a:fld id="{DB0541E2-7EB7-469F-924A-AAEADCA667B4}" type="slidenum">
              <a:rPr lang="sl-SI" smtClean="0"/>
              <a:t>52</a:t>
            </a:fld>
            <a:endParaRPr lang="sl-SI"/>
          </a:p>
        </p:txBody>
      </p:sp>
    </p:spTree>
    <p:extLst>
      <p:ext uri="{BB962C8B-B14F-4D97-AF65-F5344CB8AC3E}">
        <p14:creationId xmlns:p14="http://schemas.microsoft.com/office/powerpoint/2010/main" val="2207281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23EB-E7AE-5281-46A5-E8E6D1633E6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B9AF0AA-888D-1D94-0B0C-21774063A6DB}"/>
              </a:ext>
            </a:extLst>
          </p:cNvPr>
          <p:cNvSpPr>
            <a:spLocks noGrp="1"/>
          </p:cNvSpPr>
          <p:nvPr>
            <p:ph type="title"/>
          </p:nvPr>
        </p:nvSpPr>
        <p:spPr>
          <a:xfrm>
            <a:off x="781456" y="0"/>
            <a:ext cx="10552113" cy="1498664"/>
          </a:xfrm>
        </p:spPr>
        <p:txBody>
          <a:bodyPr>
            <a:normAutofit/>
          </a:bodyPr>
          <a:lstStyle/>
          <a:p>
            <a:r>
              <a:rPr lang="sl-SI" b="1" dirty="0">
                <a:solidFill>
                  <a:schemeClr val="accent6">
                    <a:lumMod val="75000"/>
                  </a:schemeClr>
                </a:solidFill>
              </a:rPr>
              <a:t>Neposredni stroški dela - dokazila</a:t>
            </a:r>
          </a:p>
        </p:txBody>
      </p:sp>
      <p:pic>
        <p:nvPicPr>
          <p:cNvPr id="8" name="Slika 7">
            <a:extLst>
              <a:ext uri="{FF2B5EF4-FFF2-40B4-BE49-F238E27FC236}">
                <a16:creationId xmlns:a16="http://schemas.microsoft.com/office/drawing/2014/main" id="{F64A0DCC-166F-9CBB-2B31-37A63EB02B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07" y="1112116"/>
            <a:ext cx="10680937" cy="213619"/>
          </a:xfrm>
          <a:prstGeom prst="rect">
            <a:avLst/>
          </a:prstGeom>
        </p:spPr>
      </p:pic>
      <p:sp>
        <p:nvSpPr>
          <p:cNvPr id="9" name="PoljeZBesedilom 8">
            <a:extLst>
              <a:ext uri="{FF2B5EF4-FFF2-40B4-BE49-F238E27FC236}">
                <a16:creationId xmlns:a16="http://schemas.microsoft.com/office/drawing/2014/main" id="{027D4D56-59E6-6D46-E213-0F6295E6BE3A}"/>
              </a:ext>
            </a:extLst>
          </p:cNvPr>
          <p:cNvSpPr txBox="1"/>
          <p:nvPr/>
        </p:nvSpPr>
        <p:spPr>
          <a:xfrm>
            <a:off x="644694" y="1498664"/>
            <a:ext cx="10709106" cy="4653582"/>
          </a:xfrm>
          <a:prstGeom prst="rect">
            <a:avLst/>
          </a:prstGeom>
          <a:noFill/>
        </p:spPr>
        <p:txBody>
          <a:bodyPr wrap="square" rtlCol="0">
            <a:spAutoFit/>
          </a:bodyPr>
          <a:lstStyle/>
          <a:p>
            <a:pPr algn="just">
              <a:lnSpc>
                <a:spcPct val="90000"/>
              </a:lnSpc>
              <a:spcBef>
                <a:spcPts val="600"/>
              </a:spcBef>
            </a:pPr>
            <a:r>
              <a:rPr lang="sl-SI" dirty="0">
                <a:latin typeface="+mj-lt"/>
              </a:rPr>
              <a:t>Za uveljavljanje stroškov dela </a:t>
            </a:r>
            <a:r>
              <a:rPr lang="sl-SI" b="1" dirty="0">
                <a:solidFill>
                  <a:schemeClr val="accent6"/>
                </a:solidFill>
                <a:latin typeface="+mj-lt"/>
              </a:rPr>
              <a:t>VODENJA IN KOORDINACIJE </a:t>
            </a:r>
            <a:r>
              <a:rPr lang="sl-SI" dirty="0">
                <a:latin typeface="+mj-lt"/>
              </a:rPr>
              <a:t>ter stroškov dela </a:t>
            </a:r>
            <a:r>
              <a:rPr lang="sl-SI" b="1" dirty="0">
                <a:solidFill>
                  <a:schemeClr val="accent6"/>
                </a:solidFill>
                <a:latin typeface="+mj-lt"/>
              </a:rPr>
              <a:t>STROKOVNE IN TEHNIČNE POMOČI </a:t>
            </a:r>
            <a:r>
              <a:rPr lang="sl-SI" dirty="0">
                <a:latin typeface="+mj-lt"/>
              </a:rPr>
              <a:t>v obliki urne postavke je potrebno predložiti: </a:t>
            </a:r>
          </a:p>
          <a:p>
            <a:pPr algn="just">
              <a:lnSpc>
                <a:spcPct val="90000"/>
              </a:lnSpc>
              <a:spcBef>
                <a:spcPts val="600"/>
              </a:spcBef>
            </a:pPr>
            <a:endParaRPr lang="sl-SI" sz="800" dirty="0">
              <a:latin typeface="+mj-lt"/>
            </a:endParaRPr>
          </a:p>
          <a:p>
            <a:pPr marL="285750" indent="-285750" algn="just">
              <a:lnSpc>
                <a:spcPct val="90000"/>
              </a:lnSpc>
              <a:spcBef>
                <a:spcPts val="600"/>
              </a:spcBef>
              <a:buFont typeface="Arial" panose="020B0604020202020204" pitchFamily="34" charset="0"/>
              <a:buChar char="•"/>
            </a:pPr>
            <a:r>
              <a:rPr lang="sl-SI" b="1" dirty="0">
                <a:solidFill>
                  <a:schemeClr val="accent2"/>
                </a:solidFill>
                <a:latin typeface="+mj-lt"/>
              </a:rPr>
              <a:t>pogodbo o zaposlitvi in drug pravni akt </a:t>
            </a:r>
            <a:r>
              <a:rPr lang="sl-SI" dirty="0">
                <a:latin typeface="+mj-lt"/>
              </a:rPr>
              <a:t>(kadar to ni opredeljeno v pogodbi o zaposlitvi), s katerim je zaposlena oseba razporejena na delo na operaciji (ob prvem zahtevku za izplačilo in ko pride do spremembe),</a:t>
            </a:r>
          </a:p>
          <a:p>
            <a:pPr marL="285750" indent="-285750" algn="just">
              <a:lnSpc>
                <a:spcPct val="90000"/>
              </a:lnSpc>
              <a:spcBef>
                <a:spcPts val="600"/>
              </a:spcBef>
              <a:buFont typeface="Arial" panose="020B0604020202020204" pitchFamily="34" charset="0"/>
              <a:buChar char="•"/>
            </a:pPr>
            <a:r>
              <a:rPr lang="sl-SI" b="1" dirty="0">
                <a:solidFill>
                  <a:schemeClr val="accent2"/>
                </a:solidFill>
                <a:latin typeface="+mj-lt"/>
              </a:rPr>
              <a:t>podjemno pogodbo</a:t>
            </a:r>
            <a:r>
              <a:rPr lang="sl-SI" dirty="0">
                <a:latin typeface="+mj-lt"/>
              </a:rPr>
              <a:t>, iz katere je razvidno, da oseba izvaja naloge, ki se nanašajo na vodenje in koordinacijo partnerstva, koordinacijo med člani partnerstva ter skrbi za izvajanje upravičenih aktivnosti za izvedbo projekta, vključno z informiranjem javnosti in promocijo projekta,</a:t>
            </a:r>
          </a:p>
          <a:p>
            <a:pPr marL="285750" indent="-285750" algn="just">
              <a:lnSpc>
                <a:spcPct val="90000"/>
              </a:lnSpc>
              <a:spcBef>
                <a:spcPts val="600"/>
              </a:spcBef>
              <a:buFont typeface="Arial" panose="020B0604020202020204" pitchFamily="34" charset="0"/>
              <a:buChar char="•"/>
            </a:pPr>
            <a:r>
              <a:rPr lang="sl-SI" b="1" dirty="0">
                <a:solidFill>
                  <a:schemeClr val="accent2"/>
                </a:solidFill>
                <a:latin typeface="+mj-lt"/>
              </a:rPr>
              <a:t>sklep o vpisu v poslovni register AJPES </a:t>
            </a:r>
            <a:r>
              <a:rPr lang="sl-SI" dirty="0">
                <a:latin typeface="+mj-lt"/>
              </a:rPr>
              <a:t>kadar je vodja ali koordinator projekta samostojni podjetnik posameznik,</a:t>
            </a:r>
          </a:p>
          <a:p>
            <a:pPr marL="285750" indent="-285750" algn="just">
              <a:lnSpc>
                <a:spcPct val="90000"/>
              </a:lnSpc>
              <a:spcBef>
                <a:spcPts val="600"/>
              </a:spcBef>
              <a:buFont typeface="Arial" panose="020B0604020202020204" pitchFamily="34" charset="0"/>
              <a:buChar char="•"/>
            </a:pPr>
            <a:r>
              <a:rPr lang="sl-SI" b="1" dirty="0" err="1">
                <a:solidFill>
                  <a:schemeClr val="accent2"/>
                </a:solidFill>
                <a:latin typeface="+mj-lt"/>
              </a:rPr>
              <a:t>časovnica</a:t>
            </a:r>
            <a:r>
              <a:rPr lang="sl-SI" b="1" dirty="0">
                <a:solidFill>
                  <a:schemeClr val="accent2"/>
                </a:solidFill>
                <a:latin typeface="+mj-lt"/>
              </a:rPr>
              <a:t> + mesečno poročilo </a:t>
            </a:r>
            <a:r>
              <a:rPr lang="sl-SI" dirty="0">
                <a:latin typeface="+mj-lt"/>
              </a:rPr>
              <a:t>v skladu s </a:t>
            </a:r>
            <a:r>
              <a:rPr lang="sl-SI" b="1" u="sng" dirty="0">
                <a:latin typeface="+mj-lt"/>
              </a:rPr>
              <a:t>Prilogo 1 Navodil </a:t>
            </a:r>
            <a:r>
              <a:rPr lang="sl-SI" dirty="0">
                <a:latin typeface="+mj-lt"/>
              </a:rPr>
              <a:t>organa upravljanja o upravičenih stroških za sredstva evropske kohezijske politike v programskem obdobju 2021-2027, v okviru katere je treba poročati po urah in iz katere je razvidna vsebina in opis izvedenih upravičenih aktivnosti, ki so predmet projekta in obseg opravljenih ur na projektu, ki se nanašajo na vodenje in koordinacijo (upravičene so le efektivne ure, poleg tega pa mora biti iz poročila razviden celoten delovni čas zaposlenega na mesec, vključno z odsotnostmi),</a:t>
            </a:r>
          </a:p>
          <a:p>
            <a:pPr marL="285750" indent="-285750" algn="just">
              <a:lnSpc>
                <a:spcPct val="90000"/>
              </a:lnSpc>
              <a:spcBef>
                <a:spcPts val="600"/>
              </a:spcBef>
              <a:buFont typeface="Arial" panose="020B0604020202020204" pitchFamily="34" charset="0"/>
              <a:buChar char="•"/>
            </a:pPr>
            <a:r>
              <a:rPr lang="sl-SI" b="1" dirty="0">
                <a:solidFill>
                  <a:schemeClr val="accent2"/>
                </a:solidFill>
                <a:latin typeface="+mj-lt"/>
              </a:rPr>
              <a:t>obračun, s katerim upravičenec prijavljene količine potrdi, upraviči in dokumentira </a:t>
            </a:r>
            <a:r>
              <a:rPr lang="sl-SI" dirty="0">
                <a:latin typeface="+mj-lt"/>
              </a:rPr>
              <a:t>(dokumentacijo o opravljenem delu, ki dokazuje izvedbo upravičenih aktivnosti, kot je lahko fotografija, vabilo, komunikacija, zapisnik sestanka, lista prisotnosti, gradivo, uradni zaznamek, rezultati)</a:t>
            </a:r>
            <a:endParaRPr lang="sl-SI" sz="1600" b="1" dirty="0">
              <a:solidFill>
                <a:schemeClr val="tx1">
                  <a:lumMod val="65000"/>
                  <a:lumOff val="35000"/>
                </a:schemeClr>
              </a:solidFill>
              <a:latin typeface="+mj-lt"/>
            </a:endParaRPr>
          </a:p>
        </p:txBody>
      </p:sp>
      <p:pic>
        <p:nvPicPr>
          <p:cNvPr id="19" name="Grafika 18" descr="Coins with solid fill">
            <a:extLst>
              <a:ext uri="{FF2B5EF4-FFF2-40B4-BE49-F238E27FC236}">
                <a16:creationId xmlns:a16="http://schemas.microsoft.com/office/drawing/2014/main" id="{4063B7E7-61CA-1423-0C9C-DFA8EE397A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3701" y="275253"/>
            <a:ext cx="752240" cy="752240"/>
          </a:xfrm>
          <a:prstGeom prst="rect">
            <a:avLst/>
          </a:prstGeom>
        </p:spPr>
      </p:pic>
      <p:pic>
        <p:nvPicPr>
          <p:cNvPr id="3" name="Grafika 2" descr="Business Growth with solid fill">
            <a:extLst>
              <a:ext uri="{FF2B5EF4-FFF2-40B4-BE49-F238E27FC236}">
                <a16:creationId xmlns:a16="http://schemas.microsoft.com/office/drawing/2014/main" id="{98AC2C8D-CB0E-C1FB-933D-7A0715668C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8659" y="140935"/>
            <a:ext cx="585169" cy="585169"/>
          </a:xfrm>
          <a:prstGeom prst="rect">
            <a:avLst/>
          </a:prstGeom>
        </p:spPr>
      </p:pic>
      <p:sp>
        <p:nvSpPr>
          <p:cNvPr id="6" name="PoljeZBesedilom 5">
            <a:extLst>
              <a:ext uri="{FF2B5EF4-FFF2-40B4-BE49-F238E27FC236}">
                <a16:creationId xmlns:a16="http://schemas.microsoft.com/office/drawing/2014/main" id="{C08C191A-8342-5D70-87F6-F464998D85B9}"/>
              </a:ext>
            </a:extLst>
          </p:cNvPr>
          <p:cNvSpPr txBox="1"/>
          <p:nvPr/>
        </p:nvSpPr>
        <p:spPr>
          <a:xfrm>
            <a:off x="753828" y="6243446"/>
            <a:ext cx="10285647" cy="590931"/>
          </a:xfrm>
          <a:prstGeom prst="rect">
            <a:avLst/>
          </a:prstGeom>
          <a:solidFill>
            <a:schemeClr val="accent2"/>
          </a:solidFill>
        </p:spPr>
        <p:txBody>
          <a:bodyPr wrap="square">
            <a:spAutoFit/>
          </a:bodyPr>
          <a:lstStyle/>
          <a:p>
            <a:pPr algn="just">
              <a:lnSpc>
                <a:spcPct val="90000"/>
              </a:lnSpc>
              <a:spcBef>
                <a:spcPts val="600"/>
              </a:spcBef>
            </a:pPr>
            <a:r>
              <a:rPr lang="sl-SI" b="1" dirty="0">
                <a:solidFill>
                  <a:schemeClr val="bg1"/>
                </a:solidFill>
                <a:latin typeface="+mj-lt"/>
              </a:rPr>
              <a:t>VSA DOKAZILA, PRILOŽENA ZAHTEVKU ZA IZPLAČILO ZA SKLAD ESRR, SE MORAJO GLASITI NA UPRAVIČENCA ALI NA PARTNERJA V PROJEKTU.</a:t>
            </a:r>
          </a:p>
        </p:txBody>
      </p:sp>
      <p:sp>
        <p:nvSpPr>
          <p:cNvPr id="4" name="Označba mesta številke diapozitiva 3">
            <a:extLst>
              <a:ext uri="{FF2B5EF4-FFF2-40B4-BE49-F238E27FC236}">
                <a16:creationId xmlns:a16="http://schemas.microsoft.com/office/drawing/2014/main" id="{4B1D4BB9-32E4-F130-16CE-C23384BDA4EB}"/>
              </a:ext>
            </a:extLst>
          </p:cNvPr>
          <p:cNvSpPr>
            <a:spLocks noGrp="1"/>
          </p:cNvSpPr>
          <p:nvPr>
            <p:ph type="sldNum" sz="quarter" idx="12"/>
          </p:nvPr>
        </p:nvSpPr>
        <p:spPr/>
        <p:txBody>
          <a:bodyPr/>
          <a:lstStyle/>
          <a:p>
            <a:fld id="{DB0541E2-7EB7-469F-924A-AAEADCA667B4}" type="slidenum">
              <a:rPr lang="sl-SI" smtClean="0"/>
              <a:t>53</a:t>
            </a:fld>
            <a:endParaRPr lang="sl-SI"/>
          </a:p>
        </p:txBody>
      </p:sp>
    </p:spTree>
    <p:extLst>
      <p:ext uri="{BB962C8B-B14F-4D97-AF65-F5344CB8AC3E}">
        <p14:creationId xmlns:p14="http://schemas.microsoft.com/office/powerpoint/2010/main" val="2799376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F9168-B83F-FFE3-EDA7-BC3EF1865EE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7F5296C-F3DC-BB9D-1F8B-CF7FF9A11914}"/>
              </a:ext>
            </a:extLst>
          </p:cNvPr>
          <p:cNvSpPr>
            <a:spLocks noGrp="1"/>
          </p:cNvSpPr>
          <p:nvPr>
            <p:ph type="title"/>
          </p:nvPr>
        </p:nvSpPr>
        <p:spPr>
          <a:xfrm>
            <a:off x="781456" y="0"/>
            <a:ext cx="10552113" cy="1498664"/>
          </a:xfrm>
        </p:spPr>
        <p:txBody>
          <a:bodyPr>
            <a:normAutofit/>
          </a:bodyPr>
          <a:lstStyle/>
          <a:p>
            <a:r>
              <a:rPr lang="sl-SI" b="1" dirty="0">
                <a:solidFill>
                  <a:schemeClr val="accent6">
                    <a:lumMod val="75000"/>
                  </a:schemeClr>
                </a:solidFill>
              </a:rPr>
              <a:t>Neposredni stroški dela - dokazila</a:t>
            </a:r>
          </a:p>
        </p:txBody>
      </p:sp>
      <p:pic>
        <p:nvPicPr>
          <p:cNvPr id="8" name="Slika 7">
            <a:extLst>
              <a:ext uri="{FF2B5EF4-FFF2-40B4-BE49-F238E27FC236}">
                <a16:creationId xmlns:a16="http://schemas.microsoft.com/office/drawing/2014/main" id="{5BBA4D57-3C96-6F1C-090D-82F6FA145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07" y="1112116"/>
            <a:ext cx="10680937" cy="213619"/>
          </a:xfrm>
          <a:prstGeom prst="rect">
            <a:avLst/>
          </a:prstGeom>
        </p:spPr>
      </p:pic>
      <p:sp>
        <p:nvSpPr>
          <p:cNvPr id="9" name="PoljeZBesedilom 8">
            <a:extLst>
              <a:ext uri="{FF2B5EF4-FFF2-40B4-BE49-F238E27FC236}">
                <a16:creationId xmlns:a16="http://schemas.microsoft.com/office/drawing/2014/main" id="{B4EBF3A2-A6D5-AF09-6811-E83ED4A1893A}"/>
              </a:ext>
            </a:extLst>
          </p:cNvPr>
          <p:cNvSpPr txBox="1"/>
          <p:nvPr/>
        </p:nvSpPr>
        <p:spPr>
          <a:xfrm>
            <a:off x="858431" y="1325735"/>
            <a:ext cx="10495369" cy="5201424"/>
          </a:xfrm>
          <a:prstGeom prst="rect">
            <a:avLst/>
          </a:prstGeom>
          <a:noFill/>
        </p:spPr>
        <p:txBody>
          <a:bodyPr wrap="square" rtlCol="0">
            <a:spAutoFit/>
          </a:bodyPr>
          <a:lstStyle/>
          <a:p>
            <a:pPr algn="just">
              <a:lnSpc>
                <a:spcPct val="90000"/>
              </a:lnSpc>
              <a:spcBef>
                <a:spcPts val="600"/>
              </a:spcBef>
            </a:pPr>
            <a:r>
              <a:rPr lang="sl-SI" dirty="0">
                <a:latin typeface="+mj-lt"/>
              </a:rPr>
              <a:t>Za uveljavljanje stroškov dela za </a:t>
            </a:r>
            <a:r>
              <a:rPr lang="sl-SI" b="1" dirty="0">
                <a:solidFill>
                  <a:schemeClr val="accent6"/>
                </a:solidFill>
                <a:latin typeface="+mj-lt"/>
              </a:rPr>
              <a:t>IZVAJANJE NEINDUSTRIJSKIH DEJAVNOSTI </a:t>
            </a:r>
            <a:r>
              <a:rPr lang="sl-SI" dirty="0">
                <a:latin typeface="+mj-lt"/>
              </a:rPr>
              <a:t>v obliki urne postavke je potrebno predložiti:</a:t>
            </a:r>
          </a:p>
          <a:p>
            <a:pPr algn="just">
              <a:lnSpc>
                <a:spcPct val="90000"/>
              </a:lnSpc>
              <a:spcBef>
                <a:spcPts val="600"/>
              </a:spcBef>
            </a:pPr>
            <a:endParaRPr lang="sl-SI" sz="800" dirty="0">
              <a:latin typeface="+mj-lt"/>
            </a:endParaRPr>
          </a:p>
          <a:p>
            <a:pPr marL="285750" indent="-285750" algn="just">
              <a:lnSpc>
                <a:spcPct val="90000"/>
              </a:lnSpc>
              <a:spcBef>
                <a:spcPts val="600"/>
              </a:spcBef>
              <a:buFont typeface="Arial" panose="020B0604020202020204" pitchFamily="34" charset="0"/>
              <a:buChar char="•"/>
            </a:pPr>
            <a:r>
              <a:rPr lang="sl-SI" b="1" dirty="0">
                <a:solidFill>
                  <a:schemeClr val="accent2"/>
                </a:solidFill>
                <a:latin typeface="+mj-lt"/>
              </a:rPr>
              <a:t>pogodbo o zaposlitvi in drug pravni akt </a:t>
            </a:r>
            <a:r>
              <a:rPr lang="sl-SI" dirty="0">
                <a:latin typeface="+mj-lt"/>
              </a:rPr>
              <a:t>(kadar to ni opredeljeno v pogodbi o zaposlitvi), s katerim je zaposlena oseba razporejena na delo na operaciji (ob prvem zahtevku za izplačilo in ko pride do spremembe),</a:t>
            </a:r>
          </a:p>
          <a:p>
            <a:pPr marL="285750" indent="-285750" algn="just">
              <a:lnSpc>
                <a:spcPct val="90000"/>
              </a:lnSpc>
              <a:spcBef>
                <a:spcPts val="600"/>
              </a:spcBef>
              <a:buFont typeface="Arial" panose="020B0604020202020204" pitchFamily="34" charset="0"/>
              <a:buChar char="•"/>
            </a:pPr>
            <a:r>
              <a:rPr lang="sl-SI" b="1" dirty="0">
                <a:solidFill>
                  <a:schemeClr val="accent2"/>
                </a:solidFill>
                <a:latin typeface="+mj-lt"/>
              </a:rPr>
              <a:t>avtorsko oziroma podjemno pogodbo</a:t>
            </a:r>
            <a:r>
              <a:rPr lang="sl-SI" dirty="0">
                <a:solidFill>
                  <a:schemeClr val="accent2"/>
                </a:solidFill>
                <a:latin typeface="+mj-lt"/>
              </a:rPr>
              <a:t>, </a:t>
            </a:r>
            <a:r>
              <a:rPr lang="sl-SI" dirty="0">
                <a:latin typeface="+mj-lt"/>
              </a:rPr>
              <a:t>iz katere je razvidno, da oseba izvaja naloge, ki se nanašajo na izvajanje neindustrijskih dejavnosti na projektu,</a:t>
            </a:r>
          </a:p>
          <a:p>
            <a:pPr marL="285750" indent="-285750" algn="just">
              <a:lnSpc>
                <a:spcPct val="90000"/>
              </a:lnSpc>
              <a:spcBef>
                <a:spcPts val="600"/>
              </a:spcBef>
              <a:buFont typeface="Arial" panose="020B0604020202020204" pitchFamily="34" charset="0"/>
              <a:buChar char="•"/>
            </a:pPr>
            <a:r>
              <a:rPr lang="sl-SI" b="1" dirty="0">
                <a:solidFill>
                  <a:schemeClr val="accent2"/>
                </a:solidFill>
                <a:latin typeface="+mj-lt"/>
              </a:rPr>
              <a:t>sklep o vpisu v poslovni register AJPES</a:t>
            </a:r>
            <a:r>
              <a:rPr lang="sl-SI" dirty="0">
                <a:latin typeface="+mj-lt"/>
              </a:rPr>
              <a:t>, kadar je izvajalec neindustrijskih dejavnosti projekta samostojni podjetnik posameznik,</a:t>
            </a:r>
          </a:p>
          <a:p>
            <a:pPr marL="285750" indent="-285750" algn="just">
              <a:lnSpc>
                <a:spcPct val="90000"/>
              </a:lnSpc>
              <a:spcBef>
                <a:spcPts val="600"/>
              </a:spcBef>
              <a:buFont typeface="Arial" panose="020B0604020202020204" pitchFamily="34" charset="0"/>
              <a:buChar char="•"/>
            </a:pPr>
            <a:r>
              <a:rPr lang="sl-SI" b="1" dirty="0" err="1">
                <a:solidFill>
                  <a:schemeClr val="accent2"/>
                </a:solidFill>
                <a:latin typeface="+mj-lt"/>
              </a:rPr>
              <a:t>časovnica</a:t>
            </a:r>
            <a:r>
              <a:rPr lang="sl-SI" b="1" dirty="0">
                <a:solidFill>
                  <a:schemeClr val="accent2"/>
                </a:solidFill>
                <a:latin typeface="+mj-lt"/>
              </a:rPr>
              <a:t> + mesečno poročilo </a:t>
            </a:r>
            <a:r>
              <a:rPr lang="sl-SI" dirty="0">
                <a:latin typeface="+mj-lt"/>
              </a:rPr>
              <a:t>v skladu s </a:t>
            </a:r>
            <a:r>
              <a:rPr lang="sl-SI" b="1" u="sng" dirty="0">
                <a:latin typeface="+mj-lt"/>
              </a:rPr>
              <a:t>Prilogo 1 Navodil </a:t>
            </a:r>
            <a:r>
              <a:rPr lang="sl-SI" dirty="0">
                <a:latin typeface="+mj-lt"/>
              </a:rPr>
              <a:t>organa upravljanja o upravičenih stroških za sredstva evropske kohezijske politike v programskem obdobju 2021–2027, v okviru katere je treba poročati po urah in iz katere je razvidna vsebina in opis izvedenih upravičenih aktivnosti, ki so predmet projekta in obseg opravljenih ur na projektu, ki se nanašajo na izvajanje neindustrijskih dejavnosti na projektu (upravičene so le efektivne ure, poleg tega pa mora biti iz poročila razviden celoten delovni čas zaposlenega na mesec, vključno z odsotnostmi),</a:t>
            </a:r>
          </a:p>
          <a:p>
            <a:pPr marL="285750" indent="-285750" algn="just">
              <a:lnSpc>
                <a:spcPct val="90000"/>
              </a:lnSpc>
              <a:spcBef>
                <a:spcPts val="600"/>
              </a:spcBef>
              <a:buFont typeface="Arial" panose="020B0604020202020204" pitchFamily="34" charset="0"/>
              <a:buChar char="•"/>
            </a:pPr>
            <a:r>
              <a:rPr lang="sl-SI" b="1" dirty="0">
                <a:solidFill>
                  <a:schemeClr val="accent2"/>
                </a:solidFill>
                <a:latin typeface="+mj-lt"/>
              </a:rPr>
              <a:t>obračun, s katerim upravičenec prijavljene količine potrdi, upraviči in dokumentira </a:t>
            </a:r>
            <a:r>
              <a:rPr lang="sl-SI" dirty="0">
                <a:latin typeface="+mj-lt"/>
              </a:rPr>
              <a:t>(dokumentacijo o opravljenem delu, ki dokazuje izvedbo upravičenih aktivnosti, kot so lahko fotografija, izdelek, lista prisotnosti, gradivo, rezultati);</a:t>
            </a:r>
            <a:endParaRPr lang="sl-SI" b="1" dirty="0">
              <a:solidFill>
                <a:schemeClr val="tx1">
                  <a:lumMod val="65000"/>
                  <a:lumOff val="35000"/>
                </a:schemeClr>
              </a:solidFill>
              <a:latin typeface="+mj-lt"/>
            </a:endParaRPr>
          </a:p>
          <a:p>
            <a:pPr algn="just">
              <a:lnSpc>
                <a:spcPct val="90000"/>
              </a:lnSpc>
              <a:spcBef>
                <a:spcPts val="600"/>
              </a:spcBef>
            </a:pPr>
            <a:endParaRPr lang="sl-SI" sz="1600" b="1" dirty="0">
              <a:solidFill>
                <a:schemeClr val="tx1">
                  <a:lumMod val="65000"/>
                  <a:lumOff val="35000"/>
                </a:schemeClr>
              </a:solidFill>
              <a:latin typeface="+mj-lt"/>
            </a:endParaRPr>
          </a:p>
        </p:txBody>
      </p:sp>
      <p:pic>
        <p:nvPicPr>
          <p:cNvPr id="19" name="Grafika 18" descr="Coins with solid fill">
            <a:extLst>
              <a:ext uri="{FF2B5EF4-FFF2-40B4-BE49-F238E27FC236}">
                <a16:creationId xmlns:a16="http://schemas.microsoft.com/office/drawing/2014/main" id="{1F333E91-F6ED-141B-BB98-E003173B56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3701" y="275253"/>
            <a:ext cx="752240" cy="752240"/>
          </a:xfrm>
          <a:prstGeom prst="rect">
            <a:avLst/>
          </a:prstGeom>
        </p:spPr>
      </p:pic>
      <p:pic>
        <p:nvPicPr>
          <p:cNvPr id="3" name="Grafika 2" descr="Business Growth with solid fill">
            <a:extLst>
              <a:ext uri="{FF2B5EF4-FFF2-40B4-BE49-F238E27FC236}">
                <a16:creationId xmlns:a16="http://schemas.microsoft.com/office/drawing/2014/main" id="{3090631F-D437-61EC-8BB2-7E9801526C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8659" y="140935"/>
            <a:ext cx="585169" cy="585169"/>
          </a:xfrm>
          <a:prstGeom prst="rect">
            <a:avLst/>
          </a:prstGeom>
        </p:spPr>
      </p:pic>
      <p:sp>
        <p:nvSpPr>
          <p:cNvPr id="4" name="PoljeZBesedilom 3">
            <a:extLst>
              <a:ext uri="{FF2B5EF4-FFF2-40B4-BE49-F238E27FC236}">
                <a16:creationId xmlns:a16="http://schemas.microsoft.com/office/drawing/2014/main" id="{EF82D7BB-EF53-BC8E-53FF-5B30DAEDFF7B}"/>
              </a:ext>
            </a:extLst>
          </p:cNvPr>
          <p:cNvSpPr txBox="1"/>
          <p:nvPr/>
        </p:nvSpPr>
        <p:spPr>
          <a:xfrm>
            <a:off x="937391" y="6243446"/>
            <a:ext cx="10092559" cy="590931"/>
          </a:xfrm>
          <a:prstGeom prst="rect">
            <a:avLst/>
          </a:prstGeom>
          <a:solidFill>
            <a:schemeClr val="accent2"/>
          </a:solidFill>
        </p:spPr>
        <p:txBody>
          <a:bodyPr wrap="square">
            <a:spAutoFit/>
          </a:bodyPr>
          <a:lstStyle/>
          <a:p>
            <a:pPr algn="just">
              <a:lnSpc>
                <a:spcPct val="90000"/>
              </a:lnSpc>
              <a:spcBef>
                <a:spcPts val="600"/>
              </a:spcBef>
            </a:pPr>
            <a:r>
              <a:rPr lang="sl-SI" b="1" dirty="0">
                <a:solidFill>
                  <a:schemeClr val="bg1"/>
                </a:solidFill>
                <a:latin typeface="+mj-lt"/>
              </a:rPr>
              <a:t>VSA DOKAZILA, PRILOŽENA ZAHTEVKU ZA IZPLAČILO ZA SKLAD ESRR, SE MORAJO GLASITI NA UPRAVIČENCA ALI NA PARTNERJA V PROJEKTU.</a:t>
            </a:r>
          </a:p>
        </p:txBody>
      </p:sp>
      <p:sp>
        <p:nvSpPr>
          <p:cNvPr id="5" name="Označba mesta številke diapozitiva 4">
            <a:extLst>
              <a:ext uri="{FF2B5EF4-FFF2-40B4-BE49-F238E27FC236}">
                <a16:creationId xmlns:a16="http://schemas.microsoft.com/office/drawing/2014/main" id="{687E73C0-2103-489B-451F-97206671AD33}"/>
              </a:ext>
            </a:extLst>
          </p:cNvPr>
          <p:cNvSpPr>
            <a:spLocks noGrp="1"/>
          </p:cNvSpPr>
          <p:nvPr>
            <p:ph type="sldNum" sz="quarter" idx="12"/>
          </p:nvPr>
        </p:nvSpPr>
        <p:spPr/>
        <p:txBody>
          <a:bodyPr/>
          <a:lstStyle/>
          <a:p>
            <a:fld id="{DB0541E2-7EB7-469F-924A-AAEADCA667B4}" type="slidenum">
              <a:rPr lang="sl-SI" smtClean="0"/>
              <a:t>54</a:t>
            </a:fld>
            <a:endParaRPr lang="sl-SI"/>
          </a:p>
        </p:txBody>
      </p:sp>
    </p:spTree>
    <p:extLst>
      <p:ext uri="{BB962C8B-B14F-4D97-AF65-F5344CB8AC3E}">
        <p14:creationId xmlns:p14="http://schemas.microsoft.com/office/powerpoint/2010/main" val="17933171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5F39B-A079-0256-CA9E-213D8DDE2B8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A56E7B6-6F6E-BF0E-E4BA-C3F92C326C97}"/>
              </a:ext>
            </a:extLst>
          </p:cNvPr>
          <p:cNvSpPr>
            <a:spLocks noGrp="1"/>
          </p:cNvSpPr>
          <p:nvPr>
            <p:ph type="title"/>
          </p:nvPr>
        </p:nvSpPr>
        <p:spPr>
          <a:xfrm>
            <a:off x="762000" y="-91608"/>
            <a:ext cx="10515600" cy="1325563"/>
          </a:xfrm>
        </p:spPr>
        <p:txBody>
          <a:bodyPr/>
          <a:lstStyle/>
          <a:p>
            <a:r>
              <a:rPr lang="sl-SI" b="1" dirty="0">
                <a:solidFill>
                  <a:schemeClr val="accent6">
                    <a:lumMod val="75000"/>
                  </a:schemeClr>
                </a:solidFill>
              </a:rPr>
              <a:t>Časovnica</a:t>
            </a:r>
          </a:p>
        </p:txBody>
      </p:sp>
      <p:sp>
        <p:nvSpPr>
          <p:cNvPr id="3" name="Označba mesta vsebine 2">
            <a:extLst>
              <a:ext uri="{FF2B5EF4-FFF2-40B4-BE49-F238E27FC236}">
                <a16:creationId xmlns:a16="http://schemas.microsoft.com/office/drawing/2014/main" id="{71D09592-C740-366A-5FC4-1F6636F4037F}"/>
              </a:ext>
            </a:extLst>
          </p:cNvPr>
          <p:cNvSpPr>
            <a:spLocks noGrp="1"/>
          </p:cNvSpPr>
          <p:nvPr>
            <p:ph idx="1"/>
          </p:nvPr>
        </p:nvSpPr>
        <p:spPr>
          <a:xfrm>
            <a:off x="838200" y="1411818"/>
            <a:ext cx="4124326" cy="5099844"/>
          </a:xfrm>
        </p:spPr>
        <p:txBody>
          <a:bodyPr>
            <a:normAutofit lnSpcReduction="10000"/>
          </a:bodyPr>
          <a:lstStyle/>
          <a:p>
            <a:pPr marL="0" indent="0" algn="just">
              <a:spcBef>
                <a:spcPts val="600"/>
              </a:spcBef>
              <a:buNone/>
            </a:pPr>
            <a:r>
              <a:rPr lang="sl-SI" sz="2000" b="1" u="sng" dirty="0">
                <a:solidFill>
                  <a:schemeClr val="accent2"/>
                </a:solidFill>
                <a:latin typeface="+mj-lt"/>
              </a:rPr>
              <a:t>PREDPISAN OBRAZEC</a:t>
            </a:r>
          </a:p>
          <a:p>
            <a:pPr marL="0" indent="0" algn="just">
              <a:spcBef>
                <a:spcPts val="600"/>
              </a:spcBef>
              <a:buNone/>
            </a:pPr>
            <a:r>
              <a:rPr lang="sl-SI" sz="2000" b="1" dirty="0">
                <a:solidFill>
                  <a:schemeClr val="accent2"/>
                </a:solidFill>
                <a:latin typeface="+mj-lt"/>
              </a:rPr>
              <a:t>Obvezna priloga za vse, ki uveljavljajo stroške dela</a:t>
            </a:r>
          </a:p>
          <a:p>
            <a:pPr marL="0" indent="0" algn="just">
              <a:spcBef>
                <a:spcPts val="600"/>
              </a:spcBef>
              <a:buNone/>
            </a:pPr>
            <a:endParaRPr lang="sl-SI" sz="2000" dirty="0">
              <a:latin typeface="+mj-lt"/>
            </a:endParaRPr>
          </a:p>
          <a:p>
            <a:pPr>
              <a:spcBef>
                <a:spcPts val="600"/>
              </a:spcBef>
            </a:pPr>
            <a:r>
              <a:rPr lang="sl-SI" sz="1800" dirty="0">
                <a:latin typeface="+mj-lt"/>
              </a:rPr>
              <a:t>naziv upravičenca</a:t>
            </a:r>
          </a:p>
          <a:p>
            <a:pPr>
              <a:spcBef>
                <a:spcPts val="600"/>
              </a:spcBef>
            </a:pPr>
            <a:r>
              <a:rPr lang="sl-SI" sz="1800" dirty="0">
                <a:latin typeface="+mj-lt"/>
              </a:rPr>
              <a:t>ime in priimek zaposlene osebe</a:t>
            </a:r>
          </a:p>
          <a:p>
            <a:pPr>
              <a:spcBef>
                <a:spcPts val="600"/>
              </a:spcBef>
            </a:pPr>
            <a:r>
              <a:rPr lang="sl-SI" sz="1800" dirty="0">
                <a:latin typeface="+mj-lt"/>
              </a:rPr>
              <a:t>natančen opis opravljenih del po datumih</a:t>
            </a:r>
          </a:p>
          <a:p>
            <a:pPr>
              <a:spcBef>
                <a:spcPts val="600"/>
              </a:spcBef>
            </a:pPr>
            <a:r>
              <a:rPr lang="sl-SI" sz="1800" dirty="0">
                <a:latin typeface="+mj-lt"/>
              </a:rPr>
              <a:t>število opravljenih ur dela na projektu na posamezen datum</a:t>
            </a:r>
          </a:p>
          <a:p>
            <a:pPr>
              <a:spcBef>
                <a:spcPts val="600"/>
              </a:spcBef>
            </a:pPr>
            <a:r>
              <a:rPr lang="sl-SI" sz="1800" dirty="0">
                <a:latin typeface="+mj-lt"/>
              </a:rPr>
              <a:t>izračun upravičenega stroška</a:t>
            </a:r>
          </a:p>
          <a:p>
            <a:pPr>
              <a:spcBef>
                <a:spcPts val="600"/>
              </a:spcBef>
            </a:pPr>
            <a:r>
              <a:rPr lang="sl-SI" sz="1800" dirty="0">
                <a:latin typeface="+mj-lt"/>
              </a:rPr>
              <a:t>opredelitev dela zaposlenega na drugih projektih</a:t>
            </a:r>
          </a:p>
          <a:p>
            <a:pPr>
              <a:spcBef>
                <a:spcPts val="600"/>
              </a:spcBef>
            </a:pPr>
            <a:r>
              <a:rPr lang="sl-SI" sz="1800" dirty="0">
                <a:latin typeface="+mj-lt"/>
              </a:rPr>
              <a:t>ime in priimek zaposlenega, datum in podpis zaposlene osebe</a:t>
            </a:r>
          </a:p>
          <a:p>
            <a:pPr>
              <a:spcBef>
                <a:spcPts val="600"/>
              </a:spcBef>
            </a:pPr>
            <a:r>
              <a:rPr lang="sl-SI" sz="1800" dirty="0">
                <a:latin typeface="+mj-lt"/>
              </a:rPr>
              <a:t>ime in priimek odgovorne osebe upravičenca</a:t>
            </a:r>
          </a:p>
          <a:p>
            <a:pPr>
              <a:spcBef>
                <a:spcPts val="600"/>
              </a:spcBef>
            </a:pPr>
            <a:r>
              <a:rPr lang="sl-SI" sz="1800" dirty="0">
                <a:latin typeface="+mj-lt"/>
              </a:rPr>
              <a:t>datum in podpis delodajalca</a:t>
            </a:r>
            <a:endParaRPr lang="sl-SI" sz="1800" dirty="0">
              <a:solidFill>
                <a:schemeClr val="bg2">
                  <a:lumMod val="25000"/>
                </a:schemeClr>
              </a:solidFill>
              <a:latin typeface="+mj-lt"/>
            </a:endParaRPr>
          </a:p>
          <a:p>
            <a:pPr marL="0" indent="0">
              <a:buNone/>
            </a:pPr>
            <a:endParaRPr lang="sl-SI" sz="2400" b="1" dirty="0">
              <a:solidFill>
                <a:schemeClr val="bg2">
                  <a:lumMod val="25000"/>
                </a:schemeClr>
              </a:solidFill>
              <a:latin typeface="+mj-lt"/>
            </a:endParaRPr>
          </a:p>
        </p:txBody>
      </p:sp>
      <p:pic>
        <p:nvPicPr>
          <p:cNvPr id="4" name="Slika 3">
            <a:extLst>
              <a:ext uri="{FF2B5EF4-FFF2-40B4-BE49-F238E27FC236}">
                <a16:creationId xmlns:a16="http://schemas.microsoft.com/office/drawing/2014/main" id="{3DFACF31-AE30-0C43-2D9D-3067069A7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12535"/>
            <a:ext cx="9858375" cy="217846"/>
          </a:xfrm>
          <a:prstGeom prst="rect">
            <a:avLst/>
          </a:prstGeom>
        </p:spPr>
      </p:pic>
      <p:pic>
        <p:nvPicPr>
          <p:cNvPr id="12" name="Slika 11">
            <a:extLst>
              <a:ext uri="{FF2B5EF4-FFF2-40B4-BE49-F238E27FC236}">
                <a16:creationId xmlns:a16="http://schemas.microsoft.com/office/drawing/2014/main" id="{55BE98EE-0EF0-039E-1FAF-174590309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278" y="179270"/>
            <a:ext cx="6625372" cy="3249730"/>
          </a:xfrm>
          <a:prstGeom prst="rect">
            <a:avLst/>
          </a:prstGeom>
        </p:spPr>
      </p:pic>
      <p:pic>
        <p:nvPicPr>
          <p:cNvPr id="14" name="Slika 13">
            <a:extLst>
              <a:ext uri="{FF2B5EF4-FFF2-40B4-BE49-F238E27FC236}">
                <a16:creationId xmlns:a16="http://schemas.microsoft.com/office/drawing/2014/main" id="{417967FF-1DF7-82EA-C385-C59CD93FD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3277" y="3878805"/>
            <a:ext cx="6625373" cy="2770502"/>
          </a:xfrm>
          <a:prstGeom prst="rect">
            <a:avLst/>
          </a:prstGeom>
        </p:spPr>
      </p:pic>
      <p:pic>
        <p:nvPicPr>
          <p:cNvPr id="5" name="Grafika 4" descr="Business Growth with solid fill">
            <a:extLst>
              <a:ext uri="{FF2B5EF4-FFF2-40B4-BE49-F238E27FC236}">
                <a16:creationId xmlns:a16="http://schemas.microsoft.com/office/drawing/2014/main" id="{8F2DE66B-A2BC-E350-AB4C-F5760A267D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5531" y="312938"/>
            <a:ext cx="516469" cy="516469"/>
          </a:xfrm>
          <a:prstGeom prst="rect">
            <a:avLst/>
          </a:prstGeom>
        </p:spPr>
      </p:pic>
      <p:sp>
        <p:nvSpPr>
          <p:cNvPr id="6" name="Označba mesta številke diapozitiva 5">
            <a:extLst>
              <a:ext uri="{FF2B5EF4-FFF2-40B4-BE49-F238E27FC236}">
                <a16:creationId xmlns:a16="http://schemas.microsoft.com/office/drawing/2014/main" id="{DACAE209-C000-4C0F-BB2B-8A5404D5D397}"/>
              </a:ext>
            </a:extLst>
          </p:cNvPr>
          <p:cNvSpPr>
            <a:spLocks noGrp="1"/>
          </p:cNvSpPr>
          <p:nvPr>
            <p:ph type="sldNum" sz="quarter" idx="12"/>
          </p:nvPr>
        </p:nvSpPr>
        <p:spPr/>
        <p:txBody>
          <a:bodyPr/>
          <a:lstStyle/>
          <a:p>
            <a:fld id="{DB0541E2-7EB7-469F-924A-AAEADCA667B4}" type="slidenum">
              <a:rPr lang="sl-SI" smtClean="0"/>
              <a:t>55</a:t>
            </a:fld>
            <a:endParaRPr lang="sl-SI"/>
          </a:p>
        </p:txBody>
      </p:sp>
      <p:sp>
        <p:nvSpPr>
          <p:cNvPr id="7" name="Pravokotnik 6">
            <a:extLst>
              <a:ext uri="{FF2B5EF4-FFF2-40B4-BE49-F238E27FC236}">
                <a16:creationId xmlns:a16="http://schemas.microsoft.com/office/drawing/2014/main" id="{B5375743-12D9-C4B2-94E6-30EF7CDBCD0D}"/>
              </a:ext>
            </a:extLst>
          </p:cNvPr>
          <p:cNvSpPr/>
          <p:nvPr/>
        </p:nvSpPr>
        <p:spPr>
          <a:xfrm>
            <a:off x="3985478" y="93088"/>
            <a:ext cx="1333500" cy="956168"/>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ZA VSAKEGA ZAPOSLENEGA ZA VSAK MESEC POSEBEJ</a:t>
            </a:r>
          </a:p>
        </p:txBody>
      </p:sp>
    </p:spTree>
    <p:extLst>
      <p:ext uri="{BB962C8B-B14F-4D97-AF65-F5344CB8AC3E}">
        <p14:creationId xmlns:p14="http://schemas.microsoft.com/office/powerpoint/2010/main" val="325278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5F39B-A079-0256-CA9E-213D8DDE2B8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4A56E7B6-6F6E-BF0E-E4BA-C3F92C326C97}"/>
              </a:ext>
            </a:extLst>
          </p:cNvPr>
          <p:cNvSpPr>
            <a:spLocks noGrp="1"/>
          </p:cNvSpPr>
          <p:nvPr>
            <p:ph type="title"/>
          </p:nvPr>
        </p:nvSpPr>
        <p:spPr>
          <a:xfrm>
            <a:off x="762000" y="-91608"/>
            <a:ext cx="10515600" cy="1325563"/>
          </a:xfrm>
        </p:spPr>
        <p:txBody>
          <a:bodyPr/>
          <a:lstStyle/>
          <a:p>
            <a:r>
              <a:rPr lang="sl-SI" b="1" dirty="0">
                <a:solidFill>
                  <a:schemeClr val="accent6">
                    <a:lumMod val="75000"/>
                  </a:schemeClr>
                </a:solidFill>
              </a:rPr>
              <a:t>Mesečno poročilo</a:t>
            </a:r>
          </a:p>
        </p:txBody>
      </p:sp>
      <p:sp>
        <p:nvSpPr>
          <p:cNvPr id="3" name="Označba mesta vsebine 2">
            <a:extLst>
              <a:ext uri="{FF2B5EF4-FFF2-40B4-BE49-F238E27FC236}">
                <a16:creationId xmlns:a16="http://schemas.microsoft.com/office/drawing/2014/main" id="{71D09592-C740-366A-5FC4-1F6636F4037F}"/>
              </a:ext>
            </a:extLst>
          </p:cNvPr>
          <p:cNvSpPr>
            <a:spLocks noGrp="1"/>
          </p:cNvSpPr>
          <p:nvPr>
            <p:ph idx="1"/>
          </p:nvPr>
        </p:nvSpPr>
        <p:spPr>
          <a:xfrm>
            <a:off x="838199" y="1411818"/>
            <a:ext cx="6368705" cy="5099844"/>
          </a:xfrm>
        </p:spPr>
        <p:txBody>
          <a:bodyPr>
            <a:normAutofit/>
          </a:bodyPr>
          <a:lstStyle/>
          <a:p>
            <a:pPr marL="0" indent="0" algn="just">
              <a:spcBef>
                <a:spcPts val="600"/>
              </a:spcBef>
              <a:buNone/>
            </a:pPr>
            <a:r>
              <a:rPr lang="sl-SI" sz="2000" b="1" u="sng" dirty="0">
                <a:solidFill>
                  <a:schemeClr val="accent2"/>
                </a:solidFill>
                <a:latin typeface="+mj-lt"/>
              </a:rPr>
              <a:t>PREDPISAN OBRAZEC</a:t>
            </a:r>
          </a:p>
          <a:p>
            <a:pPr marL="0" indent="0" algn="just">
              <a:spcBef>
                <a:spcPts val="600"/>
              </a:spcBef>
              <a:buNone/>
            </a:pPr>
            <a:endParaRPr lang="sl-SI" sz="2000" dirty="0">
              <a:latin typeface="+mj-lt"/>
            </a:endParaRPr>
          </a:p>
          <a:p>
            <a:pPr>
              <a:spcBef>
                <a:spcPts val="600"/>
              </a:spcBef>
            </a:pPr>
            <a:r>
              <a:rPr lang="sl-SI" sz="1800" dirty="0">
                <a:latin typeface="+mj-lt"/>
              </a:rPr>
              <a:t>ime in priimek zaposlenega</a:t>
            </a:r>
          </a:p>
          <a:p>
            <a:pPr>
              <a:spcBef>
                <a:spcPts val="600"/>
              </a:spcBef>
            </a:pPr>
            <a:r>
              <a:rPr lang="sl-SI" sz="1800" dirty="0">
                <a:latin typeface="+mj-lt"/>
              </a:rPr>
              <a:t>mesec in leto</a:t>
            </a:r>
          </a:p>
          <a:p>
            <a:pPr>
              <a:spcBef>
                <a:spcPts val="600"/>
              </a:spcBef>
            </a:pPr>
            <a:r>
              <a:rPr lang="sl-SI" sz="1800" dirty="0">
                <a:latin typeface="+mj-lt"/>
              </a:rPr>
              <a:t>naziv upravičenca (delodajalca)</a:t>
            </a:r>
          </a:p>
          <a:p>
            <a:pPr>
              <a:spcBef>
                <a:spcPts val="600"/>
              </a:spcBef>
            </a:pPr>
            <a:r>
              <a:rPr lang="sl-SI" sz="1800" dirty="0">
                <a:latin typeface="+mj-lt"/>
              </a:rPr>
              <a:t>natančen opis opravljenih del po datumih</a:t>
            </a:r>
          </a:p>
          <a:p>
            <a:pPr>
              <a:spcBef>
                <a:spcPts val="600"/>
              </a:spcBef>
            </a:pPr>
            <a:r>
              <a:rPr lang="sl-SI" sz="1800" dirty="0">
                <a:latin typeface="+mj-lt"/>
              </a:rPr>
              <a:t>število opravljenih ur dela na projektu na posamezen datum</a:t>
            </a:r>
          </a:p>
          <a:p>
            <a:pPr>
              <a:spcBef>
                <a:spcPts val="600"/>
              </a:spcBef>
            </a:pPr>
            <a:r>
              <a:rPr lang="sl-SI" sz="1800" dirty="0">
                <a:latin typeface="+mj-lt"/>
              </a:rPr>
              <a:t>opredelitev dela zaposlenega na drugih projektih in drugo delo</a:t>
            </a:r>
          </a:p>
          <a:p>
            <a:pPr>
              <a:spcBef>
                <a:spcPts val="600"/>
              </a:spcBef>
            </a:pPr>
            <a:r>
              <a:rPr lang="sl-SI" sz="1800" dirty="0">
                <a:latin typeface="+mj-lt"/>
              </a:rPr>
              <a:t>datum in podpis zaposlenega in delodajalca</a:t>
            </a:r>
            <a:endParaRPr lang="sl-SI" sz="1800" dirty="0">
              <a:solidFill>
                <a:schemeClr val="bg2">
                  <a:lumMod val="25000"/>
                </a:schemeClr>
              </a:solidFill>
              <a:latin typeface="+mj-lt"/>
            </a:endParaRPr>
          </a:p>
          <a:p>
            <a:pPr marL="0" indent="0">
              <a:buNone/>
            </a:pPr>
            <a:endParaRPr lang="sl-SI" sz="2400" b="1" dirty="0">
              <a:solidFill>
                <a:schemeClr val="bg2">
                  <a:lumMod val="25000"/>
                </a:schemeClr>
              </a:solidFill>
              <a:latin typeface="+mj-lt"/>
            </a:endParaRPr>
          </a:p>
        </p:txBody>
      </p:sp>
      <p:pic>
        <p:nvPicPr>
          <p:cNvPr id="4" name="Slika 3">
            <a:extLst>
              <a:ext uri="{FF2B5EF4-FFF2-40B4-BE49-F238E27FC236}">
                <a16:creationId xmlns:a16="http://schemas.microsoft.com/office/drawing/2014/main" id="{3DFACF31-AE30-0C43-2D9D-3067069A7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12535"/>
            <a:ext cx="9858375" cy="217846"/>
          </a:xfrm>
          <a:prstGeom prst="rect">
            <a:avLst/>
          </a:prstGeom>
        </p:spPr>
      </p:pic>
      <p:pic>
        <p:nvPicPr>
          <p:cNvPr id="5" name="Grafika 4" descr="Business Growth with solid fill">
            <a:extLst>
              <a:ext uri="{FF2B5EF4-FFF2-40B4-BE49-F238E27FC236}">
                <a16:creationId xmlns:a16="http://schemas.microsoft.com/office/drawing/2014/main" id="{8F2DE66B-A2BC-E350-AB4C-F5760A267D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5531" y="312938"/>
            <a:ext cx="516469" cy="516469"/>
          </a:xfrm>
          <a:prstGeom prst="rect">
            <a:avLst/>
          </a:prstGeom>
        </p:spPr>
      </p:pic>
      <p:pic>
        <p:nvPicPr>
          <p:cNvPr id="7" name="Slika 6">
            <a:extLst>
              <a:ext uri="{FF2B5EF4-FFF2-40B4-BE49-F238E27FC236}">
                <a16:creationId xmlns:a16="http://schemas.microsoft.com/office/drawing/2014/main" id="{E89FED45-DE87-0CAC-11AA-02EA346226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6905" y="0"/>
            <a:ext cx="4985095" cy="6858000"/>
          </a:xfrm>
          <a:prstGeom prst="rect">
            <a:avLst/>
          </a:prstGeom>
        </p:spPr>
      </p:pic>
      <p:sp>
        <p:nvSpPr>
          <p:cNvPr id="6" name="Označba mesta številke diapozitiva 5">
            <a:extLst>
              <a:ext uri="{FF2B5EF4-FFF2-40B4-BE49-F238E27FC236}">
                <a16:creationId xmlns:a16="http://schemas.microsoft.com/office/drawing/2014/main" id="{7251CD29-A41D-78E2-172F-50AB13E208D5}"/>
              </a:ext>
            </a:extLst>
          </p:cNvPr>
          <p:cNvSpPr>
            <a:spLocks noGrp="1"/>
          </p:cNvSpPr>
          <p:nvPr>
            <p:ph type="sldNum" sz="quarter" idx="12"/>
          </p:nvPr>
        </p:nvSpPr>
        <p:spPr/>
        <p:txBody>
          <a:bodyPr/>
          <a:lstStyle/>
          <a:p>
            <a:fld id="{DB0541E2-7EB7-469F-924A-AAEADCA667B4}" type="slidenum">
              <a:rPr lang="sl-SI" smtClean="0"/>
              <a:t>56</a:t>
            </a:fld>
            <a:endParaRPr lang="sl-SI"/>
          </a:p>
        </p:txBody>
      </p:sp>
      <p:sp>
        <p:nvSpPr>
          <p:cNvPr id="8" name="Pravokotnik 7">
            <a:extLst>
              <a:ext uri="{FF2B5EF4-FFF2-40B4-BE49-F238E27FC236}">
                <a16:creationId xmlns:a16="http://schemas.microsoft.com/office/drawing/2014/main" id="{405C87F2-05F5-DE9F-26D5-F9C12FE290B6}"/>
              </a:ext>
            </a:extLst>
          </p:cNvPr>
          <p:cNvSpPr/>
          <p:nvPr/>
        </p:nvSpPr>
        <p:spPr>
          <a:xfrm>
            <a:off x="6096000" y="274213"/>
            <a:ext cx="1333500" cy="956168"/>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ZA VSAKEGA ZAPOSLENEGA ZA VSAK MESEC POSEBEJ</a:t>
            </a:r>
          </a:p>
        </p:txBody>
      </p:sp>
      <p:sp>
        <p:nvSpPr>
          <p:cNvPr id="9" name="Pravokotnik 8">
            <a:extLst>
              <a:ext uri="{FF2B5EF4-FFF2-40B4-BE49-F238E27FC236}">
                <a16:creationId xmlns:a16="http://schemas.microsoft.com/office/drawing/2014/main" id="{CCC21D19-053F-BD8E-C428-26BA8CC0B81C}"/>
              </a:ext>
            </a:extLst>
          </p:cNvPr>
          <p:cNvSpPr/>
          <p:nvPr/>
        </p:nvSpPr>
        <p:spPr>
          <a:xfrm>
            <a:off x="503764" y="5582744"/>
            <a:ext cx="4096811" cy="956168"/>
          </a:xfrm>
          <a:prstGeom prst="rect">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MESEČNO POROČILO zaposleni izpolni, če opravlja delo na več projektih. Skupno mesečno poročilo izpolni za vse projekte in drugo delo, ki ni financirano iz operacij.</a:t>
            </a:r>
          </a:p>
        </p:txBody>
      </p:sp>
      <p:sp>
        <p:nvSpPr>
          <p:cNvPr id="10" name="Pravokotnik 9">
            <a:extLst>
              <a:ext uri="{FF2B5EF4-FFF2-40B4-BE49-F238E27FC236}">
                <a16:creationId xmlns:a16="http://schemas.microsoft.com/office/drawing/2014/main" id="{78737E5C-F781-8340-7D69-C9512345C5B0}"/>
              </a:ext>
            </a:extLst>
          </p:cNvPr>
          <p:cNvSpPr/>
          <p:nvPr/>
        </p:nvSpPr>
        <p:spPr>
          <a:xfrm>
            <a:off x="4985096" y="5582744"/>
            <a:ext cx="1333500" cy="956168"/>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VSI, KI NISO POLNO ZAPOSLENI NA PROJEKTU</a:t>
            </a:r>
          </a:p>
        </p:txBody>
      </p:sp>
      <p:pic>
        <p:nvPicPr>
          <p:cNvPr id="12" name="Grafika 11" descr="Chevron arrows with solid fill">
            <a:extLst>
              <a:ext uri="{FF2B5EF4-FFF2-40B4-BE49-F238E27FC236}">
                <a16:creationId xmlns:a16="http://schemas.microsoft.com/office/drawing/2014/main" id="{6EAF49C3-9C85-1191-55EB-AE05A90EE60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64236" y="5866739"/>
            <a:ext cx="457199" cy="457199"/>
          </a:xfrm>
          <a:prstGeom prst="rect">
            <a:avLst/>
          </a:prstGeom>
        </p:spPr>
      </p:pic>
    </p:spTree>
    <p:extLst>
      <p:ext uri="{BB962C8B-B14F-4D97-AF65-F5344CB8AC3E}">
        <p14:creationId xmlns:p14="http://schemas.microsoft.com/office/powerpoint/2010/main" val="22186580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07F4B-F230-1B1A-159C-F158B72891A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3518DDC-8D50-A8B9-BD45-DF47AE210AAD}"/>
              </a:ext>
            </a:extLst>
          </p:cNvPr>
          <p:cNvSpPr>
            <a:spLocks noGrp="1"/>
          </p:cNvSpPr>
          <p:nvPr>
            <p:ph type="title"/>
          </p:nvPr>
        </p:nvSpPr>
        <p:spPr>
          <a:xfrm>
            <a:off x="838200" y="188151"/>
            <a:ext cx="10515600" cy="888620"/>
          </a:xfrm>
        </p:spPr>
        <p:txBody>
          <a:bodyPr>
            <a:normAutofit/>
          </a:bodyPr>
          <a:lstStyle/>
          <a:p>
            <a:r>
              <a:rPr lang="sl-SI" sz="4000" b="1" dirty="0">
                <a:solidFill>
                  <a:schemeClr val="accent6">
                    <a:lumMod val="75000"/>
                  </a:schemeClr>
                </a:solidFill>
              </a:rPr>
              <a:t>OSTALI STROŠKI</a:t>
            </a:r>
            <a:endParaRPr lang="sl-SI" sz="4000" b="1" dirty="0">
              <a:solidFill>
                <a:schemeClr val="accent2"/>
              </a:solidFill>
            </a:endParaRPr>
          </a:p>
        </p:txBody>
      </p:sp>
      <p:sp>
        <p:nvSpPr>
          <p:cNvPr id="3" name="Označba mesta vsebine 2">
            <a:extLst>
              <a:ext uri="{FF2B5EF4-FFF2-40B4-BE49-F238E27FC236}">
                <a16:creationId xmlns:a16="http://schemas.microsoft.com/office/drawing/2014/main" id="{219BE11B-DFC6-8A7C-2EEF-25027F70401D}"/>
              </a:ext>
            </a:extLst>
          </p:cNvPr>
          <p:cNvSpPr>
            <a:spLocks noGrp="1"/>
          </p:cNvSpPr>
          <p:nvPr>
            <p:ph idx="1"/>
          </p:nvPr>
        </p:nvSpPr>
        <p:spPr>
          <a:xfrm>
            <a:off x="838200" y="1231251"/>
            <a:ext cx="10020300" cy="5626749"/>
          </a:xfrm>
        </p:spPr>
        <p:txBody>
          <a:bodyPr numCol="1">
            <a:normAutofit lnSpcReduction="10000"/>
          </a:bodyPr>
          <a:lstStyle/>
          <a:p>
            <a:pPr marL="0" indent="0" algn="just">
              <a:lnSpc>
                <a:spcPct val="100000"/>
              </a:lnSpc>
              <a:buNone/>
            </a:pPr>
            <a:r>
              <a:rPr lang="sl-SI" sz="1600" b="1" dirty="0">
                <a:solidFill>
                  <a:schemeClr val="accent2"/>
                </a:solidFill>
                <a:latin typeface="+mj-lt"/>
              </a:rPr>
              <a:t>40 % pavšalna stopnja za ostale stroške je povezana z upravičenimi neposrednimi stroški osebja posameznega partnerja projekta. </a:t>
            </a:r>
          </a:p>
          <a:p>
            <a:pPr marL="0" indent="0" algn="just">
              <a:lnSpc>
                <a:spcPct val="100000"/>
              </a:lnSpc>
              <a:buNone/>
            </a:pPr>
            <a:r>
              <a:rPr lang="sl-SI" sz="1600" dirty="0">
                <a:solidFill>
                  <a:schemeClr val="bg2">
                    <a:lumMod val="25000"/>
                  </a:schemeClr>
                </a:solidFill>
                <a:latin typeface="+mj-lt"/>
              </a:rPr>
              <a:t>Če MKRR zmanjša stroške osebja, se tudi znesek pavšala sorazmerno zmanjša.</a:t>
            </a:r>
          </a:p>
          <a:p>
            <a:pPr marL="0" indent="0" algn="just">
              <a:lnSpc>
                <a:spcPct val="100000"/>
              </a:lnSpc>
              <a:buNone/>
            </a:pPr>
            <a:r>
              <a:rPr lang="sl-SI" sz="1600" b="1" dirty="0">
                <a:solidFill>
                  <a:schemeClr val="bg2">
                    <a:lumMod val="25000"/>
                  </a:schemeClr>
                </a:solidFill>
                <a:latin typeface="+mj-lt"/>
              </a:rPr>
              <a:t>Stopnja javne podpore </a:t>
            </a:r>
            <a:r>
              <a:rPr lang="sl-SI" sz="1600" dirty="0">
                <a:solidFill>
                  <a:schemeClr val="bg2">
                    <a:lumMod val="25000"/>
                  </a:schemeClr>
                </a:solidFill>
                <a:latin typeface="+mj-lt"/>
              </a:rPr>
              <a:t>znaša 80%.</a:t>
            </a:r>
          </a:p>
          <a:p>
            <a:pPr marL="0" indent="0" algn="just">
              <a:lnSpc>
                <a:spcPct val="100000"/>
              </a:lnSpc>
              <a:buNone/>
            </a:pPr>
            <a:endParaRPr lang="sl-SI" sz="900" dirty="0">
              <a:solidFill>
                <a:schemeClr val="bg2">
                  <a:lumMod val="25000"/>
                </a:schemeClr>
              </a:solidFill>
              <a:latin typeface="+mj-lt"/>
            </a:endParaRPr>
          </a:p>
          <a:p>
            <a:pPr marL="0" indent="0" algn="just">
              <a:lnSpc>
                <a:spcPct val="100000"/>
              </a:lnSpc>
              <a:spcBef>
                <a:spcPts val="600"/>
              </a:spcBef>
              <a:buNone/>
            </a:pPr>
            <a:r>
              <a:rPr lang="sl-SI" sz="1600" dirty="0">
                <a:solidFill>
                  <a:schemeClr val="bg2">
                    <a:lumMod val="25000"/>
                  </a:schemeClr>
                </a:solidFill>
                <a:latin typeface="+mj-lt"/>
              </a:rPr>
              <a:t>Ta pavšalna stopnja zajema vse preostale kategorije upravičenih stroškov (projektne aktivnosti) posameznega partnerja projekta:</a:t>
            </a:r>
          </a:p>
          <a:p>
            <a:pPr algn="just">
              <a:lnSpc>
                <a:spcPct val="100000"/>
              </a:lnSpc>
              <a:spcBef>
                <a:spcPts val="0"/>
              </a:spcBef>
            </a:pPr>
            <a:r>
              <a:rPr lang="sl-SI" sz="1600" dirty="0">
                <a:solidFill>
                  <a:schemeClr val="bg2">
                    <a:lumMod val="25000"/>
                  </a:schemeClr>
                </a:solidFill>
                <a:latin typeface="+mj-lt"/>
              </a:rPr>
              <a:t>pisarniške in administrativne stroške, </a:t>
            </a:r>
          </a:p>
          <a:p>
            <a:pPr algn="just">
              <a:lnSpc>
                <a:spcPct val="100000"/>
              </a:lnSpc>
              <a:spcBef>
                <a:spcPts val="0"/>
              </a:spcBef>
            </a:pPr>
            <a:r>
              <a:rPr lang="sl-SI" sz="1600" dirty="0">
                <a:solidFill>
                  <a:schemeClr val="bg2">
                    <a:lumMod val="25000"/>
                  </a:schemeClr>
                </a:solidFill>
                <a:latin typeface="+mj-lt"/>
              </a:rPr>
              <a:t>potne in namestitvene stroške, </a:t>
            </a:r>
          </a:p>
          <a:p>
            <a:pPr algn="just">
              <a:lnSpc>
                <a:spcPct val="100000"/>
              </a:lnSpc>
              <a:spcBef>
                <a:spcPts val="0"/>
              </a:spcBef>
            </a:pPr>
            <a:r>
              <a:rPr lang="sl-SI" sz="1600" dirty="0">
                <a:solidFill>
                  <a:schemeClr val="bg2">
                    <a:lumMod val="25000"/>
                  </a:schemeClr>
                </a:solidFill>
                <a:latin typeface="+mj-lt"/>
              </a:rPr>
              <a:t>stroške zunanjih strokovnjakov in storitev, </a:t>
            </a:r>
          </a:p>
          <a:p>
            <a:pPr algn="just">
              <a:lnSpc>
                <a:spcPct val="100000"/>
              </a:lnSpc>
              <a:spcBef>
                <a:spcPts val="0"/>
              </a:spcBef>
            </a:pPr>
            <a:r>
              <a:rPr lang="sl-SI" sz="1600" dirty="0">
                <a:solidFill>
                  <a:schemeClr val="bg2">
                    <a:lumMod val="25000"/>
                  </a:schemeClr>
                </a:solidFill>
                <a:latin typeface="+mj-lt"/>
              </a:rPr>
              <a:t>stroške opreme, </a:t>
            </a:r>
          </a:p>
          <a:p>
            <a:pPr algn="just">
              <a:lnSpc>
                <a:spcPct val="100000"/>
              </a:lnSpc>
              <a:spcBef>
                <a:spcPts val="0"/>
              </a:spcBef>
            </a:pPr>
            <a:r>
              <a:rPr lang="sl-SI" sz="1600" dirty="0">
                <a:solidFill>
                  <a:schemeClr val="bg2">
                    <a:lumMod val="25000"/>
                  </a:schemeClr>
                </a:solidFill>
                <a:latin typeface="+mj-lt"/>
              </a:rPr>
              <a:t>stroške gradnje,</a:t>
            </a:r>
          </a:p>
          <a:p>
            <a:pPr algn="just">
              <a:lnSpc>
                <a:spcPct val="100000"/>
              </a:lnSpc>
              <a:spcBef>
                <a:spcPts val="0"/>
              </a:spcBef>
            </a:pPr>
            <a:r>
              <a:rPr lang="sl-SI" sz="1600" dirty="0">
                <a:solidFill>
                  <a:schemeClr val="bg2">
                    <a:lumMod val="25000"/>
                  </a:schemeClr>
                </a:solidFill>
                <a:latin typeface="+mj-lt"/>
              </a:rPr>
              <a:t>… </a:t>
            </a:r>
          </a:p>
          <a:p>
            <a:pPr marL="0" indent="0" algn="just">
              <a:lnSpc>
                <a:spcPct val="100000"/>
              </a:lnSpc>
              <a:buNone/>
            </a:pPr>
            <a:r>
              <a:rPr lang="sl-SI" sz="1600" b="0" i="0" u="none" strike="noStrike" baseline="0" dirty="0">
                <a:solidFill>
                  <a:schemeClr val="bg2">
                    <a:lumMod val="25000"/>
                  </a:schemeClr>
                </a:solidFill>
                <a:latin typeface="+mj-lt"/>
              </a:rPr>
              <a:t>Ker se stroški po pavšalni stopnji samodejno izračunajo na podlagi neposrednih stroškov osebja, partnerjem </a:t>
            </a:r>
            <a:r>
              <a:rPr lang="sl-SI" sz="1600" b="1" i="0" u="none" strike="noStrike" baseline="0" dirty="0">
                <a:solidFill>
                  <a:schemeClr val="bg2">
                    <a:lumMod val="25000"/>
                  </a:schemeClr>
                </a:solidFill>
                <a:latin typeface="+mj-lt"/>
              </a:rPr>
              <a:t>ni treba dokazovati dejanskega stanja </a:t>
            </a:r>
            <a:r>
              <a:rPr lang="sl-SI" sz="1600" b="0" i="0" u="none" strike="noStrike" baseline="0" dirty="0">
                <a:solidFill>
                  <a:schemeClr val="bg2">
                    <a:lumMod val="25000"/>
                  </a:schemeClr>
                </a:solidFill>
                <a:latin typeface="+mj-lt"/>
              </a:rPr>
              <a:t>le teh, saj se ne povrnejo na podlagi dejanskih stroškov. V skladu s tem ni treba MKRR predložiti </a:t>
            </a:r>
            <a:r>
              <a:rPr lang="sl-SI" sz="1600" b="1" i="0" u="none" strike="noStrike" baseline="0" dirty="0">
                <a:solidFill>
                  <a:schemeClr val="bg2">
                    <a:lumMod val="25000"/>
                  </a:schemeClr>
                </a:solidFill>
                <a:latin typeface="+mj-lt"/>
              </a:rPr>
              <a:t>nobene dokumentacije </a:t>
            </a:r>
            <a:r>
              <a:rPr lang="sl-SI" sz="1600" b="0" i="0" u="none" strike="noStrike" baseline="0" dirty="0">
                <a:solidFill>
                  <a:schemeClr val="bg2">
                    <a:lumMod val="25000"/>
                  </a:schemeClr>
                </a:solidFill>
                <a:latin typeface="+mj-lt"/>
              </a:rPr>
              <a:t>o dejansko nastalih stroških (računi, dokazila o plačilih ipd.) ali jo </a:t>
            </a:r>
            <a:r>
              <a:rPr lang="sl-SI" sz="1600" b="1" i="0" u="none" strike="noStrike" baseline="0" dirty="0">
                <a:solidFill>
                  <a:schemeClr val="bg2">
                    <a:lumMod val="25000"/>
                  </a:schemeClr>
                </a:solidFill>
                <a:latin typeface="+mj-lt"/>
              </a:rPr>
              <a:t>hraniti za naknadne kontrole</a:t>
            </a:r>
            <a:r>
              <a:rPr lang="sl-SI" sz="1600" b="0" i="0" u="none" strike="noStrike" baseline="0" dirty="0">
                <a:solidFill>
                  <a:schemeClr val="bg2">
                    <a:lumMod val="25000"/>
                  </a:schemeClr>
                </a:solidFill>
                <a:latin typeface="+mj-lt"/>
              </a:rPr>
              <a:t>. </a:t>
            </a:r>
          </a:p>
          <a:p>
            <a:pPr marL="0" indent="0" algn="just">
              <a:lnSpc>
                <a:spcPct val="100000"/>
              </a:lnSpc>
              <a:buNone/>
            </a:pPr>
            <a:r>
              <a:rPr lang="sl-SI" sz="1600" b="1" i="0" u="none" strike="noStrike" baseline="0" dirty="0">
                <a:solidFill>
                  <a:schemeClr val="bg2">
                    <a:lumMod val="25000"/>
                  </a:schemeClr>
                </a:solidFill>
                <a:latin typeface="+mj-lt"/>
              </a:rPr>
              <a:t>Potrebno pa je </a:t>
            </a:r>
            <a:r>
              <a:rPr lang="sl-SI" sz="1600" b="1" i="0" u="sng" strike="noStrike" baseline="0" dirty="0">
                <a:solidFill>
                  <a:schemeClr val="accent2"/>
                </a:solidFill>
                <a:latin typeface="+mj-lt"/>
              </a:rPr>
              <a:t>dokazati izvedene aktivnosti s podpornimi dokazili </a:t>
            </a:r>
            <a:r>
              <a:rPr lang="sl-SI" sz="1600" b="0" i="0" u="none" strike="noStrike" baseline="0" dirty="0">
                <a:solidFill>
                  <a:schemeClr val="bg2">
                    <a:lumMod val="25000"/>
                  </a:schemeClr>
                </a:solidFill>
                <a:latin typeface="+mj-lt"/>
              </a:rPr>
              <a:t>(npr. liste prisotnosti, promocijska gradiva, fotografije, investicije...) </a:t>
            </a:r>
            <a:r>
              <a:rPr lang="sl-SI" sz="1600" b="0" i="0" u="none" strike="noStrike" baseline="0" dirty="0">
                <a:solidFill>
                  <a:schemeClr val="bg2">
                    <a:lumMod val="25000"/>
                  </a:schemeClr>
                </a:solidFill>
                <a:latin typeface="+mj-lt"/>
                <a:sym typeface="Wingdings" panose="05000000000000000000" pitchFamily="2" charset="2"/>
              </a:rPr>
              <a:t></a:t>
            </a:r>
            <a:r>
              <a:rPr lang="sl-SI" sz="1600" b="0" i="0" u="none" strike="noStrike" baseline="0" dirty="0">
                <a:solidFill>
                  <a:schemeClr val="bg2">
                    <a:lumMod val="25000"/>
                  </a:schemeClr>
                </a:solidFill>
                <a:latin typeface="+mj-lt"/>
              </a:rPr>
              <a:t>v skladu z vlogo in vnosom v </a:t>
            </a:r>
            <a:r>
              <a:rPr lang="sl-SI" sz="1600" b="0" i="0" u="none" strike="noStrike" baseline="0" dirty="0" err="1">
                <a:solidFill>
                  <a:schemeClr val="bg2">
                    <a:lumMod val="25000"/>
                  </a:schemeClr>
                </a:solidFill>
                <a:latin typeface="+mj-lt"/>
              </a:rPr>
              <a:t>eJR</a:t>
            </a:r>
            <a:r>
              <a:rPr lang="sl-SI" sz="1600" b="0" i="0" u="none" strike="noStrike" baseline="0" dirty="0">
                <a:solidFill>
                  <a:schemeClr val="bg2">
                    <a:lumMod val="25000"/>
                  </a:schemeClr>
                </a:solidFill>
                <a:latin typeface="+mj-lt"/>
              </a:rPr>
              <a:t>. </a:t>
            </a:r>
          </a:p>
          <a:p>
            <a:pPr marL="0" indent="0" algn="just">
              <a:lnSpc>
                <a:spcPct val="100000"/>
              </a:lnSpc>
              <a:buNone/>
            </a:pPr>
            <a:r>
              <a:rPr lang="sl-SI" sz="1600" dirty="0">
                <a:solidFill>
                  <a:schemeClr val="bg2">
                    <a:lumMod val="25000"/>
                  </a:schemeClr>
                </a:solidFill>
                <a:latin typeface="+mj-lt"/>
              </a:rPr>
              <a:t>V primeru investicij, ki se financirajo iz pavšala (npr. informacijske table, gradnje…), </a:t>
            </a:r>
            <a:r>
              <a:rPr lang="sl-SI" sz="1600" b="0" i="0" u="none" strike="noStrike" baseline="0" dirty="0">
                <a:solidFill>
                  <a:schemeClr val="bg2">
                    <a:lumMod val="25000"/>
                  </a:schemeClr>
                </a:solidFill>
                <a:latin typeface="+mj-lt"/>
              </a:rPr>
              <a:t>morajo biti </a:t>
            </a:r>
            <a:r>
              <a:rPr lang="sl-SI" sz="1600" b="1" i="0" u="none" strike="noStrike" baseline="0" dirty="0">
                <a:solidFill>
                  <a:schemeClr val="bg2">
                    <a:lumMod val="25000"/>
                  </a:schemeClr>
                </a:solidFill>
                <a:latin typeface="+mj-lt"/>
              </a:rPr>
              <a:t>pridobljena vsa potrebna dovoljenja oziroma soglasja</a:t>
            </a:r>
            <a:r>
              <a:rPr lang="sl-SI" sz="1600" b="0" i="0" u="none" strike="noStrike" baseline="0" dirty="0">
                <a:solidFill>
                  <a:schemeClr val="bg2">
                    <a:lumMod val="25000"/>
                  </a:schemeClr>
                </a:solidFill>
                <a:latin typeface="+mj-lt"/>
              </a:rPr>
              <a:t>, ki jih za izvedbo projektov določajo področni predpisi.</a:t>
            </a:r>
            <a:endParaRPr lang="sl-SI" sz="1800" dirty="0">
              <a:solidFill>
                <a:srgbClr val="000000"/>
              </a:solidFill>
              <a:latin typeface="+mj-lt"/>
            </a:endParaRPr>
          </a:p>
          <a:p>
            <a:pPr marL="0" indent="0">
              <a:buNone/>
            </a:pPr>
            <a:endParaRPr lang="sl-SI" sz="1800" dirty="0">
              <a:solidFill>
                <a:srgbClr val="000000"/>
              </a:solidFill>
              <a:latin typeface="+mj-lt"/>
            </a:endParaRPr>
          </a:p>
        </p:txBody>
      </p:sp>
      <p:pic>
        <p:nvPicPr>
          <p:cNvPr id="5" name="Slika 4">
            <a:extLst>
              <a:ext uri="{FF2B5EF4-FFF2-40B4-BE49-F238E27FC236}">
                <a16:creationId xmlns:a16="http://schemas.microsoft.com/office/drawing/2014/main" id="{0B92FCA2-5FC0-ED0E-1B5F-CE290D0450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922291"/>
            <a:ext cx="10020299" cy="258468"/>
          </a:xfrm>
          <a:prstGeom prst="rect">
            <a:avLst/>
          </a:prstGeom>
        </p:spPr>
      </p:pic>
      <p:pic>
        <p:nvPicPr>
          <p:cNvPr id="4" name="Grafika 3" descr="Business Growth with solid fill">
            <a:extLst>
              <a:ext uri="{FF2B5EF4-FFF2-40B4-BE49-F238E27FC236}">
                <a16:creationId xmlns:a16="http://schemas.microsoft.com/office/drawing/2014/main" id="{E5DAEC61-2045-C8C0-8FD6-B03935825E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8541" y="342631"/>
            <a:ext cx="579659" cy="579659"/>
          </a:xfrm>
          <a:prstGeom prst="rect">
            <a:avLst/>
          </a:prstGeom>
        </p:spPr>
      </p:pic>
      <p:sp>
        <p:nvSpPr>
          <p:cNvPr id="6" name="Označba mesta številke diapozitiva 5">
            <a:extLst>
              <a:ext uri="{FF2B5EF4-FFF2-40B4-BE49-F238E27FC236}">
                <a16:creationId xmlns:a16="http://schemas.microsoft.com/office/drawing/2014/main" id="{1A6ED913-AF05-31B7-AA8B-149D256B2EF0}"/>
              </a:ext>
            </a:extLst>
          </p:cNvPr>
          <p:cNvSpPr>
            <a:spLocks noGrp="1"/>
          </p:cNvSpPr>
          <p:nvPr>
            <p:ph type="sldNum" sz="quarter" idx="12"/>
          </p:nvPr>
        </p:nvSpPr>
        <p:spPr/>
        <p:txBody>
          <a:bodyPr/>
          <a:lstStyle/>
          <a:p>
            <a:fld id="{DB0541E2-7EB7-469F-924A-AAEADCA667B4}" type="slidenum">
              <a:rPr lang="sl-SI" smtClean="0"/>
              <a:t>57</a:t>
            </a:fld>
            <a:endParaRPr lang="sl-SI"/>
          </a:p>
        </p:txBody>
      </p:sp>
    </p:spTree>
    <p:extLst>
      <p:ext uri="{BB962C8B-B14F-4D97-AF65-F5344CB8AC3E}">
        <p14:creationId xmlns:p14="http://schemas.microsoft.com/office/powerpoint/2010/main" val="3843083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380BE-BA79-BE46-C348-68101F9A52E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CDD15E4-9904-9DE0-8440-2D05F0698835}"/>
              </a:ext>
            </a:extLst>
          </p:cNvPr>
          <p:cNvSpPr>
            <a:spLocks noGrp="1"/>
          </p:cNvSpPr>
          <p:nvPr>
            <p:ph type="title"/>
          </p:nvPr>
        </p:nvSpPr>
        <p:spPr>
          <a:xfrm>
            <a:off x="838200" y="188151"/>
            <a:ext cx="10515600" cy="888620"/>
          </a:xfrm>
        </p:spPr>
        <p:txBody>
          <a:bodyPr>
            <a:normAutofit/>
          </a:bodyPr>
          <a:lstStyle/>
          <a:p>
            <a:r>
              <a:rPr lang="sl-SI" sz="4000" b="1" dirty="0">
                <a:solidFill>
                  <a:schemeClr val="accent6">
                    <a:lumMod val="75000"/>
                  </a:schemeClr>
                </a:solidFill>
              </a:rPr>
              <a:t>Vodenja računovodstva</a:t>
            </a:r>
            <a:endParaRPr lang="sl-SI" sz="4000" b="1" dirty="0">
              <a:solidFill>
                <a:schemeClr val="accent2"/>
              </a:solidFill>
            </a:endParaRPr>
          </a:p>
        </p:txBody>
      </p:sp>
      <p:sp>
        <p:nvSpPr>
          <p:cNvPr id="3" name="Označba mesta vsebine 2">
            <a:extLst>
              <a:ext uri="{FF2B5EF4-FFF2-40B4-BE49-F238E27FC236}">
                <a16:creationId xmlns:a16="http://schemas.microsoft.com/office/drawing/2014/main" id="{0197B536-85B2-7FB5-7B34-9658FE18A025}"/>
              </a:ext>
            </a:extLst>
          </p:cNvPr>
          <p:cNvSpPr>
            <a:spLocks noGrp="1"/>
          </p:cNvSpPr>
          <p:nvPr>
            <p:ph idx="1"/>
          </p:nvPr>
        </p:nvSpPr>
        <p:spPr>
          <a:xfrm>
            <a:off x="838199" y="1339849"/>
            <a:ext cx="10334625" cy="5413375"/>
          </a:xfrm>
        </p:spPr>
        <p:txBody>
          <a:bodyPr numCol="1">
            <a:noAutofit/>
          </a:bodyPr>
          <a:lstStyle/>
          <a:p>
            <a:pPr algn="just"/>
            <a:r>
              <a:rPr lang="sl-SI" sz="2400" b="1" dirty="0">
                <a:solidFill>
                  <a:schemeClr val="accent2"/>
                </a:solidFill>
                <a:latin typeface="+mj-lt"/>
              </a:rPr>
              <a:t>Ločeno računovodstvo </a:t>
            </a:r>
            <a:r>
              <a:rPr lang="sl-SI" sz="2400" b="1" dirty="0">
                <a:solidFill>
                  <a:schemeClr val="accent2"/>
                </a:solidFill>
                <a:latin typeface="+mj-lt"/>
                <a:sym typeface="Wingdings" panose="05000000000000000000" pitchFamily="2" charset="2"/>
              </a:rPr>
              <a:t> POVEZAVA </a:t>
            </a:r>
            <a:r>
              <a:rPr lang="sl-SI" sz="2400" b="1" u="sng" dirty="0">
                <a:solidFill>
                  <a:schemeClr val="accent6"/>
                </a:solidFill>
                <a:latin typeface="+mj-lt"/>
                <a:sym typeface="Wingdings" panose="05000000000000000000" pitchFamily="2" charset="2"/>
                <a:hlinkClick r:id="rId2">
                  <a:extLst>
                    <a:ext uri="{A12FA001-AC4F-418D-AE19-62706E023703}">
                      <ahyp:hlinkClr xmlns:ahyp="http://schemas.microsoft.com/office/drawing/2018/hyperlinkcolor" val="tx"/>
                    </a:ext>
                  </a:extLst>
                </a:hlinkClick>
              </a:rPr>
              <a:t>PRIPOROČILA</a:t>
            </a:r>
            <a:r>
              <a:rPr lang="sl-SI" sz="2400" b="1" u="sng" dirty="0">
                <a:solidFill>
                  <a:schemeClr val="accent6"/>
                </a:solidFill>
                <a:latin typeface="+mj-lt"/>
                <a:sym typeface="Wingdings" panose="05000000000000000000" pitchFamily="2" charset="2"/>
              </a:rPr>
              <a:t> in OBRAZCI</a:t>
            </a:r>
            <a:endParaRPr lang="sl-SI" sz="2400" b="1" u="sng" dirty="0">
              <a:solidFill>
                <a:schemeClr val="accent6"/>
              </a:solidFill>
              <a:latin typeface="+mj-lt"/>
            </a:endParaRPr>
          </a:p>
          <a:p>
            <a:pPr algn="just"/>
            <a:r>
              <a:rPr lang="sl-SI" sz="2400" b="1" dirty="0">
                <a:solidFill>
                  <a:schemeClr val="bg2">
                    <a:lumMod val="25000"/>
                  </a:schemeClr>
                </a:solidFill>
                <a:latin typeface="+mj-lt"/>
              </a:rPr>
              <a:t>Ločena stroškovna mesta ali ločeni računovodski konti</a:t>
            </a:r>
          </a:p>
          <a:p>
            <a:pPr algn="just">
              <a:spcBef>
                <a:spcPts val="0"/>
              </a:spcBef>
            </a:pPr>
            <a:r>
              <a:rPr lang="sl-SI" sz="2400" b="1" dirty="0">
                <a:solidFill>
                  <a:schemeClr val="bg2">
                    <a:lumMod val="25000"/>
                  </a:schemeClr>
                </a:solidFill>
                <a:latin typeface="+mj-lt"/>
              </a:rPr>
              <a:t>Vpis osnovnih sredstev v register osnovnih sredstev </a:t>
            </a:r>
          </a:p>
          <a:p>
            <a:pPr marL="457200" lvl="1" indent="0" algn="just">
              <a:spcBef>
                <a:spcPts val="0"/>
              </a:spcBef>
              <a:buNone/>
            </a:pPr>
            <a:r>
              <a:rPr lang="sl-SI" sz="1600" dirty="0">
                <a:solidFill>
                  <a:schemeClr val="bg2">
                    <a:lumMod val="25000"/>
                  </a:schemeClr>
                </a:solidFill>
                <a:latin typeface="+mj-lt"/>
              </a:rPr>
              <a:t>(V primeru, da imate v okviru pavšala načrtovana tovrstna sredstva) </a:t>
            </a:r>
            <a:r>
              <a:rPr lang="sl-SI" sz="2000" dirty="0">
                <a:solidFill>
                  <a:schemeClr val="bg2">
                    <a:lumMod val="25000"/>
                  </a:schemeClr>
                </a:solidFill>
              </a:rPr>
              <a:t>  </a:t>
            </a:r>
          </a:p>
          <a:p>
            <a:pPr marL="0" indent="0" algn="just">
              <a:buNone/>
            </a:pPr>
            <a:endParaRPr lang="sl-SI" sz="1800" b="1" dirty="0">
              <a:solidFill>
                <a:schemeClr val="bg2">
                  <a:lumMod val="25000"/>
                </a:schemeClr>
              </a:solidFill>
              <a:latin typeface="+mj-lt"/>
            </a:endParaRPr>
          </a:p>
          <a:p>
            <a:pPr marL="0" indent="0" algn="just">
              <a:buNone/>
            </a:pPr>
            <a:r>
              <a:rPr lang="sl-SI" sz="2400" b="1" u="sng" dirty="0">
                <a:solidFill>
                  <a:schemeClr val="accent2"/>
                </a:solidFill>
                <a:latin typeface="+mj-lt"/>
              </a:rPr>
              <a:t>DOKAZILA</a:t>
            </a:r>
            <a:r>
              <a:rPr lang="sl-SI" sz="2400" b="1" dirty="0">
                <a:solidFill>
                  <a:schemeClr val="accent2"/>
                </a:solidFill>
                <a:latin typeface="+mj-lt"/>
              </a:rPr>
              <a:t>:</a:t>
            </a:r>
          </a:p>
          <a:p>
            <a:pPr algn="just"/>
            <a:r>
              <a:rPr lang="sl-SI" sz="1800" dirty="0">
                <a:solidFill>
                  <a:schemeClr val="bg2">
                    <a:lumMod val="25000"/>
                  </a:schemeClr>
                </a:solidFill>
                <a:latin typeface="+mj-lt"/>
              </a:rPr>
              <a:t>Konto kartice projekta (prilivi)</a:t>
            </a:r>
          </a:p>
          <a:p>
            <a:pPr algn="just"/>
            <a:r>
              <a:rPr lang="sl-SI" sz="1800" dirty="0">
                <a:solidFill>
                  <a:schemeClr val="bg2">
                    <a:lumMod val="25000"/>
                  </a:schemeClr>
                </a:solidFill>
                <a:latin typeface="+mj-lt"/>
              </a:rPr>
              <a:t>Kratka opisna obrazložitev računovodskega spremljanja vseh poslovnih dogodkov</a:t>
            </a:r>
          </a:p>
          <a:p>
            <a:pPr algn="just"/>
            <a:r>
              <a:rPr lang="sl-SI" sz="1800" dirty="0">
                <a:solidFill>
                  <a:schemeClr val="bg2">
                    <a:lumMod val="25000"/>
                  </a:schemeClr>
                </a:solidFill>
                <a:latin typeface="+mj-lt"/>
              </a:rPr>
              <a:t>Računovodski izpisi: izpisi bruto bilanc za obdobje po oddaji vloge</a:t>
            </a:r>
          </a:p>
          <a:p>
            <a:pPr algn="just"/>
            <a:r>
              <a:rPr lang="sl-SI" sz="1800" dirty="0">
                <a:solidFill>
                  <a:schemeClr val="bg2">
                    <a:lumMod val="25000"/>
                  </a:schemeClr>
                </a:solidFill>
                <a:latin typeface="+mj-lt"/>
              </a:rPr>
              <a:t>Računovodski izpisi: Izpisi iz registra osnovnih sredstev (V primeru, da imate v okviru pavšala načrtovana tovrstna sredstva)  </a:t>
            </a:r>
          </a:p>
          <a:p>
            <a:pPr marL="0" indent="0" algn="just">
              <a:buNone/>
            </a:pPr>
            <a:r>
              <a:rPr lang="sl-SI" sz="1200" dirty="0">
                <a:solidFill>
                  <a:schemeClr val="bg2">
                    <a:lumMod val="50000"/>
                  </a:schemeClr>
                </a:solidFill>
              </a:rPr>
              <a:t>(vse bo potrebno predložiti zahtevku)</a:t>
            </a:r>
          </a:p>
          <a:p>
            <a:pPr marL="0" indent="0" algn="just">
              <a:buNone/>
            </a:pPr>
            <a:r>
              <a:rPr lang="sl-SI" sz="1600" b="0" i="1" dirty="0">
                <a:solidFill>
                  <a:schemeClr val="bg2">
                    <a:lumMod val="50000"/>
                  </a:schemeClr>
                </a:solidFill>
                <a:effectLst/>
                <a:latin typeface="+mj-lt"/>
              </a:rPr>
              <a:t>„</a:t>
            </a:r>
            <a:r>
              <a:rPr lang="sl-SI" sz="1400" b="0" i="1" dirty="0">
                <a:solidFill>
                  <a:schemeClr val="bg2">
                    <a:lumMod val="50000"/>
                  </a:schemeClr>
                </a:solidFill>
                <a:effectLst/>
                <a:latin typeface="+mj-lt"/>
              </a:rPr>
              <a:t>Upravičenec, vključen v izvajanje projekta, ki je </a:t>
            </a:r>
            <a:r>
              <a:rPr lang="sl-SI" sz="1400" b="1" i="1" dirty="0">
                <a:solidFill>
                  <a:schemeClr val="bg2">
                    <a:lumMod val="50000"/>
                  </a:schemeClr>
                </a:solidFill>
                <a:effectLst/>
                <a:latin typeface="+mj-lt"/>
              </a:rPr>
              <a:t>pravna oseba ali samostojni podjetnik posameznik</a:t>
            </a:r>
            <a:r>
              <a:rPr lang="sl-SI" sz="1400" b="0" i="1" dirty="0">
                <a:solidFill>
                  <a:schemeClr val="bg2">
                    <a:lumMod val="50000"/>
                  </a:schemeClr>
                </a:solidFill>
                <a:effectLst/>
                <a:latin typeface="+mj-lt"/>
              </a:rPr>
              <a:t>, in vodi računovodstvo v skladu z računovodskimi standardi za davčne namene, za vse poslovne dogodke v zvezi z izvedbo projekta, ki je predmet podpore, od vložitve vloge za odobritev projekta vodi </a:t>
            </a:r>
            <a:r>
              <a:rPr lang="sl-SI" sz="1400" b="1" i="1" dirty="0">
                <a:solidFill>
                  <a:schemeClr val="bg2">
                    <a:lumMod val="50000"/>
                  </a:schemeClr>
                </a:solidFill>
                <a:effectLst/>
                <a:latin typeface="+mj-lt"/>
              </a:rPr>
              <a:t>ločeno računovodstvo </a:t>
            </a:r>
            <a:r>
              <a:rPr lang="sl-SI" sz="1400" b="0" i="1" dirty="0">
                <a:solidFill>
                  <a:schemeClr val="bg2">
                    <a:lumMod val="50000"/>
                  </a:schemeClr>
                </a:solidFill>
                <a:effectLst/>
                <a:latin typeface="+mj-lt"/>
              </a:rPr>
              <a:t>v skladu z računovodskimi standardi, na primer </a:t>
            </a:r>
            <a:r>
              <a:rPr lang="sl-SI" sz="1400" b="1" i="1" dirty="0">
                <a:solidFill>
                  <a:schemeClr val="bg2">
                    <a:lumMod val="50000"/>
                  </a:schemeClr>
                </a:solidFill>
                <a:effectLst/>
                <a:latin typeface="+mj-lt"/>
              </a:rPr>
              <a:t>ločeno stroškovno mesto ali ločene ustrezne računovodske konte</a:t>
            </a:r>
            <a:r>
              <a:rPr lang="sl-SI" sz="1400" b="0" i="1" dirty="0">
                <a:solidFill>
                  <a:schemeClr val="bg2">
                    <a:lumMod val="50000"/>
                  </a:schemeClr>
                </a:solidFill>
                <a:effectLst/>
                <a:latin typeface="+mj-lt"/>
              </a:rPr>
              <a:t>.“ </a:t>
            </a:r>
          </a:p>
        </p:txBody>
      </p:sp>
      <p:pic>
        <p:nvPicPr>
          <p:cNvPr id="5" name="Slika 4">
            <a:extLst>
              <a:ext uri="{FF2B5EF4-FFF2-40B4-BE49-F238E27FC236}">
                <a16:creationId xmlns:a16="http://schemas.microsoft.com/office/drawing/2014/main" id="{947E3B7B-9728-831C-767B-44064A32C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971615"/>
            <a:ext cx="9517453" cy="210312"/>
          </a:xfrm>
          <a:prstGeom prst="rect">
            <a:avLst/>
          </a:prstGeom>
        </p:spPr>
      </p:pic>
      <p:pic>
        <p:nvPicPr>
          <p:cNvPr id="4" name="Grafika 3" descr="Business Growth with solid fill">
            <a:extLst>
              <a:ext uri="{FF2B5EF4-FFF2-40B4-BE49-F238E27FC236}">
                <a16:creationId xmlns:a16="http://schemas.microsoft.com/office/drawing/2014/main" id="{66498236-6EB2-DB11-AA72-7C5E7E87D1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1866" y="325281"/>
            <a:ext cx="646334" cy="646334"/>
          </a:xfrm>
          <a:prstGeom prst="rect">
            <a:avLst/>
          </a:prstGeom>
        </p:spPr>
      </p:pic>
      <p:sp>
        <p:nvSpPr>
          <p:cNvPr id="6" name="Pravokotnik 5">
            <a:extLst>
              <a:ext uri="{FF2B5EF4-FFF2-40B4-BE49-F238E27FC236}">
                <a16:creationId xmlns:a16="http://schemas.microsoft.com/office/drawing/2014/main" id="{10E7B06B-BFDB-F1B5-DF75-C94513ABBFDA}"/>
              </a:ext>
            </a:extLst>
          </p:cNvPr>
          <p:cNvSpPr/>
          <p:nvPr/>
        </p:nvSpPr>
        <p:spPr>
          <a:xfrm>
            <a:off x="9083837" y="1917020"/>
            <a:ext cx="2521085" cy="1237692"/>
          </a:xfrm>
          <a:prstGeom prst="rect">
            <a:avLst/>
          </a:prstGeom>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b="1" dirty="0"/>
              <a:t>SPROTNO</a:t>
            </a:r>
            <a:r>
              <a:rPr lang="sl-SI" dirty="0"/>
              <a:t> ustvarjanje ločenih računovodskih evidenc</a:t>
            </a:r>
          </a:p>
        </p:txBody>
      </p:sp>
      <p:pic>
        <p:nvPicPr>
          <p:cNvPr id="7" name="Grafika 6" descr="Exclamation mark with solid fill">
            <a:extLst>
              <a:ext uri="{FF2B5EF4-FFF2-40B4-BE49-F238E27FC236}">
                <a16:creationId xmlns:a16="http://schemas.microsoft.com/office/drawing/2014/main" id="{5DBA5012-9CE9-4B2A-6DDA-1B7DCD95EA7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03695" y="2062229"/>
            <a:ext cx="914400" cy="914400"/>
          </a:xfrm>
          <a:prstGeom prst="rect">
            <a:avLst/>
          </a:prstGeom>
        </p:spPr>
      </p:pic>
      <p:sp>
        <p:nvSpPr>
          <p:cNvPr id="8" name="Označba mesta številke diapozitiva 7">
            <a:extLst>
              <a:ext uri="{FF2B5EF4-FFF2-40B4-BE49-F238E27FC236}">
                <a16:creationId xmlns:a16="http://schemas.microsoft.com/office/drawing/2014/main" id="{2BB75741-5212-BF72-EF3B-74B3533BC2FD}"/>
              </a:ext>
            </a:extLst>
          </p:cNvPr>
          <p:cNvSpPr>
            <a:spLocks noGrp="1"/>
          </p:cNvSpPr>
          <p:nvPr>
            <p:ph type="sldNum" sz="quarter" idx="12"/>
          </p:nvPr>
        </p:nvSpPr>
        <p:spPr/>
        <p:txBody>
          <a:bodyPr/>
          <a:lstStyle/>
          <a:p>
            <a:fld id="{DB0541E2-7EB7-469F-924A-AAEADCA667B4}" type="slidenum">
              <a:rPr lang="sl-SI" smtClean="0"/>
              <a:t>58</a:t>
            </a:fld>
            <a:endParaRPr lang="sl-SI"/>
          </a:p>
        </p:txBody>
      </p:sp>
      <p:pic>
        <p:nvPicPr>
          <p:cNvPr id="9" name="Slika 8">
            <a:extLst>
              <a:ext uri="{FF2B5EF4-FFF2-40B4-BE49-F238E27FC236}">
                <a16:creationId xmlns:a16="http://schemas.microsoft.com/office/drawing/2014/main" id="{C735EB8A-A3B0-FFF0-1BF1-8B629A10B7F2}"/>
              </a:ext>
            </a:extLst>
          </p:cNvPr>
          <p:cNvPicPr>
            <a:picLocks noChangeAspect="1"/>
          </p:cNvPicPr>
          <p:nvPr/>
        </p:nvPicPr>
        <p:blipFill>
          <a:blip r:embed="rId8"/>
          <a:stretch>
            <a:fillRect/>
          </a:stretch>
        </p:blipFill>
        <p:spPr>
          <a:xfrm>
            <a:off x="8748528" y="1181927"/>
            <a:ext cx="670618" cy="670618"/>
          </a:xfrm>
          <a:prstGeom prst="rect">
            <a:avLst/>
          </a:prstGeom>
        </p:spPr>
      </p:pic>
      <p:sp>
        <p:nvSpPr>
          <p:cNvPr id="10" name="Pravokotnik 9">
            <a:extLst>
              <a:ext uri="{FF2B5EF4-FFF2-40B4-BE49-F238E27FC236}">
                <a16:creationId xmlns:a16="http://schemas.microsoft.com/office/drawing/2014/main" id="{D3929105-945C-3C59-036A-6A3C3DEDBDBC}"/>
              </a:ext>
            </a:extLst>
          </p:cNvPr>
          <p:cNvSpPr/>
          <p:nvPr/>
        </p:nvSpPr>
        <p:spPr>
          <a:xfrm>
            <a:off x="9502938" y="1314333"/>
            <a:ext cx="2088987" cy="365125"/>
          </a:xfrm>
          <a:prstGeom prst="rect">
            <a:avLst/>
          </a:prstGeom>
          <a:ln>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sz="1200" b="1" dirty="0">
                <a:latin typeface="+mj-lt"/>
              </a:rPr>
              <a:t>Navodila za EKSRP se smiselno uporabijo tudi za ESRR</a:t>
            </a:r>
            <a:endParaRPr lang="sl-SI" sz="1200" dirty="0">
              <a:latin typeface="+mj-lt"/>
            </a:endParaRPr>
          </a:p>
        </p:txBody>
      </p:sp>
    </p:spTree>
    <p:extLst>
      <p:ext uri="{BB962C8B-B14F-4D97-AF65-F5344CB8AC3E}">
        <p14:creationId xmlns:p14="http://schemas.microsoft.com/office/powerpoint/2010/main" val="16010642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BF1DB-589F-3EAE-94E3-5711CF99943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3B93BDE-861D-3E44-13C6-13DC81210019}"/>
              </a:ext>
            </a:extLst>
          </p:cNvPr>
          <p:cNvSpPr>
            <a:spLocks noGrp="1"/>
          </p:cNvSpPr>
          <p:nvPr>
            <p:ph type="title"/>
          </p:nvPr>
        </p:nvSpPr>
        <p:spPr>
          <a:xfrm>
            <a:off x="838200" y="188151"/>
            <a:ext cx="10515600" cy="888620"/>
          </a:xfrm>
        </p:spPr>
        <p:txBody>
          <a:bodyPr>
            <a:normAutofit/>
          </a:bodyPr>
          <a:lstStyle/>
          <a:p>
            <a:r>
              <a:rPr lang="sl-SI" sz="4000" b="1" dirty="0">
                <a:solidFill>
                  <a:schemeClr val="accent6">
                    <a:lumMod val="75000"/>
                  </a:schemeClr>
                </a:solidFill>
              </a:rPr>
              <a:t>Vodenja računovodstva</a:t>
            </a:r>
            <a:endParaRPr lang="sl-SI" sz="4000" b="1" dirty="0">
              <a:solidFill>
                <a:schemeClr val="accent2"/>
              </a:solidFill>
            </a:endParaRPr>
          </a:p>
        </p:txBody>
      </p:sp>
      <p:sp>
        <p:nvSpPr>
          <p:cNvPr id="3" name="Označba mesta vsebine 2">
            <a:extLst>
              <a:ext uri="{FF2B5EF4-FFF2-40B4-BE49-F238E27FC236}">
                <a16:creationId xmlns:a16="http://schemas.microsoft.com/office/drawing/2014/main" id="{6ED655AE-B214-C795-EB1D-0694CFBE2067}"/>
              </a:ext>
            </a:extLst>
          </p:cNvPr>
          <p:cNvSpPr>
            <a:spLocks noGrp="1"/>
          </p:cNvSpPr>
          <p:nvPr>
            <p:ph idx="1"/>
          </p:nvPr>
        </p:nvSpPr>
        <p:spPr>
          <a:xfrm>
            <a:off x="838198" y="1315805"/>
            <a:ext cx="10812847" cy="3365500"/>
          </a:xfrm>
        </p:spPr>
        <p:txBody>
          <a:bodyPr numCol="1">
            <a:noAutofit/>
          </a:bodyPr>
          <a:lstStyle/>
          <a:p>
            <a:pPr marL="0" indent="0" algn="just">
              <a:buNone/>
            </a:pPr>
            <a:r>
              <a:rPr lang="sl-SI" sz="2000" dirty="0">
                <a:solidFill>
                  <a:schemeClr val="bg2">
                    <a:lumMod val="50000"/>
                  </a:schemeClr>
                </a:solidFill>
                <a:latin typeface="+mj-lt"/>
              </a:rPr>
              <a:t>Za projekte </a:t>
            </a:r>
            <a:r>
              <a:rPr lang="sl-SI" sz="2000" dirty="0" err="1">
                <a:solidFill>
                  <a:schemeClr val="bg2">
                    <a:lumMod val="50000"/>
                  </a:schemeClr>
                </a:solidFill>
                <a:latin typeface="+mj-lt"/>
              </a:rPr>
              <a:t>neinvesticijske</a:t>
            </a:r>
            <a:r>
              <a:rPr lang="sl-SI" sz="2000" dirty="0">
                <a:solidFill>
                  <a:schemeClr val="bg2">
                    <a:lumMod val="50000"/>
                  </a:schemeClr>
                </a:solidFill>
                <a:latin typeface="+mj-lt"/>
              </a:rPr>
              <a:t> narave so neposredni stroški osebja osnova za izračun vseh preostalih stroškov projekta, za katere se uporabi financiranje po pavšalni stopnji v višini 40 % upravičenih neposrednih stroškov osebja, kot izhaja iz 56. člena Uredbe 2021/1060/EU.</a:t>
            </a:r>
          </a:p>
          <a:p>
            <a:pPr marL="0" indent="0" algn="just">
              <a:buNone/>
            </a:pPr>
            <a:r>
              <a:rPr lang="sl-SI" sz="2000" b="1" dirty="0">
                <a:solidFill>
                  <a:schemeClr val="bg2">
                    <a:lumMod val="25000"/>
                  </a:schemeClr>
                </a:solidFill>
                <a:latin typeface="+mj-lt"/>
              </a:rPr>
              <a:t>V tem primeru je poenostavljena oblika stroškov pavšalna stopnja 40 % in stroški osebja, ki se dodelijo v obliki stroškov na enoto (različnih urnih postavk).</a:t>
            </a:r>
            <a:endParaRPr lang="sl-SI" sz="2000" dirty="0">
              <a:solidFill>
                <a:schemeClr val="bg2">
                  <a:lumMod val="50000"/>
                </a:schemeClr>
              </a:solidFill>
              <a:latin typeface="+mj-lt"/>
            </a:endParaRPr>
          </a:p>
          <a:p>
            <a:pPr marL="0" indent="0" algn="just">
              <a:buNone/>
            </a:pPr>
            <a:r>
              <a:rPr lang="sl-SI" sz="2000" dirty="0">
                <a:solidFill>
                  <a:schemeClr val="bg2">
                    <a:lumMod val="50000"/>
                  </a:schemeClr>
                </a:solidFill>
                <a:latin typeface="+mj-lt"/>
              </a:rPr>
              <a:t>Za poenostavljene oblike velja, da se na ločenem stroškovnem mestu projekta ne knjižijo na odhodkovni strani, ampak le na strani prihodkov oziroma prilivov. V primerih poenostavljenih oblik nepovratnih sredstev dejanski stroški in izdatki niso predmet preverjanja in spremljanja.</a:t>
            </a:r>
          </a:p>
          <a:p>
            <a:pPr marL="0" indent="0" algn="just">
              <a:buNone/>
            </a:pPr>
            <a:r>
              <a:rPr lang="sl-SI" sz="2000" b="1" dirty="0">
                <a:solidFill>
                  <a:schemeClr val="bg2">
                    <a:lumMod val="25000"/>
                  </a:schemeClr>
                </a:solidFill>
                <a:latin typeface="+mj-lt"/>
              </a:rPr>
              <a:t>V primeru </a:t>
            </a:r>
            <a:r>
              <a:rPr lang="sl-SI" sz="2000" b="1" dirty="0" err="1">
                <a:solidFill>
                  <a:schemeClr val="bg2">
                    <a:lumMod val="25000"/>
                  </a:schemeClr>
                </a:solidFill>
                <a:latin typeface="+mj-lt"/>
              </a:rPr>
              <a:t>neinvesticijskih</a:t>
            </a:r>
            <a:r>
              <a:rPr lang="sl-SI" sz="2000" b="1" dirty="0">
                <a:solidFill>
                  <a:schemeClr val="bg2">
                    <a:lumMod val="25000"/>
                  </a:schemeClr>
                </a:solidFill>
                <a:latin typeface="+mj-lt"/>
              </a:rPr>
              <a:t> projektov boste knjižili na ločenih stroškovnih mestih oz. kontih:</a:t>
            </a:r>
          </a:p>
        </p:txBody>
      </p:sp>
      <p:pic>
        <p:nvPicPr>
          <p:cNvPr id="5" name="Slika 4">
            <a:extLst>
              <a:ext uri="{FF2B5EF4-FFF2-40B4-BE49-F238E27FC236}">
                <a16:creationId xmlns:a16="http://schemas.microsoft.com/office/drawing/2014/main" id="{91A9C0BF-EE51-070E-4944-C139D6E38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42990"/>
            <a:ext cx="10812845" cy="238937"/>
          </a:xfrm>
          <a:prstGeom prst="rect">
            <a:avLst/>
          </a:prstGeom>
        </p:spPr>
      </p:pic>
      <p:sp>
        <p:nvSpPr>
          <p:cNvPr id="4" name="PoljeZBesedilom 3">
            <a:extLst>
              <a:ext uri="{FF2B5EF4-FFF2-40B4-BE49-F238E27FC236}">
                <a16:creationId xmlns:a16="http://schemas.microsoft.com/office/drawing/2014/main" id="{490F03BF-7B8F-BFFE-A379-68F6170DC2D9}"/>
              </a:ext>
            </a:extLst>
          </p:cNvPr>
          <p:cNvSpPr txBox="1"/>
          <p:nvPr/>
        </p:nvSpPr>
        <p:spPr>
          <a:xfrm>
            <a:off x="911773" y="4618865"/>
            <a:ext cx="3586656" cy="923330"/>
          </a:xfrm>
          <a:prstGeom prst="rect">
            <a:avLst/>
          </a:prstGeom>
          <a:solidFill>
            <a:schemeClr val="accent6">
              <a:lumMod val="20000"/>
              <a:lumOff val="80000"/>
            </a:schemeClr>
          </a:solidFill>
        </p:spPr>
        <p:txBody>
          <a:bodyPr wrap="square" rtlCol="0">
            <a:spAutoFit/>
          </a:bodyPr>
          <a:lstStyle/>
          <a:p>
            <a:r>
              <a:rPr lang="sl-SI" b="1" dirty="0">
                <a:solidFill>
                  <a:schemeClr val="accent2"/>
                </a:solidFill>
                <a:latin typeface="+mj-lt"/>
              </a:rPr>
              <a:t>NA ODHODKOVNI STRANI:</a:t>
            </a:r>
          </a:p>
          <a:p>
            <a:r>
              <a:rPr lang="sl-SI" dirty="0" err="1">
                <a:latin typeface="+mj-lt"/>
              </a:rPr>
              <a:t>Prenakazilo</a:t>
            </a:r>
            <a:r>
              <a:rPr lang="sl-SI" dirty="0">
                <a:latin typeface="+mj-lt"/>
              </a:rPr>
              <a:t> projektnim partnerjem</a:t>
            </a:r>
          </a:p>
          <a:p>
            <a:endParaRPr lang="sl-SI" dirty="0">
              <a:solidFill>
                <a:schemeClr val="bg2">
                  <a:lumMod val="50000"/>
                </a:schemeClr>
              </a:solidFill>
            </a:endParaRPr>
          </a:p>
        </p:txBody>
      </p:sp>
      <p:sp>
        <p:nvSpPr>
          <p:cNvPr id="6" name="PoljeZBesedilom 5">
            <a:extLst>
              <a:ext uri="{FF2B5EF4-FFF2-40B4-BE49-F238E27FC236}">
                <a16:creationId xmlns:a16="http://schemas.microsoft.com/office/drawing/2014/main" id="{00851FE5-36E2-BD87-05BA-5DD0479FFE67}"/>
              </a:ext>
            </a:extLst>
          </p:cNvPr>
          <p:cNvSpPr txBox="1"/>
          <p:nvPr/>
        </p:nvSpPr>
        <p:spPr>
          <a:xfrm>
            <a:off x="4700424" y="4623378"/>
            <a:ext cx="3203356" cy="923330"/>
          </a:xfrm>
          <a:prstGeom prst="rect">
            <a:avLst/>
          </a:prstGeom>
          <a:solidFill>
            <a:schemeClr val="accent6">
              <a:lumMod val="20000"/>
              <a:lumOff val="80000"/>
            </a:schemeClr>
          </a:solidFill>
        </p:spPr>
        <p:txBody>
          <a:bodyPr wrap="square" rtlCol="0">
            <a:spAutoFit/>
          </a:bodyPr>
          <a:lstStyle/>
          <a:p>
            <a:r>
              <a:rPr lang="sl-SI" b="1" dirty="0">
                <a:solidFill>
                  <a:schemeClr val="accent2"/>
                </a:solidFill>
                <a:latin typeface="+mj-lt"/>
              </a:rPr>
              <a:t>NA PRIHODKOVNI STRANI:</a:t>
            </a:r>
          </a:p>
          <a:p>
            <a:r>
              <a:rPr lang="sl-SI" dirty="0">
                <a:latin typeface="+mj-lt"/>
              </a:rPr>
              <a:t>Vsi prihodki in prilivi projekta</a:t>
            </a:r>
          </a:p>
          <a:p>
            <a:endParaRPr lang="sl-SI" dirty="0"/>
          </a:p>
        </p:txBody>
      </p:sp>
      <p:pic>
        <p:nvPicPr>
          <p:cNvPr id="8" name="Grafika 7" descr="Business Growth with solid fill">
            <a:extLst>
              <a:ext uri="{FF2B5EF4-FFF2-40B4-BE49-F238E27FC236}">
                <a16:creationId xmlns:a16="http://schemas.microsoft.com/office/drawing/2014/main" id="{2EDF864F-8312-147B-8F84-70C9EFBCE9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409" y="365615"/>
            <a:ext cx="533691" cy="533691"/>
          </a:xfrm>
          <a:prstGeom prst="rect">
            <a:avLst/>
          </a:prstGeom>
        </p:spPr>
      </p:pic>
      <p:sp>
        <p:nvSpPr>
          <p:cNvPr id="9" name="PoljeZBesedilom 8">
            <a:extLst>
              <a:ext uri="{FF2B5EF4-FFF2-40B4-BE49-F238E27FC236}">
                <a16:creationId xmlns:a16="http://schemas.microsoft.com/office/drawing/2014/main" id="{0FF10F8B-0B75-757D-247D-95E509EDB34D}"/>
              </a:ext>
            </a:extLst>
          </p:cNvPr>
          <p:cNvSpPr txBox="1"/>
          <p:nvPr/>
        </p:nvSpPr>
        <p:spPr>
          <a:xfrm>
            <a:off x="8105775" y="4618865"/>
            <a:ext cx="3545271" cy="1815882"/>
          </a:xfrm>
          <a:prstGeom prst="rect">
            <a:avLst/>
          </a:prstGeom>
          <a:solidFill>
            <a:schemeClr val="accent2"/>
          </a:solidFill>
        </p:spPr>
        <p:txBody>
          <a:bodyPr wrap="square">
            <a:spAutoFit/>
          </a:bodyPr>
          <a:lstStyle/>
          <a:p>
            <a:r>
              <a:rPr lang="sl-SI" sz="1600" dirty="0">
                <a:solidFill>
                  <a:schemeClr val="bg1"/>
                </a:solidFill>
                <a:latin typeface="+mj-lt"/>
              </a:rPr>
              <a:t>Ločenost računovodskega evidentiranja poslovnih dogodkov, ki se nanašajo na projekt velja za vse projektne partnerje. Pri vodilnem partnerju mora biti na ločenem stroškovnem mestu knjiženo tudi </a:t>
            </a:r>
            <a:r>
              <a:rPr lang="sl-SI" sz="1600" dirty="0" err="1">
                <a:solidFill>
                  <a:schemeClr val="bg1"/>
                </a:solidFill>
                <a:latin typeface="+mj-lt"/>
              </a:rPr>
              <a:t>prenakazilo</a:t>
            </a:r>
            <a:r>
              <a:rPr lang="sl-SI" sz="1600" dirty="0">
                <a:solidFill>
                  <a:schemeClr val="bg1"/>
                </a:solidFill>
                <a:latin typeface="+mj-lt"/>
              </a:rPr>
              <a:t> ostalim projektnim, partnerjem (v skladu s pogodbo).</a:t>
            </a:r>
          </a:p>
        </p:txBody>
      </p:sp>
      <p:sp>
        <p:nvSpPr>
          <p:cNvPr id="7" name="Označba mesta številke diapozitiva 6">
            <a:extLst>
              <a:ext uri="{FF2B5EF4-FFF2-40B4-BE49-F238E27FC236}">
                <a16:creationId xmlns:a16="http://schemas.microsoft.com/office/drawing/2014/main" id="{882D89C3-EF35-B9EB-7238-35315F9993E8}"/>
              </a:ext>
            </a:extLst>
          </p:cNvPr>
          <p:cNvSpPr>
            <a:spLocks noGrp="1"/>
          </p:cNvSpPr>
          <p:nvPr>
            <p:ph type="sldNum" sz="quarter" idx="12"/>
          </p:nvPr>
        </p:nvSpPr>
        <p:spPr/>
        <p:txBody>
          <a:bodyPr/>
          <a:lstStyle/>
          <a:p>
            <a:fld id="{DB0541E2-7EB7-469F-924A-AAEADCA667B4}" type="slidenum">
              <a:rPr lang="sl-SI" smtClean="0"/>
              <a:t>59</a:t>
            </a:fld>
            <a:endParaRPr lang="sl-SI"/>
          </a:p>
        </p:txBody>
      </p:sp>
    </p:spTree>
    <p:extLst>
      <p:ext uri="{BB962C8B-B14F-4D97-AF65-F5344CB8AC3E}">
        <p14:creationId xmlns:p14="http://schemas.microsoft.com/office/powerpoint/2010/main" val="1365321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40925-E45A-42FD-7E06-35860CD7FD76}"/>
            </a:ext>
          </a:extLst>
        </p:cNvPr>
        <p:cNvGrpSpPr/>
        <p:nvPr/>
      </p:nvGrpSpPr>
      <p:grpSpPr>
        <a:xfrm>
          <a:off x="0" y="0"/>
          <a:ext cx="0" cy="0"/>
          <a:chOff x="0" y="0"/>
          <a:chExt cx="0" cy="0"/>
        </a:xfrm>
      </p:grpSpPr>
      <p:sp>
        <p:nvSpPr>
          <p:cNvPr id="4" name="Naslov 1">
            <a:extLst>
              <a:ext uri="{FF2B5EF4-FFF2-40B4-BE49-F238E27FC236}">
                <a16:creationId xmlns:a16="http://schemas.microsoft.com/office/drawing/2014/main" id="{DC867A08-348D-BBCF-6A88-FD6C341280E6}"/>
              </a:ext>
            </a:extLst>
          </p:cNvPr>
          <p:cNvSpPr txBox="1">
            <a:spLocks/>
          </p:cNvSpPr>
          <p:nvPr/>
        </p:nvSpPr>
        <p:spPr>
          <a:xfrm>
            <a:off x="838200" y="238954"/>
            <a:ext cx="12192000" cy="7909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accent6">
                    <a:lumMod val="75000"/>
                  </a:schemeClr>
                </a:solidFill>
              </a:rPr>
              <a:t>TERMINSKI PLAN</a:t>
            </a:r>
          </a:p>
          <a:p>
            <a:endParaRPr lang="sl-SI" b="1" dirty="0">
              <a:solidFill>
                <a:schemeClr val="tx1">
                  <a:lumMod val="65000"/>
                  <a:lumOff val="35000"/>
                </a:schemeClr>
              </a:solidFill>
            </a:endParaRPr>
          </a:p>
        </p:txBody>
      </p:sp>
      <p:pic>
        <p:nvPicPr>
          <p:cNvPr id="2" name="Slika 1">
            <a:extLst>
              <a:ext uri="{FF2B5EF4-FFF2-40B4-BE49-F238E27FC236}">
                <a16:creationId xmlns:a16="http://schemas.microsoft.com/office/drawing/2014/main" id="{633F573F-CFFE-D823-EDE8-5FA0CACBD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81594"/>
            <a:ext cx="10515600" cy="210312"/>
          </a:xfrm>
          <a:prstGeom prst="rect">
            <a:avLst/>
          </a:prstGeom>
        </p:spPr>
      </p:pic>
      <p:sp>
        <p:nvSpPr>
          <p:cNvPr id="10" name="PoljeZBesedilom 9">
            <a:extLst>
              <a:ext uri="{FF2B5EF4-FFF2-40B4-BE49-F238E27FC236}">
                <a16:creationId xmlns:a16="http://schemas.microsoft.com/office/drawing/2014/main" id="{448E364E-E170-912C-791D-8FB2ABAC4384}"/>
              </a:ext>
            </a:extLst>
          </p:cNvPr>
          <p:cNvSpPr txBox="1"/>
          <p:nvPr/>
        </p:nvSpPr>
        <p:spPr>
          <a:xfrm>
            <a:off x="838200" y="1421960"/>
            <a:ext cx="7267575" cy="3040512"/>
          </a:xfrm>
          <a:prstGeom prst="rect">
            <a:avLst/>
          </a:prstGeom>
          <a:noFill/>
        </p:spPr>
        <p:txBody>
          <a:bodyPr wrap="square">
            <a:spAutoFit/>
          </a:bodyPr>
          <a:lstStyle/>
          <a:p>
            <a:pPr lvl="0" algn="just">
              <a:lnSpc>
                <a:spcPct val="115000"/>
              </a:lnSpc>
            </a:pPr>
            <a:r>
              <a:rPr lang="sl-SI" sz="2400" b="1" kern="100" dirty="0">
                <a:solidFill>
                  <a:schemeClr val="accent2"/>
                </a:solidFill>
                <a:latin typeface="+mj-lt"/>
                <a:cs typeface="Times New Roman" panose="02020603050405020304" pitchFamily="18" charset="0"/>
              </a:rPr>
              <a:t>Datum</a:t>
            </a:r>
            <a:r>
              <a:rPr lang="sl-SI" sz="2400" kern="100" dirty="0">
                <a:solidFill>
                  <a:schemeClr val="bg2">
                    <a:lumMod val="25000"/>
                  </a:schemeClr>
                </a:solidFill>
                <a:latin typeface="+mj-lt"/>
                <a:cs typeface="Times New Roman" panose="02020603050405020304" pitchFamily="18" charset="0"/>
              </a:rPr>
              <a:t> </a:t>
            </a:r>
            <a:r>
              <a:rPr lang="sl-SI" sz="2400" b="1" kern="100" dirty="0">
                <a:solidFill>
                  <a:schemeClr val="accent2"/>
                </a:solidFill>
                <a:latin typeface="+mj-lt"/>
                <a:cs typeface="Times New Roman" panose="02020603050405020304" pitchFamily="18" charset="0"/>
              </a:rPr>
              <a:t>zaključka projekta </a:t>
            </a:r>
            <a:r>
              <a:rPr lang="sl-SI" sz="2400" kern="100" dirty="0">
                <a:solidFill>
                  <a:schemeClr val="bg2">
                    <a:lumMod val="25000"/>
                  </a:schemeClr>
                </a:solidFill>
                <a:latin typeface="+mj-lt"/>
                <a:cs typeface="Times New Roman" panose="02020603050405020304" pitchFamily="18" charset="0"/>
              </a:rPr>
              <a:t>v okviru pogodbe se smatra </a:t>
            </a:r>
            <a:r>
              <a:rPr lang="sl-SI" sz="2400" b="1" kern="100" dirty="0">
                <a:solidFill>
                  <a:schemeClr val="bg2">
                    <a:lumMod val="25000"/>
                  </a:schemeClr>
                </a:solidFill>
                <a:latin typeface="+mj-lt"/>
                <a:cs typeface="Times New Roman" panose="02020603050405020304" pitchFamily="18" charset="0"/>
              </a:rPr>
              <a:t>3 mesece po zaključku aktivnosti</a:t>
            </a:r>
            <a:r>
              <a:rPr lang="sl-SI" sz="2400" kern="100" dirty="0">
                <a:solidFill>
                  <a:schemeClr val="bg2">
                    <a:lumMod val="25000"/>
                  </a:schemeClr>
                </a:solidFill>
                <a:latin typeface="+mj-lt"/>
                <a:cs typeface="Times New Roman" panose="02020603050405020304" pitchFamily="18" charset="0"/>
              </a:rPr>
              <a:t>, ko za vse stroške nastanejo tudi izdatki, tudi nakazilo s strani MKRR (upošteva se pripomba, ki je zapisana v aplikaciji “Projekt se zaključi, ko so izvedene vse načrtovane aktivnosti v okviru projekta in ko za vse stroške nastanejo tudi izdatki.«) </a:t>
            </a:r>
          </a:p>
        </p:txBody>
      </p:sp>
      <p:pic>
        <p:nvPicPr>
          <p:cNvPr id="5" name="Grafika 4" descr="Daily calendar with solid fill">
            <a:extLst>
              <a:ext uri="{FF2B5EF4-FFF2-40B4-BE49-F238E27FC236}">
                <a16:creationId xmlns:a16="http://schemas.microsoft.com/office/drawing/2014/main" id="{50E06515-0E22-4B8B-F869-281DBEFB9D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9513" y="238954"/>
            <a:ext cx="648687" cy="648687"/>
          </a:xfrm>
          <a:prstGeom prst="rect">
            <a:avLst/>
          </a:prstGeom>
        </p:spPr>
      </p:pic>
      <p:sp>
        <p:nvSpPr>
          <p:cNvPr id="3" name="Elipsa 2">
            <a:extLst>
              <a:ext uri="{FF2B5EF4-FFF2-40B4-BE49-F238E27FC236}">
                <a16:creationId xmlns:a16="http://schemas.microsoft.com/office/drawing/2014/main" id="{8497D0A8-88EC-497D-A81D-04C163787596}"/>
              </a:ext>
            </a:extLst>
          </p:cNvPr>
          <p:cNvSpPr/>
          <p:nvPr/>
        </p:nvSpPr>
        <p:spPr>
          <a:xfrm>
            <a:off x="9066258" y="3724275"/>
            <a:ext cx="1917609" cy="17907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400" b="1" dirty="0">
                <a:solidFill>
                  <a:schemeClr val="bg1"/>
                </a:solidFill>
                <a:latin typeface="+mj-lt"/>
              </a:rPr>
              <a:t>Projekt je potrebno izvesti skladno z vlogo. </a:t>
            </a:r>
          </a:p>
          <a:p>
            <a:pPr algn="ctr"/>
            <a:r>
              <a:rPr lang="sl-SI" sz="1400" b="1" dirty="0">
                <a:solidFill>
                  <a:schemeClr val="bg1"/>
                </a:solidFill>
                <a:latin typeface="+mj-lt"/>
              </a:rPr>
              <a:t>Pazite na navedene </a:t>
            </a:r>
          </a:p>
          <a:p>
            <a:pPr algn="ctr"/>
            <a:r>
              <a:rPr lang="sl-SI" sz="1400" b="1" dirty="0">
                <a:solidFill>
                  <a:schemeClr val="bg1"/>
                </a:solidFill>
                <a:latin typeface="+mj-lt"/>
              </a:rPr>
              <a:t>ROKE v </a:t>
            </a:r>
          </a:p>
          <a:p>
            <a:pPr algn="ctr"/>
            <a:r>
              <a:rPr lang="sl-SI" sz="1400" b="1" dirty="0">
                <a:solidFill>
                  <a:schemeClr val="bg1"/>
                </a:solidFill>
                <a:latin typeface="+mj-lt"/>
              </a:rPr>
              <a:t>Pogodbi z MKRR!</a:t>
            </a:r>
          </a:p>
        </p:txBody>
      </p:sp>
      <p:pic>
        <p:nvPicPr>
          <p:cNvPr id="12" name="Grafika 11" descr="Clock with solid fill">
            <a:extLst>
              <a:ext uri="{FF2B5EF4-FFF2-40B4-BE49-F238E27FC236}">
                <a16:creationId xmlns:a16="http://schemas.microsoft.com/office/drawing/2014/main" id="{0A72945C-B01F-B7DB-ED45-3D3A21A236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29688" y="1421960"/>
            <a:ext cx="2190750" cy="2190750"/>
          </a:xfrm>
          <a:prstGeom prst="rect">
            <a:avLst/>
          </a:prstGeom>
        </p:spPr>
      </p:pic>
      <p:sp>
        <p:nvSpPr>
          <p:cNvPr id="6" name="Označba mesta številke diapozitiva 5">
            <a:extLst>
              <a:ext uri="{FF2B5EF4-FFF2-40B4-BE49-F238E27FC236}">
                <a16:creationId xmlns:a16="http://schemas.microsoft.com/office/drawing/2014/main" id="{E38395B6-013C-1E4A-79E0-97BC72C87A05}"/>
              </a:ext>
            </a:extLst>
          </p:cNvPr>
          <p:cNvSpPr>
            <a:spLocks noGrp="1"/>
          </p:cNvSpPr>
          <p:nvPr>
            <p:ph type="sldNum" sz="quarter" idx="12"/>
          </p:nvPr>
        </p:nvSpPr>
        <p:spPr/>
        <p:txBody>
          <a:bodyPr/>
          <a:lstStyle/>
          <a:p>
            <a:fld id="{DB0541E2-7EB7-469F-924A-AAEADCA667B4}" type="slidenum">
              <a:rPr lang="sl-SI" smtClean="0"/>
              <a:t>6</a:t>
            </a:fld>
            <a:endParaRPr lang="sl-SI"/>
          </a:p>
        </p:txBody>
      </p:sp>
    </p:spTree>
    <p:extLst>
      <p:ext uri="{BB962C8B-B14F-4D97-AF65-F5344CB8AC3E}">
        <p14:creationId xmlns:p14="http://schemas.microsoft.com/office/powerpoint/2010/main" val="1478357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EB0E2-68F2-8700-603E-17F9ABAA9A67}"/>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E4D4876F-BA39-6EA9-76E0-195C51EC7968}"/>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pic>
        <p:nvPicPr>
          <p:cNvPr id="2" name="Picture 3">
            <a:extLst>
              <a:ext uri="{FF2B5EF4-FFF2-40B4-BE49-F238E27FC236}">
                <a16:creationId xmlns:a16="http://schemas.microsoft.com/office/drawing/2014/main" id="{08BB56C6-CBD2-A974-EE66-5E9DB47129F0}"/>
              </a:ext>
            </a:extLst>
          </p:cNvPr>
          <p:cNvPicPr>
            <a:picLocks noChangeAspect="1"/>
          </p:cNvPicPr>
          <p:nvPr/>
        </p:nvPicPr>
        <p:blipFill>
          <a:blip r:embed="rId2" cstate="print">
            <a:extLst>
              <a:ext uri="{28A0092B-C50C-407E-A947-70E740481C1C}">
                <a14:useLocalDpi xmlns:a14="http://schemas.microsoft.com/office/drawing/2010/main" val="0"/>
              </a:ext>
            </a:extLst>
          </a:blip>
          <a:srcRect l="83161"/>
          <a:stretch>
            <a:fillRect/>
          </a:stretch>
        </p:blipFill>
        <p:spPr>
          <a:xfrm>
            <a:off x="10082529" y="-324395"/>
            <a:ext cx="2109471" cy="7045870"/>
          </a:xfrm>
          <a:prstGeom prst="rect">
            <a:avLst/>
          </a:prstGeom>
        </p:spPr>
      </p:pic>
      <p:sp>
        <p:nvSpPr>
          <p:cNvPr id="4" name="Naslov 1">
            <a:extLst>
              <a:ext uri="{FF2B5EF4-FFF2-40B4-BE49-F238E27FC236}">
                <a16:creationId xmlns:a16="http://schemas.microsoft.com/office/drawing/2014/main" id="{3586B5C2-843B-EE51-3744-EB39A29CE3C9}"/>
              </a:ext>
            </a:extLst>
          </p:cNvPr>
          <p:cNvSpPr txBox="1">
            <a:spLocks/>
          </p:cNvSpPr>
          <p:nvPr/>
        </p:nvSpPr>
        <p:spPr>
          <a:xfrm>
            <a:off x="487293" y="190258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DOKAZILA O IZVEDBI AKTIVNOSTI</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pic>
        <p:nvPicPr>
          <p:cNvPr id="5" name="Slika 4">
            <a:extLst>
              <a:ext uri="{FF2B5EF4-FFF2-40B4-BE49-F238E27FC236}">
                <a16:creationId xmlns:a16="http://schemas.microsoft.com/office/drawing/2014/main" id="{07E381D7-AF23-AAA3-5940-6FC757ED75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91" y="3323843"/>
            <a:ext cx="9517453" cy="210312"/>
          </a:xfrm>
          <a:prstGeom prst="rect">
            <a:avLst/>
          </a:prstGeom>
        </p:spPr>
      </p:pic>
      <p:sp>
        <p:nvSpPr>
          <p:cNvPr id="8" name="Označba mesta številke diapozitiva 7">
            <a:extLst>
              <a:ext uri="{FF2B5EF4-FFF2-40B4-BE49-F238E27FC236}">
                <a16:creationId xmlns:a16="http://schemas.microsoft.com/office/drawing/2014/main" id="{B846857B-259E-DBDE-938C-4346E76812B3}"/>
              </a:ext>
            </a:extLst>
          </p:cNvPr>
          <p:cNvSpPr>
            <a:spLocks noGrp="1"/>
          </p:cNvSpPr>
          <p:nvPr>
            <p:ph type="sldNum" sz="quarter" idx="12"/>
          </p:nvPr>
        </p:nvSpPr>
        <p:spPr/>
        <p:txBody>
          <a:bodyPr/>
          <a:lstStyle/>
          <a:p>
            <a:fld id="{DB0541E2-7EB7-469F-924A-AAEADCA667B4}" type="slidenum">
              <a:rPr lang="sl-SI" smtClean="0"/>
              <a:t>60</a:t>
            </a:fld>
            <a:endParaRPr lang="sl-SI"/>
          </a:p>
        </p:txBody>
      </p:sp>
    </p:spTree>
    <p:extLst>
      <p:ext uri="{BB962C8B-B14F-4D97-AF65-F5344CB8AC3E}">
        <p14:creationId xmlns:p14="http://schemas.microsoft.com/office/powerpoint/2010/main" val="3441767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AD4C4-177E-CB6A-ABA1-CF1362B55B3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7FE5CB1-F897-12EE-46FF-52950C8FF3DC}"/>
              </a:ext>
            </a:extLst>
          </p:cNvPr>
          <p:cNvSpPr>
            <a:spLocks noGrp="1"/>
          </p:cNvSpPr>
          <p:nvPr>
            <p:ph type="title"/>
          </p:nvPr>
        </p:nvSpPr>
        <p:spPr>
          <a:xfrm>
            <a:off x="1086678" y="89610"/>
            <a:ext cx="10515600" cy="1325563"/>
          </a:xfrm>
        </p:spPr>
        <p:txBody>
          <a:bodyPr>
            <a:normAutofit/>
          </a:bodyPr>
          <a:lstStyle/>
          <a:p>
            <a:r>
              <a:rPr lang="sl-SI" sz="4000" b="1" dirty="0">
                <a:solidFill>
                  <a:schemeClr val="accent6">
                    <a:lumMod val="75000"/>
                  </a:schemeClr>
                </a:solidFill>
              </a:rPr>
              <a:t>AKTIVNOSTI</a:t>
            </a:r>
          </a:p>
        </p:txBody>
      </p:sp>
      <p:pic>
        <p:nvPicPr>
          <p:cNvPr id="4" name="Slika 3">
            <a:extLst>
              <a:ext uri="{FF2B5EF4-FFF2-40B4-BE49-F238E27FC236}">
                <a16:creationId xmlns:a16="http://schemas.microsoft.com/office/drawing/2014/main" id="{7AEB963D-DD43-6D6C-B161-C2771ECE2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131" y="1094273"/>
            <a:ext cx="9517453" cy="210312"/>
          </a:xfrm>
          <a:prstGeom prst="rect">
            <a:avLst/>
          </a:prstGeom>
        </p:spPr>
      </p:pic>
      <p:sp>
        <p:nvSpPr>
          <p:cNvPr id="8" name="PoljeZBesedilom 7">
            <a:extLst>
              <a:ext uri="{FF2B5EF4-FFF2-40B4-BE49-F238E27FC236}">
                <a16:creationId xmlns:a16="http://schemas.microsoft.com/office/drawing/2014/main" id="{5892C6F5-88A7-D1EE-4DA3-6C1552C49AC5}"/>
              </a:ext>
            </a:extLst>
          </p:cNvPr>
          <p:cNvSpPr txBox="1"/>
          <p:nvPr/>
        </p:nvSpPr>
        <p:spPr>
          <a:xfrm>
            <a:off x="1086678" y="1766233"/>
            <a:ext cx="9718306" cy="3277820"/>
          </a:xfrm>
          <a:prstGeom prst="rect">
            <a:avLst/>
          </a:prstGeom>
          <a:noFill/>
        </p:spPr>
        <p:txBody>
          <a:bodyPr wrap="square" rtlCol="0">
            <a:spAutoFit/>
          </a:bodyPr>
          <a:lstStyle/>
          <a:p>
            <a:pPr marL="285750" indent="-285750">
              <a:lnSpc>
                <a:spcPct val="150000"/>
              </a:lnSpc>
              <a:buClr>
                <a:schemeClr val="accent2"/>
              </a:buClr>
              <a:buFont typeface="Wingdings" panose="05000000000000000000" pitchFamily="2" charset="2"/>
              <a:buChar char="ü"/>
            </a:pPr>
            <a:r>
              <a:rPr lang="sl-SI" b="1" dirty="0">
                <a:solidFill>
                  <a:schemeClr val="bg2">
                    <a:lumMod val="25000"/>
                  </a:schemeClr>
                </a:solidFill>
                <a:latin typeface="+mj-lt"/>
              </a:rPr>
              <a:t>Nazivi aktivnosti se morajo ujemati z nazivi v vlogi.</a:t>
            </a:r>
          </a:p>
          <a:p>
            <a:pPr marL="285750" indent="-285750">
              <a:lnSpc>
                <a:spcPct val="150000"/>
              </a:lnSpc>
              <a:buClr>
                <a:schemeClr val="accent2"/>
              </a:buClr>
              <a:buFont typeface="Wingdings" panose="05000000000000000000" pitchFamily="2" charset="2"/>
              <a:buChar char="ü"/>
            </a:pPr>
            <a:r>
              <a:rPr lang="sl-SI" b="1" dirty="0">
                <a:solidFill>
                  <a:schemeClr val="bg2">
                    <a:lumMod val="25000"/>
                  </a:schemeClr>
                </a:solidFill>
                <a:latin typeface="+mj-lt"/>
              </a:rPr>
              <a:t>Aktivnosti morajo biti izvedene skladno z vlogo.</a:t>
            </a:r>
          </a:p>
          <a:p>
            <a:pPr marL="285750" indent="-285750">
              <a:lnSpc>
                <a:spcPct val="150000"/>
              </a:lnSpc>
              <a:buClr>
                <a:schemeClr val="accent2"/>
              </a:buClr>
              <a:buFont typeface="Wingdings" panose="05000000000000000000" pitchFamily="2" charset="2"/>
              <a:buChar char="ü"/>
            </a:pPr>
            <a:r>
              <a:rPr lang="sl-SI" b="1" dirty="0">
                <a:solidFill>
                  <a:schemeClr val="bg2">
                    <a:lumMod val="25000"/>
                  </a:schemeClr>
                </a:solidFill>
                <a:latin typeface="+mj-lt"/>
              </a:rPr>
              <a:t>Doseganje rezultatov in kazalnikov SLR.</a:t>
            </a:r>
          </a:p>
          <a:p>
            <a:pPr marL="285750" indent="-285750">
              <a:lnSpc>
                <a:spcPct val="150000"/>
              </a:lnSpc>
              <a:buClr>
                <a:schemeClr val="accent2"/>
              </a:buClr>
              <a:buFont typeface="Wingdings" panose="05000000000000000000" pitchFamily="2" charset="2"/>
              <a:buChar char="ü"/>
            </a:pPr>
            <a:r>
              <a:rPr lang="sl-SI" b="1" dirty="0">
                <a:solidFill>
                  <a:schemeClr val="bg2">
                    <a:lumMod val="25000"/>
                  </a:schemeClr>
                </a:solidFill>
                <a:latin typeface="+mj-lt"/>
              </a:rPr>
              <a:t>Vse aktivnosti in rezultate </a:t>
            </a:r>
            <a:r>
              <a:rPr lang="sl-SI" b="1" dirty="0">
                <a:solidFill>
                  <a:schemeClr val="accent2"/>
                </a:solidFill>
                <a:latin typeface="+mj-lt"/>
              </a:rPr>
              <a:t>FOTOGRAFIRAJTE</a:t>
            </a:r>
            <a:r>
              <a:rPr lang="sl-SI" b="1" dirty="0">
                <a:solidFill>
                  <a:schemeClr val="bg2">
                    <a:lumMod val="25000"/>
                  </a:schemeClr>
                </a:solidFill>
                <a:latin typeface="+mj-lt"/>
              </a:rPr>
              <a:t>. </a:t>
            </a:r>
          </a:p>
          <a:p>
            <a:pPr marL="285750" indent="-285750">
              <a:lnSpc>
                <a:spcPct val="150000"/>
              </a:lnSpc>
              <a:buClr>
                <a:schemeClr val="accent2"/>
              </a:buClr>
              <a:buFont typeface="Wingdings" panose="05000000000000000000" pitchFamily="2" charset="2"/>
              <a:buChar char="ü"/>
            </a:pPr>
            <a:endParaRPr lang="sl-SI" b="1" dirty="0">
              <a:solidFill>
                <a:schemeClr val="bg2">
                  <a:lumMod val="25000"/>
                </a:schemeClr>
              </a:solidFill>
              <a:latin typeface="+mj-lt"/>
            </a:endParaRPr>
          </a:p>
          <a:p>
            <a:pPr marL="285750" indent="-285750">
              <a:lnSpc>
                <a:spcPct val="150000"/>
              </a:lnSpc>
              <a:buClr>
                <a:schemeClr val="accent2"/>
              </a:buClr>
              <a:buFont typeface="Wingdings" panose="05000000000000000000" pitchFamily="2" charset="2"/>
              <a:buChar char="ü"/>
            </a:pPr>
            <a:r>
              <a:rPr lang="sl-SI" b="1" dirty="0">
                <a:solidFill>
                  <a:schemeClr val="bg2">
                    <a:lumMod val="25000"/>
                  </a:schemeClr>
                </a:solidFill>
                <a:latin typeface="+mj-lt"/>
              </a:rPr>
              <a:t>Ob zaključku vsake faze je potrebno izpolniti obrazec </a:t>
            </a:r>
            <a:r>
              <a:rPr lang="sl-SI" b="1" dirty="0">
                <a:solidFill>
                  <a:schemeClr val="accent2"/>
                </a:solidFill>
                <a:latin typeface="+mj-lt"/>
              </a:rPr>
              <a:t>VSEBINSKO POROČILO </a:t>
            </a:r>
            <a:r>
              <a:rPr lang="sl-SI" b="1" dirty="0">
                <a:solidFill>
                  <a:schemeClr val="bg2">
                    <a:lumMod val="25000"/>
                  </a:schemeClr>
                </a:solidFill>
                <a:latin typeface="+mj-lt"/>
              </a:rPr>
              <a:t>– usklajeno z izvedenimi aktivnostmi, vlogo in </a:t>
            </a:r>
            <a:r>
              <a:rPr lang="sl-SI" b="1" dirty="0" err="1">
                <a:solidFill>
                  <a:schemeClr val="bg2">
                    <a:lumMod val="25000"/>
                  </a:schemeClr>
                </a:solidFill>
                <a:latin typeface="+mj-lt"/>
              </a:rPr>
              <a:t>časovnicami</a:t>
            </a:r>
            <a:r>
              <a:rPr lang="sl-SI" b="1" dirty="0">
                <a:solidFill>
                  <a:schemeClr val="bg2">
                    <a:lumMod val="25000"/>
                  </a:schemeClr>
                </a:solidFill>
                <a:latin typeface="+mj-lt"/>
              </a:rPr>
              <a:t>/mesečnimi poročili. </a:t>
            </a:r>
          </a:p>
          <a:p>
            <a:endParaRPr lang="sl-SI" b="1" dirty="0">
              <a:latin typeface="+mj-lt"/>
            </a:endParaRPr>
          </a:p>
        </p:txBody>
      </p:sp>
      <p:pic>
        <p:nvPicPr>
          <p:cNvPr id="7" name="Grafika 6" descr="Presentation with pie chart with solid fill">
            <a:extLst>
              <a:ext uri="{FF2B5EF4-FFF2-40B4-BE49-F238E27FC236}">
                <a16:creationId xmlns:a16="http://schemas.microsoft.com/office/drawing/2014/main" id="{45BC3947-7CE1-EE45-700F-5B696BE612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5506" y="485841"/>
            <a:ext cx="608432" cy="608432"/>
          </a:xfrm>
          <a:prstGeom prst="rect">
            <a:avLst/>
          </a:prstGeom>
        </p:spPr>
      </p:pic>
      <p:sp>
        <p:nvSpPr>
          <p:cNvPr id="3" name="Označba mesta številke diapozitiva 2">
            <a:extLst>
              <a:ext uri="{FF2B5EF4-FFF2-40B4-BE49-F238E27FC236}">
                <a16:creationId xmlns:a16="http://schemas.microsoft.com/office/drawing/2014/main" id="{FE6F31D3-A4ED-9837-4522-2D56DC99059F}"/>
              </a:ext>
            </a:extLst>
          </p:cNvPr>
          <p:cNvSpPr>
            <a:spLocks noGrp="1"/>
          </p:cNvSpPr>
          <p:nvPr>
            <p:ph type="sldNum" sz="quarter" idx="12"/>
          </p:nvPr>
        </p:nvSpPr>
        <p:spPr/>
        <p:txBody>
          <a:bodyPr/>
          <a:lstStyle/>
          <a:p>
            <a:fld id="{DB0541E2-7EB7-469F-924A-AAEADCA667B4}" type="slidenum">
              <a:rPr lang="sl-SI" smtClean="0"/>
              <a:t>61</a:t>
            </a:fld>
            <a:endParaRPr lang="sl-SI"/>
          </a:p>
        </p:txBody>
      </p:sp>
    </p:spTree>
    <p:extLst>
      <p:ext uri="{BB962C8B-B14F-4D97-AF65-F5344CB8AC3E}">
        <p14:creationId xmlns:p14="http://schemas.microsoft.com/office/powerpoint/2010/main" val="3715728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B1F98-6B82-A48C-C580-5FB175A1F90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1E13289-2C64-3E08-BE90-BFE7551C969C}"/>
              </a:ext>
            </a:extLst>
          </p:cNvPr>
          <p:cNvSpPr>
            <a:spLocks noGrp="1"/>
          </p:cNvSpPr>
          <p:nvPr>
            <p:ph type="title"/>
          </p:nvPr>
        </p:nvSpPr>
        <p:spPr>
          <a:xfrm>
            <a:off x="1086678" y="89610"/>
            <a:ext cx="10515600" cy="1325563"/>
          </a:xfrm>
        </p:spPr>
        <p:txBody>
          <a:bodyPr>
            <a:normAutofit/>
          </a:bodyPr>
          <a:lstStyle/>
          <a:p>
            <a:r>
              <a:rPr lang="sl-SI" sz="4000" b="1" dirty="0">
                <a:solidFill>
                  <a:schemeClr val="accent6">
                    <a:lumMod val="75000"/>
                  </a:schemeClr>
                </a:solidFill>
              </a:rPr>
              <a:t>VKLJUČEVANJE OSEB V PROJEKTE</a:t>
            </a:r>
          </a:p>
        </p:txBody>
      </p:sp>
      <p:sp>
        <p:nvSpPr>
          <p:cNvPr id="3" name="Označba mesta vsebine 2">
            <a:extLst>
              <a:ext uri="{FF2B5EF4-FFF2-40B4-BE49-F238E27FC236}">
                <a16:creationId xmlns:a16="http://schemas.microsoft.com/office/drawing/2014/main" id="{D501F88E-0057-3837-8454-6E2195FFCC69}"/>
              </a:ext>
            </a:extLst>
          </p:cNvPr>
          <p:cNvSpPr>
            <a:spLocks noGrp="1"/>
          </p:cNvSpPr>
          <p:nvPr>
            <p:ph idx="1"/>
          </p:nvPr>
        </p:nvSpPr>
        <p:spPr>
          <a:xfrm>
            <a:off x="1176126" y="2667846"/>
            <a:ext cx="9517453" cy="1098524"/>
          </a:xfrm>
        </p:spPr>
        <p:txBody>
          <a:bodyPr>
            <a:normAutofit fontScale="85000" lnSpcReduction="10000"/>
          </a:bodyPr>
          <a:lstStyle/>
          <a:p>
            <a:pPr marL="0" indent="0">
              <a:buNone/>
            </a:pPr>
            <a:r>
              <a:rPr lang="sl-SI" sz="1700" dirty="0">
                <a:solidFill>
                  <a:schemeClr val="bg2">
                    <a:lumMod val="25000"/>
                  </a:schemeClr>
                </a:solidFill>
                <a:latin typeface="+mj-lt"/>
              </a:rPr>
              <a:t>Vključevanje oseb v projekte in s tem doseganje posameznih kazalnikov je potrebno </a:t>
            </a:r>
            <a:r>
              <a:rPr lang="sl-SI" sz="1700" b="1" dirty="0">
                <a:solidFill>
                  <a:schemeClr val="bg2">
                    <a:lumMod val="25000"/>
                  </a:schemeClr>
                </a:solidFill>
                <a:latin typeface="+mj-lt"/>
              </a:rPr>
              <a:t>dokazovati</a:t>
            </a:r>
            <a:r>
              <a:rPr lang="sl-SI" sz="1700" dirty="0">
                <a:solidFill>
                  <a:schemeClr val="bg2">
                    <a:lumMod val="25000"/>
                  </a:schemeClr>
                </a:solidFill>
                <a:latin typeface="+mj-lt"/>
              </a:rPr>
              <a:t>.</a:t>
            </a:r>
          </a:p>
          <a:p>
            <a:pPr marL="0" indent="0">
              <a:buNone/>
            </a:pPr>
            <a:r>
              <a:rPr lang="sl-SI" sz="1700" dirty="0">
                <a:solidFill>
                  <a:schemeClr val="bg2">
                    <a:lumMod val="25000"/>
                  </a:schemeClr>
                </a:solidFill>
                <a:latin typeface="+mj-lt"/>
              </a:rPr>
              <a:t>Vključevanje oseb v projekte je najlažje dokazovati s pomočjo </a:t>
            </a:r>
            <a:r>
              <a:rPr lang="sl-SI" sz="1700" b="1" dirty="0">
                <a:solidFill>
                  <a:schemeClr val="accent2"/>
                </a:solidFill>
                <a:latin typeface="+mj-lt"/>
              </a:rPr>
              <a:t>list prisotnosti.</a:t>
            </a:r>
          </a:p>
          <a:p>
            <a:pPr marL="0" indent="0">
              <a:buNone/>
            </a:pPr>
            <a:r>
              <a:rPr lang="sl-SI" sz="1700" dirty="0">
                <a:solidFill>
                  <a:schemeClr val="bg2">
                    <a:lumMod val="25000"/>
                  </a:schemeClr>
                </a:solidFill>
                <a:latin typeface="+mj-lt"/>
              </a:rPr>
              <a:t>Priprava promocijskih gradiv, ki se jih objavi v množičnih medijih, in udeležba na javnih dogodkih, kjer ni liste prisotnosti, ne šteje za tovrstno doseganje kazalnikov (ni mogoče dokazati koliko oseb in koga je ta aktivnost vključila). </a:t>
            </a:r>
          </a:p>
          <a:p>
            <a:pPr marL="0" indent="0">
              <a:buNone/>
            </a:pPr>
            <a:endParaRPr lang="sl-SI" sz="1600" dirty="0">
              <a:latin typeface="+mj-lt"/>
            </a:endParaRPr>
          </a:p>
        </p:txBody>
      </p:sp>
      <p:pic>
        <p:nvPicPr>
          <p:cNvPr id="4" name="Slika 3">
            <a:extLst>
              <a:ext uri="{FF2B5EF4-FFF2-40B4-BE49-F238E27FC236}">
                <a16:creationId xmlns:a16="http://schemas.microsoft.com/office/drawing/2014/main" id="{008B8382-EF57-66F9-F7A9-8036D2BE1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131" y="1094273"/>
            <a:ext cx="9517453" cy="210312"/>
          </a:xfrm>
          <a:prstGeom prst="rect">
            <a:avLst/>
          </a:prstGeom>
        </p:spPr>
      </p:pic>
      <p:sp>
        <p:nvSpPr>
          <p:cNvPr id="8" name="PoljeZBesedilom 7">
            <a:extLst>
              <a:ext uri="{FF2B5EF4-FFF2-40B4-BE49-F238E27FC236}">
                <a16:creationId xmlns:a16="http://schemas.microsoft.com/office/drawing/2014/main" id="{BCED0CA1-6BD9-7F69-8A67-0A53CCFB8263}"/>
              </a:ext>
            </a:extLst>
          </p:cNvPr>
          <p:cNvSpPr txBox="1"/>
          <p:nvPr/>
        </p:nvSpPr>
        <p:spPr>
          <a:xfrm>
            <a:off x="1176126" y="1534733"/>
            <a:ext cx="9517453" cy="923330"/>
          </a:xfrm>
          <a:prstGeom prst="rect">
            <a:avLst/>
          </a:prstGeom>
          <a:solidFill>
            <a:schemeClr val="accent2"/>
          </a:solidFill>
        </p:spPr>
        <p:txBody>
          <a:bodyPr wrap="square" rtlCol="0">
            <a:spAutoFit/>
          </a:bodyPr>
          <a:lstStyle/>
          <a:p>
            <a:r>
              <a:rPr lang="sl-SI" b="1" dirty="0">
                <a:latin typeface="+mj-lt"/>
              </a:rPr>
              <a:t>Za doseganje kazalnikov vezanih na število oseb, vključno z ranljivimi ciljnimi skupinami, je potrebna AKTIVNA UDELEŽBA teh oseb v projektnih aktivnostih !!!</a:t>
            </a:r>
          </a:p>
          <a:p>
            <a:r>
              <a:rPr lang="sl-SI" b="1" dirty="0">
                <a:latin typeface="+mj-lt"/>
              </a:rPr>
              <a:t>(npr. sodelovanje na delavnicah, predavanjih, izpolnjevanje vprašalnika …)</a:t>
            </a:r>
          </a:p>
        </p:txBody>
      </p:sp>
      <p:pic>
        <p:nvPicPr>
          <p:cNvPr id="10" name="Grafika 9" descr="Group with solid fill">
            <a:extLst>
              <a:ext uri="{FF2B5EF4-FFF2-40B4-BE49-F238E27FC236}">
                <a16:creationId xmlns:a16="http://schemas.microsoft.com/office/drawing/2014/main" id="{EF1970DA-5996-A19C-62BC-8912D28649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437" y="414134"/>
            <a:ext cx="680139" cy="680139"/>
          </a:xfrm>
          <a:prstGeom prst="rect">
            <a:avLst/>
          </a:prstGeom>
        </p:spPr>
      </p:pic>
      <p:sp>
        <p:nvSpPr>
          <p:cNvPr id="11" name="Označba mesta vsebine 2">
            <a:extLst>
              <a:ext uri="{FF2B5EF4-FFF2-40B4-BE49-F238E27FC236}">
                <a16:creationId xmlns:a16="http://schemas.microsoft.com/office/drawing/2014/main" id="{555C576F-CD03-6DF3-F478-AA3587072C37}"/>
              </a:ext>
            </a:extLst>
          </p:cNvPr>
          <p:cNvSpPr txBox="1">
            <a:spLocks/>
          </p:cNvSpPr>
          <p:nvPr/>
        </p:nvSpPr>
        <p:spPr>
          <a:xfrm>
            <a:off x="1176128" y="4005471"/>
            <a:ext cx="4220818" cy="2226365"/>
          </a:xfrm>
          <a:prstGeom prst="rect">
            <a:avLst/>
          </a:prstGeom>
          <a:solidFill>
            <a:schemeClr val="accent6"/>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sl-SI" sz="2300" b="1" dirty="0">
                <a:solidFill>
                  <a:schemeClr val="bg1"/>
                </a:solidFill>
                <a:latin typeface="+mj-lt"/>
              </a:rPr>
              <a:t>RANLJIVE CILJNE SKUPINE </a:t>
            </a:r>
          </a:p>
          <a:p>
            <a:pPr marL="0" indent="0">
              <a:lnSpc>
                <a:spcPct val="120000"/>
              </a:lnSpc>
              <a:buFont typeface="Arial" panose="020B0604020202020204" pitchFamily="34" charset="0"/>
              <a:buNone/>
            </a:pPr>
            <a:r>
              <a:rPr lang="sl-SI" sz="2300" dirty="0">
                <a:solidFill>
                  <a:schemeClr val="bg1"/>
                </a:solidFill>
                <a:latin typeface="+mj-lt"/>
              </a:rPr>
              <a:t>glede na Strategijo lokalnega razvoja LAS Zgornja Gorenjska – BOJA:</a:t>
            </a:r>
          </a:p>
          <a:p>
            <a:pPr>
              <a:lnSpc>
                <a:spcPct val="120000"/>
              </a:lnSpc>
            </a:pPr>
            <a:r>
              <a:rPr lang="sl-SI" sz="2300" b="1" dirty="0">
                <a:solidFill>
                  <a:schemeClr val="bg1"/>
                </a:solidFill>
                <a:latin typeface="+mj-lt"/>
              </a:rPr>
              <a:t>Mladi do 29 let</a:t>
            </a:r>
          </a:p>
          <a:p>
            <a:pPr>
              <a:lnSpc>
                <a:spcPct val="120000"/>
              </a:lnSpc>
            </a:pPr>
            <a:r>
              <a:rPr lang="sl-SI" sz="2300" b="1" dirty="0">
                <a:solidFill>
                  <a:schemeClr val="bg1"/>
                </a:solidFill>
                <a:latin typeface="+mj-lt"/>
              </a:rPr>
              <a:t>Starejši od 65 let</a:t>
            </a:r>
          </a:p>
          <a:p>
            <a:pPr>
              <a:lnSpc>
                <a:spcPct val="120000"/>
              </a:lnSpc>
            </a:pPr>
            <a:r>
              <a:rPr lang="sl-SI" sz="2300" b="1" dirty="0">
                <a:solidFill>
                  <a:schemeClr val="bg1"/>
                </a:solidFill>
                <a:latin typeface="+mj-lt"/>
              </a:rPr>
              <a:t>Osebe s posebnimi potrebami </a:t>
            </a:r>
          </a:p>
          <a:p>
            <a:pPr marL="342900" indent="-342900">
              <a:buFont typeface="+mj-lt"/>
              <a:buAutoNum type="arabicPeriod"/>
            </a:pPr>
            <a:endParaRPr lang="sl-SI" sz="1600" dirty="0">
              <a:latin typeface="+mj-lt"/>
            </a:endParaRPr>
          </a:p>
        </p:txBody>
      </p:sp>
      <p:sp>
        <p:nvSpPr>
          <p:cNvPr id="6" name="Elipsa 5">
            <a:extLst>
              <a:ext uri="{FF2B5EF4-FFF2-40B4-BE49-F238E27FC236}">
                <a16:creationId xmlns:a16="http://schemas.microsoft.com/office/drawing/2014/main" id="{55B84379-41DA-43C4-3BB7-66B5C7608CC4}"/>
              </a:ext>
            </a:extLst>
          </p:cNvPr>
          <p:cNvSpPr/>
          <p:nvPr/>
        </p:nvSpPr>
        <p:spPr>
          <a:xfrm>
            <a:off x="8795204" y="4793846"/>
            <a:ext cx="1898375" cy="1437990"/>
          </a:xfrm>
          <a:prstGeom prst="ellipse">
            <a:avLst/>
          </a:prstGeom>
          <a:solidFill>
            <a:schemeClr val="accent6"/>
          </a:solidFill>
          <a:ln w="9525" cap="flat">
            <a:noFill/>
            <a:prstDash val="solid"/>
            <a:miter/>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sz="1600" b="1" dirty="0">
                <a:solidFill>
                  <a:schemeClr val="tx1"/>
                </a:solidFill>
              </a:rPr>
              <a:t>FOTOGRAFIJE</a:t>
            </a:r>
          </a:p>
          <a:p>
            <a:pPr algn="ctr"/>
            <a:r>
              <a:rPr lang="sl-SI" sz="1600" b="1" dirty="0">
                <a:solidFill>
                  <a:schemeClr val="tx1"/>
                </a:solidFill>
              </a:rPr>
              <a:t>!!!</a:t>
            </a:r>
          </a:p>
        </p:txBody>
      </p:sp>
      <p:sp>
        <p:nvSpPr>
          <p:cNvPr id="5" name="Označba mesta številke diapozitiva 4">
            <a:extLst>
              <a:ext uri="{FF2B5EF4-FFF2-40B4-BE49-F238E27FC236}">
                <a16:creationId xmlns:a16="http://schemas.microsoft.com/office/drawing/2014/main" id="{3F5990D0-CF7C-A711-A142-910E46CA7F41}"/>
              </a:ext>
            </a:extLst>
          </p:cNvPr>
          <p:cNvSpPr>
            <a:spLocks noGrp="1"/>
          </p:cNvSpPr>
          <p:nvPr>
            <p:ph type="sldNum" sz="quarter" idx="12"/>
          </p:nvPr>
        </p:nvSpPr>
        <p:spPr/>
        <p:txBody>
          <a:bodyPr/>
          <a:lstStyle/>
          <a:p>
            <a:fld id="{DB0541E2-7EB7-469F-924A-AAEADCA667B4}" type="slidenum">
              <a:rPr lang="sl-SI" smtClean="0"/>
              <a:t>62</a:t>
            </a:fld>
            <a:endParaRPr lang="sl-SI"/>
          </a:p>
        </p:txBody>
      </p:sp>
    </p:spTree>
    <p:extLst>
      <p:ext uri="{BB962C8B-B14F-4D97-AF65-F5344CB8AC3E}">
        <p14:creationId xmlns:p14="http://schemas.microsoft.com/office/powerpoint/2010/main" val="10690189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8204E-59C4-1AE4-CC91-D95BDF998F1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4C9F9DB-CCF2-2D30-54A8-83C34751295E}"/>
              </a:ext>
            </a:extLst>
          </p:cNvPr>
          <p:cNvSpPr>
            <a:spLocks noGrp="1"/>
          </p:cNvSpPr>
          <p:nvPr>
            <p:ph type="title"/>
          </p:nvPr>
        </p:nvSpPr>
        <p:spPr>
          <a:xfrm>
            <a:off x="838200" y="-68744"/>
            <a:ext cx="10515600" cy="1325563"/>
          </a:xfrm>
        </p:spPr>
        <p:txBody>
          <a:bodyPr>
            <a:normAutofit/>
          </a:bodyPr>
          <a:lstStyle/>
          <a:p>
            <a:r>
              <a:rPr lang="sl-SI" sz="4000" b="1" dirty="0">
                <a:solidFill>
                  <a:schemeClr val="accent6">
                    <a:lumMod val="75000"/>
                  </a:schemeClr>
                </a:solidFill>
              </a:rPr>
              <a:t>LISTE PRISOTNOSTI</a:t>
            </a:r>
          </a:p>
        </p:txBody>
      </p:sp>
      <p:sp>
        <p:nvSpPr>
          <p:cNvPr id="3" name="Označba mesta vsebine 2">
            <a:extLst>
              <a:ext uri="{FF2B5EF4-FFF2-40B4-BE49-F238E27FC236}">
                <a16:creationId xmlns:a16="http://schemas.microsoft.com/office/drawing/2014/main" id="{652AF1A0-ED50-2C9D-7AD8-0914082E8493}"/>
              </a:ext>
            </a:extLst>
          </p:cNvPr>
          <p:cNvSpPr>
            <a:spLocks noGrp="1"/>
          </p:cNvSpPr>
          <p:nvPr>
            <p:ph idx="1"/>
          </p:nvPr>
        </p:nvSpPr>
        <p:spPr>
          <a:xfrm>
            <a:off x="838200" y="1461259"/>
            <a:ext cx="10515600" cy="4208330"/>
          </a:xfrm>
        </p:spPr>
        <p:txBody>
          <a:bodyPr>
            <a:normAutofit fontScale="92500" lnSpcReduction="20000"/>
          </a:bodyPr>
          <a:lstStyle/>
          <a:p>
            <a:pPr marL="0" indent="0">
              <a:buNone/>
            </a:pPr>
            <a:r>
              <a:rPr lang="sl-SI" sz="1900" dirty="0">
                <a:solidFill>
                  <a:schemeClr val="bg2">
                    <a:lumMod val="25000"/>
                  </a:schemeClr>
                </a:solidFill>
                <a:latin typeface="+mj-lt"/>
              </a:rPr>
              <a:t>Dokazovanje srečanj, sestankov, delavnic in drugega vključevanja deležnikov poteka preko </a:t>
            </a:r>
            <a:r>
              <a:rPr lang="sl-SI" sz="1900" b="1" dirty="0">
                <a:solidFill>
                  <a:schemeClr val="bg2">
                    <a:lumMod val="25000"/>
                  </a:schemeClr>
                </a:solidFill>
                <a:latin typeface="+mj-lt"/>
              </a:rPr>
              <a:t>list prisotnosti.</a:t>
            </a:r>
          </a:p>
          <a:p>
            <a:pPr marL="0" indent="0">
              <a:buNone/>
            </a:pPr>
            <a:endParaRPr lang="sl-SI" sz="1900" dirty="0">
              <a:solidFill>
                <a:schemeClr val="bg2">
                  <a:lumMod val="25000"/>
                </a:schemeClr>
              </a:solidFill>
              <a:latin typeface="+mj-lt"/>
            </a:endParaRPr>
          </a:p>
          <a:p>
            <a:pPr marL="0" indent="0">
              <a:buNone/>
            </a:pPr>
            <a:r>
              <a:rPr lang="sl-SI" sz="1900" b="1" dirty="0">
                <a:solidFill>
                  <a:schemeClr val="accent2"/>
                </a:solidFill>
                <a:latin typeface="+mj-lt"/>
              </a:rPr>
              <a:t>LISTA PRISOTNOSTI MORA VSEBOVATI:</a:t>
            </a:r>
          </a:p>
          <a:p>
            <a:r>
              <a:rPr lang="sl-SI" sz="1900" b="1" dirty="0">
                <a:solidFill>
                  <a:schemeClr val="bg2">
                    <a:lumMod val="25000"/>
                  </a:schemeClr>
                </a:solidFill>
                <a:latin typeface="+mj-lt"/>
              </a:rPr>
              <a:t>naziv projekta</a:t>
            </a:r>
          </a:p>
          <a:p>
            <a:r>
              <a:rPr lang="sl-SI" sz="1900" b="1" dirty="0">
                <a:solidFill>
                  <a:schemeClr val="bg2">
                    <a:lumMod val="25000"/>
                  </a:schemeClr>
                </a:solidFill>
                <a:latin typeface="+mj-lt"/>
              </a:rPr>
              <a:t>naziv projektne aktivnosti</a:t>
            </a:r>
          </a:p>
          <a:p>
            <a:r>
              <a:rPr lang="sl-SI" sz="1900" b="1" dirty="0">
                <a:solidFill>
                  <a:schemeClr val="bg2">
                    <a:lumMod val="25000"/>
                  </a:schemeClr>
                </a:solidFill>
                <a:latin typeface="+mj-lt"/>
              </a:rPr>
              <a:t>datum</a:t>
            </a:r>
            <a:r>
              <a:rPr lang="sl-SI" sz="1900" dirty="0">
                <a:solidFill>
                  <a:schemeClr val="bg2">
                    <a:lumMod val="25000"/>
                  </a:schemeClr>
                </a:solidFill>
                <a:latin typeface="+mj-lt"/>
              </a:rPr>
              <a:t> in </a:t>
            </a:r>
            <a:r>
              <a:rPr lang="sl-SI" sz="1900" b="1" dirty="0">
                <a:solidFill>
                  <a:schemeClr val="bg2">
                    <a:lumMod val="25000"/>
                  </a:schemeClr>
                </a:solidFill>
                <a:latin typeface="+mj-lt"/>
              </a:rPr>
              <a:t>kraj</a:t>
            </a:r>
            <a:r>
              <a:rPr lang="sl-SI" sz="1900" dirty="0">
                <a:solidFill>
                  <a:schemeClr val="bg2">
                    <a:lumMod val="25000"/>
                  </a:schemeClr>
                </a:solidFill>
                <a:latin typeface="+mj-lt"/>
              </a:rPr>
              <a:t> srečanja/sestanka/delavnice</a:t>
            </a:r>
          </a:p>
          <a:p>
            <a:r>
              <a:rPr lang="sl-SI" sz="1900" b="1" dirty="0">
                <a:solidFill>
                  <a:schemeClr val="bg2">
                    <a:lumMod val="25000"/>
                  </a:schemeClr>
                </a:solidFill>
                <a:latin typeface="+mj-lt"/>
              </a:rPr>
              <a:t>podatke o udeležencih </a:t>
            </a:r>
            <a:r>
              <a:rPr lang="sl-SI" sz="1900" dirty="0">
                <a:solidFill>
                  <a:schemeClr val="bg2">
                    <a:lumMod val="25000"/>
                  </a:schemeClr>
                </a:solidFill>
                <a:latin typeface="+mj-lt"/>
              </a:rPr>
              <a:t>(npr. ime, priimek, kraj bivanja, institucija, kontaktni podatki…)</a:t>
            </a:r>
          </a:p>
          <a:p>
            <a:r>
              <a:rPr lang="sl-SI" sz="1900" b="1" dirty="0">
                <a:solidFill>
                  <a:schemeClr val="bg2">
                    <a:lumMod val="25000"/>
                  </a:schemeClr>
                </a:solidFill>
                <a:latin typeface="+mj-lt"/>
              </a:rPr>
              <a:t>podpise </a:t>
            </a:r>
            <a:r>
              <a:rPr lang="sl-SI" sz="1900" dirty="0">
                <a:solidFill>
                  <a:schemeClr val="bg2">
                    <a:lumMod val="25000"/>
                  </a:schemeClr>
                </a:solidFill>
                <a:latin typeface="+mj-lt"/>
              </a:rPr>
              <a:t>udeležencev</a:t>
            </a:r>
          </a:p>
          <a:p>
            <a:r>
              <a:rPr lang="sl-SI" sz="1900" b="1" dirty="0">
                <a:solidFill>
                  <a:schemeClr val="bg2">
                    <a:lumMod val="25000"/>
                  </a:schemeClr>
                </a:solidFill>
                <a:latin typeface="+mj-lt"/>
              </a:rPr>
              <a:t>označitev vira sofinanciranja </a:t>
            </a:r>
            <a:r>
              <a:rPr lang="sl-SI" sz="1900" dirty="0">
                <a:solidFill>
                  <a:schemeClr val="bg2">
                    <a:lumMod val="25000"/>
                  </a:schemeClr>
                </a:solidFill>
                <a:latin typeface="+mj-lt"/>
              </a:rPr>
              <a:t>/ obvezni logotipi</a:t>
            </a:r>
          </a:p>
          <a:p>
            <a:r>
              <a:rPr lang="sl-SI" sz="1900" dirty="0">
                <a:solidFill>
                  <a:schemeClr val="bg2">
                    <a:lumMod val="25000"/>
                  </a:schemeClr>
                </a:solidFill>
                <a:latin typeface="+mj-lt"/>
              </a:rPr>
              <a:t>GDPR politiko organizacije (lahko preko QR kode)</a:t>
            </a:r>
          </a:p>
          <a:p>
            <a:pPr marL="0" indent="0">
              <a:buNone/>
            </a:pPr>
            <a:endParaRPr lang="sl-SI" sz="1900" dirty="0">
              <a:solidFill>
                <a:schemeClr val="bg2">
                  <a:lumMod val="25000"/>
                </a:schemeClr>
              </a:solidFill>
              <a:latin typeface="+mj-lt"/>
            </a:endParaRPr>
          </a:p>
          <a:p>
            <a:pPr marL="0" indent="0">
              <a:buNone/>
            </a:pPr>
            <a:r>
              <a:rPr lang="sl-SI" sz="1900" dirty="0">
                <a:solidFill>
                  <a:schemeClr val="bg2">
                    <a:lumMod val="25000"/>
                  </a:schemeClr>
                </a:solidFill>
                <a:latin typeface="+mj-lt"/>
              </a:rPr>
              <a:t>Na listo prisotnosti se morajo podpisati </a:t>
            </a:r>
            <a:r>
              <a:rPr lang="sl-SI" sz="1900" b="1" dirty="0">
                <a:solidFill>
                  <a:schemeClr val="bg2">
                    <a:lumMod val="25000"/>
                  </a:schemeClr>
                </a:solidFill>
                <a:latin typeface="+mj-lt"/>
              </a:rPr>
              <a:t>vsi udeleženci ter tudi PREDAVATELJI in ORGANIZATORJI</a:t>
            </a:r>
            <a:r>
              <a:rPr lang="sl-SI" sz="1900" dirty="0">
                <a:solidFill>
                  <a:schemeClr val="bg2">
                    <a:lumMod val="25000"/>
                  </a:schemeClr>
                </a:solidFill>
                <a:latin typeface="+mj-lt"/>
              </a:rPr>
              <a:t>.</a:t>
            </a:r>
          </a:p>
          <a:p>
            <a:pPr marL="0" indent="0">
              <a:buNone/>
            </a:pPr>
            <a:r>
              <a:rPr lang="sl-SI" sz="1600" dirty="0">
                <a:latin typeface="+mj-lt"/>
              </a:rPr>
              <a:t> </a:t>
            </a:r>
          </a:p>
          <a:p>
            <a:pPr marL="342900" indent="-342900">
              <a:buFont typeface="+mj-lt"/>
              <a:buAutoNum type="arabicPeriod"/>
            </a:pPr>
            <a:endParaRPr lang="sl-SI" sz="1600" dirty="0">
              <a:latin typeface="+mj-lt"/>
            </a:endParaRPr>
          </a:p>
        </p:txBody>
      </p:sp>
      <p:pic>
        <p:nvPicPr>
          <p:cNvPr id="4" name="Slika 3">
            <a:extLst>
              <a:ext uri="{FF2B5EF4-FFF2-40B4-BE49-F238E27FC236}">
                <a16:creationId xmlns:a16="http://schemas.microsoft.com/office/drawing/2014/main" id="{69DCF498-1D35-2F26-EA86-1275A48D3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30758"/>
            <a:ext cx="9517453" cy="210312"/>
          </a:xfrm>
          <a:prstGeom prst="rect">
            <a:avLst/>
          </a:prstGeom>
        </p:spPr>
      </p:pic>
      <p:pic>
        <p:nvPicPr>
          <p:cNvPr id="7" name="Grafika 6" descr="Pencil with solid fill">
            <a:extLst>
              <a:ext uri="{FF2B5EF4-FFF2-40B4-BE49-F238E27FC236}">
                <a16:creationId xmlns:a16="http://schemas.microsoft.com/office/drawing/2014/main" id="{158AF2C7-E462-B45F-539D-1E2841F72E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044" y="284959"/>
            <a:ext cx="618156" cy="618156"/>
          </a:xfrm>
          <a:prstGeom prst="rect">
            <a:avLst/>
          </a:prstGeom>
        </p:spPr>
      </p:pic>
      <p:sp>
        <p:nvSpPr>
          <p:cNvPr id="8" name="PoljeZBesedilom 7">
            <a:extLst>
              <a:ext uri="{FF2B5EF4-FFF2-40B4-BE49-F238E27FC236}">
                <a16:creationId xmlns:a16="http://schemas.microsoft.com/office/drawing/2014/main" id="{1090531B-126B-7C54-A313-265F3A99FDBC}"/>
              </a:ext>
            </a:extLst>
          </p:cNvPr>
          <p:cNvSpPr txBox="1"/>
          <p:nvPr/>
        </p:nvSpPr>
        <p:spPr>
          <a:xfrm>
            <a:off x="838200" y="5669589"/>
            <a:ext cx="10515600" cy="646331"/>
          </a:xfrm>
          <a:prstGeom prst="rect">
            <a:avLst/>
          </a:prstGeom>
          <a:solidFill>
            <a:schemeClr val="accent2"/>
          </a:solidFill>
        </p:spPr>
        <p:txBody>
          <a:bodyPr wrap="square" rtlCol="0">
            <a:spAutoFit/>
          </a:bodyPr>
          <a:lstStyle/>
          <a:p>
            <a:r>
              <a:rPr lang="sl-SI" b="1" dirty="0">
                <a:solidFill>
                  <a:schemeClr val="bg1"/>
                </a:solidFill>
                <a:latin typeface="+mj-lt"/>
              </a:rPr>
              <a:t>Za dokazovanje vključevanja ranljivih ciljnih skupin, lahko lista prisotnosti zajema tudi razdelek, kjer udeleženci označijo ali so mladi do 29 let, starejši od 65 let ali osebe s posebnimi potrebami.</a:t>
            </a:r>
            <a:endParaRPr lang="sl-SI" dirty="0"/>
          </a:p>
        </p:txBody>
      </p:sp>
      <p:sp>
        <p:nvSpPr>
          <p:cNvPr id="5" name="Pravokotnik 4">
            <a:extLst>
              <a:ext uri="{FF2B5EF4-FFF2-40B4-BE49-F238E27FC236}">
                <a16:creationId xmlns:a16="http://schemas.microsoft.com/office/drawing/2014/main" id="{40769D18-9F1C-531C-A028-1884F352BDEE}"/>
              </a:ext>
            </a:extLst>
          </p:cNvPr>
          <p:cNvSpPr/>
          <p:nvPr/>
        </p:nvSpPr>
        <p:spPr>
          <a:xfrm>
            <a:off x="10020300" y="2140572"/>
            <a:ext cx="1333500" cy="4191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VZOREC LISTE PRISOTNOSTI</a:t>
            </a:r>
          </a:p>
        </p:txBody>
      </p:sp>
      <p:pic>
        <p:nvPicPr>
          <p:cNvPr id="6" name="Grafika 5" descr="Chevron arrows with solid fill">
            <a:extLst>
              <a:ext uri="{FF2B5EF4-FFF2-40B4-BE49-F238E27FC236}">
                <a16:creationId xmlns:a16="http://schemas.microsoft.com/office/drawing/2014/main" id="{A3040F09-8008-E9D2-0F37-2BBC86080E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5596" y="2164020"/>
            <a:ext cx="372203" cy="372203"/>
          </a:xfrm>
          <a:prstGeom prst="rect">
            <a:avLst/>
          </a:prstGeom>
        </p:spPr>
      </p:pic>
      <p:pic>
        <p:nvPicPr>
          <p:cNvPr id="9" name="Grafika 8" descr="Chevron arrows with solid fill">
            <a:extLst>
              <a:ext uri="{FF2B5EF4-FFF2-40B4-BE49-F238E27FC236}">
                <a16:creationId xmlns:a16="http://schemas.microsoft.com/office/drawing/2014/main" id="{6E954DA9-4C12-AA0B-7BA2-EEAC436904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10020300" y="5279047"/>
            <a:ext cx="372203" cy="372203"/>
          </a:xfrm>
          <a:prstGeom prst="rect">
            <a:avLst/>
          </a:prstGeom>
        </p:spPr>
      </p:pic>
      <p:sp>
        <p:nvSpPr>
          <p:cNvPr id="10" name="Pravokotnik 9">
            <a:extLst>
              <a:ext uri="{FF2B5EF4-FFF2-40B4-BE49-F238E27FC236}">
                <a16:creationId xmlns:a16="http://schemas.microsoft.com/office/drawing/2014/main" id="{23C3FFFA-4C70-62D2-6A09-7FC5AABB65E9}"/>
              </a:ext>
            </a:extLst>
          </p:cNvPr>
          <p:cNvSpPr/>
          <p:nvPr/>
        </p:nvSpPr>
        <p:spPr>
          <a:xfrm>
            <a:off x="10020300" y="4859947"/>
            <a:ext cx="1333500" cy="4191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VZOREC LISTE PRISOTNOSTI</a:t>
            </a:r>
          </a:p>
        </p:txBody>
      </p:sp>
      <p:sp>
        <p:nvSpPr>
          <p:cNvPr id="11" name="Označba mesta številke diapozitiva 10">
            <a:extLst>
              <a:ext uri="{FF2B5EF4-FFF2-40B4-BE49-F238E27FC236}">
                <a16:creationId xmlns:a16="http://schemas.microsoft.com/office/drawing/2014/main" id="{9C7D70E5-19EE-EC7B-D0AA-20917F1B5545}"/>
              </a:ext>
            </a:extLst>
          </p:cNvPr>
          <p:cNvSpPr>
            <a:spLocks noGrp="1"/>
          </p:cNvSpPr>
          <p:nvPr>
            <p:ph type="sldNum" sz="quarter" idx="12"/>
          </p:nvPr>
        </p:nvSpPr>
        <p:spPr/>
        <p:txBody>
          <a:bodyPr/>
          <a:lstStyle/>
          <a:p>
            <a:fld id="{DB0541E2-7EB7-469F-924A-AAEADCA667B4}" type="slidenum">
              <a:rPr lang="sl-SI" smtClean="0"/>
              <a:t>63</a:t>
            </a:fld>
            <a:endParaRPr lang="sl-SI"/>
          </a:p>
        </p:txBody>
      </p:sp>
    </p:spTree>
    <p:extLst>
      <p:ext uri="{BB962C8B-B14F-4D97-AF65-F5344CB8AC3E}">
        <p14:creationId xmlns:p14="http://schemas.microsoft.com/office/powerpoint/2010/main" val="18918056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50D16-FA01-F82D-3417-4116F792304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0931A6B-0FD7-010A-B54F-EF6EEA14B319}"/>
              </a:ext>
            </a:extLst>
          </p:cNvPr>
          <p:cNvSpPr>
            <a:spLocks noGrp="1"/>
          </p:cNvSpPr>
          <p:nvPr>
            <p:ph type="title"/>
          </p:nvPr>
        </p:nvSpPr>
        <p:spPr>
          <a:xfrm>
            <a:off x="838200" y="-68745"/>
            <a:ext cx="10515600" cy="1325563"/>
          </a:xfrm>
        </p:spPr>
        <p:txBody>
          <a:bodyPr>
            <a:normAutofit/>
          </a:bodyPr>
          <a:lstStyle/>
          <a:p>
            <a:r>
              <a:rPr lang="sl-SI" sz="4000" b="1" dirty="0">
                <a:solidFill>
                  <a:schemeClr val="accent6">
                    <a:lumMod val="75000"/>
                  </a:schemeClr>
                </a:solidFill>
              </a:rPr>
              <a:t>DRUGA DOKAZILA</a:t>
            </a:r>
          </a:p>
        </p:txBody>
      </p:sp>
      <p:pic>
        <p:nvPicPr>
          <p:cNvPr id="4" name="Slika 3">
            <a:extLst>
              <a:ext uri="{FF2B5EF4-FFF2-40B4-BE49-F238E27FC236}">
                <a16:creationId xmlns:a16="http://schemas.microsoft.com/office/drawing/2014/main" id="{07B21F4D-AA32-A6DE-DBA4-9728A2F84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30758"/>
            <a:ext cx="9517453" cy="210312"/>
          </a:xfrm>
          <a:prstGeom prst="rect">
            <a:avLst/>
          </a:prstGeom>
        </p:spPr>
      </p:pic>
      <p:pic>
        <p:nvPicPr>
          <p:cNvPr id="7" name="Grafika 6" descr="Pencil with solid fill">
            <a:extLst>
              <a:ext uri="{FF2B5EF4-FFF2-40B4-BE49-F238E27FC236}">
                <a16:creationId xmlns:a16="http://schemas.microsoft.com/office/drawing/2014/main" id="{F7D37447-CB6E-F4F3-1DE0-B3A862D4E6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044" y="284959"/>
            <a:ext cx="618156" cy="618156"/>
          </a:xfrm>
          <a:prstGeom prst="rect">
            <a:avLst/>
          </a:prstGeom>
        </p:spPr>
      </p:pic>
      <p:sp>
        <p:nvSpPr>
          <p:cNvPr id="6" name="Označba mesta vsebine 5">
            <a:extLst>
              <a:ext uri="{FF2B5EF4-FFF2-40B4-BE49-F238E27FC236}">
                <a16:creationId xmlns:a16="http://schemas.microsoft.com/office/drawing/2014/main" id="{BE25ED3F-4517-BEEA-32B7-0BF291CFB885}"/>
              </a:ext>
            </a:extLst>
          </p:cNvPr>
          <p:cNvSpPr>
            <a:spLocks noGrp="1"/>
          </p:cNvSpPr>
          <p:nvPr>
            <p:ph idx="1"/>
          </p:nvPr>
        </p:nvSpPr>
        <p:spPr>
          <a:xfrm>
            <a:off x="838200" y="1477755"/>
            <a:ext cx="9517453" cy="4351338"/>
          </a:xfrm>
        </p:spPr>
        <p:txBody>
          <a:bodyPr/>
          <a:lstStyle/>
          <a:p>
            <a:r>
              <a:rPr lang="sl-SI" b="1" dirty="0">
                <a:solidFill>
                  <a:schemeClr val="bg2">
                    <a:lumMod val="25000"/>
                  </a:schemeClr>
                </a:solidFill>
                <a:latin typeface="+mj-lt"/>
              </a:rPr>
              <a:t>Vabila</a:t>
            </a:r>
            <a:r>
              <a:rPr lang="sl-SI" dirty="0">
                <a:solidFill>
                  <a:schemeClr val="bg2">
                    <a:lumMod val="25000"/>
                  </a:schemeClr>
                </a:solidFill>
                <a:latin typeface="+mj-lt"/>
              </a:rPr>
              <a:t> (dokazila o objavah in </a:t>
            </a:r>
            <a:r>
              <a:rPr lang="sl-SI" dirty="0" err="1">
                <a:solidFill>
                  <a:schemeClr val="bg2">
                    <a:lumMod val="25000"/>
                  </a:schemeClr>
                </a:solidFill>
                <a:latin typeface="+mj-lt"/>
              </a:rPr>
              <a:t>diseminaciji</a:t>
            </a:r>
            <a:r>
              <a:rPr lang="sl-SI" dirty="0">
                <a:solidFill>
                  <a:schemeClr val="bg2">
                    <a:lumMod val="25000"/>
                  </a:schemeClr>
                </a:solidFill>
                <a:latin typeface="+mj-lt"/>
              </a:rPr>
              <a:t>)</a:t>
            </a:r>
          </a:p>
          <a:p>
            <a:r>
              <a:rPr lang="sl-SI" b="1" dirty="0">
                <a:solidFill>
                  <a:schemeClr val="bg2">
                    <a:lumMod val="25000"/>
                  </a:schemeClr>
                </a:solidFill>
                <a:latin typeface="+mj-lt"/>
              </a:rPr>
              <a:t>Zapisniki sestankov </a:t>
            </a:r>
          </a:p>
          <a:p>
            <a:r>
              <a:rPr lang="sl-SI" b="1" dirty="0">
                <a:solidFill>
                  <a:schemeClr val="bg2">
                    <a:lumMod val="25000"/>
                  </a:schemeClr>
                </a:solidFill>
                <a:latin typeface="+mj-lt"/>
              </a:rPr>
              <a:t>Gradiva</a:t>
            </a:r>
          </a:p>
          <a:p>
            <a:r>
              <a:rPr lang="sl-SI" b="1" dirty="0">
                <a:solidFill>
                  <a:schemeClr val="bg2">
                    <a:lumMod val="25000"/>
                  </a:schemeClr>
                </a:solidFill>
                <a:latin typeface="+mj-lt"/>
              </a:rPr>
              <a:t>Uradni zaznamki</a:t>
            </a:r>
          </a:p>
          <a:p>
            <a:r>
              <a:rPr lang="sl-SI" b="1" dirty="0">
                <a:solidFill>
                  <a:schemeClr val="bg2">
                    <a:lumMod val="25000"/>
                  </a:schemeClr>
                </a:solidFill>
                <a:latin typeface="+mj-lt"/>
              </a:rPr>
              <a:t>Fotografije</a:t>
            </a:r>
            <a:r>
              <a:rPr lang="sl-SI" dirty="0">
                <a:solidFill>
                  <a:schemeClr val="bg2">
                    <a:lumMod val="25000"/>
                  </a:schemeClr>
                </a:solidFill>
                <a:latin typeface="+mj-lt"/>
              </a:rPr>
              <a:t> (dogodkov, storitev, investicij …)</a:t>
            </a:r>
          </a:p>
          <a:p>
            <a:r>
              <a:rPr lang="sl-SI" b="1" dirty="0">
                <a:solidFill>
                  <a:schemeClr val="bg2">
                    <a:lumMod val="25000"/>
                  </a:schemeClr>
                </a:solidFill>
                <a:latin typeface="+mj-lt"/>
              </a:rPr>
              <a:t>Tiskani materiali</a:t>
            </a:r>
          </a:p>
          <a:p>
            <a:r>
              <a:rPr lang="sl-SI" b="1" dirty="0">
                <a:solidFill>
                  <a:schemeClr val="bg2">
                    <a:lumMod val="25000"/>
                  </a:schemeClr>
                </a:solidFill>
                <a:latin typeface="+mj-lt"/>
              </a:rPr>
              <a:t>Rezultati</a:t>
            </a:r>
            <a:r>
              <a:rPr lang="sl-SI" dirty="0">
                <a:solidFill>
                  <a:schemeClr val="bg2">
                    <a:lumMod val="25000"/>
                  </a:schemeClr>
                </a:solidFill>
                <a:latin typeface="+mj-lt"/>
              </a:rPr>
              <a:t> (npr. poročila, analize, promocijski materiali, videoposnetki …) </a:t>
            </a:r>
          </a:p>
        </p:txBody>
      </p:sp>
      <p:sp>
        <p:nvSpPr>
          <p:cNvPr id="9" name="Elipsa 8">
            <a:extLst>
              <a:ext uri="{FF2B5EF4-FFF2-40B4-BE49-F238E27FC236}">
                <a16:creationId xmlns:a16="http://schemas.microsoft.com/office/drawing/2014/main" id="{BB06362F-AF81-BC1E-B7C0-828C0E85C15B}"/>
              </a:ext>
            </a:extLst>
          </p:cNvPr>
          <p:cNvSpPr/>
          <p:nvPr/>
        </p:nvSpPr>
        <p:spPr>
          <a:xfrm>
            <a:off x="9302105" y="4353340"/>
            <a:ext cx="2366434" cy="2173494"/>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700" b="1" dirty="0">
                <a:solidFill>
                  <a:schemeClr val="bg1"/>
                </a:solidFill>
                <a:latin typeface="+mj-lt"/>
              </a:rPr>
              <a:t>Ne pozabite na ustrezno označevanje – logotipi, navedba sofinanciranja in naziv projekta</a:t>
            </a:r>
          </a:p>
        </p:txBody>
      </p:sp>
      <p:sp>
        <p:nvSpPr>
          <p:cNvPr id="3" name="Označba mesta vsebine 2">
            <a:extLst>
              <a:ext uri="{FF2B5EF4-FFF2-40B4-BE49-F238E27FC236}">
                <a16:creationId xmlns:a16="http://schemas.microsoft.com/office/drawing/2014/main" id="{D4B536E5-41EE-7466-FE60-DC7DAD8900F8}"/>
              </a:ext>
            </a:extLst>
          </p:cNvPr>
          <p:cNvSpPr txBox="1">
            <a:spLocks/>
          </p:cNvSpPr>
          <p:nvPr/>
        </p:nvSpPr>
        <p:spPr>
          <a:xfrm>
            <a:off x="9302105" y="1514649"/>
            <a:ext cx="2366434" cy="2465286"/>
          </a:xfrm>
          <a:prstGeom prst="rect">
            <a:avLst/>
          </a:prstGeom>
          <a:solidFill>
            <a:schemeClr val="accent2"/>
          </a:solidFill>
        </p:spPr>
        <p:txBody>
          <a:bodyPr vert="horz" lIns="91440" tIns="45720" rIns="91440" bIns="45720" numCol="1"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l-PL" sz="5600" b="1" dirty="0">
                <a:solidFill>
                  <a:schemeClr val="bg1"/>
                </a:solidFill>
                <a:latin typeface="+mj-lt"/>
              </a:rPr>
              <a:t>FOTOGRAFIJE !!!</a:t>
            </a:r>
          </a:p>
          <a:p>
            <a:pPr algn="ctr">
              <a:buFontTx/>
              <a:buChar char="-"/>
            </a:pPr>
            <a:r>
              <a:rPr lang="pl-PL" sz="3800" b="1" dirty="0">
                <a:solidFill>
                  <a:schemeClr val="tx1">
                    <a:lumMod val="85000"/>
                    <a:lumOff val="15000"/>
                  </a:schemeClr>
                </a:solidFill>
                <a:latin typeface="+mj-lt"/>
              </a:rPr>
              <a:t>udeleženci</a:t>
            </a:r>
          </a:p>
          <a:p>
            <a:pPr algn="ctr">
              <a:buFontTx/>
              <a:buChar char="-"/>
            </a:pPr>
            <a:r>
              <a:rPr lang="pl-PL" sz="3800" b="1" dirty="0">
                <a:solidFill>
                  <a:schemeClr val="tx1">
                    <a:lumMod val="85000"/>
                    <a:lumOff val="15000"/>
                  </a:schemeClr>
                </a:solidFill>
                <a:latin typeface="+mj-lt"/>
              </a:rPr>
              <a:t>prostor</a:t>
            </a:r>
          </a:p>
          <a:p>
            <a:pPr algn="ctr">
              <a:buFontTx/>
              <a:buChar char="-"/>
            </a:pPr>
            <a:r>
              <a:rPr lang="pl-PL" sz="3800" b="1" dirty="0">
                <a:solidFill>
                  <a:schemeClr val="tx1">
                    <a:lumMod val="85000"/>
                    <a:lumOff val="15000"/>
                  </a:schemeClr>
                </a:solidFill>
                <a:latin typeface="+mj-lt"/>
              </a:rPr>
              <a:t>pogostitev</a:t>
            </a:r>
          </a:p>
          <a:p>
            <a:pPr algn="ctr">
              <a:buFontTx/>
              <a:buChar char="-"/>
            </a:pPr>
            <a:r>
              <a:rPr lang="pl-PL" sz="3800" b="1" dirty="0">
                <a:solidFill>
                  <a:schemeClr val="tx1">
                    <a:lumMod val="85000"/>
                    <a:lumOff val="15000"/>
                  </a:schemeClr>
                </a:solidFill>
                <a:latin typeface="+mj-lt"/>
              </a:rPr>
              <a:t>vse za kar imate račun in uveljavljate stroške</a:t>
            </a:r>
          </a:p>
          <a:p>
            <a:pPr algn="ctr">
              <a:buFontTx/>
              <a:buChar char="-"/>
            </a:pPr>
            <a:endParaRPr lang="pl-PL" sz="5600" b="1" dirty="0">
              <a:latin typeface="+mj-lt"/>
            </a:endParaRPr>
          </a:p>
          <a:p>
            <a:pPr algn="ctr">
              <a:buFontTx/>
              <a:buChar char="-"/>
            </a:pPr>
            <a:endParaRPr lang="pl-PL" sz="1600" b="1" dirty="0">
              <a:latin typeface="+mj-lt"/>
            </a:endParaRPr>
          </a:p>
        </p:txBody>
      </p:sp>
      <p:sp>
        <p:nvSpPr>
          <p:cNvPr id="5" name="Pravokotnik 4">
            <a:extLst>
              <a:ext uri="{FF2B5EF4-FFF2-40B4-BE49-F238E27FC236}">
                <a16:creationId xmlns:a16="http://schemas.microsoft.com/office/drawing/2014/main" id="{2506235F-A805-97EA-08B3-7E9858D26283}"/>
              </a:ext>
            </a:extLst>
          </p:cNvPr>
          <p:cNvSpPr/>
          <p:nvPr/>
        </p:nvSpPr>
        <p:spPr>
          <a:xfrm>
            <a:off x="4048125" y="3009900"/>
            <a:ext cx="1676400" cy="4191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VZOREC URADNEGA ZAZNAMKA</a:t>
            </a:r>
          </a:p>
        </p:txBody>
      </p:sp>
      <p:pic>
        <p:nvPicPr>
          <p:cNvPr id="8" name="Grafika 7" descr="Chevron arrows with solid fill">
            <a:extLst>
              <a:ext uri="{FF2B5EF4-FFF2-40B4-BE49-F238E27FC236}">
                <a16:creationId xmlns:a16="http://schemas.microsoft.com/office/drawing/2014/main" id="{B1FB410B-BEED-7577-C069-D56D41193A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33421" y="3033348"/>
            <a:ext cx="372203" cy="372203"/>
          </a:xfrm>
          <a:prstGeom prst="rect">
            <a:avLst/>
          </a:prstGeom>
        </p:spPr>
      </p:pic>
      <p:sp>
        <p:nvSpPr>
          <p:cNvPr id="10" name="Označba mesta številke diapozitiva 9">
            <a:extLst>
              <a:ext uri="{FF2B5EF4-FFF2-40B4-BE49-F238E27FC236}">
                <a16:creationId xmlns:a16="http://schemas.microsoft.com/office/drawing/2014/main" id="{C6C55A15-2AD1-2179-DEE5-7B9E6793C257}"/>
              </a:ext>
            </a:extLst>
          </p:cNvPr>
          <p:cNvSpPr>
            <a:spLocks noGrp="1"/>
          </p:cNvSpPr>
          <p:nvPr>
            <p:ph type="sldNum" sz="quarter" idx="12"/>
          </p:nvPr>
        </p:nvSpPr>
        <p:spPr/>
        <p:txBody>
          <a:bodyPr/>
          <a:lstStyle/>
          <a:p>
            <a:fld id="{DB0541E2-7EB7-469F-924A-AAEADCA667B4}" type="slidenum">
              <a:rPr lang="sl-SI" smtClean="0"/>
              <a:t>64</a:t>
            </a:fld>
            <a:endParaRPr lang="sl-SI"/>
          </a:p>
        </p:txBody>
      </p:sp>
    </p:spTree>
    <p:extLst>
      <p:ext uri="{BB962C8B-B14F-4D97-AF65-F5344CB8AC3E}">
        <p14:creationId xmlns:p14="http://schemas.microsoft.com/office/powerpoint/2010/main" val="24107900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9CA3F-B170-F220-58F5-3C2FD81DB3AF}"/>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05CD2380-C994-93C1-1CB1-87B3FD4ADB5C}"/>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pic>
        <p:nvPicPr>
          <p:cNvPr id="2" name="Picture 3">
            <a:extLst>
              <a:ext uri="{FF2B5EF4-FFF2-40B4-BE49-F238E27FC236}">
                <a16:creationId xmlns:a16="http://schemas.microsoft.com/office/drawing/2014/main" id="{F6E1DC44-098E-C185-D8AC-2A3EEA4BF123}"/>
              </a:ext>
            </a:extLst>
          </p:cNvPr>
          <p:cNvPicPr>
            <a:picLocks noChangeAspect="1"/>
          </p:cNvPicPr>
          <p:nvPr/>
        </p:nvPicPr>
        <p:blipFill>
          <a:blip r:embed="rId2" cstate="print">
            <a:extLst>
              <a:ext uri="{28A0092B-C50C-407E-A947-70E740481C1C}">
                <a14:useLocalDpi xmlns:a14="http://schemas.microsoft.com/office/drawing/2010/main" val="0"/>
              </a:ext>
            </a:extLst>
          </a:blip>
          <a:srcRect l="85110"/>
          <a:stretch>
            <a:fillRect/>
          </a:stretch>
        </p:blipFill>
        <p:spPr>
          <a:xfrm>
            <a:off x="10385487" y="-54385"/>
            <a:ext cx="1806513" cy="6823748"/>
          </a:xfrm>
          <a:prstGeom prst="rect">
            <a:avLst/>
          </a:prstGeom>
        </p:spPr>
      </p:pic>
      <p:sp>
        <p:nvSpPr>
          <p:cNvPr id="4" name="Naslov 1">
            <a:extLst>
              <a:ext uri="{FF2B5EF4-FFF2-40B4-BE49-F238E27FC236}">
                <a16:creationId xmlns:a16="http://schemas.microsoft.com/office/drawing/2014/main" id="{5D504432-E40F-60BA-2142-2EB114C412AB}"/>
              </a:ext>
            </a:extLst>
          </p:cNvPr>
          <p:cNvSpPr txBox="1">
            <a:spLocks/>
          </p:cNvSpPr>
          <p:nvPr/>
        </p:nvSpPr>
        <p:spPr>
          <a:xfrm>
            <a:off x="808366" y="254185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SPREMEMBE PROJEKTOV</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pic>
        <p:nvPicPr>
          <p:cNvPr id="5" name="Slika 4">
            <a:extLst>
              <a:ext uri="{FF2B5EF4-FFF2-40B4-BE49-F238E27FC236}">
                <a16:creationId xmlns:a16="http://schemas.microsoft.com/office/drawing/2014/main" id="{05407593-A1F5-C79E-90E5-DB9CA92974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66" y="3998344"/>
            <a:ext cx="9517453" cy="210312"/>
          </a:xfrm>
          <a:prstGeom prst="rect">
            <a:avLst/>
          </a:prstGeom>
        </p:spPr>
      </p:pic>
      <p:sp>
        <p:nvSpPr>
          <p:cNvPr id="6" name="Označba mesta številke diapozitiva 5">
            <a:extLst>
              <a:ext uri="{FF2B5EF4-FFF2-40B4-BE49-F238E27FC236}">
                <a16:creationId xmlns:a16="http://schemas.microsoft.com/office/drawing/2014/main" id="{1D736F89-34FF-15A3-FD81-4D2167B77650}"/>
              </a:ext>
            </a:extLst>
          </p:cNvPr>
          <p:cNvSpPr>
            <a:spLocks noGrp="1"/>
          </p:cNvSpPr>
          <p:nvPr>
            <p:ph type="sldNum" sz="quarter" idx="12"/>
          </p:nvPr>
        </p:nvSpPr>
        <p:spPr/>
        <p:txBody>
          <a:bodyPr/>
          <a:lstStyle/>
          <a:p>
            <a:fld id="{DB0541E2-7EB7-469F-924A-AAEADCA667B4}" type="slidenum">
              <a:rPr lang="sl-SI" smtClean="0"/>
              <a:t>65</a:t>
            </a:fld>
            <a:endParaRPr lang="sl-SI"/>
          </a:p>
        </p:txBody>
      </p:sp>
    </p:spTree>
    <p:extLst>
      <p:ext uri="{BB962C8B-B14F-4D97-AF65-F5344CB8AC3E}">
        <p14:creationId xmlns:p14="http://schemas.microsoft.com/office/powerpoint/2010/main" val="40680653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0873C-C003-B481-8E6B-22C7B4A7F3B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C28B293-F2BE-02DB-4FF4-B759381D3743}"/>
              </a:ext>
            </a:extLst>
          </p:cNvPr>
          <p:cNvSpPr>
            <a:spLocks noGrp="1"/>
          </p:cNvSpPr>
          <p:nvPr>
            <p:ph type="title"/>
          </p:nvPr>
        </p:nvSpPr>
        <p:spPr>
          <a:xfrm>
            <a:off x="838200" y="-68745"/>
            <a:ext cx="10515600" cy="1325563"/>
          </a:xfrm>
        </p:spPr>
        <p:txBody>
          <a:bodyPr>
            <a:normAutofit/>
          </a:bodyPr>
          <a:lstStyle/>
          <a:p>
            <a:r>
              <a:rPr lang="sl-SI" sz="4000" b="1" dirty="0">
                <a:solidFill>
                  <a:schemeClr val="accent6">
                    <a:lumMod val="75000"/>
                  </a:schemeClr>
                </a:solidFill>
              </a:rPr>
              <a:t>SPREMEMBE PROJEKTA</a:t>
            </a:r>
          </a:p>
        </p:txBody>
      </p:sp>
      <p:pic>
        <p:nvPicPr>
          <p:cNvPr id="4" name="Slika 3">
            <a:extLst>
              <a:ext uri="{FF2B5EF4-FFF2-40B4-BE49-F238E27FC236}">
                <a16:creationId xmlns:a16="http://schemas.microsoft.com/office/drawing/2014/main" id="{2C060DEA-3518-74D6-8C10-941C77C79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08701"/>
            <a:ext cx="10515599" cy="232369"/>
          </a:xfrm>
          <a:prstGeom prst="rect">
            <a:avLst/>
          </a:prstGeom>
        </p:spPr>
      </p:pic>
      <p:pic>
        <p:nvPicPr>
          <p:cNvPr id="7" name="Grafika 6" descr="Pencil with solid fill">
            <a:extLst>
              <a:ext uri="{FF2B5EF4-FFF2-40B4-BE49-F238E27FC236}">
                <a16:creationId xmlns:a16="http://schemas.microsoft.com/office/drawing/2014/main" id="{7742AC81-08EB-B133-CCFF-39DB44366D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044" y="284959"/>
            <a:ext cx="618156" cy="618156"/>
          </a:xfrm>
          <a:prstGeom prst="rect">
            <a:avLst/>
          </a:prstGeom>
        </p:spPr>
      </p:pic>
      <p:sp>
        <p:nvSpPr>
          <p:cNvPr id="6" name="Označba mesta vsebine 5">
            <a:extLst>
              <a:ext uri="{FF2B5EF4-FFF2-40B4-BE49-F238E27FC236}">
                <a16:creationId xmlns:a16="http://schemas.microsoft.com/office/drawing/2014/main" id="{5CEEC982-2C7E-4FCB-7DD3-6F3475FB4950}"/>
              </a:ext>
            </a:extLst>
          </p:cNvPr>
          <p:cNvSpPr>
            <a:spLocks noGrp="1"/>
          </p:cNvSpPr>
          <p:nvPr>
            <p:ph idx="1"/>
          </p:nvPr>
        </p:nvSpPr>
        <p:spPr>
          <a:xfrm>
            <a:off x="838198" y="1355073"/>
            <a:ext cx="10515599" cy="4351338"/>
          </a:xfrm>
        </p:spPr>
        <p:txBody>
          <a:bodyPr>
            <a:normAutofit fontScale="92500" lnSpcReduction="10000"/>
          </a:bodyPr>
          <a:lstStyle/>
          <a:p>
            <a:pPr marL="0" indent="0">
              <a:buNone/>
            </a:pPr>
            <a:r>
              <a:rPr lang="sl-SI" sz="2200" dirty="0">
                <a:solidFill>
                  <a:schemeClr val="bg2">
                    <a:lumMod val="25000"/>
                  </a:schemeClr>
                </a:solidFill>
                <a:latin typeface="+mj-lt"/>
              </a:rPr>
              <a:t>Upravičenec lahko v obdobju izvajanja projekta in pred nastankom sprememb zaprosi za spremembo projekta, in sicer za sklad ESRR največ </a:t>
            </a:r>
            <a:r>
              <a:rPr lang="sl-SI" sz="2200" b="1" u="sng" dirty="0">
                <a:solidFill>
                  <a:schemeClr val="accent2"/>
                </a:solidFill>
                <a:latin typeface="+mj-lt"/>
              </a:rPr>
              <a:t>ENKRAT</a:t>
            </a:r>
            <a:r>
              <a:rPr lang="sl-SI" sz="2200" b="1" dirty="0">
                <a:solidFill>
                  <a:schemeClr val="bg2">
                    <a:lumMod val="25000"/>
                  </a:schemeClr>
                </a:solidFill>
                <a:latin typeface="+mj-lt"/>
              </a:rPr>
              <a:t>.</a:t>
            </a:r>
          </a:p>
          <a:p>
            <a:pPr marL="0" indent="0">
              <a:buNone/>
            </a:pPr>
            <a:r>
              <a:rPr lang="sl-SI" sz="2200" b="1" dirty="0">
                <a:solidFill>
                  <a:schemeClr val="bg2">
                    <a:lumMod val="25000"/>
                  </a:schemeClr>
                </a:solidFill>
                <a:latin typeface="+mj-lt"/>
              </a:rPr>
              <a:t>Potrebna je utemeljitev in pravočasna oddaja vloge za spremembo! </a:t>
            </a:r>
          </a:p>
          <a:p>
            <a:pPr marL="0" indent="0">
              <a:buNone/>
            </a:pPr>
            <a:r>
              <a:rPr lang="sl-SI" sz="2200" i="1" dirty="0">
                <a:solidFill>
                  <a:schemeClr val="accent6">
                    <a:lumMod val="75000"/>
                  </a:schemeClr>
                </a:solidFill>
                <a:latin typeface="+mj-lt"/>
              </a:rPr>
              <a:t>Z vsako spremembo na projektu je potrebno seznaniti skrbnika pogodbe in predhodno pridobiti soglasje. Tudi v pogodbi o sofinanciranju je navedeno: "Upravičenec je dolžan vsako finančno, vsebinsko oziroma časovno spremembo, ki bi vplivala ali bi lahko vplivala na cilje, kazalnike ali rezultate projekta pisno obrazložiti in utemeljiti, sicer izgubi pravico do nadaljnjega koriščenja sredstev kohezijske politike.".</a:t>
            </a:r>
          </a:p>
          <a:p>
            <a:pPr marL="0" indent="0">
              <a:buNone/>
            </a:pPr>
            <a:endParaRPr lang="sl-SI" sz="2200" i="1" dirty="0">
              <a:solidFill>
                <a:schemeClr val="accent6">
                  <a:lumMod val="75000"/>
                </a:schemeClr>
              </a:solidFill>
              <a:latin typeface="+mj-lt"/>
            </a:endParaRPr>
          </a:p>
          <a:p>
            <a:pPr marL="0" indent="0">
              <a:buNone/>
            </a:pPr>
            <a:r>
              <a:rPr lang="sl-SI" sz="2200" b="1" dirty="0">
                <a:solidFill>
                  <a:schemeClr val="accent2"/>
                </a:solidFill>
                <a:latin typeface="+mj-lt"/>
              </a:rPr>
              <a:t>NAJPOGOSTEJŠI PRIMERI SPREMEMB:</a:t>
            </a:r>
          </a:p>
          <a:p>
            <a:r>
              <a:rPr lang="sl-SI" sz="2200" b="1" dirty="0">
                <a:solidFill>
                  <a:schemeClr val="bg2">
                    <a:lumMod val="25000"/>
                  </a:schemeClr>
                </a:solidFill>
                <a:latin typeface="+mj-lt"/>
              </a:rPr>
              <a:t>Podaljšanje posamezne faze oz. projekta</a:t>
            </a:r>
            <a:r>
              <a:rPr lang="sl-SI" sz="2200" dirty="0">
                <a:solidFill>
                  <a:schemeClr val="bg2">
                    <a:lumMod val="25000"/>
                  </a:schemeClr>
                </a:solidFill>
                <a:latin typeface="+mj-lt"/>
              </a:rPr>
              <a:t> (z upoštevanimi splošnimi omejitvami - npr. v primeru predplačil, prekoračenje 3 let…)</a:t>
            </a:r>
          </a:p>
          <a:p>
            <a:r>
              <a:rPr lang="sl-SI" sz="2200" b="1" dirty="0">
                <a:solidFill>
                  <a:schemeClr val="bg2">
                    <a:lumMod val="25000"/>
                  </a:schemeClr>
                </a:solidFill>
                <a:latin typeface="+mj-lt"/>
              </a:rPr>
              <a:t>Prenos sredstev med posameznimi postavkami in fazami</a:t>
            </a:r>
          </a:p>
          <a:p>
            <a:pPr marL="457200" lvl="1" indent="0">
              <a:buNone/>
            </a:pPr>
            <a:r>
              <a:rPr lang="sl-SI" sz="2200" dirty="0">
                <a:solidFill>
                  <a:schemeClr val="bg2">
                    <a:lumMod val="25000"/>
                  </a:schemeClr>
                </a:solidFill>
                <a:latin typeface="+mj-lt"/>
              </a:rPr>
              <a:t>Sredstev iz zaključne faze ni moč prenašati, niti s spremembo.</a:t>
            </a:r>
          </a:p>
          <a:p>
            <a:pPr marL="457200" lvl="1" indent="0">
              <a:buNone/>
            </a:pPr>
            <a:endParaRPr lang="sl-SI" b="1" dirty="0">
              <a:solidFill>
                <a:schemeClr val="bg2">
                  <a:lumMod val="25000"/>
                </a:schemeClr>
              </a:solidFill>
              <a:latin typeface="+mj-lt"/>
            </a:endParaRPr>
          </a:p>
          <a:p>
            <a:pPr marL="457200" lvl="1" indent="0">
              <a:buNone/>
            </a:pPr>
            <a:endParaRPr lang="sl-SI" b="1" dirty="0">
              <a:solidFill>
                <a:schemeClr val="bg2">
                  <a:lumMod val="25000"/>
                </a:schemeClr>
              </a:solidFill>
              <a:latin typeface="+mj-lt"/>
            </a:endParaRPr>
          </a:p>
        </p:txBody>
      </p:sp>
      <p:sp>
        <p:nvSpPr>
          <p:cNvPr id="3" name="PoljeZBesedilom 2">
            <a:extLst>
              <a:ext uri="{FF2B5EF4-FFF2-40B4-BE49-F238E27FC236}">
                <a16:creationId xmlns:a16="http://schemas.microsoft.com/office/drawing/2014/main" id="{9EDD646C-46C1-5773-422B-21BC81704808}"/>
              </a:ext>
            </a:extLst>
          </p:cNvPr>
          <p:cNvSpPr txBox="1"/>
          <p:nvPr/>
        </p:nvSpPr>
        <p:spPr>
          <a:xfrm>
            <a:off x="838198" y="6060114"/>
            <a:ext cx="9896477" cy="646331"/>
          </a:xfrm>
          <a:prstGeom prst="rect">
            <a:avLst/>
          </a:prstGeom>
          <a:solidFill>
            <a:schemeClr val="accent2"/>
          </a:solidFill>
        </p:spPr>
        <p:txBody>
          <a:bodyPr wrap="square" rtlCol="0">
            <a:spAutoFit/>
          </a:bodyPr>
          <a:lstStyle/>
          <a:p>
            <a:r>
              <a:rPr lang="sl-SI" b="1" dirty="0">
                <a:solidFill>
                  <a:schemeClr val="bg1"/>
                </a:solidFill>
                <a:latin typeface="+mj-lt"/>
              </a:rPr>
              <a:t>Vsako FINANČNO, VSEBINSKO oziroma ČASOVNO SPREMEMBO, ki bi vplivala ali bi lahko vplivala na cilje, kazalnike ali rezultate projekta je potrebno pisno obrazložiti in utemeljiti ter ZAPROSITI ZA SPREMEMBO.</a:t>
            </a:r>
            <a:endParaRPr lang="sl-SI" dirty="0">
              <a:latin typeface="+mj-lt"/>
            </a:endParaRPr>
          </a:p>
        </p:txBody>
      </p:sp>
      <p:sp>
        <p:nvSpPr>
          <p:cNvPr id="5" name="Označba mesta številke diapozitiva 4">
            <a:extLst>
              <a:ext uri="{FF2B5EF4-FFF2-40B4-BE49-F238E27FC236}">
                <a16:creationId xmlns:a16="http://schemas.microsoft.com/office/drawing/2014/main" id="{6EDF6665-40DD-6FAD-58DA-77BAE6D1CD8D}"/>
              </a:ext>
            </a:extLst>
          </p:cNvPr>
          <p:cNvSpPr>
            <a:spLocks noGrp="1"/>
          </p:cNvSpPr>
          <p:nvPr>
            <p:ph type="sldNum" sz="quarter" idx="12"/>
          </p:nvPr>
        </p:nvSpPr>
        <p:spPr/>
        <p:txBody>
          <a:bodyPr/>
          <a:lstStyle/>
          <a:p>
            <a:fld id="{DB0541E2-7EB7-469F-924A-AAEADCA667B4}" type="slidenum">
              <a:rPr lang="sl-SI" smtClean="0"/>
              <a:t>66</a:t>
            </a:fld>
            <a:endParaRPr lang="sl-SI"/>
          </a:p>
        </p:txBody>
      </p:sp>
    </p:spTree>
    <p:extLst>
      <p:ext uri="{BB962C8B-B14F-4D97-AF65-F5344CB8AC3E}">
        <p14:creationId xmlns:p14="http://schemas.microsoft.com/office/powerpoint/2010/main" val="2643066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F71B9-E6B9-5E46-C00D-0A959A86A737}"/>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651284FD-4E10-4249-B7C7-7347413570FE}"/>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pic>
        <p:nvPicPr>
          <p:cNvPr id="2" name="Picture 3">
            <a:extLst>
              <a:ext uri="{FF2B5EF4-FFF2-40B4-BE49-F238E27FC236}">
                <a16:creationId xmlns:a16="http://schemas.microsoft.com/office/drawing/2014/main" id="{70D48B4A-BE63-35D1-5839-A1B4793E7EC8}"/>
              </a:ext>
            </a:extLst>
          </p:cNvPr>
          <p:cNvPicPr>
            <a:picLocks noChangeAspect="1"/>
          </p:cNvPicPr>
          <p:nvPr/>
        </p:nvPicPr>
        <p:blipFill>
          <a:blip r:embed="rId2" cstate="print">
            <a:extLst>
              <a:ext uri="{28A0092B-C50C-407E-A947-70E740481C1C}">
                <a14:useLocalDpi xmlns:a14="http://schemas.microsoft.com/office/drawing/2010/main" val="0"/>
              </a:ext>
            </a:extLst>
          </a:blip>
          <a:srcRect l="85110"/>
          <a:stretch>
            <a:fillRect/>
          </a:stretch>
        </p:blipFill>
        <p:spPr>
          <a:xfrm>
            <a:off x="10385487" y="0"/>
            <a:ext cx="1806513" cy="6823748"/>
          </a:xfrm>
          <a:prstGeom prst="rect">
            <a:avLst/>
          </a:prstGeom>
        </p:spPr>
      </p:pic>
      <p:sp>
        <p:nvSpPr>
          <p:cNvPr id="4" name="Naslov 1">
            <a:extLst>
              <a:ext uri="{FF2B5EF4-FFF2-40B4-BE49-F238E27FC236}">
                <a16:creationId xmlns:a16="http://schemas.microsoft.com/office/drawing/2014/main" id="{35EBB577-445D-85A5-9687-5D1D32FFDBDD}"/>
              </a:ext>
            </a:extLst>
          </p:cNvPr>
          <p:cNvSpPr txBox="1">
            <a:spLocks/>
          </p:cNvSpPr>
          <p:nvPr/>
        </p:nvSpPr>
        <p:spPr>
          <a:xfrm>
            <a:off x="808366" y="254185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VLAGANJE ZAHTEVKOV</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pic>
        <p:nvPicPr>
          <p:cNvPr id="5" name="Slika 4">
            <a:extLst>
              <a:ext uri="{FF2B5EF4-FFF2-40B4-BE49-F238E27FC236}">
                <a16:creationId xmlns:a16="http://schemas.microsoft.com/office/drawing/2014/main" id="{C298DFF9-0915-6E8F-4E47-AD23A21C2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66" y="3998344"/>
            <a:ext cx="9517453" cy="210312"/>
          </a:xfrm>
          <a:prstGeom prst="rect">
            <a:avLst/>
          </a:prstGeom>
        </p:spPr>
      </p:pic>
      <p:pic>
        <p:nvPicPr>
          <p:cNvPr id="11" name="Grafika 10" descr="Piggy Bank with solid fill">
            <a:extLst>
              <a:ext uri="{FF2B5EF4-FFF2-40B4-BE49-F238E27FC236}">
                <a16:creationId xmlns:a16="http://schemas.microsoft.com/office/drawing/2014/main" id="{C299DD0A-C6BE-F371-B6C5-DA421D9904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58402" y="3083944"/>
            <a:ext cx="914400" cy="914400"/>
          </a:xfrm>
          <a:prstGeom prst="rect">
            <a:avLst/>
          </a:prstGeom>
        </p:spPr>
      </p:pic>
      <p:sp>
        <p:nvSpPr>
          <p:cNvPr id="6" name="Označba mesta številke diapozitiva 5">
            <a:extLst>
              <a:ext uri="{FF2B5EF4-FFF2-40B4-BE49-F238E27FC236}">
                <a16:creationId xmlns:a16="http://schemas.microsoft.com/office/drawing/2014/main" id="{2389E324-809A-93F4-2773-D2D6D706AE2E}"/>
              </a:ext>
            </a:extLst>
          </p:cNvPr>
          <p:cNvSpPr>
            <a:spLocks noGrp="1"/>
          </p:cNvSpPr>
          <p:nvPr>
            <p:ph type="sldNum" sz="quarter" idx="12"/>
          </p:nvPr>
        </p:nvSpPr>
        <p:spPr/>
        <p:txBody>
          <a:bodyPr/>
          <a:lstStyle/>
          <a:p>
            <a:fld id="{DB0541E2-7EB7-469F-924A-AAEADCA667B4}" type="slidenum">
              <a:rPr lang="sl-SI" smtClean="0"/>
              <a:t>67</a:t>
            </a:fld>
            <a:endParaRPr lang="sl-SI"/>
          </a:p>
        </p:txBody>
      </p:sp>
    </p:spTree>
    <p:extLst>
      <p:ext uri="{BB962C8B-B14F-4D97-AF65-F5344CB8AC3E}">
        <p14:creationId xmlns:p14="http://schemas.microsoft.com/office/powerpoint/2010/main" val="34739178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3E631-47B7-3C77-CCDB-7AA4C5FA65A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F8761EFE-FD62-C4D4-912E-EF5A8BA30751}"/>
              </a:ext>
            </a:extLst>
          </p:cNvPr>
          <p:cNvSpPr>
            <a:spLocks noGrp="1"/>
          </p:cNvSpPr>
          <p:nvPr>
            <p:ph type="title"/>
          </p:nvPr>
        </p:nvSpPr>
        <p:spPr>
          <a:xfrm>
            <a:off x="535056" y="283663"/>
            <a:ext cx="10515600" cy="662782"/>
          </a:xfrm>
        </p:spPr>
        <p:txBody>
          <a:bodyPr>
            <a:normAutofit fontScale="90000"/>
          </a:bodyPr>
          <a:lstStyle/>
          <a:p>
            <a:r>
              <a:rPr lang="sl-SI" b="1" dirty="0">
                <a:solidFill>
                  <a:schemeClr val="accent6">
                    <a:lumMod val="75000"/>
                  </a:schemeClr>
                </a:solidFill>
              </a:rPr>
              <a:t>ZAHTEVKI ZA IZPLAČILO SREDSTEV</a:t>
            </a:r>
          </a:p>
        </p:txBody>
      </p:sp>
      <p:sp>
        <p:nvSpPr>
          <p:cNvPr id="3" name="Označba mesta vsebine 2">
            <a:extLst>
              <a:ext uri="{FF2B5EF4-FFF2-40B4-BE49-F238E27FC236}">
                <a16:creationId xmlns:a16="http://schemas.microsoft.com/office/drawing/2014/main" id="{5CE25CD5-9719-C4C6-91EA-1D860516DC8D}"/>
              </a:ext>
            </a:extLst>
          </p:cNvPr>
          <p:cNvSpPr>
            <a:spLocks noGrp="1"/>
          </p:cNvSpPr>
          <p:nvPr>
            <p:ph idx="1"/>
          </p:nvPr>
        </p:nvSpPr>
        <p:spPr>
          <a:xfrm>
            <a:off x="535056" y="1432718"/>
            <a:ext cx="11121887" cy="4386850"/>
          </a:xfrm>
        </p:spPr>
        <p:txBody>
          <a:bodyPr>
            <a:noAutofit/>
          </a:bodyPr>
          <a:lstStyle/>
          <a:p>
            <a:pPr>
              <a:lnSpc>
                <a:spcPts val="2660"/>
              </a:lnSpc>
              <a:spcBef>
                <a:spcPts val="600"/>
              </a:spcBef>
            </a:pPr>
            <a:r>
              <a:rPr lang="sl-SI" sz="1800" dirty="0">
                <a:solidFill>
                  <a:schemeClr val="bg2">
                    <a:lumMod val="25000"/>
                  </a:schemeClr>
                </a:solidFill>
                <a:latin typeface="+mj-lt"/>
              </a:rPr>
              <a:t>V imenu upravičencev zahtevke za izplačilo v aplikacijo eMA2 </a:t>
            </a:r>
            <a:r>
              <a:rPr lang="sl-SI" sz="1800" b="1" dirty="0">
                <a:solidFill>
                  <a:schemeClr val="bg2">
                    <a:lumMod val="25000"/>
                  </a:schemeClr>
                </a:solidFill>
                <a:latin typeface="+mj-lt"/>
              </a:rPr>
              <a:t>vlaga Vodilni partner LAS Zgornja Gorenjska – BOJA.</a:t>
            </a:r>
          </a:p>
          <a:p>
            <a:pPr>
              <a:lnSpc>
                <a:spcPts val="2660"/>
              </a:lnSpc>
              <a:spcBef>
                <a:spcPts val="600"/>
              </a:spcBef>
            </a:pPr>
            <a:r>
              <a:rPr lang="sl-SI" sz="1800" b="1" dirty="0">
                <a:solidFill>
                  <a:schemeClr val="bg2">
                    <a:lumMod val="25000"/>
                  </a:schemeClr>
                </a:solidFill>
                <a:latin typeface="+mj-lt"/>
              </a:rPr>
              <a:t>Rok za oddajo zahtevkov </a:t>
            </a:r>
            <a:r>
              <a:rPr lang="sl-SI" sz="1800" dirty="0">
                <a:solidFill>
                  <a:schemeClr val="bg2">
                    <a:lumMod val="25000"/>
                  </a:schemeClr>
                </a:solidFill>
                <a:latin typeface="+mj-lt"/>
              </a:rPr>
              <a:t>je skladno z vašo vlogo </a:t>
            </a:r>
            <a:r>
              <a:rPr lang="sl-SI" sz="1800" b="1" dirty="0">
                <a:solidFill>
                  <a:schemeClr val="bg2">
                    <a:lumMod val="25000"/>
                  </a:schemeClr>
                </a:solidFill>
                <a:latin typeface="+mj-lt"/>
              </a:rPr>
              <a:t>naveden v Pogodbi o sofinanciranju.</a:t>
            </a:r>
          </a:p>
          <a:p>
            <a:pPr>
              <a:lnSpc>
                <a:spcPts val="2660"/>
              </a:lnSpc>
              <a:spcBef>
                <a:spcPts val="600"/>
              </a:spcBef>
            </a:pPr>
            <a:r>
              <a:rPr lang="sl-SI" sz="1800" b="1" dirty="0">
                <a:solidFill>
                  <a:schemeClr val="bg2">
                    <a:lumMod val="25000"/>
                  </a:schemeClr>
                </a:solidFill>
                <a:latin typeface="+mj-lt"/>
              </a:rPr>
              <a:t>Dokumentacija se v elektronski obliki odda </a:t>
            </a:r>
            <a:r>
              <a:rPr lang="sl-SI" sz="1800" b="1" u="sng" dirty="0">
                <a:solidFill>
                  <a:schemeClr val="accent2"/>
                </a:solidFill>
                <a:latin typeface="+mj-lt"/>
              </a:rPr>
              <a:t>30 dni pred rokom </a:t>
            </a:r>
            <a:r>
              <a:rPr lang="sl-SI" sz="1800" b="1" dirty="0">
                <a:solidFill>
                  <a:schemeClr val="bg2">
                    <a:lumMod val="25000"/>
                  </a:schemeClr>
                </a:solidFill>
                <a:latin typeface="+mj-lt"/>
              </a:rPr>
              <a:t>navedenim v odločbi Vodilnemu parterju LAS Zgornja Gorenjska – BOJA.</a:t>
            </a:r>
          </a:p>
          <a:p>
            <a:pPr lvl="1">
              <a:lnSpc>
                <a:spcPts val="2660"/>
              </a:lnSpc>
              <a:spcBef>
                <a:spcPts val="600"/>
              </a:spcBef>
            </a:pPr>
            <a:r>
              <a:rPr lang="sl-SI" sz="1800" dirty="0">
                <a:solidFill>
                  <a:schemeClr val="bg2">
                    <a:lumMod val="25000"/>
                  </a:schemeClr>
                </a:solidFill>
                <a:latin typeface="+mj-lt"/>
              </a:rPr>
              <a:t>Dokumentacija mora biti pripravljena skladno z navodili</a:t>
            </a:r>
          </a:p>
          <a:p>
            <a:pPr lvl="1">
              <a:lnSpc>
                <a:spcPts val="2660"/>
              </a:lnSpc>
              <a:spcBef>
                <a:spcPts val="600"/>
              </a:spcBef>
            </a:pPr>
            <a:r>
              <a:rPr lang="sl-SI" sz="1800" b="1" dirty="0">
                <a:solidFill>
                  <a:schemeClr val="accent2"/>
                </a:solidFill>
                <a:latin typeface="+mj-lt"/>
              </a:rPr>
              <a:t>VODILNI PARTNER PROJEKTA </a:t>
            </a:r>
            <a:r>
              <a:rPr lang="sl-SI" sz="1800" dirty="0">
                <a:solidFill>
                  <a:schemeClr val="bg2">
                    <a:lumMod val="25000"/>
                  </a:schemeClr>
                </a:solidFill>
                <a:latin typeface="+mj-lt"/>
              </a:rPr>
              <a:t>skladno z navodili </a:t>
            </a:r>
            <a:r>
              <a:rPr lang="sl-SI" sz="1800" b="1" dirty="0">
                <a:solidFill>
                  <a:schemeClr val="bg2">
                    <a:lumMod val="25000"/>
                  </a:schemeClr>
                </a:solidFill>
                <a:latin typeface="+mj-lt"/>
              </a:rPr>
              <a:t>zbere, uredi in posreduje dokumentacijo za celoten projekt </a:t>
            </a:r>
            <a:r>
              <a:rPr lang="sl-SI" sz="1800" dirty="0">
                <a:solidFill>
                  <a:schemeClr val="bg2">
                    <a:lumMod val="25000"/>
                  </a:schemeClr>
                </a:solidFill>
                <a:latin typeface="+mj-lt"/>
              </a:rPr>
              <a:t>na LAS Zgornja Gorenjska – BOJA</a:t>
            </a:r>
          </a:p>
          <a:p>
            <a:pPr lvl="1">
              <a:lnSpc>
                <a:spcPts val="2660"/>
              </a:lnSpc>
              <a:spcBef>
                <a:spcPts val="600"/>
              </a:spcBef>
            </a:pPr>
            <a:r>
              <a:rPr lang="sl-SI" sz="1800" dirty="0">
                <a:solidFill>
                  <a:schemeClr val="bg2">
                    <a:lumMod val="25000"/>
                  </a:schemeClr>
                </a:solidFill>
                <a:latin typeface="+mj-lt"/>
              </a:rPr>
              <a:t>Vso dokumentacijo ustrezno </a:t>
            </a:r>
            <a:r>
              <a:rPr lang="sl-SI" sz="1800" b="1" dirty="0">
                <a:solidFill>
                  <a:schemeClr val="bg2">
                    <a:lumMod val="25000"/>
                  </a:schemeClr>
                </a:solidFill>
                <a:latin typeface="+mj-lt"/>
              </a:rPr>
              <a:t>shranite in arhivirajte           </a:t>
            </a:r>
            <a:r>
              <a:rPr lang="sl-SI" sz="1800" dirty="0">
                <a:solidFill>
                  <a:schemeClr val="bg2">
                    <a:lumMod val="25000"/>
                  </a:schemeClr>
                </a:solidFill>
                <a:latin typeface="+mj-lt"/>
              </a:rPr>
              <a:t>    KONTROLE</a:t>
            </a:r>
          </a:p>
          <a:p>
            <a:pPr marL="457200" lvl="1" indent="0">
              <a:lnSpc>
                <a:spcPts val="2660"/>
              </a:lnSpc>
              <a:spcBef>
                <a:spcPts val="600"/>
              </a:spcBef>
              <a:buNone/>
            </a:pPr>
            <a:endParaRPr lang="sl-SI" sz="1800" dirty="0">
              <a:solidFill>
                <a:schemeClr val="bg2">
                  <a:lumMod val="25000"/>
                </a:schemeClr>
              </a:solidFill>
              <a:latin typeface="+mj-lt"/>
            </a:endParaRPr>
          </a:p>
          <a:p>
            <a:pPr marL="0" indent="0">
              <a:lnSpc>
                <a:spcPts val="2660"/>
              </a:lnSpc>
              <a:spcBef>
                <a:spcPts val="600"/>
              </a:spcBef>
              <a:buNone/>
            </a:pPr>
            <a:r>
              <a:rPr lang="sl-SI" sz="1800" dirty="0">
                <a:solidFill>
                  <a:schemeClr val="bg2">
                    <a:lumMod val="25000"/>
                  </a:schemeClr>
                </a:solidFill>
                <a:latin typeface="+mj-lt"/>
              </a:rPr>
              <a:t>Dokumentacija se prilaga skladno z navodili pristojnega ministrstva in LAS Zgornja Gorenjska - BOJA. </a:t>
            </a:r>
          </a:p>
          <a:p>
            <a:pPr marL="0" indent="0">
              <a:lnSpc>
                <a:spcPts val="2660"/>
              </a:lnSpc>
              <a:spcBef>
                <a:spcPts val="600"/>
              </a:spcBef>
              <a:buNone/>
            </a:pPr>
            <a:endParaRPr lang="sl-SI" sz="1800" dirty="0">
              <a:latin typeface="+mj-lt"/>
            </a:endParaRPr>
          </a:p>
          <a:p>
            <a:pPr marL="0" indent="0">
              <a:lnSpc>
                <a:spcPts val="2660"/>
              </a:lnSpc>
              <a:spcBef>
                <a:spcPts val="600"/>
              </a:spcBef>
              <a:buNone/>
            </a:pPr>
            <a:r>
              <a:rPr lang="sl-SI" sz="1800" dirty="0">
                <a:latin typeface="+mj-lt"/>
              </a:rPr>
              <a:t> </a:t>
            </a:r>
            <a:r>
              <a:rPr lang="sl-SI" sz="1800" b="1" dirty="0">
                <a:solidFill>
                  <a:schemeClr val="accent6"/>
                </a:solidFill>
                <a:latin typeface="+mj-lt"/>
              </a:rPr>
              <a:t>Vsa dokazila, priložena zahtevku za izplačilo za sklad ESRR, se morajo glasiti na upravičenca ali na partnerja v projektu.</a:t>
            </a:r>
          </a:p>
          <a:p>
            <a:pPr marL="0" indent="0">
              <a:lnSpc>
                <a:spcPts val="2660"/>
              </a:lnSpc>
              <a:spcBef>
                <a:spcPts val="600"/>
              </a:spcBef>
              <a:buNone/>
            </a:pPr>
            <a:endParaRPr lang="sl-SI" sz="1800" dirty="0">
              <a:latin typeface="+mj-lt"/>
            </a:endParaRPr>
          </a:p>
        </p:txBody>
      </p:sp>
      <p:pic>
        <p:nvPicPr>
          <p:cNvPr id="4" name="Slika 3">
            <a:extLst>
              <a:ext uri="{FF2B5EF4-FFF2-40B4-BE49-F238E27FC236}">
                <a16:creationId xmlns:a16="http://schemas.microsoft.com/office/drawing/2014/main" id="{85D61683-73F0-BD3C-4E97-0AAF1DF50F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56" y="1038432"/>
            <a:ext cx="9517453" cy="210312"/>
          </a:xfrm>
          <a:prstGeom prst="rect">
            <a:avLst/>
          </a:prstGeom>
        </p:spPr>
      </p:pic>
      <p:pic>
        <p:nvPicPr>
          <p:cNvPr id="5" name="Grafika 4" descr="Piggy Bank with solid fill">
            <a:extLst>
              <a:ext uri="{FF2B5EF4-FFF2-40B4-BE49-F238E27FC236}">
                <a16:creationId xmlns:a16="http://schemas.microsoft.com/office/drawing/2014/main" id="{0C134A2B-C27C-BD4D-26C6-01E16AD94B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011" y="1641"/>
            <a:ext cx="501215" cy="501215"/>
          </a:xfrm>
          <a:prstGeom prst="rect">
            <a:avLst/>
          </a:prstGeom>
        </p:spPr>
      </p:pic>
      <p:sp>
        <p:nvSpPr>
          <p:cNvPr id="6" name="Puščica: desno 5">
            <a:extLst>
              <a:ext uri="{FF2B5EF4-FFF2-40B4-BE49-F238E27FC236}">
                <a16:creationId xmlns:a16="http://schemas.microsoft.com/office/drawing/2014/main" id="{813554B1-DCCE-8B54-5910-D64DFC9715CD}"/>
              </a:ext>
            </a:extLst>
          </p:cNvPr>
          <p:cNvSpPr/>
          <p:nvPr/>
        </p:nvSpPr>
        <p:spPr>
          <a:xfrm>
            <a:off x="6011086" y="4341171"/>
            <a:ext cx="523875" cy="210312"/>
          </a:xfrm>
          <a:prstGeom prst="rightArrow">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a:p>
        </p:txBody>
      </p:sp>
      <p:sp>
        <p:nvSpPr>
          <p:cNvPr id="7" name="Označba mesta številke diapozitiva 6">
            <a:extLst>
              <a:ext uri="{FF2B5EF4-FFF2-40B4-BE49-F238E27FC236}">
                <a16:creationId xmlns:a16="http://schemas.microsoft.com/office/drawing/2014/main" id="{1C8195BC-290E-3916-DF0D-1BE681284C0D}"/>
              </a:ext>
            </a:extLst>
          </p:cNvPr>
          <p:cNvSpPr>
            <a:spLocks noGrp="1"/>
          </p:cNvSpPr>
          <p:nvPr>
            <p:ph type="sldNum" sz="quarter" idx="12"/>
          </p:nvPr>
        </p:nvSpPr>
        <p:spPr>
          <a:xfrm>
            <a:off x="9601200" y="6342062"/>
            <a:ext cx="2352675" cy="365125"/>
          </a:xfrm>
        </p:spPr>
        <p:txBody>
          <a:bodyPr/>
          <a:lstStyle/>
          <a:p>
            <a:fld id="{DB0541E2-7EB7-469F-924A-AAEADCA667B4}" type="slidenum">
              <a:rPr lang="sl-SI" smtClean="0"/>
              <a:t>68</a:t>
            </a:fld>
            <a:endParaRPr lang="sl-SI" dirty="0"/>
          </a:p>
        </p:txBody>
      </p:sp>
      <p:pic>
        <p:nvPicPr>
          <p:cNvPr id="9" name="Grafika 8" descr="Exclamation mark with solid fill">
            <a:extLst>
              <a:ext uri="{FF2B5EF4-FFF2-40B4-BE49-F238E27FC236}">
                <a16:creationId xmlns:a16="http://schemas.microsoft.com/office/drawing/2014/main" id="{913FCB73-6F56-6477-FE99-8B706EAF0D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50656" y="6003542"/>
            <a:ext cx="625475" cy="625475"/>
          </a:xfrm>
          <a:prstGeom prst="rect">
            <a:avLst/>
          </a:prstGeom>
        </p:spPr>
      </p:pic>
    </p:spTree>
    <p:extLst>
      <p:ext uri="{BB962C8B-B14F-4D97-AF65-F5344CB8AC3E}">
        <p14:creationId xmlns:p14="http://schemas.microsoft.com/office/powerpoint/2010/main" val="17398879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3C6B0-427D-BFD3-CC24-5B63C741CE8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E124798-CE45-DE57-BBC1-4D1A5DDC5B1C}"/>
              </a:ext>
            </a:extLst>
          </p:cNvPr>
          <p:cNvSpPr>
            <a:spLocks noGrp="1"/>
          </p:cNvSpPr>
          <p:nvPr>
            <p:ph type="title"/>
          </p:nvPr>
        </p:nvSpPr>
        <p:spPr>
          <a:xfrm>
            <a:off x="762000" y="113681"/>
            <a:ext cx="10515600" cy="1325563"/>
          </a:xfrm>
        </p:spPr>
        <p:txBody>
          <a:bodyPr>
            <a:normAutofit/>
          </a:bodyPr>
          <a:lstStyle/>
          <a:p>
            <a:r>
              <a:rPr lang="sl-SI" sz="4000" b="1" dirty="0">
                <a:solidFill>
                  <a:schemeClr val="accent6">
                    <a:lumMod val="75000"/>
                  </a:schemeClr>
                </a:solidFill>
              </a:rPr>
              <a:t>ZAHTEVKI ZA IZPLAČILO SREDSTEV</a:t>
            </a:r>
          </a:p>
        </p:txBody>
      </p:sp>
      <p:sp>
        <p:nvSpPr>
          <p:cNvPr id="3" name="Označba mesta vsebine 2">
            <a:extLst>
              <a:ext uri="{FF2B5EF4-FFF2-40B4-BE49-F238E27FC236}">
                <a16:creationId xmlns:a16="http://schemas.microsoft.com/office/drawing/2014/main" id="{7BA44AAA-F837-AF81-4D88-38ED7DC91AD1}"/>
              </a:ext>
            </a:extLst>
          </p:cNvPr>
          <p:cNvSpPr>
            <a:spLocks noGrp="1"/>
          </p:cNvSpPr>
          <p:nvPr>
            <p:ph idx="1"/>
          </p:nvPr>
        </p:nvSpPr>
        <p:spPr>
          <a:xfrm>
            <a:off x="838200" y="1709738"/>
            <a:ext cx="10515600" cy="4351338"/>
          </a:xfrm>
        </p:spPr>
        <p:txBody>
          <a:bodyPr>
            <a:normAutofit/>
          </a:bodyPr>
          <a:lstStyle/>
          <a:p>
            <a:pPr marL="0" indent="0">
              <a:buNone/>
            </a:pPr>
            <a:r>
              <a:rPr lang="sl-SI" sz="1800" dirty="0">
                <a:solidFill>
                  <a:schemeClr val="bg2">
                    <a:lumMod val="25000"/>
                  </a:schemeClr>
                </a:solidFill>
                <a:latin typeface="+mj-lt"/>
              </a:rPr>
              <a:t>Poročilo o izvajanju projekta mora vsebovati obvezne sestavine:</a:t>
            </a:r>
          </a:p>
          <a:p>
            <a:pPr marL="342900" indent="-342900">
              <a:buFont typeface="+mj-lt"/>
              <a:buAutoNum type="arabicPeriod"/>
            </a:pPr>
            <a:r>
              <a:rPr lang="sl-SI" sz="1800" b="1" dirty="0">
                <a:solidFill>
                  <a:schemeClr val="bg2">
                    <a:lumMod val="25000"/>
                  </a:schemeClr>
                </a:solidFill>
                <a:latin typeface="+mj-lt"/>
              </a:rPr>
              <a:t>povzetek izvedenih aktivnosti</a:t>
            </a:r>
            <a:r>
              <a:rPr lang="sl-SI" sz="1800" dirty="0">
                <a:solidFill>
                  <a:schemeClr val="bg2">
                    <a:lumMod val="25000"/>
                  </a:schemeClr>
                </a:solidFill>
                <a:latin typeface="+mj-lt"/>
              </a:rPr>
              <a:t>;</a:t>
            </a:r>
          </a:p>
          <a:p>
            <a:pPr marL="342900" indent="-342900">
              <a:buFont typeface="+mj-lt"/>
              <a:buAutoNum type="arabicPeriod"/>
            </a:pPr>
            <a:r>
              <a:rPr lang="sl-SI" sz="1800" b="1" dirty="0">
                <a:solidFill>
                  <a:schemeClr val="bg2">
                    <a:lumMod val="25000"/>
                  </a:schemeClr>
                </a:solidFill>
                <a:latin typeface="+mj-lt"/>
              </a:rPr>
              <a:t>opis doseženih ciljev, rezultatov projekta in učinkov projekta </a:t>
            </a:r>
            <a:r>
              <a:rPr lang="sl-SI" sz="1800" dirty="0">
                <a:solidFill>
                  <a:schemeClr val="bg2">
                    <a:lumMod val="25000"/>
                  </a:schemeClr>
                </a:solidFill>
                <a:latin typeface="+mj-lt"/>
              </a:rPr>
              <a:t>(z opredeljenimi kazalniki določenimi v vlogi);</a:t>
            </a:r>
          </a:p>
          <a:p>
            <a:pPr marL="342900" indent="-342900">
              <a:buFont typeface="+mj-lt"/>
              <a:buAutoNum type="arabicPeriod"/>
            </a:pPr>
            <a:r>
              <a:rPr lang="sl-SI" sz="1800" b="1" dirty="0">
                <a:solidFill>
                  <a:schemeClr val="bg2">
                    <a:lumMod val="25000"/>
                  </a:schemeClr>
                </a:solidFill>
                <a:latin typeface="+mj-lt"/>
              </a:rPr>
              <a:t>pojasnila o morebitnih odstopanjih</a:t>
            </a:r>
            <a:r>
              <a:rPr lang="sl-SI" sz="1800" dirty="0">
                <a:solidFill>
                  <a:schemeClr val="bg2">
                    <a:lumMod val="25000"/>
                  </a:schemeClr>
                </a:solidFill>
                <a:latin typeface="+mj-lt"/>
              </a:rPr>
              <a:t>;</a:t>
            </a:r>
          </a:p>
          <a:p>
            <a:pPr marL="342900" indent="-342900">
              <a:buFont typeface="+mj-lt"/>
              <a:buAutoNum type="arabicPeriod"/>
            </a:pPr>
            <a:r>
              <a:rPr lang="sl-SI" sz="1800" b="1" dirty="0">
                <a:solidFill>
                  <a:schemeClr val="bg2">
                    <a:lumMod val="25000"/>
                  </a:schemeClr>
                </a:solidFill>
                <a:latin typeface="+mj-lt"/>
              </a:rPr>
              <a:t>opis izvedenih aktivnosti za dosego ciljev</a:t>
            </a:r>
            <a:r>
              <a:rPr lang="sl-SI" sz="1800" dirty="0">
                <a:solidFill>
                  <a:schemeClr val="bg2">
                    <a:lumMod val="25000"/>
                  </a:schemeClr>
                </a:solidFill>
                <a:latin typeface="+mj-lt"/>
              </a:rPr>
              <a:t>;</a:t>
            </a:r>
          </a:p>
          <a:p>
            <a:pPr marL="342900" indent="-342900">
              <a:buFont typeface="+mj-lt"/>
              <a:buAutoNum type="arabicPeriod"/>
            </a:pPr>
            <a:r>
              <a:rPr lang="sl-SI" sz="1800" b="1" dirty="0">
                <a:solidFill>
                  <a:schemeClr val="bg2">
                    <a:lumMod val="25000"/>
                  </a:schemeClr>
                </a:solidFill>
                <a:latin typeface="+mj-lt"/>
              </a:rPr>
              <a:t>opis izvedenih načinov in obseg razširjanja rezultata projekta (promocijske aktivnosti)</a:t>
            </a:r>
            <a:r>
              <a:rPr lang="sl-SI" sz="1800" dirty="0">
                <a:solidFill>
                  <a:schemeClr val="bg2">
                    <a:lumMod val="25000"/>
                  </a:schemeClr>
                </a:solidFill>
                <a:latin typeface="+mj-lt"/>
              </a:rPr>
              <a:t>;</a:t>
            </a:r>
          </a:p>
          <a:p>
            <a:pPr marL="342900" indent="-342900">
              <a:buFont typeface="+mj-lt"/>
              <a:buAutoNum type="arabicPeriod"/>
            </a:pPr>
            <a:r>
              <a:rPr lang="sl-SI" sz="1800" b="1" dirty="0">
                <a:solidFill>
                  <a:schemeClr val="bg2">
                    <a:lumMod val="25000"/>
                  </a:schemeClr>
                </a:solidFill>
                <a:latin typeface="+mj-lt"/>
              </a:rPr>
              <a:t>finančno poročilo</a:t>
            </a:r>
            <a:r>
              <a:rPr lang="sl-SI" sz="1800" dirty="0">
                <a:solidFill>
                  <a:schemeClr val="bg2">
                    <a:lumMod val="25000"/>
                  </a:schemeClr>
                </a:solidFill>
                <a:latin typeface="+mj-lt"/>
              </a:rPr>
              <a:t>.</a:t>
            </a:r>
          </a:p>
          <a:p>
            <a:pPr marL="342900" indent="-342900">
              <a:buFont typeface="+mj-lt"/>
              <a:buAutoNum type="arabicPeriod"/>
            </a:pPr>
            <a:endParaRPr lang="sl-SI" sz="1600" dirty="0">
              <a:latin typeface="+mj-lt"/>
            </a:endParaRPr>
          </a:p>
          <a:p>
            <a:pPr marL="0" indent="0">
              <a:buNone/>
            </a:pPr>
            <a:r>
              <a:rPr lang="sl-SI" sz="1600" b="1" dirty="0">
                <a:latin typeface="+mj-lt"/>
              </a:rPr>
              <a:t>POROČILO SE BO ODDAJALO NA PREDPISANIH OBRAZCIH:</a:t>
            </a:r>
          </a:p>
          <a:p>
            <a:r>
              <a:rPr lang="sl-SI" sz="1600" b="1" dirty="0">
                <a:solidFill>
                  <a:schemeClr val="accent2"/>
                </a:solidFill>
                <a:latin typeface="+mj-lt"/>
              </a:rPr>
              <a:t>Vsebinsko poročilo - obrazec</a:t>
            </a:r>
          </a:p>
          <a:p>
            <a:r>
              <a:rPr lang="sl-SI" sz="1600" b="1" dirty="0">
                <a:solidFill>
                  <a:schemeClr val="accent2"/>
                </a:solidFill>
                <a:latin typeface="+mj-lt"/>
              </a:rPr>
              <a:t>Finančno poročilo – obrazec</a:t>
            </a:r>
          </a:p>
          <a:p>
            <a:pPr marL="0" indent="0">
              <a:buNone/>
            </a:pPr>
            <a:endParaRPr lang="sl-SI" sz="1600" dirty="0">
              <a:latin typeface="+mj-lt"/>
            </a:endParaRPr>
          </a:p>
        </p:txBody>
      </p:sp>
      <p:pic>
        <p:nvPicPr>
          <p:cNvPr id="4" name="Slika 3">
            <a:extLst>
              <a:ext uri="{FF2B5EF4-FFF2-40B4-BE49-F238E27FC236}">
                <a16:creationId xmlns:a16="http://schemas.microsoft.com/office/drawing/2014/main" id="{19DA4064-2E7B-6143-3005-9F6E86CF7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28932"/>
            <a:ext cx="9517453" cy="210312"/>
          </a:xfrm>
          <a:prstGeom prst="rect">
            <a:avLst/>
          </a:prstGeom>
        </p:spPr>
      </p:pic>
      <p:pic>
        <p:nvPicPr>
          <p:cNvPr id="5" name="Grafika 4" descr="Piggy Bank with solid fill">
            <a:extLst>
              <a:ext uri="{FF2B5EF4-FFF2-40B4-BE49-F238E27FC236}">
                <a16:creationId xmlns:a16="http://schemas.microsoft.com/office/drawing/2014/main" id="{4F797647-49B4-7099-7EBB-44FE5E4DD8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011" y="1641"/>
            <a:ext cx="501215" cy="501215"/>
          </a:xfrm>
          <a:prstGeom prst="rect">
            <a:avLst/>
          </a:prstGeom>
        </p:spPr>
      </p:pic>
      <p:sp>
        <p:nvSpPr>
          <p:cNvPr id="6" name="Elipsa 5">
            <a:extLst>
              <a:ext uri="{FF2B5EF4-FFF2-40B4-BE49-F238E27FC236}">
                <a16:creationId xmlns:a16="http://schemas.microsoft.com/office/drawing/2014/main" id="{88C2D68E-F6B7-55F7-9A08-1D86F97A568E}"/>
              </a:ext>
            </a:extLst>
          </p:cNvPr>
          <p:cNvSpPr/>
          <p:nvPr/>
        </p:nvSpPr>
        <p:spPr>
          <a:xfrm>
            <a:off x="10187930" y="2896015"/>
            <a:ext cx="1546870" cy="140928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1700" b="1" dirty="0">
                <a:solidFill>
                  <a:schemeClr val="bg1"/>
                </a:solidFill>
                <a:latin typeface="+mj-lt"/>
              </a:rPr>
              <a:t>Vsebinsko poročilo</a:t>
            </a:r>
          </a:p>
        </p:txBody>
      </p:sp>
      <p:sp>
        <p:nvSpPr>
          <p:cNvPr id="7" name="Elipsa 6">
            <a:extLst>
              <a:ext uri="{FF2B5EF4-FFF2-40B4-BE49-F238E27FC236}">
                <a16:creationId xmlns:a16="http://schemas.microsoft.com/office/drawing/2014/main" id="{CD0AAD56-AAAC-090F-DE2E-D8A701DCC9E6}"/>
              </a:ext>
            </a:extLst>
          </p:cNvPr>
          <p:cNvSpPr/>
          <p:nvPr/>
        </p:nvSpPr>
        <p:spPr>
          <a:xfrm>
            <a:off x="10187929" y="4846287"/>
            <a:ext cx="1546870" cy="1409285"/>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1700" b="1" dirty="0">
                <a:solidFill>
                  <a:schemeClr val="bg1"/>
                </a:solidFill>
                <a:latin typeface="+mj-lt"/>
              </a:rPr>
              <a:t>Finančno poročilo</a:t>
            </a:r>
          </a:p>
        </p:txBody>
      </p:sp>
      <p:sp>
        <p:nvSpPr>
          <p:cNvPr id="9" name="Znak plus 8">
            <a:extLst>
              <a:ext uri="{FF2B5EF4-FFF2-40B4-BE49-F238E27FC236}">
                <a16:creationId xmlns:a16="http://schemas.microsoft.com/office/drawing/2014/main" id="{69CEA2F5-A9F4-4B5A-12C6-66D4AF3EC193}"/>
              </a:ext>
            </a:extLst>
          </p:cNvPr>
          <p:cNvSpPr/>
          <p:nvPr/>
        </p:nvSpPr>
        <p:spPr>
          <a:xfrm>
            <a:off x="10689902" y="4316488"/>
            <a:ext cx="542925" cy="518611"/>
          </a:xfrm>
          <a:prstGeom prst="mathPlus">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l-SI"/>
          </a:p>
        </p:txBody>
      </p:sp>
      <p:sp>
        <p:nvSpPr>
          <p:cNvPr id="10" name="Pravokotnik 9">
            <a:extLst>
              <a:ext uri="{FF2B5EF4-FFF2-40B4-BE49-F238E27FC236}">
                <a16:creationId xmlns:a16="http://schemas.microsoft.com/office/drawing/2014/main" id="{71266BFB-7415-8C03-4911-1D7C42EFF6D1}"/>
              </a:ext>
            </a:extLst>
          </p:cNvPr>
          <p:cNvSpPr/>
          <p:nvPr/>
        </p:nvSpPr>
        <p:spPr>
          <a:xfrm>
            <a:off x="762000" y="2162175"/>
            <a:ext cx="76200" cy="1657350"/>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l-SI"/>
          </a:p>
        </p:txBody>
      </p:sp>
      <p:sp>
        <p:nvSpPr>
          <p:cNvPr id="11" name="Pravokotnik 10">
            <a:extLst>
              <a:ext uri="{FF2B5EF4-FFF2-40B4-BE49-F238E27FC236}">
                <a16:creationId xmlns:a16="http://schemas.microsoft.com/office/drawing/2014/main" id="{10971989-7196-F1D6-E6E2-FFB9B85806BC}"/>
              </a:ext>
            </a:extLst>
          </p:cNvPr>
          <p:cNvSpPr/>
          <p:nvPr/>
        </p:nvSpPr>
        <p:spPr>
          <a:xfrm>
            <a:off x="762000" y="3981450"/>
            <a:ext cx="76200" cy="290512"/>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8" name="Pravokotnik 7">
            <a:extLst>
              <a:ext uri="{FF2B5EF4-FFF2-40B4-BE49-F238E27FC236}">
                <a16:creationId xmlns:a16="http://schemas.microsoft.com/office/drawing/2014/main" id="{A7FB8F40-66B5-2139-A9B2-ACAC8A12FFFE}"/>
              </a:ext>
            </a:extLst>
          </p:cNvPr>
          <p:cNvSpPr/>
          <p:nvPr/>
        </p:nvSpPr>
        <p:spPr>
          <a:xfrm>
            <a:off x="762000" y="5784058"/>
            <a:ext cx="5905501" cy="78105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l-SI" sz="1400" b="1" dirty="0"/>
              <a:t>Opozorilo: </a:t>
            </a:r>
            <a:r>
              <a:rPr lang="sl-SI" sz="1400" dirty="0"/>
              <a:t>Finančno poročilo v Google preglednicah izgubi nekatere funkcije in prihaja do težav pri prenosu dokumenta. Odsvetujemo uporabo tovrstnega načina dela.</a:t>
            </a:r>
          </a:p>
        </p:txBody>
      </p:sp>
      <p:sp>
        <p:nvSpPr>
          <p:cNvPr id="12" name="Pravokotnik 11">
            <a:extLst>
              <a:ext uri="{FF2B5EF4-FFF2-40B4-BE49-F238E27FC236}">
                <a16:creationId xmlns:a16="http://schemas.microsoft.com/office/drawing/2014/main" id="{057FF193-E5B2-6AA5-4AE5-50B6A2B5ED41}"/>
              </a:ext>
            </a:extLst>
          </p:cNvPr>
          <p:cNvSpPr/>
          <p:nvPr/>
        </p:nvSpPr>
        <p:spPr>
          <a:xfrm>
            <a:off x="5334001" y="5131829"/>
            <a:ext cx="1333500" cy="419100"/>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400" b="1" dirty="0">
                <a:latin typeface="+mj-lt"/>
              </a:rPr>
              <a:t>PREDPISANI OBRAZCI</a:t>
            </a:r>
          </a:p>
        </p:txBody>
      </p:sp>
      <p:pic>
        <p:nvPicPr>
          <p:cNvPr id="13" name="Grafika 12" descr="Chevron arrows with solid fill">
            <a:extLst>
              <a:ext uri="{FF2B5EF4-FFF2-40B4-BE49-F238E27FC236}">
                <a16:creationId xmlns:a16="http://schemas.microsoft.com/office/drawing/2014/main" id="{4C676BF7-8DDC-2923-5F43-7E8F287513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3698" y="5178726"/>
            <a:ext cx="372203" cy="372203"/>
          </a:xfrm>
          <a:prstGeom prst="rect">
            <a:avLst/>
          </a:prstGeom>
        </p:spPr>
      </p:pic>
      <p:sp>
        <p:nvSpPr>
          <p:cNvPr id="14" name="Označba mesta številke diapozitiva 13">
            <a:extLst>
              <a:ext uri="{FF2B5EF4-FFF2-40B4-BE49-F238E27FC236}">
                <a16:creationId xmlns:a16="http://schemas.microsoft.com/office/drawing/2014/main" id="{BF47F704-FCDA-3549-F7E3-7D9F8CF60747}"/>
              </a:ext>
            </a:extLst>
          </p:cNvPr>
          <p:cNvSpPr>
            <a:spLocks noGrp="1"/>
          </p:cNvSpPr>
          <p:nvPr>
            <p:ph type="sldNum" sz="quarter" idx="12"/>
          </p:nvPr>
        </p:nvSpPr>
        <p:spPr/>
        <p:txBody>
          <a:bodyPr/>
          <a:lstStyle/>
          <a:p>
            <a:fld id="{DB0541E2-7EB7-469F-924A-AAEADCA667B4}" type="slidenum">
              <a:rPr lang="sl-SI" smtClean="0"/>
              <a:t>69</a:t>
            </a:fld>
            <a:endParaRPr lang="sl-SI"/>
          </a:p>
        </p:txBody>
      </p:sp>
    </p:spTree>
    <p:extLst>
      <p:ext uri="{BB962C8B-B14F-4D97-AF65-F5344CB8AC3E}">
        <p14:creationId xmlns:p14="http://schemas.microsoft.com/office/powerpoint/2010/main" val="125540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9BF55-1CBB-DF1E-3F72-94CA29BF4D54}"/>
            </a:ext>
          </a:extLst>
        </p:cNvPr>
        <p:cNvGrpSpPr/>
        <p:nvPr/>
      </p:nvGrpSpPr>
      <p:grpSpPr>
        <a:xfrm>
          <a:off x="0" y="0"/>
          <a:ext cx="0" cy="0"/>
          <a:chOff x="0" y="0"/>
          <a:chExt cx="0" cy="0"/>
        </a:xfrm>
      </p:grpSpPr>
      <p:sp>
        <p:nvSpPr>
          <p:cNvPr id="4" name="Naslov 1">
            <a:extLst>
              <a:ext uri="{FF2B5EF4-FFF2-40B4-BE49-F238E27FC236}">
                <a16:creationId xmlns:a16="http://schemas.microsoft.com/office/drawing/2014/main" id="{BF27D958-EDC1-98B8-AF43-3269F9BB27A9}"/>
              </a:ext>
            </a:extLst>
          </p:cNvPr>
          <p:cNvSpPr txBox="1">
            <a:spLocks/>
          </p:cNvSpPr>
          <p:nvPr/>
        </p:nvSpPr>
        <p:spPr>
          <a:xfrm>
            <a:off x="838200" y="238954"/>
            <a:ext cx="12192000" cy="7909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accent6">
                    <a:lumMod val="75000"/>
                  </a:schemeClr>
                </a:solidFill>
              </a:rPr>
              <a:t>DOSEGANJE KAZALNIKOV</a:t>
            </a:r>
          </a:p>
          <a:p>
            <a:endParaRPr lang="sl-SI" b="1" dirty="0">
              <a:solidFill>
                <a:schemeClr val="tx1">
                  <a:lumMod val="65000"/>
                  <a:lumOff val="35000"/>
                </a:schemeClr>
              </a:solidFill>
            </a:endParaRPr>
          </a:p>
        </p:txBody>
      </p:sp>
      <p:pic>
        <p:nvPicPr>
          <p:cNvPr id="2" name="Slika 1">
            <a:extLst>
              <a:ext uri="{FF2B5EF4-FFF2-40B4-BE49-F238E27FC236}">
                <a16:creationId xmlns:a16="http://schemas.microsoft.com/office/drawing/2014/main" id="{AB24D224-C17C-C804-D4E3-CE8DBEB23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87641"/>
            <a:ext cx="10515600" cy="210312"/>
          </a:xfrm>
          <a:prstGeom prst="rect">
            <a:avLst/>
          </a:prstGeom>
        </p:spPr>
      </p:pic>
      <p:sp>
        <p:nvSpPr>
          <p:cNvPr id="10" name="PoljeZBesedilom 9">
            <a:extLst>
              <a:ext uri="{FF2B5EF4-FFF2-40B4-BE49-F238E27FC236}">
                <a16:creationId xmlns:a16="http://schemas.microsoft.com/office/drawing/2014/main" id="{FC05FDC7-FE64-CE82-E205-78F3E5AA51EB}"/>
              </a:ext>
            </a:extLst>
          </p:cNvPr>
          <p:cNvSpPr txBox="1"/>
          <p:nvPr/>
        </p:nvSpPr>
        <p:spPr>
          <a:xfrm>
            <a:off x="838200" y="1291259"/>
            <a:ext cx="10515601" cy="2669705"/>
          </a:xfrm>
          <a:prstGeom prst="rect">
            <a:avLst/>
          </a:prstGeom>
          <a:noFill/>
        </p:spPr>
        <p:txBody>
          <a:bodyPr wrap="square">
            <a:spAutoFit/>
          </a:bodyPr>
          <a:lstStyle/>
          <a:p>
            <a:pPr lvl="0" algn="just">
              <a:lnSpc>
                <a:spcPct val="115000"/>
              </a:lnSpc>
            </a:pPr>
            <a:r>
              <a:rPr lang="sl-SI" sz="2400" kern="100" dirty="0">
                <a:solidFill>
                  <a:schemeClr val="accent2"/>
                </a:solidFill>
                <a:effectLst/>
                <a:latin typeface="+mj-lt"/>
                <a:ea typeface="Aptos" panose="020B0004020202020204" pitchFamily="34" charset="0"/>
                <a:cs typeface="Times New Roman" panose="02020603050405020304" pitchFamily="18" charset="0"/>
              </a:rPr>
              <a:t>ZAGOTOVITI JE POTREBNO </a:t>
            </a:r>
            <a:r>
              <a:rPr lang="sl-SI" sz="2400" b="1" kern="100" dirty="0">
                <a:solidFill>
                  <a:schemeClr val="accent2"/>
                </a:solidFill>
                <a:effectLst/>
                <a:latin typeface="+mj-lt"/>
                <a:ea typeface="Aptos" panose="020B0004020202020204" pitchFamily="34" charset="0"/>
                <a:cs typeface="Times New Roman" panose="02020603050405020304" pitchFamily="18" charset="0"/>
              </a:rPr>
              <a:t>DOSEGANJE KAZALNIKOV </a:t>
            </a:r>
            <a:r>
              <a:rPr lang="sl-SI" sz="2400" b="1" kern="100" dirty="0">
                <a:solidFill>
                  <a:schemeClr val="accent2"/>
                </a:solidFill>
                <a:latin typeface="+mj-lt"/>
                <a:cs typeface="Times New Roman" panose="02020603050405020304" pitchFamily="18" charset="0"/>
              </a:rPr>
              <a:t>SLR, REZULTATOV </a:t>
            </a:r>
            <a:r>
              <a:rPr lang="sl-SI" sz="2400" b="1" kern="100" dirty="0">
                <a:solidFill>
                  <a:schemeClr val="accent2"/>
                </a:solidFill>
                <a:effectLst/>
                <a:latin typeface="+mj-lt"/>
                <a:ea typeface="Aptos" panose="020B0004020202020204" pitchFamily="34" charset="0"/>
                <a:cs typeface="Times New Roman" panose="02020603050405020304" pitchFamily="18" charset="0"/>
              </a:rPr>
              <a:t>IN CILJEV </a:t>
            </a:r>
            <a:r>
              <a:rPr lang="sl-SI" sz="2400" kern="100" dirty="0">
                <a:solidFill>
                  <a:schemeClr val="accent2"/>
                </a:solidFill>
                <a:effectLst/>
                <a:latin typeface="+mj-lt"/>
                <a:ea typeface="Aptos" panose="020B0004020202020204" pitchFamily="34" charset="0"/>
                <a:cs typeface="Times New Roman" panose="02020603050405020304" pitchFamily="18" charset="0"/>
              </a:rPr>
              <a:t>SKLADNO S PRIJAVLJENO VLOGO.</a:t>
            </a:r>
          </a:p>
          <a:p>
            <a:pPr lvl="0" algn="just">
              <a:lnSpc>
                <a:spcPct val="115000"/>
              </a:lnSpc>
            </a:pPr>
            <a:endParaRPr lang="sl-SI" kern="100" dirty="0">
              <a:effectLst/>
              <a:latin typeface="+mj-lt"/>
              <a:ea typeface="Aptos" panose="020B0004020202020204" pitchFamily="34" charset="0"/>
              <a:cs typeface="Times New Roman" panose="02020603050405020304" pitchFamily="18" charset="0"/>
            </a:endParaRPr>
          </a:p>
          <a:p>
            <a:pPr marL="285750" lvl="0" indent="-285750" algn="just">
              <a:lnSpc>
                <a:spcPct val="115000"/>
              </a:lnSpc>
              <a:spcAft>
                <a:spcPts val="600"/>
              </a:spcAft>
              <a:buFont typeface="Wingdings" panose="05000000000000000000" pitchFamily="2" charset="2"/>
              <a:buChar char="ü"/>
            </a:pP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Doseganje kazalnikov je potrebno </a:t>
            </a:r>
            <a:r>
              <a:rPr lang="sl-SI" b="1" kern="100" dirty="0">
                <a:solidFill>
                  <a:schemeClr val="bg2">
                    <a:lumMod val="25000"/>
                  </a:schemeClr>
                </a:solidFill>
                <a:effectLst/>
                <a:latin typeface="+mj-lt"/>
                <a:ea typeface="Aptos" panose="020B0004020202020204" pitchFamily="34" charset="0"/>
                <a:cs typeface="Times New Roman" panose="02020603050405020304" pitchFamily="18" charset="0"/>
              </a:rPr>
              <a:t>ustrezno dokazovati</a:t>
            </a:r>
            <a:r>
              <a:rPr lang="sl-SI" kern="100" dirty="0">
                <a:solidFill>
                  <a:schemeClr val="bg2">
                    <a:lumMod val="25000"/>
                  </a:schemeClr>
                </a:solidFill>
                <a:effectLst/>
                <a:latin typeface="+mj-lt"/>
                <a:ea typeface="Aptos" panose="020B0004020202020204" pitchFamily="34" charset="0"/>
                <a:cs typeface="Times New Roman" panose="02020603050405020304" pitchFamily="18" charset="0"/>
              </a:rPr>
              <a:t>.</a:t>
            </a:r>
          </a:p>
          <a:p>
            <a:pPr marL="285750" lvl="0" indent="-285750" algn="just">
              <a:lnSpc>
                <a:spcPct val="115000"/>
              </a:lnSpc>
              <a:spcAft>
                <a:spcPts val="600"/>
              </a:spcAft>
              <a:buFont typeface="Wingdings" panose="05000000000000000000" pitchFamily="2" charset="2"/>
              <a:buChar char="ü"/>
            </a:pPr>
            <a:r>
              <a:rPr lang="sl-SI" kern="100" dirty="0">
                <a:effectLst/>
                <a:latin typeface="+mj-lt"/>
                <a:ea typeface="Aptos" panose="020B0004020202020204" pitchFamily="34" charset="0"/>
                <a:cs typeface="Times New Roman" panose="02020603050405020304" pitchFamily="18" charset="0"/>
              </a:rPr>
              <a:t>Dovoljeno je preseganje ciljev in kazalnikov, pri čemer se znesek in stopnja sofinanciranja v tem primeru ne spreminjata in ostaneta enaka, kot je bilo potrjena s projektom oz. vlogo.</a:t>
            </a:r>
          </a:p>
          <a:p>
            <a:pPr marL="285750" lvl="0" indent="-285750" algn="just">
              <a:lnSpc>
                <a:spcPct val="115000"/>
              </a:lnSpc>
              <a:spcAft>
                <a:spcPts val="600"/>
              </a:spcAft>
              <a:buFont typeface="Wingdings" panose="05000000000000000000" pitchFamily="2" charset="2"/>
              <a:buChar char="ü"/>
            </a:pPr>
            <a:r>
              <a:rPr lang="sl-SI" kern="100" dirty="0">
                <a:latin typeface="+mj-lt"/>
                <a:ea typeface="Aptos" panose="020B0004020202020204" pitchFamily="34" charset="0"/>
                <a:cs typeface="Times New Roman" panose="02020603050405020304" pitchFamily="18" charset="0"/>
              </a:rPr>
              <a:t>Nedoseganje kazalnikov in ciljev se kaznuje z znižanjem podpore.</a:t>
            </a:r>
            <a:endParaRPr lang="sl-SI" kern="100" dirty="0">
              <a:effectLst/>
              <a:latin typeface="+mj-lt"/>
              <a:ea typeface="Aptos" panose="020B0004020202020204" pitchFamily="34" charset="0"/>
              <a:cs typeface="Times New Roman" panose="02020603050405020304" pitchFamily="18" charset="0"/>
            </a:endParaRPr>
          </a:p>
        </p:txBody>
      </p:sp>
      <p:sp>
        <p:nvSpPr>
          <p:cNvPr id="3" name="Elipsa 2">
            <a:extLst>
              <a:ext uri="{FF2B5EF4-FFF2-40B4-BE49-F238E27FC236}">
                <a16:creationId xmlns:a16="http://schemas.microsoft.com/office/drawing/2014/main" id="{2E089A1C-9E58-645C-366E-0310406DBB3F}"/>
              </a:ext>
            </a:extLst>
          </p:cNvPr>
          <p:cNvSpPr/>
          <p:nvPr/>
        </p:nvSpPr>
        <p:spPr>
          <a:xfrm>
            <a:off x="8905091" y="3960964"/>
            <a:ext cx="2448709" cy="215265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1600" b="1" dirty="0">
                <a:solidFill>
                  <a:schemeClr val="bg1"/>
                </a:solidFill>
                <a:latin typeface="+mj-lt"/>
              </a:rPr>
              <a:t>Bodite pozorni tako na doseganje Kazalnikov SLR kot tudi rezultatov načrtovanih v okviru posamezne aktivnosti!</a:t>
            </a:r>
          </a:p>
        </p:txBody>
      </p:sp>
      <p:pic>
        <p:nvPicPr>
          <p:cNvPr id="7" name="Grafika 6" descr="Bar graph with upward trend with solid fill">
            <a:extLst>
              <a:ext uri="{FF2B5EF4-FFF2-40B4-BE49-F238E27FC236}">
                <a16:creationId xmlns:a16="http://schemas.microsoft.com/office/drawing/2014/main" id="{31CEC205-8FE7-6650-62BC-4ECB6A9C19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682" y="238954"/>
            <a:ext cx="648687" cy="648687"/>
          </a:xfrm>
          <a:prstGeom prst="rect">
            <a:avLst/>
          </a:prstGeom>
        </p:spPr>
      </p:pic>
      <p:pic>
        <p:nvPicPr>
          <p:cNvPr id="11" name="Grafika 10" descr="Bullseye with solid fill">
            <a:extLst>
              <a:ext uri="{FF2B5EF4-FFF2-40B4-BE49-F238E27FC236}">
                <a16:creationId xmlns:a16="http://schemas.microsoft.com/office/drawing/2014/main" id="{7B0E2878-8BC2-73BB-2B30-BF3FFCDD3FE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41140" y="5066719"/>
            <a:ext cx="1563950" cy="1563950"/>
          </a:xfrm>
          <a:prstGeom prst="rect">
            <a:avLst/>
          </a:prstGeom>
        </p:spPr>
      </p:pic>
      <p:sp>
        <p:nvSpPr>
          <p:cNvPr id="13" name="PoljeZBesedilom 12">
            <a:extLst>
              <a:ext uri="{FF2B5EF4-FFF2-40B4-BE49-F238E27FC236}">
                <a16:creationId xmlns:a16="http://schemas.microsoft.com/office/drawing/2014/main" id="{B3C4D6FA-0F3B-AEB9-9157-B65BB6BFB293}"/>
              </a:ext>
            </a:extLst>
          </p:cNvPr>
          <p:cNvSpPr txBox="1"/>
          <p:nvPr/>
        </p:nvSpPr>
        <p:spPr>
          <a:xfrm>
            <a:off x="791369" y="5294696"/>
            <a:ext cx="6292174" cy="1107996"/>
          </a:xfrm>
          <a:prstGeom prst="rect">
            <a:avLst/>
          </a:prstGeom>
          <a:solidFill>
            <a:schemeClr val="accent6"/>
          </a:solidFill>
        </p:spPr>
        <p:txBody>
          <a:bodyPr wrap="square">
            <a:spAutoFit/>
          </a:bodyPr>
          <a:lstStyle/>
          <a:p>
            <a:r>
              <a:rPr lang="sl-SI" b="1" dirty="0">
                <a:solidFill>
                  <a:schemeClr val="bg1"/>
                </a:solidFill>
                <a:latin typeface="+mj-lt"/>
              </a:rPr>
              <a:t>KAZALNIK – NOVO DELOVNO MESTO/ZAPOSLITEV</a:t>
            </a:r>
          </a:p>
          <a:p>
            <a:r>
              <a:rPr lang="sl-SI" sz="1600" dirty="0">
                <a:solidFill>
                  <a:schemeClr val="bg1"/>
                </a:solidFill>
                <a:latin typeface="+mj-lt"/>
              </a:rPr>
              <a:t>Na ESRR-ju nimajo omejitve glede oblike zaposlitve, ampak pri kazalniku »novo delovno mesto« spremljano samo trajanje, ki mora biti 3 oz. 5 let po zaključku projekta ter seveda, da je vzpostavljeno v času izvajanja projekta.</a:t>
            </a:r>
          </a:p>
        </p:txBody>
      </p:sp>
      <p:sp>
        <p:nvSpPr>
          <p:cNvPr id="5" name="Označba mesta številke diapozitiva 4">
            <a:extLst>
              <a:ext uri="{FF2B5EF4-FFF2-40B4-BE49-F238E27FC236}">
                <a16:creationId xmlns:a16="http://schemas.microsoft.com/office/drawing/2014/main" id="{1C361E1C-CB99-D959-27DF-34FBA55A7513}"/>
              </a:ext>
            </a:extLst>
          </p:cNvPr>
          <p:cNvSpPr>
            <a:spLocks noGrp="1"/>
          </p:cNvSpPr>
          <p:nvPr>
            <p:ph type="sldNum" sz="quarter" idx="12"/>
          </p:nvPr>
        </p:nvSpPr>
        <p:spPr/>
        <p:txBody>
          <a:bodyPr/>
          <a:lstStyle/>
          <a:p>
            <a:fld id="{DB0541E2-7EB7-469F-924A-AAEADCA667B4}" type="slidenum">
              <a:rPr lang="sl-SI" smtClean="0"/>
              <a:t>7</a:t>
            </a:fld>
            <a:endParaRPr lang="sl-SI"/>
          </a:p>
        </p:txBody>
      </p:sp>
    </p:spTree>
    <p:extLst>
      <p:ext uri="{BB962C8B-B14F-4D97-AF65-F5344CB8AC3E}">
        <p14:creationId xmlns:p14="http://schemas.microsoft.com/office/powerpoint/2010/main" val="4826712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6CE00-032E-84CA-F5D1-674875B8347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DE08E20-D0C5-C588-4FA4-623A27EBDE8E}"/>
              </a:ext>
            </a:extLst>
          </p:cNvPr>
          <p:cNvSpPr>
            <a:spLocks noGrp="1"/>
          </p:cNvSpPr>
          <p:nvPr>
            <p:ph type="title"/>
          </p:nvPr>
        </p:nvSpPr>
        <p:spPr>
          <a:xfrm>
            <a:off x="762000" y="113682"/>
            <a:ext cx="10515600" cy="772144"/>
          </a:xfrm>
        </p:spPr>
        <p:txBody>
          <a:bodyPr>
            <a:normAutofit/>
          </a:bodyPr>
          <a:lstStyle/>
          <a:p>
            <a:r>
              <a:rPr lang="sl-SI" sz="4000" b="1" dirty="0">
                <a:solidFill>
                  <a:schemeClr val="accent6">
                    <a:lumMod val="75000"/>
                  </a:schemeClr>
                </a:solidFill>
              </a:rPr>
              <a:t>ZAHTEVKI ZA IZPLAČILO SREDSTEV - Priloge</a:t>
            </a:r>
          </a:p>
        </p:txBody>
      </p:sp>
      <p:sp>
        <p:nvSpPr>
          <p:cNvPr id="3" name="Označba mesta vsebine 2">
            <a:extLst>
              <a:ext uri="{FF2B5EF4-FFF2-40B4-BE49-F238E27FC236}">
                <a16:creationId xmlns:a16="http://schemas.microsoft.com/office/drawing/2014/main" id="{D8F99867-D135-83F4-29EC-39B959E9A0F4}"/>
              </a:ext>
            </a:extLst>
          </p:cNvPr>
          <p:cNvSpPr>
            <a:spLocks noGrp="1"/>
          </p:cNvSpPr>
          <p:nvPr>
            <p:ph idx="1"/>
          </p:nvPr>
        </p:nvSpPr>
        <p:spPr>
          <a:xfrm>
            <a:off x="838200" y="1209675"/>
            <a:ext cx="9953625" cy="4851401"/>
          </a:xfrm>
        </p:spPr>
        <p:txBody>
          <a:bodyPr>
            <a:normAutofit fontScale="85000" lnSpcReduction="20000"/>
          </a:bodyPr>
          <a:lstStyle/>
          <a:p>
            <a:pPr marL="0" indent="0">
              <a:buNone/>
            </a:pPr>
            <a:r>
              <a:rPr lang="sl-SI" b="1" dirty="0">
                <a:solidFill>
                  <a:schemeClr val="accent2"/>
                </a:solidFill>
                <a:latin typeface="+mj-lt"/>
              </a:rPr>
              <a:t>INVESTICIJSKI PROJEKT</a:t>
            </a:r>
          </a:p>
          <a:p>
            <a:pPr marL="0" indent="0">
              <a:buNone/>
            </a:pPr>
            <a:r>
              <a:rPr lang="sl-SI" sz="2400" b="1" u="sng" dirty="0">
                <a:solidFill>
                  <a:schemeClr val="accent6"/>
                </a:solidFill>
                <a:latin typeface="+mj-lt"/>
              </a:rPr>
              <a:t>DOKAZILA SKLADNO S PROSOJNICAMI OD 24-46</a:t>
            </a:r>
          </a:p>
          <a:p>
            <a:pPr marL="0" indent="0">
              <a:buNone/>
            </a:pPr>
            <a:endParaRPr lang="sl-SI" sz="1800" b="1" dirty="0">
              <a:solidFill>
                <a:schemeClr val="bg2">
                  <a:lumMod val="50000"/>
                </a:schemeClr>
              </a:solidFill>
              <a:latin typeface="+mj-lt"/>
            </a:endParaRP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Kopije računov</a:t>
            </a:r>
            <a:r>
              <a:rPr lang="sl-SI" sz="1900" dirty="0">
                <a:solidFill>
                  <a:schemeClr val="bg2">
                    <a:lumMod val="25000"/>
                  </a:schemeClr>
                </a:solidFill>
                <a:latin typeface="+mj-lt"/>
              </a:rPr>
              <a:t>, elektronske ali e-račune, ki se morajo </a:t>
            </a:r>
            <a:r>
              <a:rPr lang="sl-SI" sz="1900" u="sng" dirty="0">
                <a:solidFill>
                  <a:schemeClr val="bg2">
                    <a:lumMod val="25000"/>
                  </a:schemeClr>
                </a:solidFill>
                <a:latin typeface="+mj-lt"/>
              </a:rPr>
              <a:t>glasiti na upravičenca</a:t>
            </a:r>
            <a:r>
              <a:rPr lang="sl-SI" sz="1900" dirty="0">
                <a:solidFill>
                  <a:schemeClr val="bg2">
                    <a:lumMod val="25000"/>
                  </a:schemeClr>
                </a:solidFill>
                <a:latin typeface="+mj-lt"/>
              </a:rPr>
              <a:t> </a:t>
            </a: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Kopije dokazil o plačilu računov </a:t>
            </a:r>
            <a:r>
              <a:rPr lang="sl-SI" sz="1900" dirty="0">
                <a:solidFill>
                  <a:schemeClr val="bg2">
                    <a:lumMod val="25000"/>
                  </a:schemeClr>
                </a:solidFill>
                <a:latin typeface="+mj-lt"/>
              </a:rPr>
              <a:t> </a:t>
            </a: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Tržno primerljive pisne ponudbe ponudnikov</a:t>
            </a:r>
            <a:r>
              <a:rPr lang="sl-SI" sz="1900" dirty="0">
                <a:solidFill>
                  <a:schemeClr val="bg2">
                    <a:lumMod val="25000"/>
                  </a:schemeClr>
                </a:solidFill>
                <a:latin typeface="+mj-lt"/>
              </a:rPr>
              <a:t>, ki se </a:t>
            </a:r>
            <a:r>
              <a:rPr lang="sl-SI" sz="1900" u="sng" dirty="0">
                <a:solidFill>
                  <a:schemeClr val="bg2">
                    <a:lumMod val="25000"/>
                  </a:schemeClr>
                </a:solidFill>
                <a:latin typeface="+mj-lt"/>
              </a:rPr>
              <a:t>glasijo na upravičenca</a:t>
            </a:r>
            <a:r>
              <a:rPr lang="sl-SI" sz="1900" dirty="0">
                <a:solidFill>
                  <a:schemeClr val="bg2">
                    <a:lumMod val="25000"/>
                  </a:schemeClr>
                </a:solidFill>
                <a:latin typeface="+mj-lt"/>
              </a:rPr>
              <a:t>, za upravičene stroške, pri čemer se pri izplačilu sredstev upošteva vrednost ponudbe z najnižjo ceno </a:t>
            </a: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Pogodbe o sodelovanju ali naročilnice</a:t>
            </a: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Fotografije in druga dokazila </a:t>
            </a:r>
            <a:r>
              <a:rPr lang="sl-SI" sz="1900" dirty="0">
                <a:solidFill>
                  <a:schemeClr val="bg2">
                    <a:lumMod val="25000"/>
                  </a:schemeClr>
                </a:solidFill>
                <a:latin typeface="+mj-lt"/>
              </a:rPr>
              <a:t>o izvedenih aktivnostih </a:t>
            </a: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Dokazila o označevanju vira sofinanciranja </a:t>
            </a:r>
            <a:r>
              <a:rPr lang="sl-SI" sz="1900" dirty="0">
                <a:solidFill>
                  <a:schemeClr val="bg2">
                    <a:lumMod val="25000"/>
                  </a:schemeClr>
                </a:solidFill>
                <a:latin typeface="+mj-lt"/>
              </a:rPr>
              <a:t>(fotografije!) </a:t>
            </a: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Izjava s podpisom odgovorne osebe upravičenca o namenskosti sredstev</a:t>
            </a: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Izpis iz registra osnovnih sredstev</a:t>
            </a:r>
          </a:p>
          <a:p>
            <a:pPr marL="342900" indent="-342900">
              <a:lnSpc>
                <a:spcPct val="120000"/>
              </a:lnSpc>
              <a:spcBef>
                <a:spcPts val="600"/>
              </a:spcBef>
              <a:buFont typeface="+mj-lt"/>
              <a:buAutoNum type="arabicPeriod"/>
            </a:pPr>
            <a:r>
              <a:rPr lang="sl-SI" sz="1900" b="1" dirty="0">
                <a:solidFill>
                  <a:schemeClr val="bg2">
                    <a:lumMod val="25000"/>
                  </a:schemeClr>
                </a:solidFill>
                <a:latin typeface="+mj-lt"/>
              </a:rPr>
              <a:t>Izpis iz ločenih knjigovodskih evidenc </a:t>
            </a:r>
            <a:r>
              <a:rPr lang="sl-SI" sz="1900" dirty="0">
                <a:solidFill>
                  <a:schemeClr val="bg2">
                    <a:lumMod val="25000"/>
                  </a:schemeClr>
                </a:solidFill>
                <a:latin typeface="+mj-lt"/>
              </a:rPr>
              <a:t>skladno z navodili </a:t>
            </a:r>
            <a:r>
              <a:rPr lang="sl-SI" sz="1900" b="1" dirty="0">
                <a:solidFill>
                  <a:schemeClr val="accent6"/>
                </a:solidFill>
                <a:latin typeface="+mj-lt"/>
                <a:hlinkClick r:id="rId2">
                  <a:extLst>
                    <a:ext uri="{A12FA001-AC4F-418D-AE19-62706E023703}">
                      <ahyp:hlinkClr xmlns:ahyp="http://schemas.microsoft.com/office/drawing/2018/hyperlinkcolor" val="tx"/>
                    </a:ext>
                  </a:extLst>
                </a:hlinkClick>
              </a:rPr>
              <a:t>POVEZAVA</a:t>
            </a:r>
            <a:endParaRPr lang="sl-SI" sz="1900" b="1" dirty="0">
              <a:solidFill>
                <a:schemeClr val="accent6"/>
              </a:solidFill>
              <a:latin typeface="+mj-lt"/>
            </a:endParaRPr>
          </a:p>
          <a:p>
            <a:pPr marL="342900" indent="-342900">
              <a:buFont typeface="+mj-lt"/>
              <a:buAutoNum type="arabicPeriod"/>
            </a:pPr>
            <a:r>
              <a:rPr lang="sl-SI" sz="1900" b="1" dirty="0">
                <a:solidFill>
                  <a:schemeClr val="bg2">
                    <a:lumMod val="25000"/>
                  </a:schemeClr>
                </a:solidFill>
                <a:latin typeface="+mj-lt"/>
              </a:rPr>
              <a:t>Izjava upravičenca o drugih že odobrenih sredstvih za isti namen</a:t>
            </a:r>
          </a:p>
          <a:p>
            <a:pPr marL="342900" indent="-342900">
              <a:buFont typeface="+mj-lt"/>
              <a:buAutoNum type="arabicPeriod"/>
            </a:pPr>
            <a:r>
              <a:rPr lang="sl-SI" sz="1900" b="1" dirty="0">
                <a:solidFill>
                  <a:schemeClr val="accent6"/>
                </a:solidFill>
                <a:latin typeface="+mj-lt"/>
              </a:rPr>
              <a:t>Usklajen NRP se mora predložiti do oddaje prvega zahtevka za izplačilo.</a:t>
            </a:r>
          </a:p>
        </p:txBody>
      </p:sp>
      <p:pic>
        <p:nvPicPr>
          <p:cNvPr id="4" name="Slika 3">
            <a:extLst>
              <a:ext uri="{FF2B5EF4-FFF2-40B4-BE49-F238E27FC236}">
                <a16:creationId xmlns:a16="http://schemas.microsoft.com/office/drawing/2014/main" id="{0C3B80CF-4AEB-FE26-1DD6-576518A8E8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85826"/>
            <a:ext cx="9517453" cy="210312"/>
          </a:xfrm>
          <a:prstGeom prst="rect">
            <a:avLst/>
          </a:prstGeom>
        </p:spPr>
      </p:pic>
      <p:pic>
        <p:nvPicPr>
          <p:cNvPr id="5" name="Grafika 4" descr="Piggy Bank with solid fill">
            <a:extLst>
              <a:ext uri="{FF2B5EF4-FFF2-40B4-BE49-F238E27FC236}">
                <a16:creationId xmlns:a16="http://schemas.microsoft.com/office/drawing/2014/main" id="{D7916D81-14A4-0DB9-D8CD-3AE9C615D9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11" y="1641"/>
            <a:ext cx="501215" cy="501215"/>
          </a:xfrm>
          <a:prstGeom prst="rect">
            <a:avLst/>
          </a:prstGeom>
        </p:spPr>
      </p:pic>
      <p:sp>
        <p:nvSpPr>
          <p:cNvPr id="6" name="Pravokotnik 5">
            <a:extLst>
              <a:ext uri="{FF2B5EF4-FFF2-40B4-BE49-F238E27FC236}">
                <a16:creationId xmlns:a16="http://schemas.microsoft.com/office/drawing/2014/main" id="{E5901F53-65E1-6095-3165-4DD84FE3BB67}"/>
              </a:ext>
            </a:extLst>
          </p:cNvPr>
          <p:cNvSpPr/>
          <p:nvPr/>
        </p:nvSpPr>
        <p:spPr>
          <a:xfrm>
            <a:off x="10896600" y="2670143"/>
            <a:ext cx="1209675" cy="1028700"/>
          </a:xfrm>
          <a:prstGeom prst="rect">
            <a:avLst/>
          </a:prstGeom>
          <a:solidFill>
            <a:schemeClr val="accent2"/>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sl-SI" sz="1200" dirty="0">
                <a:latin typeface="+mj-lt"/>
              </a:rPr>
              <a:t>MKRR lahko zahteva tudi predložitev dodatnih dokazil.</a:t>
            </a:r>
          </a:p>
        </p:txBody>
      </p:sp>
      <p:pic>
        <p:nvPicPr>
          <p:cNvPr id="7" name="Grafika 6" descr="Chevron arrows with solid fill">
            <a:extLst>
              <a:ext uri="{FF2B5EF4-FFF2-40B4-BE49-F238E27FC236}">
                <a16:creationId xmlns:a16="http://schemas.microsoft.com/office/drawing/2014/main" id="{B1C59223-7983-6CA2-C6A0-3BA7794B57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58450" y="3017806"/>
            <a:ext cx="333375" cy="333375"/>
          </a:xfrm>
          <a:prstGeom prst="rect">
            <a:avLst/>
          </a:prstGeom>
        </p:spPr>
      </p:pic>
      <p:sp>
        <p:nvSpPr>
          <p:cNvPr id="8" name="Označba mesta številke diapozitiva 7">
            <a:extLst>
              <a:ext uri="{FF2B5EF4-FFF2-40B4-BE49-F238E27FC236}">
                <a16:creationId xmlns:a16="http://schemas.microsoft.com/office/drawing/2014/main" id="{3042C708-3087-4984-319E-EE18FDE69A47}"/>
              </a:ext>
            </a:extLst>
          </p:cNvPr>
          <p:cNvSpPr>
            <a:spLocks noGrp="1"/>
          </p:cNvSpPr>
          <p:nvPr>
            <p:ph type="sldNum" sz="quarter" idx="12"/>
          </p:nvPr>
        </p:nvSpPr>
        <p:spPr/>
        <p:txBody>
          <a:bodyPr/>
          <a:lstStyle/>
          <a:p>
            <a:fld id="{DB0541E2-7EB7-469F-924A-AAEADCA667B4}" type="slidenum">
              <a:rPr lang="sl-SI" smtClean="0"/>
              <a:t>70</a:t>
            </a:fld>
            <a:endParaRPr lang="sl-SI"/>
          </a:p>
        </p:txBody>
      </p:sp>
    </p:spTree>
    <p:extLst>
      <p:ext uri="{BB962C8B-B14F-4D97-AF65-F5344CB8AC3E}">
        <p14:creationId xmlns:p14="http://schemas.microsoft.com/office/powerpoint/2010/main" val="2821978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B009C-9110-3A1F-170A-5CBC430E043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D48EBFCA-DBC8-138E-4D27-831A1EB4FBE6}"/>
              </a:ext>
            </a:extLst>
          </p:cNvPr>
          <p:cNvSpPr>
            <a:spLocks noGrp="1"/>
          </p:cNvSpPr>
          <p:nvPr>
            <p:ph type="title"/>
          </p:nvPr>
        </p:nvSpPr>
        <p:spPr>
          <a:xfrm>
            <a:off x="762000" y="113682"/>
            <a:ext cx="10515600" cy="772144"/>
          </a:xfrm>
        </p:spPr>
        <p:txBody>
          <a:bodyPr>
            <a:normAutofit/>
          </a:bodyPr>
          <a:lstStyle/>
          <a:p>
            <a:r>
              <a:rPr lang="sl-SI" sz="4000" b="1" dirty="0">
                <a:solidFill>
                  <a:schemeClr val="accent6">
                    <a:lumMod val="75000"/>
                  </a:schemeClr>
                </a:solidFill>
              </a:rPr>
              <a:t>ZAHTEVKI ZA IZPLAČILO SREDSTEV - Priloge</a:t>
            </a:r>
          </a:p>
        </p:txBody>
      </p:sp>
      <p:sp>
        <p:nvSpPr>
          <p:cNvPr id="3" name="Označba mesta vsebine 2">
            <a:extLst>
              <a:ext uri="{FF2B5EF4-FFF2-40B4-BE49-F238E27FC236}">
                <a16:creationId xmlns:a16="http://schemas.microsoft.com/office/drawing/2014/main" id="{11D86881-2E55-96ED-8685-27D49D7EFD15}"/>
              </a:ext>
            </a:extLst>
          </p:cNvPr>
          <p:cNvSpPr>
            <a:spLocks noGrp="1"/>
          </p:cNvSpPr>
          <p:nvPr>
            <p:ph idx="1"/>
          </p:nvPr>
        </p:nvSpPr>
        <p:spPr>
          <a:xfrm>
            <a:off x="838200" y="1209675"/>
            <a:ext cx="10515600" cy="4851401"/>
          </a:xfrm>
        </p:spPr>
        <p:txBody>
          <a:bodyPr>
            <a:normAutofit fontScale="77500" lnSpcReduction="20000"/>
          </a:bodyPr>
          <a:lstStyle/>
          <a:p>
            <a:pPr marL="0" indent="0">
              <a:buNone/>
            </a:pPr>
            <a:r>
              <a:rPr lang="sl-SI" b="1" dirty="0">
                <a:solidFill>
                  <a:schemeClr val="accent2"/>
                </a:solidFill>
                <a:latin typeface="+mj-lt"/>
              </a:rPr>
              <a:t>INVESTICIJSKI PROJEKT</a:t>
            </a:r>
          </a:p>
          <a:p>
            <a:pPr marL="0" indent="0">
              <a:buNone/>
            </a:pPr>
            <a:r>
              <a:rPr lang="sl-SI" sz="1800" b="1" dirty="0">
                <a:solidFill>
                  <a:schemeClr val="bg2">
                    <a:lumMod val="25000"/>
                  </a:schemeClr>
                </a:solidFill>
                <a:latin typeface="+mj-lt"/>
              </a:rPr>
              <a:t>PRIMER OZNAČEVANJA DOKUMENTACIJE</a:t>
            </a:r>
          </a:p>
          <a:p>
            <a:pPr marL="0" indent="0">
              <a:buNone/>
            </a:pPr>
            <a:endParaRPr lang="sl-SI" sz="1800" dirty="0">
              <a:solidFill>
                <a:schemeClr val="bg2">
                  <a:lumMod val="25000"/>
                </a:schemeClr>
              </a:solidFill>
              <a:latin typeface="+mj-lt"/>
            </a:endParaRPr>
          </a:p>
          <a:p>
            <a:pPr marL="0" indent="0">
              <a:buNone/>
            </a:pPr>
            <a:r>
              <a:rPr lang="sl-SI" sz="1800" dirty="0">
                <a:solidFill>
                  <a:schemeClr val="bg2">
                    <a:lumMod val="25000"/>
                  </a:schemeClr>
                </a:solidFill>
                <a:latin typeface="+mj-lt"/>
              </a:rPr>
              <a:t>Račun za izvedbo delavnice izdan s strani predavatelja ABC, ki ga v finančno poročilo vnašate pod zaporedno številko 5</a:t>
            </a:r>
          </a:p>
          <a:p>
            <a:pPr marL="0" indent="0">
              <a:buNone/>
            </a:pPr>
            <a:endParaRPr lang="sl-SI" sz="1800" dirty="0">
              <a:solidFill>
                <a:schemeClr val="bg2">
                  <a:lumMod val="25000"/>
                </a:schemeClr>
              </a:solidFill>
              <a:latin typeface="+mj-lt"/>
            </a:endParaRPr>
          </a:p>
          <a:p>
            <a:pPr marL="0" indent="0">
              <a:buNone/>
            </a:pPr>
            <a:r>
              <a:rPr lang="sl-SI" sz="1800" dirty="0">
                <a:solidFill>
                  <a:schemeClr val="bg2">
                    <a:lumMod val="25000"/>
                  </a:schemeClr>
                </a:solidFill>
                <a:latin typeface="+mj-lt"/>
              </a:rPr>
              <a:t>5_Racun ABC</a:t>
            </a:r>
          </a:p>
          <a:p>
            <a:pPr marL="0" indent="0">
              <a:buNone/>
            </a:pPr>
            <a:r>
              <a:rPr lang="sl-SI" sz="1800" dirty="0">
                <a:solidFill>
                  <a:schemeClr val="bg2">
                    <a:lumMod val="25000"/>
                  </a:schemeClr>
                </a:solidFill>
                <a:latin typeface="+mj-lt"/>
              </a:rPr>
              <a:t>5_Narocilnica_pogodba ABC </a:t>
            </a:r>
          </a:p>
          <a:p>
            <a:pPr marL="0" indent="0">
              <a:buNone/>
            </a:pPr>
            <a:r>
              <a:rPr lang="sl-SI" sz="1800" dirty="0">
                <a:solidFill>
                  <a:schemeClr val="bg2">
                    <a:lumMod val="25000"/>
                  </a:schemeClr>
                </a:solidFill>
                <a:latin typeface="+mj-lt"/>
              </a:rPr>
              <a:t>5_Dobavnica ABC </a:t>
            </a:r>
          </a:p>
          <a:p>
            <a:pPr marL="0" indent="0">
              <a:buNone/>
            </a:pPr>
            <a:r>
              <a:rPr lang="sl-SI" sz="1800" dirty="0">
                <a:solidFill>
                  <a:schemeClr val="bg2">
                    <a:lumMod val="25000"/>
                  </a:schemeClr>
                </a:solidFill>
                <a:latin typeface="+mj-lt"/>
              </a:rPr>
              <a:t>5_Potrdilo o plačilu računa ABC  </a:t>
            </a:r>
          </a:p>
          <a:p>
            <a:pPr marL="0" indent="0">
              <a:buNone/>
            </a:pPr>
            <a:r>
              <a:rPr lang="sl-SI" sz="1800" dirty="0">
                <a:solidFill>
                  <a:schemeClr val="bg2">
                    <a:lumMod val="25000"/>
                  </a:schemeClr>
                </a:solidFill>
                <a:latin typeface="+mj-lt"/>
              </a:rPr>
              <a:t>5_Izbirni postopek za račun ABC</a:t>
            </a:r>
          </a:p>
          <a:p>
            <a:pPr marL="0" indent="0">
              <a:buNone/>
            </a:pPr>
            <a:r>
              <a:rPr lang="sl-SI" sz="1800" dirty="0">
                <a:solidFill>
                  <a:schemeClr val="bg2">
                    <a:lumMod val="25000"/>
                  </a:schemeClr>
                </a:solidFill>
                <a:latin typeface="+mj-lt"/>
              </a:rPr>
              <a:t>5_Dokazila o izvedeni aktivnosti ABC</a:t>
            </a:r>
          </a:p>
          <a:p>
            <a:pPr marL="0" indent="0">
              <a:buNone/>
            </a:pPr>
            <a:r>
              <a:rPr lang="sl-SI" sz="1800" dirty="0">
                <a:solidFill>
                  <a:schemeClr val="bg2">
                    <a:lumMod val="25000"/>
                  </a:schemeClr>
                </a:solidFill>
                <a:latin typeface="+mj-lt"/>
              </a:rPr>
              <a:t>5_Izjava o namembnosti sredstev/opreme</a:t>
            </a:r>
          </a:p>
          <a:p>
            <a:pPr marL="0" indent="0">
              <a:buNone/>
            </a:pPr>
            <a:r>
              <a:rPr lang="sl-SI" sz="1800" dirty="0">
                <a:solidFill>
                  <a:schemeClr val="bg2">
                    <a:lumMod val="25000"/>
                  </a:schemeClr>
                </a:solidFill>
                <a:latin typeface="+mj-lt"/>
              </a:rPr>
              <a:t>5_Dokazilo, da je kupljena oprema nova</a:t>
            </a:r>
          </a:p>
          <a:p>
            <a:pPr marL="0" indent="0">
              <a:buNone/>
            </a:pPr>
            <a:r>
              <a:rPr lang="sl-SI" sz="1800" dirty="0">
                <a:solidFill>
                  <a:schemeClr val="bg2">
                    <a:lumMod val="25000"/>
                  </a:schemeClr>
                </a:solidFill>
                <a:latin typeface="+mj-lt"/>
              </a:rPr>
              <a:t>5_Fotografije </a:t>
            </a:r>
          </a:p>
          <a:p>
            <a:pPr marL="0" indent="0">
              <a:buNone/>
            </a:pPr>
            <a:r>
              <a:rPr lang="sl-SI" sz="1800" dirty="0">
                <a:solidFill>
                  <a:schemeClr val="bg2">
                    <a:lumMod val="25000"/>
                  </a:schemeClr>
                </a:solidFill>
                <a:latin typeface="+mj-lt"/>
              </a:rPr>
              <a:t>5_Izpis iz registra OS</a:t>
            </a:r>
          </a:p>
          <a:p>
            <a:pPr marL="0" indent="0">
              <a:buNone/>
            </a:pPr>
            <a:endParaRPr lang="sl-SI" sz="1800" dirty="0">
              <a:solidFill>
                <a:schemeClr val="bg2">
                  <a:lumMod val="25000"/>
                </a:schemeClr>
              </a:solidFill>
              <a:latin typeface="+mj-lt"/>
            </a:endParaRPr>
          </a:p>
          <a:p>
            <a:pPr marL="0" indent="0">
              <a:buNone/>
            </a:pPr>
            <a:r>
              <a:rPr lang="sl-SI" sz="1800" dirty="0">
                <a:solidFill>
                  <a:schemeClr val="bg2">
                    <a:lumMod val="25000"/>
                  </a:schemeClr>
                </a:solidFill>
                <a:latin typeface="+mj-lt"/>
              </a:rPr>
              <a:t>*Na naveden način bo potrebno predložiti dokumentacijo za vsak račun, ki ga boste uveljavljali z zahtevkom</a:t>
            </a:r>
          </a:p>
        </p:txBody>
      </p:sp>
      <p:pic>
        <p:nvPicPr>
          <p:cNvPr id="4" name="Slika 3">
            <a:extLst>
              <a:ext uri="{FF2B5EF4-FFF2-40B4-BE49-F238E27FC236}">
                <a16:creationId xmlns:a16="http://schemas.microsoft.com/office/drawing/2014/main" id="{14E9012E-D075-3B25-DE2A-3722B207F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885826"/>
            <a:ext cx="8934450" cy="197429"/>
          </a:xfrm>
          <a:prstGeom prst="rect">
            <a:avLst/>
          </a:prstGeom>
        </p:spPr>
      </p:pic>
      <p:pic>
        <p:nvPicPr>
          <p:cNvPr id="5" name="Grafika 4" descr="Piggy Bank with solid fill">
            <a:extLst>
              <a:ext uri="{FF2B5EF4-FFF2-40B4-BE49-F238E27FC236}">
                <a16:creationId xmlns:a16="http://schemas.microsoft.com/office/drawing/2014/main" id="{05B1EB2D-907E-7DE1-C4C0-3E7CD3872A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011" y="1641"/>
            <a:ext cx="501215" cy="501215"/>
          </a:xfrm>
          <a:prstGeom prst="rect">
            <a:avLst/>
          </a:prstGeom>
        </p:spPr>
      </p:pic>
      <p:sp>
        <p:nvSpPr>
          <p:cNvPr id="6" name="PoljeZBesedilom 5">
            <a:extLst>
              <a:ext uri="{FF2B5EF4-FFF2-40B4-BE49-F238E27FC236}">
                <a16:creationId xmlns:a16="http://schemas.microsoft.com/office/drawing/2014/main" id="{499E7516-44C4-9410-83FC-18A4DD515852}"/>
              </a:ext>
            </a:extLst>
          </p:cNvPr>
          <p:cNvSpPr txBox="1"/>
          <p:nvPr/>
        </p:nvSpPr>
        <p:spPr>
          <a:xfrm>
            <a:off x="6200775" y="3245525"/>
            <a:ext cx="5153025" cy="2031325"/>
          </a:xfrm>
          <a:prstGeom prst="rect">
            <a:avLst/>
          </a:prstGeom>
          <a:solidFill>
            <a:schemeClr val="bg2"/>
          </a:solidFill>
        </p:spPr>
        <p:txBody>
          <a:bodyPr wrap="square" rtlCol="0">
            <a:spAutoFit/>
          </a:bodyPr>
          <a:lstStyle/>
          <a:p>
            <a:r>
              <a:rPr lang="sl-SI" dirty="0">
                <a:latin typeface="+mj-lt"/>
              </a:rPr>
              <a:t>Dodatno se bo predložilo še:</a:t>
            </a:r>
          </a:p>
          <a:p>
            <a:pPr marL="285750" indent="-285750">
              <a:buFont typeface="Arial" panose="020B0604020202020204" pitchFamily="34" charset="0"/>
              <a:buChar char="•"/>
            </a:pPr>
            <a:r>
              <a:rPr lang="sl-SI" dirty="0">
                <a:latin typeface="+mj-lt"/>
              </a:rPr>
              <a:t>Konto kartice vseh projektnih partnerjev</a:t>
            </a:r>
          </a:p>
          <a:p>
            <a:pPr marL="285750" indent="-285750">
              <a:buFont typeface="Arial" panose="020B0604020202020204" pitchFamily="34" charset="0"/>
              <a:buChar char="•"/>
            </a:pPr>
            <a:r>
              <a:rPr lang="sl-SI" dirty="0">
                <a:latin typeface="+mj-lt"/>
              </a:rPr>
              <a:t>Izjave o uveljavljanju DDV</a:t>
            </a:r>
          </a:p>
          <a:p>
            <a:pPr marL="285750" indent="-285750">
              <a:buFont typeface="Arial" panose="020B0604020202020204" pitchFamily="34" charset="0"/>
              <a:buChar char="•"/>
            </a:pPr>
            <a:r>
              <a:rPr lang="sl-SI" dirty="0">
                <a:latin typeface="+mj-lt"/>
              </a:rPr>
              <a:t>Izjava vseh partnerjev o drugih že odobrenih sredstvih za isti namen</a:t>
            </a:r>
          </a:p>
          <a:p>
            <a:pPr marL="285750" indent="-285750">
              <a:buFont typeface="Arial" panose="020B0604020202020204" pitchFamily="34" charset="0"/>
              <a:buChar char="•"/>
            </a:pPr>
            <a:r>
              <a:rPr lang="sl-SI" dirty="0">
                <a:latin typeface="+mj-lt"/>
              </a:rPr>
              <a:t>Dokazila o označevanju vira sofinanciranja</a:t>
            </a:r>
          </a:p>
          <a:p>
            <a:pPr marL="285750" indent="-285750">
              <a:buFont typeface="Arial" panose="020B0604020202020204" pitchFamily="34" charset="0"/>
              <a:buChar char="•"/>
            </a:pPr>
            <a:endParaRPr lang="sl-SI" dirty="0">
              <a:latin typeface="+mj-lt"/>
            </a:endParaRPr>
          </a:p>
        </p:txBody>
      </p:sp>
      <p:sp>
        <p:nvSpPr>
          <p:cNvPr id="7" name="Elipsa 6">
            <a:extLst>
              <a:ext uri="{FF2B5EF4-FFF2-40B4-BE49-F238E27FC236}">
                <a16:creationId xmlns:a16="http://schemas.microsoft.com/office/drawing/2014/main" id="{22C8B8AA-7DAD-EE2E-93D5-136FC3FD6B28}"/>
              </a:ext>
            </a:extLst>
          </p:cNvPr>
          <p:cNvSpPr/>
          <p:nvPr/>
        </p:nvSpPr>
        <p:spPr>
          <a:xfrm>
            <a:off x="9980223" y="223838"/>
            <a:ext cx="1901226" cy="1647825"/>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sz="1400" b="1" dirty="0">
                <a:latin typeface="+mj-lt"/>
              </a:rPr>
              <a:t>ZA VSAKEGA PROJEKTNEGA PARTNERJA PRIPRAVITE SVOJO MAPO</a:t>
            </a:r>
            <a:r>
              <a:rPr lang="sl-SI" sz="1400" dirty="0">
                <a:latin typeface="+mj-lt"/>
              </a:rPr>
              <a:t>.</a:t>
            </a:r>
          </a:p>
        </p:txBody>
      </p:sp>
      <p:sp>
        <p:nvSpPr>
          <p:cNvPr id="8" name="Označba mesta številke diapozitiva 7">
            <a:extLst>
              <a:ext uri="{FF2B5EF4-FFF2-40B4-BE49-F238E27FC236}">
                <a16:creationId xmlns:a16="http://schemas.microsoft.com/office/drawing/2014/main" id="{9B82E485-8E2E-9DA2-1E97-29341D041D91}"/>
              </a:ext>
            </a:extLst>
          </p:cNvPr>
          <p:cNvSpPr>
            <a:spLocks noGrp="1"/>
          </p:cNvSpPr>
          <p:nvPr>
            <p:ph type="sldNum" sz="quarter" idx="12"/>
          </p:nvPr>
        </p:nvSpPr>
        <p:spPr/>
        <p:txBody>
          <a:bodyPr/>
          <a:lstStyle/>
          <a:p>
            <a:fld id="{DB0541E2-7EB7-469F-924A-AAEADCA667B4}" type="slidenum">
              <a:rPr lang="sl-SI" smtClean="0"/>
              <a:t>71</a:t>
            </a:fld>
            <a:endParaRPr lang="sl-SI"/>
          </a:p>
        </p:txBody>
      </p:sp>
    </p:spTree>
    <p:extLst>
      <p:ext uri="{BB962C8B-B14F-4D97-AF65-F5344CB8AC3E}">
        <p14:creationId xmlns:p14="http://schemas.microsoft.com/office/powerpoint/2010/main" val="2595156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452D6-9858-D81C-916F-A5A6782DB78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7802DE0-7454-9AA7-3129-21AC603F9003}"/>
              </a:ext>
            </a:extLst>
          </p:cNvPr>
          <p:cNvSpPr>
            <a:spLocks noGrp="1"/>
          </p:cNvSpPr>
          <p:nvPr>
            <p:ph type="title"/>
          </p:nvPr>
        </p:nvSpPr>
        <p:spPr>
          <a:xfrm>
            <a:off x="762000" y="113682"/>
            <a:ext cx="10515600" cy="772144"/>
          </a:xfrm>
        </p:spPr>
        <p:txBody>
          <a:bodyPr>
            <a:normAutofit/>
          </a:bodyPr>
          <a:lstStyle/>
          <a:p>
            <a:r>
              <a:rPr lang="sl-SI" sz="4000" b="1" dirty="0">
                <a:solidFill>
                  <a:schemeClr val="accent6">
                    <a:lumMod val="75000"/>
                  </a:schemeClr>
                </a:solidFill>
              </a:rPr>
              <a:t>ZAHTEVKI ZA IZPLAČILO SREDSTEV - Priloge</a:t>
            </a:r>
          </a:p>
        </p:txBody>
      </p:sp>
      <p:sp>
        <p:nvSpPr>
          <p:cNvPr id="3" name="Označba mesta vsebine 2">
            <a:extLst>
              <a:ext uri="{FF2B5EF4-FFF2-40B4-BE49-F238E27FC236}">
                <a16:creationId xmlns:a16="http://schemas.microsoft.com/office/drawing/2014/main" id="{7EF165E6-2A5F-CBC3-D54B-D00FE15A2707}"/>
              </a:ext>
            </a:extLst>
          </p:cNvPr>
          <p:cNvSpPr>
            <a:spLocks noGrp="1"/>
          </p:cNvSpPr>
          <p:nvPr>
            <p:ph idx="1"/>
          </p:nvPr>
        </p:nvSpPr>
        <p:spPr>
          <a:xfrm>
            <a:off x="904875" y="1343025"/>
            <a:ext cx="10515600" cy="4851401"/>
          </a:xfrm>
        </p:spPr>
        <p:txBody>
          <a:bodyPr>
            <a:normAutofit lnSpcReduction="10000"/>
          </a:bodyPr>
          <a:lstStyle/>
          <a:p>
            <a:pPr marL="0" indent="0">
              <a:buNone/>
            </a:pPr>
            <a:r>
              <a:rPr lang="sl-SI" b="1" dirty="0">
                <a:solidFill>
                  <a:schemeClr val="accent2"/>
                </a:solidFill>
                <a:latin typeface="+mj-lt"/>
              </a:rPr>
              <a:t>NEINVESTICIJSKI PROJEKT</a:t>
            </a:r>
          </a:p>
          <a:p>
            <a:pPr marL="0" indent="0">
              <a:buNone/>
            </a:pPr>
            <a:endParaRPr lang="sl-SI" sz="1500" b="1" dirty="0">
              <a:solidFill>
                <a:schemeClr val="accent2"/>
              </a:solidFill>
              <a:latin typeface="+mj-lt"/>
            </a:endParaRPr>
          </a:p>
          <a:p>
            <a:pPr marL="342900" indent="-342900">
              <a:buFont typeface="+mj-lt"/>
              <a:buAutoNum type="arabicPeriod"/>
            </a:pPr>
            <a:r>
              <a:rPr lang="sl-SI" sz="1800" b="1" dirty="0" err="1">
                <a:solidFill>
                  <a:schemeClr val="bg2">
                    <a:lumMod val="25000"/>
                  </a:schemeClr>
                </a:solidFill>
                <a:latin typeface="+mj-lt"/>
              </a:rPr>
              <a:t>Časovnice</a:t>
            </a:r>
            <a:r>
              <a:rPr lang="sl-SI" sz="1800" b="1" dirty="0">
                <a:solidFill>
                  <a:schemeClr val="bg2">
                    <a:lumMod val="25000"/>
                  </a:schemeClr>
                </a:solidFill>
                <a:latin typeface="+mj-lt"/>
              </a:rPr>
              <a:t> + mesečna poročila</a:t>
            </a:r>
          </a:p>
          <a:p>
            <a:pPr marL="342900" indent="-342900">
              <a:buFont typeface="+mj-lt"/>
              <a:buAutoNum type="arabicPeriod"/>
            </a:pPr>
            <a:r>
              <a:rPr lang="sl-SI" sz="1800" b="1" dirty="0">
                <a:solidFill>
                  <a:schemeClr val="bg2">
                    <a:lumMod val="25000"/>
                  </a:schemeClr>
                </a:solidFill>
                <a:latin typeface="+mj-lt"/>
              </a:rPr>
              <a:t>Kopije </a:t>
            </a:r>
            <a:r>
              <a:rPr lang="sl-SI" sz="1800" dirty="0">
                <a:solidFill>
                  <a:schemeClr val="bg2">
                    <a:lumMod val="25000"/>
                  </a:schemeClr>
                </a:solidFill>
                <a:latin typeface="+mj-lt"/>
              </a:rPr>
              <a:t>vseh veljavnih </a:t>
            </a:r>
            <a:r>
              <a:rPr lang="sl-SI" sz="1800" b="1" dirty="0">
                <a:solidFill>
                  <a:schemeClr val="bg2">
                    <a:lumMod val="25000"/>
                  </a:schemeClr>
                </a:solidFill>
                <a:latin typeface="+mj-lt"/>
              </a:rPr>
              <a:t>pogodb in aneksov k pogodbam </a:t>
            </a:r>
          </a:p>
          <a:p>
            <a:pPr marL="342900" indent="-342900">
              <a:buFont typeface="+mj-lt"/>
              <a:buAutoNum type="arabicPeriod"/>
            </a:pPr>
            <a:r>
              <a:rPr lang="sl-SI" sz="1800" b="1" dirty="0">
                <a:solidFill>
                  <a:schemeClr val="bg2">
                    <a:lumMod val="25000"/>
                  </a:schemeClr>
                </a:solidFill>
                <a:latin typeface="+mj-lt"/>
              </a:rPr>
              <a:t>Fotografije in druga dokazila </a:t>
            </a:r>
            <a:r>
              <a:rPr lang="sl-SI" sz="1800" dirty="0">
                <a:solidFill>
                  <a:schemeClr val="bg2">
                    <a:lumMod val="25000"/>
                  </a:schemeClr>
                </a:solidFill>
                <a:latin typeface="+mj-lt"/>
              </a:rPr>
              <a:t>o izvedenih aktivnostih </a:t>
            </a:r>
          </a:p>
          <a:p>
            <a:pPr marL="342900" indent="-342900">
              <a:buFont typeface="+mj-lt"/>
              <a:buAutoNum type="arabicPeriod"/>
            </a:pPr>
            <a:r>
              <a:rPr lang="sl-SI" sz="1800" b="1" dirty="0">
                <a:solidFill>
                  <a:schemeClr val="bg2">
                    <a:lumMod val="25000"/>
                  </a:schemeClr>
                </a:solidFill>
                <a:latin typeface="+mj-lt"/>
              </a:rPr>
              <a:t>Dokazila o označevanju vira sofinanciranja </a:t>
            </a:r>
            <a:r>
              <a:rPr lang="sl-SI" sz="1800" dirty="0">
                <a:solidFill>
                  <a:schemeClr val="bg2">
                    <a:lumMod val="25000"/>
                  </a:schemeClr>
                </a:solidFill>
                <a:latin typeface="+mj-lt"/>
              </a:rPr>
              <a:t>(fotografije!) </a:t>
            </a:r>
          </a:p>
          <a:p>
            <a:pPr marL="342900" indent="-342900">
              <a:buFont typeface="+mj-lt"/>
              <a:buAutoNum type="arabicPeriod"/>
            </a:pPr>
            <a:r>
              <a:rPr lang="sl-SI" sz="1800" b="1" dirty="0">
                <a:solidFill>
                  <a:schemeClr val="bg2">
                    <a:lumMod val="25000"/>
                  </a:schemeClr>
                </a:solidFill>
                <a:latin typeface="+mj-lt"/>
              </a:rPr>
              <a:t>Izjava upravičenca o drugih že odobrenih sredstvih za isti namen</a:t>
            </a:r>
          </a:p>
          <a:p>
            <a:pPr marL="0" indent="0">
              <a:buNone/>
            </a:pPr>
            <a:endParaRPr lang="sl-SI" sz="1800" b="1" dirty="0">
              <a:solidFill>
                <a:schemeClr val="bg2">
                  <a:lumMod val="25000"/>
                </a:schemeClr>
              </a:solidFill>
              <a:latin typeface="+mj-lt"/>
            </a:endParaRPr>
          </a:p>
          <a:p>
            <a:pPr marL="0" indent="0">
              <a:buNone/>
            </a:pPr>
            <a:endParaRPr lang="sl-SI" sz="1800" b="1" dirty="0">
              <a:solidFill>
                <a:schemeClr val="bg2">
                  <a:lumMod val="25000"/>
                </a:schemeClr>
              </a:solidFill>
              <a:latin typeface="+mj-lt"/>
            </a:endParaRPr>
          </a:p>
          <a:p>
            <a:pPr marL="0" indent="0">
              <a:buNone/>
            </a:pPr>
            <a:r>
              <a:rPr lang="sl-SI" sz="1800" b="1" dirty="0">
                <a:solidFill>
                  <a:schemeClr val="bg2">
                    <a:lumMod val="25000"/>
                  </a:schemeClr>
                </a:solidFill>
                <a:latin typeface="+mj-lt"/>
              </a:rPr>
              <a:t>Pogojno:</a:t>
            </a:r>
          </a:p>
          <a:p>
            <a:r>
              <a:rPr lang="sl-SI" sz="1800" i="1" dirty="0">
                <a:solidFill>
                  <a:schemeClr val="bg2">
                    <a:lumMod val="25000"/>
                  </a:schemeClr>
                </a:solidFill>
                <a:latin typeface="+mj-lt"/>
              </a:rPr>
              <a:t>Izpis iz mesečne evidence prisotnosti na delovnem mestu </a:t>
            </a:r>
          </a:p>
          <a:p>
            <a:r>
              <a:rPr lang="sl-SI" sz="1800" i="1" dirty="0">
                <a:solidFill>
                  <a:schemeClr val="bg2">
                    <a:lumMod val="25000"/>
                  </a:schemeClr>
                </a:solidFill>
                <a:latin typeface="+mj-lt"/>
              </a:rPr>
              <a:t>Potrdila o izplačilu plač</a:t>
            </a:r>
          </a:p>
          <a:p>
            <a:pPr marL="0" indent="0">
              <a:buNone/>
            </a:pPr>
            <a:r>
              <a:rPr lang="sl-SI" sz="1800" b="1" dirty="0">
                <a:solidFill>
                  <a:schemeClr val="bg2">
                    <a:lumMod val="25000"/>
                  </a:schemeClr>
                </a:solidFill>
                <a:latin typeface="+mj-lt"/>
              </a:rPr>
              <a:t> </a:t>
            </a:r>
          </a:p>
        </p:txBody>
      </p:sp>
      <p:pic>
        <p:nvPicPr>
          <p:cNvPr id="4" name="Slika 3">
            <a:extLst>
              <a:ext uri="{FF2B5EF4-FFF2-40B4-BE49-F238E27FC236}">
                <a16:creationId xmlns:a16="http://schemas.microsoft.com/office/drawing/2014/main" id="{C1DDBD40-810E-7F49-51EE-C5BD83117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37541"/>
            <a:ext cx="9037339" cy="199703"/>
          </a:xfrm>
          <a:prstGeom prst="rect">
            <a:avLst/>
          </a:prstGeom>
        </p:spPr>
      </p:pic>
      <p:pic>
        <p:nvPicPr>
          <p:cNvPr id="5" name="Grafika 4" descr="Piggy Bank with solid fill">
            <a:extLst>
              <a:ext uri="{FF2B5EF4-FFF2-40B4-BE49-F238E27FC236}">
                <a16:creationId xmlns:a16="http://schemas.microsoft.com/office/drawing/2014/main" id="{24653582-7FCB-C92A-77C6-60E16A0ABD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011" y="1641"/>
            <a:ext cx="501215" cy="501215"/>
          </a:xfrm>
          <a:prstGeom prst="rect">
            <a:avLst/>
          </a:prstGeom>
        </p:spPr>
      </p:pic>
      <p:pic>
        <p:nvPicPr>
          <p:cNvPr id="8" name="Grafika 7" descr="Teacher with solid fill">
            <a:extLst>
              <a:ext uri="{FF2B5EF4-FFF2-40B4-BE49-F238E27FC236}">
                <a16:creationId xmlns:a16="http://schemas.microsoft.com/office/drawing/2014/main" id="{36D235A9-C1B1-C868-B543-15CF62F5EA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63100" y="4642832"/>
            <a:ext cx="1857375" cy="1857375"/>
          </a:xfrm>
          <a:prstGeom prst="rect">
            <a:avLst/>
          </a:prstGeom>
        </p:spPr>
      </p:pic>
      <p:sp>
        <p:nvSpPr>
          <p:cNvPr id="6" name="Pravokotnik 5">
            <a:extLst>
              <a:ext uri="{FF2B5EF4-FFF2-40B4-BE49-F238E27FC236}">
                <a16:creationId xmlns:a16="http://schemas.microsoft.com/office/drawing/2014/main" id="{43806341-BE3E-9BC4-4630-A12AEBEC8622}"/>
              </a:ext>
            </a:extLst>
          </p:cNvPr>
          <p:cNvSpPr/>
          <p:nvPr/>
        </p:nvSpPr>
        <p:spPr>
          <a:xfrm>
            <a:off x="10176901" y="3582622"/>
            <a:ext cx="1209675" cy="3722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1200" b="1" dirty="0">
                <a:latin typeface="+mj-lt"/>
              </a:rPr>
              <a:t>PREDPISAN OBRAZEC</a:t>
            </a:r>
          </a:p>
        </p:txBody>
      </p:sp>
      <p:pic>
        <p:nvPicPr>
          <p:cNvPr id="7" name="Grafika 6" descr="Chevron arrows with solid fill">
            <a:extLst>
              <a:ext uri="{FF2B5EF4-FFF2-40B4-BE49-F238E27FC236}">
                <a16:creationId xmlns:a16="http://schemas.microsoft.com/office/drawing/2014/main" id="{6A74CCCF-70D3-CF36-7566-243F44FA66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70800" y="3582623"/>
            <a:ext cx="372203" cy="372203"/>
          </a:xfrm>
          <a:prstGeom prst="rect">
            <a:avLst/>
          </a:prstGeom>
        </p:spPr>
      </p:pic>
      <p:sp>
        <p:nvSpPr>
          <p:cNvPr id="9" name="Pravokotnik 8">
            <a:extLst>
              <a:ext uri="{FF2B5EF4-FFF2-40B4-BE49-F238E27FC236}">
                <a16:creationId xmlns:a16="http://schemas.microsoft.com/office/drawing/2014/main" id="{1DA5F79A-D7A8-2467-7647-1245A234AC69}"/>
              </a:ext>
            </a:extLst>
          </p:cNvPr>
          <p:cNvSpPr/>
          <p:nvPr/>
        </p:nvSpPr>
        <p:spPr>
          <a:xfrm>
            <a:off x="10133193" y="2029066"/>
            <a:ext cx="1209675" cy="37220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1200" b="1" dirty="0">
                <a:latin typeface="+mj-lt"/>
              </a:rPr>
              <a:t>PREDPISAN OBRAZEC</a:t>
            </a:r>
          </a:p>
        </p:txBody>
      </p:sp>
      <p:pic>
        <p:nvPicPr>
          <p:cNvPr id="10" name="Grafika 9" descr="Chevron arrows with solid fill">
            <a:extLst>
              <a:ext uri="{FF2B5EF4-FFF2-40B4-BE49-F238E27FC236}">
                <a16:creationId xmlns:a16="http://schemas.microsoft.com/office/drawing/2014/main" id="{A52ACBEA-77F4-1415-0A42-78269982BE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48759" y="2041050"/>
            <a:ext cx="372203" cy="372203"/>
          </a:xfrm>
          <a:prstGeom prst="rect">
            <a:avLst/>
          </a:prstGeom>
        </p:spPr>
      </p:pic>
      <p:sp>
        <p:nvSpPr>
          <p:cNvPr id="11" name="Označba mesta številke diapozitiva 10">
            <a:extLst>
              <a:ext uri="{FF2B5EF4-FFF2-40B4-BE49-F238E27FC236}">
                <a16:creationId xmlns:a16="http://schemas.microsoft.com/office/drawing/2014/main" id="{12171B86-DA12-6F8F-9435-41C1B654B458}"/>
              </a:ext>
            </a:extLst>
          </p:cNvPr>
          <p:cNvSpPr>
            <a:spLocks noGrp="1"/>
          </p:cNvSpPr>
          <p:nvPr>
            <p:ph type="sldNum" sz="quarter" idx="12"/>
          </p:nvPr>
        </p:nvSpPr>
        <p:spPr/>
        <p:txBody>
          <a:bodyPr/>
          <a:lstStyle/>
          <a:p>
            <a:fld id="{DB0541E2-7EB7-469F-924A-AAEADCA667B4}" type="slidenum">
              <a:rPr lang="sl-SI" smtClean="0"/>
              <a:t>72</a:t>
            </a:fld>
            <a:endParaRPr lang="sl-SI"/>
          </a:p>
        </p:txBody>
      </p:sp>
    </p:spTree>
    <p:extLst>
      <p:ext uri="{BB962C8B-B14F-4D97-AF65-F5344CB8AC3E}">
        <p14:creationId xmlns:p14="http://schemas.microsoft.com/office/powerpoint/2010/main" val="12633333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CA15-2903-41E3-6924-853E9799114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66E389F-94E9-60DC-A847-3EA41BAADE48}"/>
              </a:ext>
            </a:extLst>
          </p:cNvPr>
          <p:cNvSpPr>
            <a:spLocks noGrp="1"/>
          </p:cNvSpPr>
          <p:nvPr>
            <p:ph type="title"/>
          </p:nvPr>
        </p:nvSpPr>
        <p:spPr>
          <a:xfrm>
            <a:off x="762000" y="113682"/>
            <a:ext cx="10515600" cy="772144"/>
          </a:xfrm>
        </p:spPr>
        <p:txBody>
          <a:bodyPr>
            <a:normAutofit/>
          </a:bodyPr>
          <a:lstStyle/>
          <a:p>
            <a:r>
              <a:rPr lang="sl-SI" sz="4000" b="1" dirty="0">
                <a:solidFill>
                  <a:schemeClr val="accent6">
                    <a:lumMod val="75000"/>
                  </a:schemeClr>
                </a:solidFill>
              </a:rPr>
              <a:t>ZAHTEVKI ZA IZPLAČILO SREDSTEV - Priloge</a:t>
            </a:r>
          </a:p>
        </p:txBody>
      </p:sp>
      <p:sp>
        <p:nvSpPr>
          <p:cNvPr id="3" name="Označba mesta vsebine 2">
            <a:extLst>
              <a:ext uri="{FF2B5EF4-FFF2-40B4-BE49-F238E27FC236}">
                <a16:creationId xmlns:a16="http://schemas.microsoft.com/office/drawing/2014/main" id="{52C6420F-4104-F067-A2EB-FEEB3CF81927}"/>
              </a:ext>
            </a:extLst>
          </p:cNvPr>
          <p:cNvSpPr>
            <a:spLocks noGrp="1"/>
          </p:cNvSpPr>
          <p:nvPr>
            <p:ph idx="1"/>
          </p:nvPr>
        </p:nvSpPr>
        <p:spPr>
          <a:xfrm>
            <a:off x="838200" y="1209675"/>
            <a:ext cx="10515600" cy="4851401"/>
          </a:xfrm>
        </p:spPr>
        <p:txBody>
          <a:bodyPr>
            <a:normAutofit/>
          </a:bodyPr>
          <a:lstStyle/>
          <a:p>
            <a:pPr marL="0" indent="0">
              <a:buNone/>
            </a:pPr>
            <a:r>
              <a:rPr lang="sl-SI" b="1" dirty="0">
                <a:solidFill>
                  <a:schemeClr val="accent2"/>
                </a:solidFill>
                <a:latin typeface="+mj-lt"/>
              </a:rPr>
              <a:t>NEINVESTICIJSKI PROJEKT</a:t>
            </a:r>
          </a:p>
          <a:p>
            <a:pPr marL="0" indent="0">
              <a:buNone/>
            </a:pPr>
            <a:r>
              <a:rPr lang="sl-SI" sz="1800" b="1" dirty="0">
                <a:solidFill>
                  <a:schemeClr val="bg2">
                    <a:lumMod val="25000"/>
                  </a:schemeClr>
                </a:solidFill>
                <a:latin typeface="+mj-lt"/>
              </a:rPr>
              <a:t>PRIMER OZNAČEVANJA DOKUMENTACIJE</a:t>
            </a:r>
          </a:p>
          <a:p>
            <a:pPr marL="0" indent="0">
              <a:buNone/>
            </a:pPr>
            <a:endParaRPr lang="sl-SI" sz="1800" dirty="0">
              <a:solidFill>
                <a:schemeClr val="bg2">
                  <a:lumMod val="25000"/>
                </a:schemeClr>
              </a:solidFill>
              <a:latin typeface="+mj-lt"/>
            </a:endParaRPr>
          </a:p>
          <a:p>
            <a:pPr marL="0" indent="0">
              <a:buNone/>
            </a:pPr>
            <a:r>
              <a:rPr lang="sl-SI" sz="1800" dirty="0" err="1">
                <a:solidFill>
                  <a:schemeClr val="bg2">
                    <a:lumMod val="25000"/>
                  </a:schemeClr>
                </a:solidFill>
                <a:latin typeface="+mj-lt"/>
              </a:rPr>
              <a:t>Časovnica</a:t>
            </a:r>
            <a:r>
              <a:rPr lang="sl-SI" sz="1800" dirty="0">
                <a:solidFill>
                  <a:schemeClr val="bg2">
                    <a:lumMod val="25000"/>
                  </a:schemeClr>
                </a:solidFill>
                <a:latin typeface="+mj-lt"/>
              </a:rPr>
              <a:t> za M.N. za mesec november 2025, ki jo v finančno poročilo vnašate pod zaporedno številko 3</a:t>
            </a:r>
          </a:p>
          <a:p>
            <a:pPr marL="0" indent="0">
              <a:buNone/>
            </a:pPr>
            <a:endParaRPr lang="sl-SI" sz="1800" dirty="0">
              <a:solidFill>
                <a:schemeClr val="bg2">
                  <a:lumMod val="25000"/>
                </a:schemeClr>
              </a:solidFill>
              <a:latin typeface="+mj-lt"/>
            </a:endParaRPr>
          </a:p>
          <a:p>
            <a:pPr marL="0" indent="0">
              <a:buNone/>
            </a:pPr>
            <a:r>
              <a:rPr lang="sl-SI" sz="1800" dirty="0">
                <a:solidFill>
                  <a:schemeClr val="bg2">
                    <a:lumMod val="25000"/>
                  </a:schemeClr>
                </a:solidFill>
                <a:latin typeface="+mj-lt"/>
              </a:rPr>
              <a:t>3_Časovnica MN nov 2025</a:t>
            </a:r>
          </a:p>
          <a:p>
            <a:pPr marL="0" indent="0">
              <a:buNone/>
            </a:pPr>
            <a:r>
              <a:rPr lang="sl-SI" sz="1800" dirty="0">
                <a:solidFill>
                  <a:schemeClr val="bg2">
                    <a:lumMod val="25000"/>
                  </a:schemeClr>
                </a:solidFill>
                <a:latin typeface="+mj-lt"/>
              </a:rPr>
              <a:t>3_Mesečno poročilo MN nov 2025</a:t>
            </a:r>
          </a:p>
          <a:p>
            <a:pPr marL="0" indent="0">
              <a:buNone/>
            </a:pPr>
            <a:r>
              <a:rPr lang="sl-SI" sz="1800" dirty="0">
                <a:solidFill>
                  <a:schemeClr val="bg2">
                    <a:lumMod val="25000"/>
                  </a:schemeClr>
                </a:solidFill>
                <a:latin typeface="+mj-lt"/>
              </a:rPr>
              <a:t>3_Pogodba o zaposlitvi-aneks MN </a:t>
            </a:r>
          </a:p>
          <a:p>
            <a:pPr marL="0" indent="0">
              <a:buNone/>
            </a:pPr>
            <a:r>
              <a:rPr lang="sl-SI" sz="1800" dirty="0">
                <a:solidFill>
                  <a:schemeClr val="bg2">
                    <a:lumMod val="25000"/>
                  </a:schemeClr>
                </a:solidFill>
                <a:latin typeface="+mj-lt"/>
              </a:rPr>
              <a:t>3_Dokazila o izvedeni aktivnosti </a:t>
            </a:r>
          </a:p>
          <a:p>
            <a:pPr marL="0" indent="0">
              <a:buNone/>
            </a:pPr>
            <a:r>
              <a:rPr lang="sl-SI" sz="1400" i="1" dirty="0">
                <a:solidFill>
                  <a:schemeClr val="tx2"/>
                </a:solidFill>
                <a:latin typeface="+mj-lt"/>
              </a:rPr>
              <a:t>3_Izpis iz mesečne evidence prisotnosti na delovnem mestu (pogojno)</a:t>
            </a:r>
          </a:p>
          <a:p>
            <a:pPr marL="0" indent="0">
              <a:buNone/>
            </a:pPr>
            <a:endParaRPr lang="sl-SI" sz="1800" dirty="0">
              <a:solidFill>
                <a:schemeClr val="bg2">
                  <a:lumMod val="25000"/>
                </a:schemeClr>
              </a:solidFill>
              <a:latin typeface="+mj-lt"/>
            </a:endParaRPr>
          </a:p>
          <a:p>
            <a:pPr marL="0" indent="0">
              <a:lnSpc>
                <a:spcPct val="100000"/>
              </a:lnSpc>
              <a:spcBef>
                <a:spcPts val="0"/>
              </a:spcBef>
              <a:buNone/>
            </a:pPr>
            <a:r>
              <a:rPr lang="sl-SI" sz="1800" dirty="0">
                <a:solidFill>
                  <a:schemeClr val="bg2">
                    <a:lumMod val="25000"/>
                  </a:schemeClr>
                </a:solidFill>
                <a:latin typeface="+mj-lt"/>
              </a:rPr>
              <a:t>*Na naveden način bo potrebno predložiti dokumentacijo za vse </a:t>
            </a:r>
            <a:r>
              <a:rPr lang="sl-SI" sz="1800" dirty="0" err="1">
                <a:solidFill>
                  <a:schemeClr val="bg2">
                    <a:lumMod val="25000"/>
                  </a:schemeClr>
                </a:solidFill>
                <a:latin typeface="+mj-lt"/>
              </a:rPr>
              <a:t>časovnice</a:t>
            </a:r>
            <a:r>
              <a:rPr lang="sl-SI" sz="1800" dirty="0">
                <a:solidFill>
                  <a:schemeClr val="bg2">
                    <a:lumMod val="25000"/>
                  </a:schemeClr>
                </a:solidFill>
                <a:latin typeface="+mj-lt"/>
              </a:rPr>
              <a:t>, ki jih boste uveljavljali z zahtevkom.</a:t>
            </a:r>
          </a:p>
          <a:p>
            <a:pPr marL="0" indent="0">
              <a:lnSpc>
                <a:spcPct val="100000"/>
              </a:lnSpc>
              <a:spcBef>
                <a:spcPts val="0"/>
              </a:spcBef>
              <a:buNone/>
            </a:pPr>
            <a:r>
              <a:rPr lang="sl-SI" sz="1800" dirty="0">
                <a:solidFill>
                  <a:schemeClr val="bg2">
                    <a:lumMod val="25000"/>
                  </a:schemeClr>
                </a:solidFill>
                <a:latin typeface="+mj-lt"/>
              </a:rPr>
              <a:t>*Pazite na pravilno izpolnjevanje </a:t>
            </a:r>
            <a:r>
              <a:rPr lang="sl-SI" sz="1800" dirty="0" err="1">
                <a:solidFill>
                  <a:schemeClr val="bg2">
                    <a:lumMod val="25000"/>
                  </a:schemeClr>
                </a:solidFill>
                <a:latin typeface="+mj-lt"/>
              </a:rPr>
              <a:t>časovnic</a:t>
            </a:r>
            <a:r>
              <a:rPr lang="sl-SI" sz="1800" dirty="0">
                <a:solidFill>
                  <a:schemeClr val="bg2">
                    <a:lumMod val="25000"/>
                  </a:schemeClr>
                </a:solidFill>
                <a:latin typeface="+mj-lt"/>
              </a:rPr>
              <a:t>.</a:t>
            </a:r>
          </a:p>
        </p:txBody>
      </p:sp>
      <p:pic>
        <p:nvPicPr>
          <p:cNvPr id="4" name="Slika 3">
            <a:extLst>
              <a:ext uri="{FF2B5EF4-FFF2-40B4-BE49-F238E27FC236}">
                <a16:creationId xmlns:a16="http://schemas.microsoft.com/office/drawing/2014/main" id="{8B2934D7-99C8-3501-C608-472F568F3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85826"/>
            <a:ext cx="8963025" cy="198061"/>
          </a:xfrm>
          <a:prstGeom prst="rect">
            <a:avLst/>
          </a:prstGeom>
        </p:spPr>
      </p:pic>
      <p:pic>
        <p:nvPicPr>
          <p:cNvPr id="5" name="Grafika 4" descr="Piggy Bank with solid fill">
            <a:extLst>
              <a:ext uri="{FF2B5EF4-FFF2-40B4-BE49-F238E27FC236}">
                <a16:creationId xmlns:a16="http://schemas.microsoft.com/office/drawing/2014/main" id="{1E556B80-485C-EB4D-21F5-D680C025E2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011" y="1641"/>
            <a:ext cx="501215" cy="501215"/>
          </a:xfrm>
          <a:prstGeom prst="rect">
            <a:avLst/>
          </a:prstGeom>
        </p:spPr>
      </p:pic>
      <p:sp>
        <p:nvSpPr>
          <p:cNvPr id="6" name="PoljeZBesedilom 5">
            <a:extLst>
              <a:ext uri="{FF2B5EF4-FFF2-40B4-BE49-F238E27FC236}">
                <a16:creationId xmlns:a16="http://schemas.microsoft.com/office/drawing/2014/main" id="{60D7DB86-CADC-2926-7D65-326F636DC295}"/>
              </a:ext>
            </a:extLst>
          </p:cNvPr>
          <p:cNvSpPr txBox="1"/>
          <p:nvPr/>
        </p:nvSpPr>
        <p:spPr>
          <a:xfrm>
            <a:off x="6019800" y="3178850"/>
            <a:ext cx="5153025" cy="1477328"/>
          </a:xfrm>
          <a:prstGeom prst="rect">
            <a:avLst/>
          </a:prstGeom>
          <a:solidFill>
            <a:schemeClr val="bg2"/>
          </a:solidFill>
        </p:spPr>
        <p:txBody>
          <a:bodyPr wrap="square" rtlCol="0">
            <a:spAutoFit/>
          </a:bodyPr>
          <a:lstStyle/>
          <a:p>
            <a:r>
              <a:rPr lang="sl-SI" dirty="0">
                <a:latin typeface="+mj-lt"/>
              </a:rPr>
              <a:t>Dodatno se bo predložilo še:</a:t>
            </a:r>
          </a:p>
          <a:p>
            <a:pPr marL="285750" indent="-285750">
              <a:buFont typeface="Arial" panose="020B0604020202020204" pitchFamily="34" charset="0"/>
              <a:buChar char="•"/>
            </a:pPr>
            <a:r>
              <a:rPr lang="sl-SI" dirty="0">
                <a:latin typeface="+mj-lt"/>
              </a:rPr>
              <a:t>Izjava vseh partnerjev o drugih že odobrenih sredstvih za isti namen</a:t>
            </a:r>
          </a:p>
          <a:p>
            <a:pPr marL="285750" indent="-285750">
              <a:buFont typeface="Arial" panose="020B0604020202020204" pitchFamily="34" charset="0"/>
              <a:buChar char="•"/>
            </a:pPr>
            <a:r>
              <a:rPr lang="sl-SI" dirty="0">
                <a:latin typeface="+mj-lt"/>
              </a:rPr>
              <a:t>Dokazila o označevanju vira sofinanciranja</a:t>
            </a:r>
          </a:p>
          <a:p>
            <a:pPr marL="285750" indent="-285750">
              <a:buFont typeface="Arial" panose="020B0604020202020204" pitchFamily="34" charset="0"/>
              <a:buChar char="•"/>
            </a:pPr>
            <a:endParaRPr lang="sl-SI" dirty="0">
              <a:latin typeface="+mj-lt"/>
            </a:endParaRPr>
          </a:p>
        </p:txBody>
      </p:sp>
      <p:sp>
        <p:nvSpPr>
          <p:cNvPr id="7" name="Elipsa 6">
            <a:extLst>
              <a:ext uri="{FF2B5EF4-FFF2-40B4-BE49-F238E27FC236}">
                <a16:creationId xmlns:a16="http://schemas.microsoft.com/office/drawing/2014/main" id="{600DEB91-599A-4123-A69F-FD28D97114CE}"/>
              </a:ext>
            </a:extLst>
          </p:cNvPr>
          <p:cNvSpPr/>
          <p:nvPr/>
        </p:nvSpPr>
        <p:spPr>
          <a:xfrm>
            <a:off x="9961264" y="160943"/>
            <a:ext cx="1901226" cy="1647825"/>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l-SI" sz="1400" b="1" dirty="0">
                <a:latin typeface="+mj-lt"/>
              </a:rPr>
              <a:t>ZA VSAKEGA PROJEKTNEGA PARTNERJA PRIPRAVITE SVOJO MAPO</a:t>
            </a:r>
            <a:r>
              <a:rPr lang="sl-SI" sz="1400" dirty="0">
                <a:latin typeface="+mj-lt"/>
              </a:rPr>
              <a:t>.</a:t>
            </a:r>
          </a:p>
        </p:txBody>
      </p:sp>
      <p:sp>
        <p:nvSpPr>
          <p:cNvPr id="8" name="Označba mesta številke diapozitiva 7">
            <a:extLst>
              <a:ext uri="{FF2B5EF4-FFF2-40B4-BE49-F238E27FC236}">
                <a16:creationId xmlns:a16="http://schemas.microsoft.com/office/drawing/2014/main" id="{E4728773-9B69-8689-32B5-D8900D8DE2BF}"/>
              </a:ext>
            </a:extLst>
          </p:cNvPr>
          <p:cNvSpPr>
            <a:spLocks noGrp="1"/>
          </p:cNvSpPr>
          <p:nvPr>
            <p:ph type="sldNum" sz="quarter" idx="12"/>
          </p:nvPr>
        </p:nvSpPr>
        <p:spPr/>
        <p:txBody>
          <a:bodyPr/>
          <a:lstStyle/>
          <a:p>
            <a:fld id="{DB0541E2-7EB7-469F-924A-AAEADCA667B4}" type="slidenum">
              <a:rPr lang="sl-SI" smtClean="0"/>
              <a:t>73</a:t>
            </a:fld>
            <a:endParaRPr lang="sl-SI"/>
          </a:p>
        </p:txBody>
      </p:sp>
    </p:spTree>
    <p:extLst>
      <p:ext uri="{BB962C8B-B14F-4D97-AF65-F5344CB8AC3E}">
        <p14:creationId xmlns:p14="http://schemas.microsoft.com/office/powerpoint/2010/main" val="5698504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DE3261-2476-306A-F033-0DA7BEFE4416}"/>
              </a:ext>
            </a:extLst>
          </p:cNvPr>
          <p:cNvSpPr>
            <a:spLocks noGrp="1"/>
          </p:cNvSpPr>
          <p:nvPr>
            <p:ph type="title"/>
          </p:nvPr>
        </p:nvSpPr>
        <p:spPr>
          <a:xfrm>
            <a:off x="531495" y="4763"/>
            <a:ext cx="10515600" cy="842963"/>
          </a:xfrm>
        </p:spPr>
        <p:txBody>
          <a:bodyPr>
            <a:normAutofit/>
          </a:bodyPr>
          <a:lstStyle/>
          <a:p>
            <a:r>
              <a:rPr lang="sl-SI" sz="3600" b="1" dirty="0">
                <a:solidFill>
                  <a:schemeClr val="accent6">
                    <a:lumMod val="75000"/>
                  </a:schemeClr>
                </a:solidFill>
              </a:rPr>
              <a:t>POGOJI OB VLOŽITVI ZAHTEVKA ZA IZPLAČILO SREDSTEV</a:t>
            </a:r>
          </a:p>
        </p:txBody>
      </p:sp>
      <p:sp>
        <p:nvSpPr>
          <p:cNvPr id="3" name="Označba mesta vsebine 2">
            <a:extLst>
              <a:ext uri="{FF2B5EF4-FFF2-40B4-BE49-F238E27FC236}">
                <a16:creationId xmlns:a16="http://schemas.microsoft.com/office/drawing/2014/main" id="{58729CE0-28C2-EFF2-F69B-AF3FA6E8823C}"/>
              </a:ext>
            </a:extLst>
          </p:cNvPr>
          <p:cNvSpPr>
            <a:spLocks noGrp="1"/>
          </p:cNvSpPr>
          <p:nvPr>
            <p:ph idx="1"/>
          </p:nvPr>
        </p:nvSpPr>
        <p:spPr>
          <a:xfrm>
            <a:off x="375285" y="752476"/>
            <a:ext cx="11441430" cy="6002179"/>
          </a:xfrm>
        </p:spPr>
        <p:txBody>
          <a:bodyPr>
            <a:noAutofit/>
          </a:bodyPr>
          <a:lstStyle/>
          <a:p>
            <a:pPr marL="0" indent="0">
              <a:lnSpc>
                <a:spcPct val="120000"/>
              </a:lnSpc>
              <a:spcBef>
                <a:spcPts val="600"/>
              </a:spcBef>
              <a:buNone/>
            </a:pPr>
            <a:r>
              <a:rPr lang="sl-SI" sz="1400" b="1" i="1" dirty="0">
                <a:solidFill>
                  <a:schemeClr val="accent2"/>
                </a:solidFill>
                <a:latin typeface="+mj-lt"/>
              </a:rPr>
              <a:t>Uredba o izvajanju lokalnega razvoja, ki ga vodi skupnost, v obdobju do leta 2027 - 27. člen</a:t>
            </a:r>
          </a:p>
          <a:p>
            <a:pPr marL="0" indent="0">
              <a:lnSpc>
                <a:spcPct val="120000"/>
              </a:lnSpc>
              <a:spcBef>
                <a:spcPts val="600"/>
              </a:spcBef>
              <a:buNone/>
            </a:pPr>
            <a:r>
              <a:rPr lang="sl-SI" sz="1400" dirty="0">
                <a:solidFill>
                  <a:schemeClr val="bg2">
                    <a:lumMod val="25000"/>
                  </a:schemeClr>
                </a:solidFill>
                <a:latin typeface="+mj-lt"/>
              </a:rPr>
              <a:t>(1) Pred vložitvijo posameznega zahtevka za izplačilo morajo biti </a:t>
            </a:r>
            <a:r>
              <a:rPr lang="sl-SI" sz="1400" b="1" dirty="0">
                <a:solidFill>
                  <a:schemeClr val="bg2">
                    <a:lumMod val="25000"/>
                  </a:schemeClr>
                </a:solidFill>
                <a:latin typeface="+mj-lt"/>
              </a:rPr>
              <a:t>posamezne aktivnosti izvedene </a:t>
            </a:r>
            <a:r>
              <a:rPr lang="sl-SI" sz="1400" dirty="0">
                <a:solidFill>
                  <a:schemeClr val="bg2">
                    <a:lumMod val="25000"/>
                  </a:schemeClr>
                </a:solidFill>
                <a:latin typeface="+mj-lt"/>
              </a:rPr>
              <a:t>oziroma pred vložitvijo zadnjega zahtevka za izplačilo mora biti </a:t>
            </a:r>
            <a:r>
              <a:rPr lang="sl-SI" sz="1400" b="1" dirty="0">
                <a:solidFill>
                  <a:schemeClr val="bg2">
                    <a:lumMod val="25000"/>
                  </a:schemeClr>
                </a:solidFill>
                <a:latin typeface="+mj-lt"/>
              </a:rPr>
              <a:t>končan celoten projekt</a:t>
            </a:r>
            <a:r>
              <a:rPr lang="sl-SI" sz="1400" dirty="0">
                <a:solidFill>
                  <a:schemeClr val="bg2">
                    <a:lumMod val="25000"/>
                  </a:schemeClr>
                </a:solidFill>
                <a:latin typeface="+mj-lt"/>
              </a:rPr>
              <a:t>. Vsi </a:t>
            </a:r>
            <a:r>
              <a:rPr lang="sl-SI" sz="1400" b="1" dirty="0">
                <a:solidFill>
                  <a:schemeClr val="bg2">
                    <a:lumMod val="25000"/>
                  </a:schemeClr>
                </a:solidFill>
                <a:latin typeface="+mj-lt"/>
              </a:rPr>
              <a:t>računi</a:t>
            </a:r>
            <a:r>
              <a:rPr lang="sl-SI" sz="1400" dirty="0">
                <a:solidFill>
                  <a:schemeClr val="bg2">
                    <a:lumMod val="25000"/>
                  </a:schemeClr>
                </a:solidFill>
                <a:latin typeface="+mj-lt"/>
              </a:rPr>
              <a:t>, ki jih upravičenec uveljavlja v zahtevku za izplačilo, morajo biti </a:t>
            </a:r>
            <a:r>
              <a:rPr lang="sl-SI" sz="1400" b="1" dirty="0">
                <a:solidFill>
                  <a:schemeClr val="bg2">
                    <a:lumMod val="25000"/>
                  </a:schemeClr>
                </a:solidFill>
                <a:latin typeface="+mj-lt"/>
              </a:rPr>
              <a:t>plačani</a:t>
            </a:r>
            <a:r>
              <a:rPr lang="sl-SI" sz="1400" dirty="0">
                <a:solidFill>
                  <a:schemeClr val="bg2">
                    <a:lumMod val="25000"/>
                  </a:schemeClr>
                </a:solidFill>
                <a:latin typeface="+mj-lt"/>
              </a:rPr>
              <a:t> in </a:t>
            </a:r>
            <a:r>
              <a:rPr lang="sl-SI" sz="1400" b="1" dirty="0">
                <a:solidFill>
                  <a:schemeClr val="bg2">
                    <a:lumMod val="25000"/>
                  </a:schemeClr>
                </a:solidFill>
                <a:latin typeface="+mj-lt"/>
              </a:rPr>
              <a:t>pridobljena morajo biti vsa potrebna dovoljenja in soglasja</a:t>
            </a:r>
            <a:r>
              <a:rPr lang="sl-SI" sz="1400" dirty="0">
                <a:solidFill>
                  <a:schemeClr val="bg2">
                    <a:lumMod val="25000"/>
                  </a:schemeClr>
                </a:solidFill>
                <a:latin typeface="+mj-lt"/>
              </a:rPr>
              <a:t>.</a:t>
            </a:r>
          </a:p>
          <a:p>
            <a:pPr marL="0" indent="0">
              <a:lnSpc>
                <a:spcPct val="120000"/>
              </a:lnSpc>
              <a:spcBef>
                <a:spcPts val="600"/>
              </a:spcBef>
              <a:buNone/>
            </a:pPr>
            <a:r>
              <a:rPr lang="sl-SI" sz="1400" dirty="0">
                <a:solidFill>
                  <a:schemeClr val="bg2">
                    <a:lumMod val="25000"/>
                  </a:schemeClr>
                </a:solidFill>
                <a:latin typeface="+mj-lt"/>
              </a:rPr>
              <a:t>(2) Zahtevku za izplačilo sredstev mora upravičenec priložiti </a:t>
            </a:r>
            <a:r>
              <a:rPr lang="sl-SI" sz="1400" b="1" dirty="0">
                <a:solidFill>
                  <a:schemeClr val="bg2">
                    <a:lumMod val="25000"/>
                  </a:schemeClr>
                </a:solidFill>
                <a:latin typeface="+mj-lt"/>
              </a:rPr>
              <a:t>poročilo o izvajanju projekta</a:t>
            </a:r>
            <a:r>
              <a:rPr lang="sl-SI" sz="1400" dirty="0">
                <a:solidFill>
                  <a:schemeClr val="bg2">
                    <a:lumMod val="25000"/>
                  </a:schemeClr>
                </a:solidFill>
                <a:latin typeface="+mj-lt"/>
              </a:rPr>
              <a:t>, iz katerega so </a:t>
            </a:r>
            <a:r>
              <a:rPr lang="sl-SI" sz="1400" b="1" dirty="0">
                <a:solidFill>
                  <a:schemeClr val="bg2">
                    <a:lumMod val="25000"/>
                  </a:schemeClr>
                </a:solidFill>
                <a:latin typeface="+mj-lt"/>
              </a:rPr>
              <a:t>razvidni doseženi kazalniki</a:t>
            </a:r>
            <a:r>
              <a:rPr lang="sl-SI" sz="1400" dirty="0">
                <a:solidFill>
                  <a:schemeClr val="bg2">
                    <a:lumMod val="25000"/>
                  </a:schemeClr>
                </a:solidFill>
                <a:latin typeface="+mj-lt"/>
              </a:rPr>
              <a:t>, in druge priloge, določene v Uredbi.</a:t>
            </a:r>
          </a:p>
          <a:p>
            <a:pPr marL="0" indent="0">
              <a:buNone/>
            </a:pPr>
            <a:r>
              <a:rPr lang="sl-SI" sz="1400" dirty="0">
                <a:solidFill>
                  <a:schemeClr val="bg2">
                    <a:lumMod val="25000"/>
                  </a:schemeClr>
                </a:solidFill>
                <a:latin typeface="+mj-lt"/>
              </a:rPr>
              <a:t>(5) V zahtevku za izplačilo sredstev se upravičenec </a:t>
            </a:r>
            <a:r>
              <a:rPr lang="sl-SI" sz="1400" b="1" dirty="0">
                <a:solidFill>
                  <a:schemeClr val="bg2">
                    <a:lumMod val="25000"/>
                  </a:schemeClr>
                </a:solidFill>
                <a:latin typeface="+mj-lt"/>
              </a:rPr>
              <a:t>izjavi o izpolnjevanju pogoja glede združevanja državnih pomoči </a:t>
            </a:r>
            <a:r>
              <a:rPr lang="sl-SI" sz="1400" dirty="0">
                <a:solidFill>
                  <a:schemeClr val="bg2">
                    <a:lumMod val="25000"/>
                  </a:schemeClr>
                </a:solidFill>
                <a:latin typeface="+mj-lt"/>
              </a:rPr>
              <a:t>iz 29. člena te uredbe.</a:t>
            </a:r>
            <a:endParaRPr lang="sl-SI" sz="1400" i="1" dirty="0">
              <a:solidFill>
                <a:schemeClr val="bg2">
                  <a:lumMod val="25000"/>
                </a:schemeClr>
              </a:solidFill>
              <a:latin typeface="+mj-lt"/>
            </a:endParaRPr>
          </a:p>
          <a:p>
            <a:pPr marL="0" indent="0">
              <a:buNone/>
            </a:pPr>
            <a:r>
              <a:rPr lang="sl-SI" sz="1400" dirty="0">
                <a:solidFill>
                  <a:schemeClr val="bg2">
                    <a:lumMod val="25000"/>
                  </a:schemeClr>
                </a:solidFill>
                <a:latin typeface="+mj-lt"/>
              </a:rPr>
              <a:t>(6) Če je predmet podpore </a:t>
            </a:r>
            <a:r>
              <a:rPr lang="sl-SI" sz="1400" b="1" dirty="0">
                <a:solidFill>
                  <a:schemeClr val="bg2">
                    <a:lumMod val="25000"/>
                  </a:schemeClr>
                </a:solidFill>
                <a:latin typeface="+mj-lt"/>
              </a:rPr>
              <a:t>naložba, nakup materiala ali izvedba storitve v okviru projekta</a:t>
            </a:r>
            <a:r>
              <a:rPr lang="sl-SI" sz="1400" dirty="0">
                <a:solidFill>
                  <a:schemeClr val="bg2">
                    <a:lumMod val="25000"/>
                  </a:schemeClr>
                </a:solidFill>
                <a:latin typeface="+mj-lt"/>
              </a:rPr>
              <a:t>, upravičenec ne sme pridobiti opredmetenih osnovnih sredstev, neopredmetenih sredstev, materiala ali storitev od pravnih oseb, </a:t>
            </a:r>
            <a:r>
              <a:rPr lang="sl-SI" sz="1400" b="1" dirty="0">
                <a:solidFill>
                  <a:schemeClr val="bg2">
                    <a:lumMod val="25000"/>
                  </a:schemeClr>
                </a:solidFill>
                <a:latin typeface="+mj-lt"/>
              </a:rPr>
              <a:t>ki so 25 % ali več lastniško povezane z upravičencem</a:t>
            </a:r>
            <a:r>
              <a:rPr lang="sl-SI" sz="1400" dirty="0">
                <a:solidFill>
                  <a:schemeClr val="bg2">
                    <a:lumMod val="25000"/>
                  </a:schemeClr>
                </a:solidFill>
                <a:latin typeface="+mj-lt"/>
              </a:rPr>
              <a:t>.</a:t>
            </a:r>
          </a:p>
          <a:p>
            <a:pPr marL="0" indent="0">
              <a:buNone/>
            </a:pPr>
            <a:r>
              <a:rPr lang="sl-SI" sz="1400" dirty="0">
                <a:solidFill>
                  <a:schemeClr val="bg2">
                    <a:lumMod val="25000"/>
                  </a:schemeClr>
                </a:solidFill>
                <a:latin typeface="+mj-lt"/>
              </a:rPr>
              <a:t>(8) Če je upravičenec </a:t>
            </a:r>
            <a:r>
              <a:rPr lang="sl-SI" sz="1400" b="1" dirty="0">
                <a:solidFill>
                  <a:schemeClr val="bg2">
                    <a:lumMod val="25000"/>
                  </a:schemeClr>
                </a:solidFill>
                <a:latin typeface="+mj-lt"/>
              </a:rPr>
              <a:t>javni naročnik</a:t>
            </a:r>
            <a:r>
              <a:rPr lang="sl-SI" sz="1400" dirty="0">
                <a:solidFill>
                  <a:schemeClr val="bg2">
                    <a:lumMod val="25000"/>
                  </a:schemeClr>
                </a:solidFill>
                <a:latin typeface="+mj-lt"/>
              </a:rPr>
              <a:t>, mora:</a:t>
            </a:r>
          </a:p>
          <a:p>
            <a:pPr marL="342900" indent="-342900">
              <a:buFont typeface="+mj-lt"/>
              <a:buAutoNum type="arabicPeriod"/>
            </a:pPr>
            <a:r>
              <a:rPr lang="sl-SI" sz="1400" dirty="0">
                <a:solidFill>
                  <a:schemeClr val="bg2">
                    <a:lumMod val="25000"/>
                  </a:schemeClr>
                </a:solidFill>
                <a:latin typeface="+mj-lt"/>
              </a:rPr>
              <a:t>v prvem zahtevku za izplačilo sredstev, ki se nanaša na stroške v okviru </a:t>
            </a:r>
            <a:r>
              <a:rPr lang="sl-SI" sz="1400" b="1" dirty="0">
                <a:solidFill>
                  <a:schemeClr val="bg2">
                    <a:lumMod val="25000"/>
                  </a:schemeClr>
                </a:solidFill>
                <a:latin typeface="+mj-lt"/>
              </a:rPr>
              <a:t>oddanega javnega naročila</a:t>
            </a:r>
            <a:r>
              <a:rPr lang="sl-SI" sz="1400" dirty="0">
                <a:solidFill>
                  <a:schemeClr val="bg2">
                    <a:lumMod val="25000"/>
                  </a:schemeClr>
                </a:solidFill>
                <a:latin typeface="+mj-lt"/>
              </a:rPr>
              <a:t>, navesti številko objave oddanega javnega naročila, če gre za javno naročilo, katerega ocenjena vrednost brez DDV je enaka ali višja od mejnih vrednosti iz zakona, ki ureja javno naročanje;</a:t>
            </a:r>
          </a:p>
          <a:p>
            <a:pPr marL="342900" indent="-342900">
              <a:buFont typeface="+mj-lt"/>
              <a:buAutoNum type="arabicPeriod"/>
            </a:pPr>
            <a:r>
              <a:rPr lang="sl-SI" sz="1400" dirty="0">
                <a:solidFill>
                  <a:schemeClr val="bg2">
                    <a:lumMod val="25000"/>
                  </a:schemeClr>
                </a:solidFill>
                <a:latin typeface="+mj-lt"/>
              </a:rPr>
              <a:t>zahtevku za izplačilo sredstev iz prejšnje točke priložiti </a:t>
            </a:r>
            <a:r>
              <a:rPr lang="sl-SI" sz="1400" b="1" dirty="0">
                <a:solidFill>
                  <a:schemeClr val="bg2">
                    <a:lumMod val="25000"/>
                  </a:schemeClr>
                </a:solidFill>
                <a:latin typeface="+mj-lt"/>
              </a:rPr>
              <a:t>kopijo dokumentacije postopka oddaje javnega naročila</a:t>
            </a:r>
            <a:r>
              <a:rPr lang="sl-SI" sz="1400" dirty="0">
                <a:solidFill>
                  <a:schemeClr val="bg2">
                    <a:lumMod val="25000"/>
                  </a:schemeClr>
                </a:solidFill>
                <a:latin typeface="+mj-lt"/>
              </a:rPr>
              <a:t>, iz katere je razviden način določitve vrednosti javnega naročila, če gre za javno naročilo, katerega ocenjena vrednost brez DDV je nižja od mejnih vrednosti iz predpisa, ki ureja javno naročanje.</a:t>
            </a:r>
          </a:p>
          <a:p>
            <a:pPr marL="0" indent="0">
              <a:buNone/>
            </a:pPr>
            <a:r>
              <a:rPr lang="sl-SI" sz="1400" dirty="0">
                <a:solidFill>
                  <a:schemeClr val="bg2">
                    <a:lumMod val="25000"/>
                  </a:schemeClr>
                </a:solidFill>
                <a:latin typeface="+mj-lt"/>
              </a:rPr>
              <a:t>(9) V primeru iz prejšnjega odstavka se na podlagi zahtevka za izplačilo sredstev sredstva izplačajo </a:t>
            </a:r>
            <a:r>
              <a:rPr lang="sl-SI" sz="1400" b="1" dirty="0">
                <a:solidFill>
                  <a:schemeClr val="bg2">
                    <a:lumMod val="25000"/>
                  </a:schemeClr>
                </a:solidFill>
                <a:latin typeface="+mj-lt"/>
              </a:rPr>
              <a:t>do višine vrednosti pogodbe z izbranim ponudnikom, če je ta nižja od višine dodeljenih sredstev iz odločbe o pravici do sredstev.</a:t>
            </a:r>
          </a:p>
          <a:p>
            <a:pPr marL="0" indent="0">
              <a:buNone/>
            </a:pPr>
            <a:r>
              <a:rPr lang="sl-SI" sz="1400" dirty="0">
                <a:solidFill>
                  <a:schemeClr val="bg2">
                    <a:lumMod val="25000"/>
                  </a:schemeClr>
                </a:solidFill>
                <a:latin typeface="+mj-lt"/>
              </a:rPr>
              <a:t>(11) Če gre za naložbo v okviru projekta, mora upravičenec priložiti dovoljenja v skladu s predpisi, ki urejajo graditev objektov, in dokazila, ki so podrobneje določena v Prilogi 2 te uredbe.</a:t>
            </a:r>
          </a:p>
          <a:p>
            <a:pPr marL="0" indent="0">
              <a:lnSpc>
                <a:spcPct val="120000"/>
              </a:lnSpc>
              <a:spcBef>
                <a:spcPts val="600"/>
              </a:spcBef>
              <a:buNone/>
            </a:pPr>
            <a:r>
              <a:rPr lang="sl-SI" sz="1400" dirty="0">
                <a:solidFill>
                  <a:schemeClr val="bg2">
                    <a:lumMod val="25000"/>
                  </a:schemeClr>
                </a:solidFill>
                <a:latin typeface="+mj-lt"/>
              </a:rPr>
              <a:t>(12) Za sklad ESRR mora biti zahtevek za izplačilo pripravljen in predložen na MKRR v skladu z uredbo, ki ureja izvajanje evropske kohezijske politike za programsko obdobje 2021–2027 za cilj naložbe za rast in delovna mesta.</a:t>
            </a:r>
          </a:p>
        </p:txBody>
      </p:sp>
      <p:cxnSp>
        <p:nvCxnSpPr>
          <p:cNvPr id="5" name="Raven povezovalnik 4">
            <a:extLst>
              <a:ext uri="{FF2B5EF4-FFF2-40B4-BE49-F238E27FC236}">
                <a16:creationId xmlns:a16="http://schemas.microsoft.com/office/drawing/2014/main" id="{8EB5C45C-B6AE-6466-F925-76AD1CA3620B}"/>
              </a:ext>
            </a:extLst>
          </p:cNvPr>
          <p:cNvCxnSpPr/>
          <p:nvPr/>
        </p:nvCxnSpPr>
        <p:spPr>
          <a:xfrm>
            <a:off x="666750" y="695325"/>
            <a:ext cx="10746105" cy="0"/>
          </a:xfrm>
          <a:prstGeom prst="line">
            <a:avLst/>
          </a:prstGeom>
        </p:spPr>
        <p:style>
          <a:lnRef idx="3">
            <a:schemeClr val="accent6"/>
          </a:lnRef>
          <a:fillRef idx="0">
            <a:schemeClr val="accent6"/>
          </a:fillRef>
          <a:effectRef idx="2">
            <a:schemeClr val="accent6"/>
          </a:effectRef>
          <a:fontRef idx="minor">
            <a:schemeClr val="tx1"/>
          </a:fontRef>
        </p:style>
      </p:cxnSp>
      <p:pic>
        <p:nvPicPr>
          <p:cNvPr id="6" name="Grafika 5" descr="Piggy Bank with solid fill">
            <a:extLst>
              <a:ext uri="{FF2B5EF4-FFF2-40B4-BE49-F238E27FC236}">
                <a16:creationId xmlns:a16="http://schemas.microsoft.com/office/drawing/2014/main" id="{3480EA1B-637C-BE23-8ED3-93DCDEBFE4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280" y="-21969"/>
            <a:ext cx="501215" cy="501215"/>
          </a:xfrm>
          <a:prstGeom prst="rect">
            <a:avLst/>
          </a:prstGeom>
        </p:spPr>
      </p:pic>
      <p:sp>
        <p:nvSpPr>
          <p:cNvPr id="4" name="Označba mesta številke diapozitiva 3">
            <a:extLst>
              <a:ext uri="{FF2B5EF4-FFF2-40B4-BE49-F238E27FC236}">
                <a16:creationId xmlns:a16="http://schemas.microsoft.com/office/drawing/2014/main" id="{ABE1432F-E4D9-0857-2A7D-81E75ECF695C}"/>
              </a:ext>
            </a:extLst>
          </p:cNvPr>
          <p:cNvSpPr>
            <a:spLocks noGrp="1"/>
          </p:cNvSpPr>
          <p:nvPr>
            <p:ph type="sldNum" sz="quarter" idx="12"/>
          </p:nvPr>
        </p:nvSpPr>
        <p:spPr/>
        <p:txBody>
          <a:bodyPr/>
          <a:lstStyle/>
          <a:p>
            <a:fld id="{DB0541E2-7EB7-469F-924A-AAEADCA667B4}" type="slidenum">
              <a:rPr lang="sl-SI" smtClean="0"/>
              <a:t>74</a:t>
            </a:fld>
            <a:endParaRPr lang="sl-SI"/>
          </a:p>
        </p:txBody>
      </p:sp>
    </p:spTree>
    <p:extLst>
      <p:ext uri="{BB962C8B-B14F-4D97-AF65-F5344CB8AC3E}">
        <p14:creationId xmlns:p14="http://schemas.microsoft.com/office/powerpoint/2010/main" val="9918585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22906-E3D5-5D50-1117-D6D56D7BF73A}"/>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F417308-0D5E-80CA-AFC7-0F316959AEDA}"/>
              </a:ext>
            </a:extLst>
          </p:cNvPr>
          <p:cNvSpPr>
            <a:spLocks noGrp="1"/>
          </p:cNvSpPr>
          <p:nvPr>
            <p:ph type="title"/>
          </p:nvPr>
        </p:nvSpPr>
        <p:spPr>
          <a:xfrm>
            <a:off x="729607" y="133349"/>
            <a:ext cx="11460806" cy="1216761"/>
          </a:xfrm>
        </p:spPr>
        <p:txBody>
          <a:bodyPr>
            <a:normAutofit/>
          </a:bodyPr>
          <a:lstStyle/>
          <a:p>
            <a:r>
              <a:rPr lang="sl-SI" b="1" dirty="0">
                <a:solidFill>
                  <a:schemeClr val="accent6">
                    <a:lumMod val="75000"/>
                  </a:schemeClr>
                </a:solidFill>
              </a:rPr>
              <a:t>PREDPLAČILA</a:t>
            </a:r>
            <a:endParaRPr lang="sl-SI" sz="2800" b="1" dirty="0">
              <a:solidFill>
                <a:schemeClr val="accent2"/>
              </a:solidFill>
            </a:endParaRPr>
          </a:p>
        </p:txBody>
      </p:sp>
      <p:pic>
        <p:nvPicPr>
          <p:cNvPr id="8" name="Slika 7">
            <a:extLst>
              <a:ext uri="{FF2B5EF4-FFF2-40B4-BE49-F238E27FC236}">
                <a16:creationId xmlns:a16="http://schemas.microsoft.com/office/drawing/2014/main" id="{61952364-B9EB-3186-C641-48589E3D7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07" y="1112116"/>
            <a:ext cx="10680937" cy="213619"/>
          </a:xfrm>
          <a:prstGeom prst="rect">
            <a:avLst/>
          </a:prstGeom>
        </p:spPr>
      </p:pic>
      <p:sp>
        <p:nvSpPr>
          <p:cNvPr id="4" name="PoljeZBesedilom 3">
            <a:extLst>
              <a:ext uri="{FF2B5EF4-FFF2-40B4-BE49-F238E27FC236}">
                <a16:creationId xmlns:a16="http://schemas.microsoft.com/office/drawing/2014/main" id="{7F3E61C5-5DEA-2F5C-8228-29AACC7E86A8}"/>
              </a:ext>
            </a:extLst>
          </p:cNvPr>
          <p:cNvSpPr txBox="1"/>
          <p:nvPr/>
        </p:nvSpPr>
        <p:spPr>
          <a:xfrm>
            <a:off x="729606" y="1595974"/>
            <a:ext cx="10680937" cy="1754326"/>
          </a:xfrm>
          <a:prstGeom prst="rect">
            <a:avLst/>
          </a:prstGeom>
          <a:noFill/>
        </p:spPr>
        <p:txBody>
          <a:bodyPr wrap="square">
            <a:spAutoFit/>
          </a:bodyPr>
          <a:lstStyle/>
          <a:p>
            <a:r>
              <a:rPr lang="sl-SI" dirty="0">
                <a:solidFill>
                  <a:schemeClr val="bg2">
                    <a:lumMod val="25000"/>
                  </a:schemeClr>
                </a:solidFill>
                <a:latin typeface="+mj-lt"/>
              </a:rPr>
              <a:t>Če upravičenec uveljavlja predplačilo brez bančne garancije, mora vložiti zahtevek za izplačilo sredstev najmanj v višini predplačila najpozneje </a:t>
            </a:r>
            <a:r>
              <a:rPr lang="sl-SI" b="1" dirty="0">
                <a:solidFill>
                  <a:schemeClr val="bg2">
                    <a:lumMod val="25000"/>
                  </a:schemeClr>
                </a:solidFill>
                <a:latin typeface="+mj-lt"/>
              </a:rPr>
              <a:t>v 180 dneh po izplačilu predplačila</a:t>
            </a:r>
            <a:r>
              <a:rPr lang="sl-SI" dirty="0">
                <a:solidFill>
                  <a:schemeClr val="bg2">
                    <a:lumMod val="25000"/>
                  </a:schemeClr>
                </a:solidFill>
                <a:latin typeface="+mj-lt"/>
              </a:rPr>
              <a:t>. Gre za 1. redni zahtevek. Če zahtevek za izplačilo ni pravočasno vložen, bo MKRR izdala terjatveno odločbo, na podlagi katere mora upravičenec predplačilo vrniti. Projekt se lahko izvaja naprej brez predplačila. </a:t>
            </a:r>
          </a:p>
          <a:p>
            <a:endParaRPr lang="sl-SI" dirty="0"/>
          </a:p>
          <a:p>
            <a:endParaRPr lang="sl-SI" dirty="0"/>
          </a:p>
        </p:txBody>
      </p:sp>
      <p:sp>
        <p:nvSpPr>
          <p:cNvPr id="6" name="PoljeZBesedilom 5">
            <a:extLst>
              <a:ext uri="{FF2B5EF4-FFF2-40B4-BE49-F238E27FC236}">
                <a16:creationId xmlns:a16="http://schemas.microsoft.com/office/drawing/2014/main" id="{CAD4D324-E06D-A42D-6356-D945283B3BD5}"/>
              </a:ext>
            </a:extLst>
          </p:cNvPr>
          <p:cNvSpPr txBox="1"/>
          <p:nvPr/>
        </p:nvSpPr>
        <p:spPr>
          <a:xfrm>
            <a:off x="781457" y="2992748"/>
            <a:ext cx="3180943" cy="1323439"/>
          </a:xfrm>
          <a:prstGeom prst="rect">
            <a:avLst/>
          </a:prstGeom>
          <a:solidFill>
            <a:schemeClr val="accent2"/>
          </a:solidFill>
        </p:spPr>
        <p:txBody>
          <a:bodyPr wrap="square">
            <a:spAutoFit/>
          </a:bodyPr>
          <a:lstStyle/>
          <a:p>
            <a:pPr algn="l"/>
            <a:r>
              <a:rPr lang="sl-SI" sz="2000" b="0" i="0" u="none" strike="noStrike" baseline="0" dirty="0">
                <a:solidFill>
                  <a:schemeClr val="bg1"/>
                </a:solidFill>
                <a:latin typeface="Calibri" panose="020F0502020204030204" pitchFamily="34" charset="0"/>
              </a:rPr>
              <a:t>V primeru predplačila mora </a:t>
            </a:r>
          </a:p>
          <a:p>
            <a:r>
              <a:rPr lang="sl-SI" sz="2000" b="0" i="0" u="none" strike="noStrike" baseline="0" dirty="0">
                <a:solidFill>
                  <a:schemeClr val="bg1"/>
                </a:solidFill>
                <a:latin typeface="Calibri" panose="020F0502020204030204" pitchFamily="34" charset="0"/>
              </a:rPr>
              <a:t>biti 1. faza projekta </a:t>
            </a:r>
          </a:p>
          <a:p>
            <a:r>
              <a:rPr lang="pl-PL" sz="2000" b="0" i="0" u="none" strike="noStrike" baseline="0" dirty="0">
                <a:solidFill>
                  <a:schemeClr val="bg1"/>
                </a:solidFill>
                <a:latin typeface="Calibri" panose="020F0502020204030204" pitchFamily="34" charset="0"/>
              </a:rPr>
              <a:t>zaključena v 180 dneh od </a:t>
            </a:r>
          </a:p>
          <a:p>
            <a:r>
              <a:rPr lang="sl-SI" sz="2000" b="0" i="0" u="none" strike="noStrike" baseline="0" dirty="0">
                <a:solidFill>
                  <a:schemeClr val="bg1"/>
                </a:solidFill>
                <a:latin typeface="Calibri" panose="020F0502020204030204" pitchFamily="34" charset="0"/>
              </a:rPr>
              <a:t>izplačila predplačila ! </a:t>
            </a:r>
            <a:endParaRPr lang="sl-SI" sz="2000" dirty="0">
              <a:solidFill>
                <a:schemeClr val="bg1"/>
              </a:solidFill>
            </a:endParaRPr>
          </a:p>
        </p:txBody>
      </p:sp>
      <p:sp>
        <p:nvSpPr>
          <p:cNvPr id="7" name="PoljeZBesedilom 6">
            <a:extLst>
              <a:ext uri="{FF2B5EF4-FFF2-40B4-BE49-F238E27FC236}">
                <a16:creationId xmlns:a16="http://schemas.microsoft.com/office/drawing/2014/main" id="{2C53A62C-7474-57B4-12C2-4DA0FC542F2C}"/>
              </a:ext>
            </a:extLst>
          </p:cNvPr>
          <p:cNvSpPr txBox="1"/>
          <p:nvPr/>
        </p:nvSpPr>
        <p:spPr>
          <a:xfrm>
            <a:off x="7515023" y="4431029"/>
            <a:ext cx="3895520" cy="1661993"/>
          </a:xfrm>
          <a:prstGeom prst="rect">
            <a:avLst/>
          </a:prstGeom>
          <a:noFill/>
        </p:spPr>
        <p:txBody>
          <a:bodyPr wrap="square">
            <a:spAutoFit/>
          </a:bodyPr>
          <a:lstStyle/>
          <a:p>
            <a:r>
              <a:rPr lang="sl-SI" sz="2800" b="1" baseline="-25000" dirty="0">
                <a:solidFill>
                  <a:schemeClr val="accent2"/>
                </a:solidFill>
                <a:latin typeface="+mj-lt"/>
              </a:rPr>
              <a:t>* Ne pozabite na to, da je 30 dni pred rokom oddaje zahtevka dokumentacijo potrebno oddati Vodilnemu partnerju LAS Zgornja Gorenjska – BOJA.  </a:t>
            </a:r>
            <a:endParaRPr lang="sl-SI" sz="2800" b="1" dirty="0">
              <a:solidFill>
                <a:schemeClr val="accent2"/>
              </a:solidFill>
              <a:latin typeface="+mj-lt"/>
            </a:endParaRPr>
          </a:p>
          <a:p>
            <a:endParaRPr lang="sl-SI" b="1" dirty="0">
              <a:solidFill>
                <a:schemeClr val="accent2"/>
              </a:solidFill>
            </a:endParaRPr>
          </a:p>
        </p:txBody>
      </p:sp>
      <p:sp>
        <p:nvSpPr>
          <p:cNvPr id="10" name="PoljeZBesedilom 9">
            <a:extLst>
              <a:ext uri="{FF2B5EF4-FFF2-40B4-BE49-F238E27FC236}">
                <a16:creationId xmlns:a16="http://schemas.microsoft.com/office/drawing/2014/main" id="{2CE35CD0-1B18-D596-93DC-0E4D5BFC381E}"/>
              </a:ext>
            </a:extLst>
          </p:cNvPr>
          <p:cNvSpPr txBox="1"/>
          <p:nvPr/>
        </p:nvSpPr>
        <p:spPr>
          <a:xfrm>
            <a:off x="781456" y="4552631"/>
            <a:ext cx="3180943" cy="1323439"/>
          </a:xfrm>
          <a:prstGeom prst="rect">
            <a:avLst/>
          </a:prstGeom>
          <a:solidFill>
            <a:schemeClr val="accent6"/>
          </a:solidFill>
        </p:spPr>
        <p:txBody>
          <a:bodyPr wrap="square">
            <a:spAutoFit/>
          </a:bodyPr>
          <a:lstStyle/>
          <a:p>
            <a:r>
              <a:rPr lang="sl-SI" sz="2000" dirty="0">
                <a:solidFill>
                  <a:schemeClr val="bg1"/>
                </a:solidFill>
                <a:latin typeface="Calibri" panose="020F0502020204030204" pitchFamily="34" charset="0"/>
              </a:rPr>
              <a:t>V primeru malih projektov </a:t>
            </a:r>
          </a:p>
          <a:p>
            <a:r>
              <a:rPr lang="sl-SI" sz="2000" dirty="0">
                <a:solidFill>
                  <a:schemeClr val="bg1"/>
                </a:solidFill>
                <a:latin typeface="Calibri" panose="020F0502020204030204" pitchFamily="34" charset="0"/>
              </a:rPr>
              <a:t>mora biti projekt zaključen </a:t>
            </a:r>
          </a:p>
          <a:p>
            <a:r>
              <a:rPr lang="pl-PL" sz="2000" dirty="0">
                <a:solidFill>
                  <a:schemeClr val="bg1"/>
                </a:solidFill>
                <a:latin typeface="Calibri" panose="020F0502020204030204" pitchFamily="34" charset="0"/>
              </a:rPr>
              <a:t>v 180 dneh od izplačila </a:t>
            </a:r>
          </a:p>
          <a:p>
            <a:r>
              <a:rPr lang="sl-SI" sz="2000" dirty="0">
                <a:solidFill>
                  <a:schemeClr val="bg1"/>
                </a:solidFill>
                <a:latin typeface="Calibri" panose="020F0502020204030204" pitchFamily="34" charset="0"/>
              </a:rPr>
              <a:t>predplačila ! </a:t>
            </a:r>
          </a:p>
        </p:txBody>
      </p:sp>
      <p:pic>
        <p:nvPicPr>
          <p:cNvPr id="5" name="Grafika 4" descr="Exclamation mark with solid fill">
            <a:extLst>
              <a:ext uri="{FF2B5EF4-FFF2-40B4-BE49-F238E27FC236}">
                <a16:creationId xmlns:a16="http://schemas.microsoft.com/office/drawing/2014/main" id="{815E7880-581F-E7D6-F7A8-2721D0D4F3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90343" y="4766565"/>
            <a:ext cx="914400" cy="914400"/>
          </a:xfrm>
          <a:prstGeom prst="rect">
            <a:avLst/>
          </a:prstGeom>
        </p:spPr>
      </p:pic>
      <p:sp>
        <p:nvSpPr>
          <p:cNvPr id="3" name="PoljeZBesedilom 2">
            <a:extLst>
              <a:ext uri="{FF2B5EF4-FFF2-40B4-BE49-F238E27FC236}">
                <a16:creationId xmlns:a16="http://schemas.microsoft.com/office/drawing/2014/main" id="{163D7E84-9321-43E1-BEEB-62242C5CD07F}"/>
              </a:ext>
            </a:extLst>
          </p:cNvPr>
          <p:cNvSpPr txBox="1"/>
          <p:nvPr/>
        </p:nvSpPr>
        <p:spPr>
          <a:xfrm>
            <a:off x="4197894" y="3012239"/>
            <a:ext cx="7212649" cy="1323439"/>
          </a:xfrm>
          <a:prstGeom prst="rect">
            <a:avLst/>
          </a:prstGeom>
          <a:solidFill>
            <a:schemeClr val="accent2"/>
          </a:solidFill>
        </p:spPr>
        <p:txBody>
          <a:bodyPr wrap="square">
            <a:spAutoFit/>
          </a:bodyPr>
          <a:lstStyle/>
          <a:p>
            <a:pPr algn="l"/>
            <a:r>
              <a:rPr lang="sl-SI" sz="2000" b="0" i="0" u="none" strike="noStrike" baseline="0" dirty="0">
                <a:solidFill>
                  <a:schemeClr val="bg1"/>
                </a:solidFill>
                <a:latin typeface="Calibri" panose="020F0502020204030204" pitchFamily="34" charset="0"/>
              </a:rPr>
              <a:t> Za predplačilo bo potrebno preko IS eMA2 oddati zahtevek za predplačilo. Plačilni rok je 30 dni, kot pri rednih zahtevkih za izplačilo. </a:t>
            </a:r>
          </a:p>
          <a:p>
            <a:pPr algn="l"/>
            <a:endParaRPr lang="sl-SI" sz="2000" dirty="0">
              <a:solidFill>
                <a:schemeClr val="bg1"/>
              </a:solidFill>
            </a:endParaRPr>
          </a:p>
        </p:txBody>
      </p:sp>
      <p:sp>
        <p:nvSpPr>
          <p:cNvPr id="11" name="Označba mesta številke diapozitiva 10">
            <a:extLst>
              <a:ext uri="{FF2B5EF4-FFF2-40B4-BE49-F238E27FC236}">
                <a16:creationId xmlns:a16="http://schemas.microsoft.com/office/drawing/2014/main" id="{330CD32B-C10F-7AFD-DDBF-D81723540E10}"/>
              </a:ext>
            </a:extLst>
          </p:cNvPr>
          <p:cNvSpPr>
            <a:spLocks noGrp="1"/>
          </p:cNvSpPr>
          <p:nvPr>
            <p:ph type="sldNum" sz="quarter" idx="12"/>
          </p:nvPr>
        </p:nvSpPr>
        <p:spPr/>
        <p:txBody>
          <a:bodyPr/>
          <a:lstStyle/>
          <a:p>
            <a:fld id="{DB0541E2-7EB7-469F-924A-AAEADCA667B4}" type="slidenum">
              <a:rPr lang="sl-SI" smtClean="0"/>
              <a:t>75</a:t>
            </a:fld>
            <a:endParaRPr lang="sl-SI"/>
          </a:p>
        </p:txBody>
      </p:sp>
    </p:spTree>
    <p:extLst>
      <p:ext uri="{BB962C8B-B14F-4D97-AF65-F5344CB8AC3E}">
        <p14:creationId xmlns:p14="http://schemas.microsoft.com/office/powerpoint/2010/main" val="12131724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3D064-24F4-2107-1BFF-00CAFC78F75F}"/>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3D63FD87-BDCC-EA47-CBD3-DE96FAD9BFA0}"/>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pic>
        <p:nvPicPr>
          <p:cNvPr id="2" name="Picture 3">
            <a:extLst>
              <a:ext uri="{FF2B5EF4-FFF2-40B4-BE49-F238E27FC236}">
                <a16:creationId xmlns:a16="http://schemas.microsoft.com/office/drawing/2014/main" id="{AB6B6516-1402-C007-188A-313178B0B8A0}"/>
              </a:ext>
            </a:extLst>
          </p:cNvPr>
          <p:cNvPicPr>
            <a:picLocks noChangeAspect="1"/>
          </p:cNvPicPr>
          <p:nvPr/>
        </p:nvPicPr>
        <p:blipFill>
          <a:blip r:embed="rId2" cstate="print">
            <a:extLst>
              <a:ext uri="{28A0092B-C50C-407E-A947-70E740481C1C}">
                <a14:useLocalDpi xmlns:a14="http://schemas.microsoft.com/office/drawing/2010/main" val="0"/>
              </a:ext>
            </a:extLst>
          </a:blip>
          <a:srcRect l="83453"/>
          <a:stretch>
            <a:fillRect/>
          </a:stretch>
        </p:blipFill>
        <p:spPr>
          <a:xfrm>
            <a:off x="10106744" y="-294788"/>
            <a:ext cx="2072930" cy="7045870"/>
          </a:xfrm>
          <a:prstGeom prst="rect">
            <a:avLst/>
          </a:prstGeom>
        </p:spPr>
      </p:pic>
      <p:sp>
        <p:nvSpPr>
          <p:cNvPr id="4" name="Naslov 1">
            <a:extLst>
              <a:ext uri="{FF2B5EF4-FFF2-40B4-BE49-F238E27FC236}">
                <a16:creationId xmlns:a16="http://schemas.microsoft.com/office/drawing/2014/main" id="{0C1982D2-945F-6B5F-558A-EE2C2CB15850}"/>
              </a:ext>
            </a:extLst>
          </p:cNvPr>
          <p:cNvSpPr txBox="1">
            <a:spLocks/>
          </p:cNvSpPr>
          <p:nvPr/>
        </p:nvSpPr>
        <p:spPr>
          <a:xfrm>
            <a:off x="487293" y="253832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DRUGE OBVEZNOSTI UPRAVIČENCEV</a:t>
            </a:r>
            <a:endParaRPr lang="sl-SI" sz="4400" b="1" dirty="0">
              <a:solidFill>
                <a:schemeClr val="tx1">
                  <a:lumMod val="65000"/>
                  <a:lumOff val="35000"/>
                </a:schemeClr>
              </a:solidFill>
              <a:latin typeface="+mj-lt"/>
            </a:endParaRPr>
          </a:p>
          <a:p>
            <a:r>
              <a:rPr lang="sl-SI" b="1" dirty="0">
                <a:solidFill>
                  <a:schemeClr val="tx1">
                    <a:lumMod val="65000"/>
                    <a:lumOff val="35000"/>
                  </a:schemeClr>
                </a:solidFill>
              </a:rPr>
              <a:t> </a:t>
            </a:r>
          </a:p>
        </p:txBody>
      </p:sp>
      <p:pic>
        <p:nvPicPr>
          <p:cNvPr id="5" name="Slika 4">
            <a:extLst>
              <a:ext uri="{FF2B5EF4-FFF2-40B4-BE49-F238E27FC236}">
                <a16:creationId xmlns:a16="http://schemas.microsoft.com/office/drawing/2014/main" id="{0416CA86-7EFA-D710-2F04-5966B269D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91" y="3758734"/>
            <a:ext cx="9517453" cy="210312"/>
          </a:xfrm>
          <a:prstGeom prst="rect">
            <a:avLst/>
          </a:prstGeom>
        </p:spPr>
      </p:pic>
      <p:sp>
        <p:nvSpPr>
          <p:cNvPr id="8" name="Označba mesta številke diapozitiva 7">
            <a:extLst>
              <a:ext uri="{FF2B5EF4-FFF2-40B4-BE49-F238E27FC236}">
                <a16:creationId xmlns:a16="http://schemas.microsoft.com/office/drawing/2014/main" id="{1C7E2098-B190-D4A2-A2BF-084E3E1F943A}"/>
              </a:ext>
            </a:extLst>
          </p:cNvPr>
          <p:cNvSpPr>
            <a:spLocks noGrp="1"/>
          </p:cNvSpPr>
          <p:nvPr>
            <p:ph type="sldNum" sz="quarter" idx="12"/>
          </p:nvPr>
        </p:nvSpPr>
        <p:spPr/>
        <p:txBody>
          <a:bodyPr/>
          <a:lstStyle/>
          <a:p>
            <a:fld id="{DB0541E2-7EB7-469F-924A-AAEADCA667B4}" type="slidenum">
              <a:rPr lang="sl-SI" smtClean="0"/>
              <a:t>76</a:t>
            </a:fld>
            <a:endParaRPr lang="sl-SI"/>
          </a:p>
        </p:txBody>
      </p:sp>
    </p:spTree>
    <p:extLst>
      <p:ext uri="{BB962C8B-B14F-4D97-AF65-F5344CB8AC3E}">
        <p14:creationId xmlns:p14="http://schemas.microsoft.com/office/powerpoint/2010/main" val="33497912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AAD7A-CF35-CAA0-7F22-8BE796DBE76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827F3E4-D915-1FA8-E382-B75B92539F04}"/>
              </a:ext>
            </a:extLst>
          </p:cNvPr>
          <p:cNvSpPr>
            <a:spLocks noGrp="1"/>
          </p:cNvSpPr>
          <p:nvPr>
            <p:ph type="title"/>
          </p:nvPr>
        </p:nvSpPr>
        <p:spPr>
          <a:xfrm>
            <a:off x="881062" y="113681"/>
            <a:ext cx="10515600" cy="1325563"/>
          </a:xfrm>
        </p:spPr>
        <p:txBody>
          <a:bodyPr>
            <a:normAutofit/>
          </a:bodyPr>
          <a:lstStyle/>
          <a:p>
            <a:r>
              <a:rPr lang="sl-SI" sz="4000" b="1" dirty="0">
                <a:solidFill>
                  <a:schemeClr val="accent6">
                    <a:lumMod val="75000"/>
                  </a:schemeClr>
                </a:solidFill>
              </a:rPr>
              <a:t>OBVEZNOSTI UPRAVIČENCEV</a:t>
            </a:r>
          </a:p>
        </p:txBody>
      </p:sp>
      <p:sp>
        <p:nvSpPr>
          <p:cNvPr id="3" name="Označba mesta vsebine 2">
            <a:extLst>
              <a:ext uri="{FF2B5EF4-FFF2-40B4-BE49-F238E27FC236}">
                <a16:creationId xmlns:a16="http://schemas.microsoft.com/office/drawing/2014/main" id="{8C286947-9268-4BAA-DAAA-96DE2BD9DAB3}"/>
              </a:ext>
            </a:extLst>
          </p:cNvPr>
          <p:cNvSpPr>
            <a:spLocks noGrp="1"/>
          </p:cNvSpPr>
          <p:nvPr>
            <p:ph idx="1"/>
          </p:nvPr>
        </p:nvSpPr>
        <p:spPr>
          <a:xfrm>
            <a:off x="762000" y="1785938"/>
            <a:ext cx="10021958" cy="4351338"/>
          </a:xfrm>
        </p:spPr>
        <p:txBody>
          <a:bodyPr>
            <a:normAutofit fontScale="92500" lnSpcReduction="10000"/>
          </a:bodyPr>
          <a:lstStyle/>
          <a:p>
            <a:r>
              <a:rPr lang="sl-SI" sz="1800" dirty="0">
                <a:solidFill>
                  <a:schemeClr val="bg2">
                    <a:lumMod val="25000"/>
                  </a:schemeClr>
                </a:solidFill>
                <a:latin typeface="+mj-lt"/>
              </a:rPr>
              <a:t>Upravičenec projekta mora </a:t>
            </a:r>
            <a:r>
              <a:rPr lang="sl-SI" sz="1800" b="1" dirty="0">
                <a:solidFill>
                  <a:schemeClr val="accent2"/>
                </a:solidFill>
                <a:latin typeface="+mj-lt"/>
              </a:rPr>
              <a:t>ohranjati dejavnost</a:t>
            </a:r>
            <a:r>
              <a:rPr lang="sl-SI" sz="1800" dirty="0">
                <a:solidFill>
                  <a:schemeClr val="bg2">
                    <a:lumMod val="25000"/>
                  </a:schemeClr>
                </a:solidFill>
                <a:latin typeface="+mj-lt"/>
              </a:rPr>
              <a:t>, za namen katere je bila izvedena naložba, za katero je bila javna podpora izplačana še </a:t>
            </a:r>
            <a:r>
              <a:rPr lang="sl-SI" sz="1800" b="1" dirty="0">
                <a:solidFill>
                  <a:schemeClr val="bg2">
                    <a:lumMod val="25000"/>
                  </a:schemeClr>
                </a:solidFill>
                <a:latin typeface="+mj-lt"/>
              </a:rPr>
              <a:t>najmanj 5 koledarskih let </a:t>
            </a:r>
            <a:r>
              <a:rPr lang="sl-SI" sz="1800" dirty="0">
                <a:solidFill>
                  <a:schemeClr val="bg2">
                    <a:lumMod val="25000"/>
                  </a:schemeClr>
                </a:solidFill>
                <a:latin typeface="+mj-lt"/>
              </a:rPr>
              <a:t>po vložitvi zadnjega zahtevka za izplačilo sredstev za podpore za izvajanje projektov v okviru SLR. Kadar je upravičenec MSP, je ta rok 3 leta.</a:t>
            </a:r>
          </a:p>
          <a:p>
            <a:r>
              <a:rPr lang="sl-SI" sz="1800" dirty="0">
                <a:solidFill>
                  <a:schemeClr val="bg2">
                    <a:lumMod val="25000"/>
                  </a:schemeClr>
                </a:solidFill>
                <a:latin typeface="+mj-lt"/>
              </a:rPr>
              <a:t>Upravičenec projekta mora po vložitvi vloge </a:t>
            </a:r>
            <a:r>
              <a:rPr lang="sl-SI" sz="1800" b="1" dirty="0">
                <a:solidFill>
                  <a:schemeClr val="bg2">
                    <a:lumMod val="25000"/>
                  </a:schemeClr>
                </a:solidFill>
                <a:latin typeface="+mj-lt"/>
              </a:rPr>
              <a:t>omogočiti </a:t>
            </a:r>
            <a:r>
              <a:rPr lang="sl-SI" sz="1800" b="1" dirty="0">
                <a:solidFill>
                  <a:schemeClr val="accent2"/>
                </a:solidFill>
                <a:latin typeface="+mj-lt"/>
              </a:rPr>
              <a:t>dostop do dokumentacije </a:t>
            </a:r>
            <a:r>
              <a:rPr lang="sl-SI" sz="1800" dirty="0">
                <a:solidFill>
                  <a:schemeClr val="bg2">
                    <a:lumMod val="25000"/>
                  </a:schemeClr>
                </a:solidFill>
                <a:latin typeface="+mj-lt"/>
              </a:rPr>
              <a:t>o naložbi oziroma projektu ter omogočiti </a:t>
            </a:r>
            <a:r>
              <a:rPr lang="sl-SI" sz="1800" b="1" dirty="0">
                <a:solidFill>
                  <a:schemeClr val="bg2">
                    <a:lumMod val="25000"/>
                  </a:schemeClr>
                </a:solidFill>
                <a:latin typeface="+mj-lt"/>
              </a:rPr>
              <a:t>preglede na kraju samem </a:t>
            </a:r>
            <a:r>
              <a:rPr lang="sl-SI" sz="1800" dirty="0">
                <a:solidFill>
                  <a:schemeClr val="bg2">
                    <a:lumMod val="25000"/>
                  </a:schemeClr>
                </a:solidFill>
                <a:latin typeface="+mj-lt"/>
              </a:rPr>
              <a:t>ARSKTRP, MKGP, MKRR, revizijskemu organu, izvajalcu vrednotenja, ki ga pooblastijo organi upravljanja, in drugim nadzornim organom Evropske unije in Republike Slovenije.</a:t>
            </a:r>
          </a:p>
          <a:p>
            <a:r>
              <a:rPr lang="sl-SI" sz="1800" dirty="0">
                <a:solidFill>
                  <a:schemeClr val="bg2">
                    <a:lumMod val="25000"/>
                  </a:schemeClr>
                </a:solidFill>
                <a:latin typeface="+mj-lt"/>
              </a:rPr>
              <a:t>Upravičenec projekta in vodilni partner LAS za podporo za upravljanje LAS mora </a:t>
            </a:r>
            <a:r>
              <a:rPr lang="sl-SI" sz="1800" b="1" dirty="0">
                <a:solidFill>
                  <a:schemeClr val="bg2">
                    <a:lumMod val="25000"/>
                  </a:schemeClr>
                </a:solidFill>
                <a:latin typeface="+mj-lt"/>
              </a:rPr>
              <a:t>izpolnjevati obveznosti </a:t>
            </a:r>
            <a:r>
              <a:rPr lang="sl-SI" sz="1800" b="1" dirty="0">
                <a:solidFill>
                  <a:schemeClr val="accent2"/>
                </a:solidFill>
                <a:latin typeface="+mj-lt"/>
              </a:rPr>
              <a:t>obveščanja javnosti </a:t>
            </a:r>
            <a:r>
              <a:rPr lang="sl-SI" sz="1800" b="1" dirty="0">
                <a:solidFill>
                  <a:schemeClr val="bg2">
                    <a:lumMod val="25000"/>
                  </a:schemeClr>
                </a:solidFill>
                <a:latin typeface="+mj-lt"/>
              </a:rPr>
              <a:t>ter glede označevanja vira sofinanciranja</a:t>
            </a:r>
            <a:r>
              <a:rPr lang="sl-SI" sz="1800" dirty="0">
                <a:solidFill>
                  <a:schemeClr val="bg2">
                    <a:lumMod val="25000"/>
                  </a:schemeClr>
                </a:solidFill>
                <a:latin typeface="+mj-lt"/>
              </a:rPr>
              <a:t>. </a:t>
            </a:r>
          </a:p>
          <a:p>
            <a:r>
              <a:rPr lang="sl-SI" sz="1800" dirty="0">
                <a:solidFill>
                  <a:schemeClr val="bg2">
                    <a:lumMod val="25000"/>
                  </a:schemeClr>
                </a:solidFill>
                <a:latin typeface="+mj-lt"/>
              </a:rPr>
              <a:t>Upravičenec projekta in vodilni partner LAS za podporo za upravljanje LAS mora </a:t>
            </a:r>
            <a:r>
              <a:rPr lang="sl-SI" sz="1800" b="1" dirty="0">
                <a:solidFill>
                  <a:schemeClr val="accent2"/>
                </a:solidFill>
                <a:latin typeface="+mj-lt"/>
              </a:rPr>
              <a:t>razširjati informacije o rezultatih </a:t>
            </a:r>
            <a:r>
              <a:rPr lang="sl-SI" sz="1800" b="1" dirty="0">
                <a:solidFill>
                  <a:schemeClr val="bg2">
                    <a:lumMod val="25000"/>
                  </a:schemeClr>
                </a:solidFill>
                <a:latin typeface="+mj-lt"/>
              </a:rPr>
              <a:t>in dosežkih projekta ter z njimi seznaniti prebivalce območja LAS</a:t>
            </a:r>
            <a:r>
              <a:rPr lang="sl-SI" sz="1800" dirty="0">
                <a:solidFill>
                  <a:schemeClr val="bg2">
                    <a:lumMod val="25000"/>
                  </a:schemeClr>
                </a:solidFill>
                <a:latin typeface="+mj-lt"/>
              </a:rPr>
              <a:t>.</a:t>
            </a:r>
          </a:p>
          <a:p>
            <a:r>
              <a:rPr lang="sl-SI" sz="1800" dirty="0">
                <a:solidFill>
                  <a:schemeClr val="bg2">
                    <a:lumMod val="25000"/>
                  </a:schemeClr>
                </a:solidFill>
                <a:latin typeface="+mj-lt"/>
              </a:rPr>
              <a:t>Upravičenec projekta, ki prejme podporo v skladu s to uredbo, mora </a:t>
            </a:r>
            <a:r>
              <a:rPr lang="sl-SI" sz="1800" b="1" dirty="0">
                <a:solidFill>
                  <a:schemeClr val="bg2">
                    <a:lumMod val="25000"/>
                  </a:schemeClr>
                </a:solidFill>
                <a:latin typeface="+mj-lt"/>
              </a:rPr>
              <a:t>vso </a:t>
            </a:r>
            <a:r>
              <a:rPr lang="sl-SI" sz="1800" b="1" dirty="0">
                <a:solidFill>
                  <a:schemeClr val="accent2"/>
                </a:solidFill>
                <a:latin typeface="+mj-lt"/>
              </a:rPr>
              <a:t>dokumentacijo</a:t>
            </a:r>
            <a:r>
              <a:rPr lang="sl-SI" sz="1800" dirty="0">
                <a:solidFill>
                  <a:schemeClr val="bg2">
                    <a:lumMod val="25000"/>
                  </a:schemeClr>
                </a:solidFill>
                <a:latin typeface="+mj-lt"/>
              </a:rPr>
              <a:t>, ki je bila podlaga za pridobitev, izplačilo sredstev ali ugotavljanje izpolnjevanja obveznosti projekta, </a:t>
            </a:r>
            <a:r>
              <a:rPr lang="sl-SI" sz="1800" b="1" dirty="0">
                <a:solidFill>
                  <a:schemeClr val="accent2"/>
                </a:solidFill>
                <a:latin typeface="+mj-lt"/>
              </a:rPr>
              <a:t>hraniti </a:t>
            </a:r>
            <a:r>
              <a:rPr lang="sl-SI" sz="1800" b="1" dirty="0">
                <a:solidFill>
                  <a:schemeClr val="bg2">
                    <a:lumMod val="25000"/>
                  </a:schemeClr>
                </a:solidFill>
                <a:latin typeface="+mj-lt"/>
              </a:rPr>
              <a:t>še najmanj 5 let od dneva zadnjega izplačila sredstev</a:t>
            </a:r>
            <a:r>
              <a:rPr lang="sl-SI" sz="1800" dirty="0">
                <a:solidFill>
                  <a:schemeClr val="bg2">
                    <a:lumMod val="25000"/>
                  </a:schemeClr>
                </a:solidFill>
                <a:latin typeface="+mj-lt"/>
              </a:rPr>
              <a:t>, razen če ni v skladu s shemo državnih pomoči opredeljeno drugače.</a:t>
            </a:r>
          </a:p>
          <a:p>
            <a:r>
              <a:rPr lang="sl-SI" sz="1800" b="1" dirty="0">
                <a:solidFill>
                  <a:schemeClr val="accent2"/>
                </a:solidFill>
                <a:latin typeface="+mj-lt"/>
              </a:rPr>
              <a:t>Poročati Vodilnemu partnerju LAS </a:t>
            </a:r>
            <a:r>
              <a:rPr lang="sl-SI" sz="1800" dirty="0">
                <a:solidFill>
                  <a:schemeClr val="bg2">
                    <a:lumMod val="25000"/>
                  </a:schemeClr>
                </a:solidFill>
                <a:latin typeface="+mj-lt"/>
              </a:rPr>
              <a:t>za potrebe spremljanja in vrednotenja Strategije lokalnega razvoja </a:t>
            </a:r>
            <a:r>
              <a:rPr lang="sl-SI" sz="1800" b="1" dirty="0">
                <a:solidFill>
                  <a:schemeClr val="accent2"/>
                </a:solidFill>
                <a:latin typeface="+mj-lt"/>
              </a:rPr>
              <a:t>in pristojnemu ministrstvu </a:t>
            </a:r>
            <a:r>
              <a:rPr lang="sl-SI" sz="1800" b="1" dirty="0">
                <a:solidFill>
                  <a:schemeClr val="accent2"/>
                </a:solidFill>
                <a:latin typeface="+mj-lt"/>
                <a:sym typeface="Wingdings" panose="05000000000000000000" pitchFamily="2" charset="2"/>
              </a:rPr>
              <a:t> </a:t>
            </a:r>
            <a:r>
              <a:rPr lang="sl-SI" sz="1800" dirty="0">
                <a:solidFill>
                  <a:schemeClr val="bg2">
                    <a:lumMod val="25000"/>
                  </a:schemeClr>
                </a:solidFill>
                <a:latin typeface="+mj-lt"/>
              </a:rPr>
              <a:t>Trajnost projekta se preverja v okviru poročanja (5 oz. 3 leta), po zaključku projekta v skladu s pogodbo o sofinanciranju, prav tako pa tudi v okviru naknadnih kontrol/revizij. </a:t>
            </a:r>
          </a:p>
          <a:p>
            <a:pPr marL="0" indent="0">
              <a:buNone/>
            </a:pPr>
            <a:endParaRPr lang="sl-SI" sz="1800" dirty="0">
              <a:latin typeface="+mj-lt"/>
            </a:endParaRPr>
          </a:p>
        </p:txBody>
      </p:sp>
      <p:pic>
        <p:nvPicPr>
          <p:cNvPr id="4" name="Slika 3">
            <a:extLst>
              <a:ext uri="{FF2B5EF4-FFF2-40B4-BE49-F238E27FC236}">
                <a16:creationId xmlns:a16="http://schemas.microsoft.com/office/drawing/2014/main" id="{340C5C90-02B7-BD8E-877C-BD47429FF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17784"/>
            <a:ext cx="10021958" cy="221460"/>
          </a:xfrm>
          <a:prstGeom prst="rect">
            <a:avLst/>
          </a:prstGeom>
        </p:spPr>
      </p:pic>
      <p:sp>
        <p:nvSpPr>
          <p:cNvPr id="5" name="Označba mesta številke diapozitiva 4">
            <a:extLst>
              <a:ext uri="{FF2B5EF4-FFF2-40B4-BE49-F238E27FC236}">
                <a16:creationId xmlns:a16="http://schemas.microsoft.com/office/drawing/2014/main" id="{9C3C0859-5F0A-D225-24C6-C276444772EB}"/>
              </a:ext>
            </a:extLst>
          </p:cNvPr>
          <p:cNvSpPr>
            <a:spLocks noGrp="1"/>
          </p:cNvSpPr>
          <p:nvPr>
            <p:ph type="sldNum" sz="quarter" idx="12"/>
          </p:nvPr>
        </p:nvSpPr>
        <p:spPr/>
        <p:txBody>
          <a:bodyPr/>
          <a:lstStyle/>
          <a:p>
            <a:fld id="{DB0541E2-7EB7-469F-924A-AAEADCA667B4}" type="slidenum">
              <a:rPr lang="sl-SI" smtClean="0"/>
              <a:t>77</a:t>
            </a:fld>
            <a:endParaRPr lang="sl-SI"/>
          </a:p>
        </p:txBody>
      </p:sp>
    </p:spTree>
    <p:extLst>
      <p:ext uri="{BB962C8B-B14F-4D97-AF65-F5344CB8AC3E}">
        <p14:creationId xmlns:p14="http://schemas.microsoft.com/office/powerpoint/2010/main" val="10171406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57C48-CA78-490B-B647-CEFDA5C9826E}"/>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520710C6-ED92-0445-6B6E-9F18F1AE8D40}"/>
              </a:ext>
            </a:extLst>
          </p:cNvPr>
          <p:cNvSpPr>
            <a:spLocks noGrp="1"/>
          </p:cNvSpPr>
          <p:nvPr>
            <p:ph type="title"/>
          </p:nvPr>
        </p:nvSpPr>
        <p:spPr>
          <a:xfrm>
            <a:off x="881062" y="113681"/>
            <a:ext cx="10515600" cy="1325563"/>
          </a:xfrm>
        </p:spPr>
        <p:txBody>
          <a:bodyPr>
            <a:normAutofit/>
          </a:bodyPr>
          <a:lstStyle/>
          <a:p>
            <a:r>
              <a:rPr lang="sl-SI" sz="4000" b="1" dirty="0">
                <a:solidFill>
                  <a:schemeClr val="accent6">
                    <a:lumMod val="75000"/>
                  </a:schemeClr>
                </a:solidFill>
              </a:rPr>
              <a:t>OBVEZNOSTI UPRAVIČENCEV</a:t>
            </a:r>
          </a:p>
        </p:txBody>
      </p:sp>
      <p:sp>
        <p:nvSpPr>
          <p:cNvPr id="3" name="Označba mesta vsebine 2">
            <a:extLst>
              <a:ext uri="{FF2B5EF4-FFF2-40B4-BE49-F238E27FC236}">
                <a16:creationId xmlns:a16="http://schemas.microsoft.com/office/drawing/2014/main" id="{7E063D6A-50DF-2CD9-976B-909984E45EFD}"/>
              </a:ext>
            </a:extLst>
          </p:cNvPr>
          <p:cNvSpPr>
            <a:spLocks noGrp="1"/>
          </p:cNvSpPr>
          <p:nvPr>
            <p:ph idx="1"/>
          </p:nvPr>
        </p:nvSpPr>
        <p:spPr>
          <a:xfrm>
            <a:off x="762000" y="1785938"/>
            <a:ext cx="10021958" cy="4351338"/>
          </a:xfrm>
        </p:spPr>
        <p:txBody>
          <a:bodyPr>
            <a:normAutofit lnSpcReduction="10000"/>
          </a:bodyPr>
          <a:lstStyle/>
          <a:p>
            <a:r>
              <a:rPr lang="sl-SI" sz="3200" b="1" dirty="0">
                <a:solidFill>
                  <a:schemeClr val="accent2"/>
                </a:solidFill>
                <a:latin typeface="+mj-lt"/>
              </a:rPr>
              <a:t>PODPIS POGODBE Z MKRR</a:t>
            </a:r>
          </a:p>
          <a:p>
            <a:r>
              <a:rPr lang="sl-SI" sz="3200" b="1" dirty="0">
                <a:solidFill>
                  <a:schemeClr val="accent2"/>
                </a:solidFill>
                <a:latin typeface="+mj-lt"/>
              </a:rPr>
              <a:t>PODPIS POGODBE </a:t>
            </a:r>
            <a:r>
              <a:rPr lang="sl-SI" sz="3200" dirty="0">
                <a:solidFill>
                  <a:schemeClr val="bg2">
                    <a:lumMod val="25000"/>
                  </a:schemeClr>
                </a:solidFill>
                <a:latin typeface="+mj-lt"/>
              </a:rPr>
              <a:t>med vodilnimi partnerji in LAS Zgornja Gorenjska - BOJA</a:t>
            </a:r>
          </a:p>
          <a:p>
            <a:r>
              <a:rPr lang="sl-SI" sz="3200" b="1" dirty="0">
                <a:solidFill>
                  <a:schemeClr val="accent2"/>
                </a:solidFill>
                <a:latin typeface="+mj-lt"/>
              </a:rPr>
              <a:t>PRAVOČASNOST</a:t>
            </a:r>
            <a:r>
              <a:rPr lang="sl-SI" sz="3200" dirty="0">
                <a:solidFill>
                  <a:schemeClr val="accent2"/>
                </a:solidFill>
                <a:latin typeface="+mj-lt"/>
              </a:rPr>
              <a:t> </a:t>
            </a:r>
            <a:r>
              <a:rPr lang="sl-SI" sz="3200" dirty="0">
                <a:solidFill>
                  <a:schemeClr val="bg2">
                    <a:lumMod val="25000"/>
                  </a:schemeClr>
                </a:solidFill>
                <a:latin typeface="+mj-lt"/>
              </a:rPr>
              <a:t>in doslednost</a:t>
            </a:r>
          </a:p>
          <a:p>
            <a:r>
              <a:rPr lang="sl-SI" sz="3200" dirty="0">
                <a:solidFill>
                  <a:schemeClr val="bg2">
                    <a:lumMod val="25000"/>
                  </a:schemeClr>
                </a:solidFill>
                <a:latin typeface="+mj-lt"/>
              </a:rPr>
              <a:t>Sprotno reševanje morebitnih težav</a:t>
            </a:r>
          </a:p>
          <a:p>
            <a:r>
              <a:rPr lang="sl-SI" sz="3200" b="1" dirty="0">
                <a:solidFill>
                  <a:schemeClr val="accent2"/>
                </a:solidFill>
                <a:latin typeface="+mj-lt"/>
              </a:rPr>
              <a:t>KONTROLE </a:t>
            </a:r>
          </a:p>
          <a:p>
            <a:pPr marL="0" indent="0">
              <a:buNone/>
            </a:pPr>
            <a:endParaRPr lang="sl-SI" sz="3200" b="1" dirty="0">
              <a:solidFill>
                <a:schemeClr val="accent2"/>
              </a:solidFill>
              <a:latin typeface="+mj-lt"/>
            </a:endParaRPr>
          </a:p>
          <a:p>
            <a:r>
              <a:rPr lang="sl-SI" dirty="0">
                <a:solidFill>
                  <a:schemeClr val="bg2">
                    <a:lumMod val="25000"/>
                  </a:schemeClr>
                </a:solidFill>
              </a:rPr>
              <a:t>Vse informacije in navodila so dostopna na spletni strani </a:t>
            </a:r>
            <a:r>
              <a:rPr lang="sl-SI" dirty="0">
                <a:solidFill>
                  <a:schemeClr val="accent6"/>
                </a:solidFill>
                <a:hlinkClick r:id="rId2">
                  <a:extLst>
                    <a:ext uri="{A12FA001-AC4F-418D-AE19-62706E023703}">
                      <ahyp:hlinkClr xmlns:ahyp="http://schemas.microsoft.com/office/drawing/2018/hyperlinkcolor" val="tx"/>
                    </a:ext>
                  </a:extLst>
                </a:hlinkClick>
              </a:rPr>
              <a:t>LAS Zgornja Gorenjska – BOJA </a:t>
            </a:r>
            <a:endParaRPr lang="sl-SI" sz="3200" dirty="0">
              <a:solidFill>
                <a:schemeClr val="accent6"/>
              </a:solidFill>
            </a:endParaRPr>
          </a:p>
          <a:p>
            <a:endParaRPr lang="sl-SI" sz="3200" b="1" dirty="0">
              <a:solidFill>
                <a:schemeClr val="accent2"/>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latin typeface="+mj-lt"/>
            </a:endParaRPr>
          </a:p>
          <a:p>
            <a:pPr marL="342900" indent="-342900">
              <a:buFont typeface="+mj-lt"/>
              <a:buAutoNum type="arabicPeriod"/>
            </a:pPr>
            <a:endParaRPr lang="sl-SI" sz="1600" dirty="0">
              <a:latin typeface="+mj-lt"/>
            </a:endParaRPr>
          </a:p>
        </p:txBody>
      </p:sp>
      <p:pic>
        <p:nvPicPr>
          <p:cNvPr id="4" name="Slika 3">
            <a:extLst>
              <a:ext uri="{FF2B5EF4-FFF2-40B4-BE49-F238E27FC236}">
                <a16:creationId xmlns:a16="http://schemas.microsoft.com/office/drawing/2014/main" id="{177DBFD0-1934-C5AE-52E1-B2DBB197B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17784"/>
            <a:ext cx="10021958" cy="221460"/>
          </a:xfrm>
          <a:prstGeom prst="rect">
            <a:avLst/>
          </a:prstGeom>
        </p:spPr>
      </p:pic>
      <p:sp>
        <p:nvSpPr>
          <p:cNvPr id="5" name="Označba mesta številke diapozitiva 4">
            <a:extLst>
              <a:ext uri="{FF2B5EF4-FFF2-40B4-BE49-F238E27FC236}">
                <a16:creationId xmlns:a16="http://schemas.microsoft.com/office/drawing/2014/main" id="{A3899D03-1626-FF59-8811-04D272182F85}"/>
              </a:ext>
            </a:extLst>
          </p:cNvPr>
          <p:cNvSpPr>
            <a:spLocks noGrp="1"/>
          </p:cNvSpPr>
          <p:nvPr>
            <p:ph type="sldNum" sz="quarter" idx="12"/>
          </p:nvPr>
        </p:nvSpPr>
        <p:spPr/>
        <p:txBody>
          <a:bodyPr/>
          <a:lstStyle/>
          <a:p>
            <a:fld id="{DB0541E2-7EB7-469F-924A-AAEADCA667B4}" type="slidenum">
              <a:rPr lang="sl-SI" smtClean="0"/>
              <a:t>78</a:t>
            </a:fld>
            <a:endParaRPr lang="sl-SI"/>
          </a:p>
        </p:txBody>
      </p:sp>
    </p:spTree>
    <p:extLst>
      <p:ext uri="{BB962C8B-B14F-4D97-AF65-F5344CB8AC3E}">
        <p14:creationId xmlns:p14="http://schemas.microsoft.com/office/powerpoint/2010/main" val="30967209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F0176-F699-23FE-3607-57C538CDBF9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84544BDF-12B4-8083-6415-EF4E8D160EF7}"/>
              </a:ext>
            </a:extLst>
          </p:cNvPr>
          <p:cNvSpPr>
            <a:spLocks noGrp="1"/>
          </p:cNvSpPr>
          <p:nvPr>
            <p:ph type="title"/>
          </p:nvPr>
        </p:nvSpPr>
        <p:spPr>
          <a:xfrm>
            <a:off x="881062" y="113681"/>
            <a:ext cx="10515600" cy="1325563"/>
          </a:xfrm>
        </p:spPr>
        <p:txBody>
          <a:bodyPr>
            <a:normAutofit/>
          </a:bodyPr>
          <a:lstStyle/>
          <a:p>
            <a:r>
              <a:rPr lang="sl-SI" sz="4000" b="1" dirty="0">
                <a:solidFill>
                  <a:schemeClr val="accent6">
                    <a:lumMod val="75000"/>
                  </a:schemeClr>
                </a:solidFill>
              </a:rPr>
              <a:t>OPOZORILO</a:t>
            </a:r>
          </a:p>
        </p:txBody>
      </p:sp>
      <p:sp>
        <p:nvSpPr>
          <p:cNvPr id="3" name="Označba mesta vsebine 2">
            <a:extLst>
              <a:ext uri="{FF2B5EF4-FFF2-40B4-BE49-F238E27FC236}">
                <a16:creationId xmlns:a16="http://schemas.microsoft.com/office/drawing/2014/main" id="{CC3C0AFB-A451-7E03-10BA-C1C2A95BC9ED}"/>
              </a:ext>
            </a:extLst>
          </p:cNvPr>
          <p:cNvSpPr>
            <a:spLocks noGrp="1"/>
          </p:cNvSpPr>
          <p:nvPr>
            <p:ph idx="1"/>
          </p:nvPr>
        </p:nvSpPr>
        <p:spPr>
          <a:xfrm>
            <a:off x="762000" y="1785938"/>
            <a:ext cx="10021958" cy="4351338"/>
          </a:xfrm>
        </p:spPr>
        <p:txBody>
          <a:bodyPr>
            <a:normAutofit/>
          </a:bodyPr>
          <a:lstStyle/>
          <a:p>
            <a:pPr marL="0" indent="0">
              <a:buNone/>
            </a:pPr>
            <a:r>
              <a:rPr lang="sl-SI" b="1" dirty="0">
                <a:solidFill>
                  <a:schemeClr val="tx1">
                    <a:lumMod val="65000"/>
                    <a:lumOff val="35000"/>
                  </a:schemeClr>
                </a:solidFill>
                <a:latin typeface="+mj-lt"/>
              </a:rPr>
              <a:t>Dokument je pripravljen na podlagi navodil in smernic dostopnih in veljavnih v času priprave in predstavitve dokumenta.</a:t>
            </a:r>
          </a:p>
          <a:p>
            <a:pPr marL="0" indent="0">
              <a:buNone/>
            </a:pPr>
            <a:endParaRPr lang="sl-SI" sz="3200" b="1" dirty="0">
              <a:solidFill>
                <a:schemeClr val="accent2"/>
              </a:solidFill>
              <a:highlight>
                <a:srgbClr val="FFFF00"/>
              </a:highlight>
              <a:latin typeface="+mj-lt"/>
            </a:endParaRPr>
          </a:p>
          <a:p>
            <a:endParaRPr lang="sl-SI" sz="3200" b="1" dirty="0">
              <a:solidFill>
                <a:schemeClr val="accent2"/>
              </a:solidFill>
              <a:latin typeface="+mj-lt"/>
            </a:endParaRPr>
          </a:p>
          <a:p>
            <a:pPr marL="0" indent="0">
              <a:buNone/>
            </a:pPr>
            <a:endParaRPr lang="sl-SI" sz="1800" dirty="0">
              <a:solidFill>
                <a:schemeClr val="bg2">
                  <a:lumMod val="25000"/>
                </a:schemeClr>
              </a:solidFill>
              <a:latin typeface="+mj-lt"/>
            </a:endParaRPr>
          </a:p>
          <a:p>
            <a:pPr marL="0" indent="0">
              <a:buNone/>
            </a:pPr>
            <a:endParaRPr lang="sl-SI" sz="1800" dirty="0">
              <a:latin typeface="+mj-lt"/>
            </a:endParaRPr>
          </a:p>
          <a:p>
            <a:pPr marL="342900" indent="-342900">
              <a:buFont typeface="+mj-lt"/>
              <a:buAutoNum type="arabicPeriod"/>
            </a:pPr>
            <a:endParaRPr lang="sl-SI" sz="1600" dirty="0">
              <a:latin typeface="+mj-lt"/>
            </a:endParaRPr>
          </a:p>
        </p:txBody>
      </p:sp>
      <p:pic>
        <p:nvPicPr>
          <p:cNvPr id="4" name="Slika 3">
            <a:extLst>
              <a:ext uri="{FF2B5EF4-FFF2-40B4-BE49-F238E27FC236}">
                <a16:creationId xmlns:a16="http://schemas.microsoft.com/office/drawing/2014/main" id="{DB864FB5-0363-B196-1267-3ADE34656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17784"/>
            <a:ext cx="10021958" cy="221460"/>
          </a:xfrm>
          <a:prstGeom prst="rect">
            <a:avLst/>
          </a:prstGeom>
        </p:spPr>
      </p:pic>
      <p:sp>
        <p:nvSpPr>
          <p:cNvPr id="5" name="Pravokotnik 4">
            <a:extLst>
              <a:ext uri="{FF2B5EF4-FFF2-40B4-BE49-F238E27FC236}">
                <a16:creationId xmlns:a16="http://schemas.microsoft.com/office/drawing/2014/main" id="{81383515-E363-6460-A6EA-4D0E626D8323}"/>
              </a:ext>
            </a:extLst>
          </p:cNvPr>
          <p:cNvSpPr/>
          <p:nvPr/>
        </p:nvSpPr>
        <p:spPr>
          <a:xfrm>
            <a:off x="838200" y="3023394"/>
            <a:ext cx="9825038" cy="1876425"/>
          </a:xfrm>
          <a:prstGeom prst="rect">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sl-SI" sz="2400" b="1" dirty="0">
                <a:solidFill>
                  <a:schemeClr val="bg1"/>
                </a:solidFill>
              </a:rPr>
              <a:t>Pri izvajanju projektov in oddajanju zahtevkov je potrebno upoštevati najnovejša navodila in smernice, ki so dostopne na v predstavitvi vključenih povezavah!</a:t>
            </a:r>
          </a:p>
        </p:txBody>
      </p:sp>
      <p:sp>
        <p:nvSpPr>
          <p:cNvPr id="6" name="Označba mesta številke diapozitiva 5">
            <a:extLst>
              <a:ext uri="{FF2B5EF4-FFF2-40B4-BE49-F238E27FC236}">
                <a16:creationId xmlns:a16="http://schemas.microsoft.com/office/drawing/2014/main" id="{69870721-8B57-C7F9-1324-3926282F6373}"/>
              </a:ext>
            </a:extLst>
          </p:cNvPr>
          <p:cNvSpPr>
            <a:spLocks noGrp="1"/>
          </p:cNvSpPr>
          <p:nvPr>
            <p:ph type="sldNum" sz="quarter" idx="12"/>
          </p:nvPr>
        </p:nvSpPr>
        <p:spPr/>
        <p:txBody>
          <a:bodyPr/>
          <a:lstStyle/>
          <a:p>
            <a:fld id="{DB0541E2-7EB7-469F-924A-AAEADCA667B4}" type="slidenum">
              <a:rPr lang="sl-SI" smtClean="0"/>
              <a:t>79</a:t>
            </a:fld>
            <a:endParaRPr lang="sl-SI"/>
          </a:p>
        </p:txBody>
      </p:sp>
    </p:spTree>
    <p:extLst>
      <p:ext uri="{BB962C8B-B14F-4D97-AF65-F5344CB8AC3E}">
        <p14:creationId xmlns:p14="http://schemas.microsoft.com/office/powerpoint/2010/main" val="3739326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6D235-2255-2000-F350-253135ED7CEA}"/>
            </a:ext>
          </a:extLst>
        </p:cNvPr>
        <p:cNvGrpSpPr/>
        <p:nvPr/>
      </p:nvGrpSpPr>
      <p:grpSpPr>
        <a:xfrm>
          <a:off x="0" y="0"/>
          <a:ext cx="0" cy="0"/>
          <a:chOff x="0" y="0"/>
          <a:chExt cx="0" cy="0"/>
        </a:xfrm>
      </p:grpSpPr>
      <p:sp>
        <p:nvSpPr>
          <p:cNvPr id="7" name="Naslov 1">
            <a:extLst>
              <a:ext uri="{FF2B5EF4-FFF2-40B4-BE49-F238E27FC236}">
                <a16:creationId xmlns:a16="http://schemas.microsoft.com/office/drawing/2014/main" id="{6D97C0DF-0802-D1C2-92D4-73EFCC5F0825}"/>
              </a:ext>
            </a:extLst>
          </p:cNvPr>
          <p:cNvSpPr txBox="1">
            <a:spLocks/>
          </p:cNvSpPr>
          <p:nvPr/>
        </p:nvSpPr>
        <p:spPr>
          <a:xfrm>
            <a:off x="2878738" y="5609729"/>
            <a:ext cx="5732710" cy="1325563"/>
          </a:xfrm>
          <a:prstGeom prst="rect">
            <a:avLst/>
          </a:prstGeom>
        </p:spPr>
        <p:txBody>
          <a:bodyPr/>
          <a:ls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l-SI" sz="3600" dirty="0">
              <a:solidFill>
                <a:schemeClr val="tx1">
                  <a:lumMod val="50000"/>
                  <a:lumOff val="50000"/>
                </a:schemeClr>
              </a:solidFill>
            </a:endParaRPr>
          </a:p>
        </p:txBody>
      </p:sp>
      <p:sp>
        <p:nvSpPr>
          <p:cNvPr id="4" name="Naslov 1">
            <a:extLst>
              <a:ext uri="{FF2B5EF4-FFF2-40B4-BE49-F238E27FC236}">
                <a16:creationId xmlns:a16="http://schemas.microsoft.com/office/drawing/2014/main" id="{3DF92F65-17A4-D7DD-15A4-FB3E2932F3B0}"/>
              </a:ext>
            </a:extLst>
          </p:cNvPr>
          <p:cNvSpPr txBox="1">
            <a:spLocks/>
          </p:cNvSpPr>
          <p:nvPr/>
        </p:nvSpPr>
        <p:spPr>
          <a:xfrm>
            <a:off x="487293" y="190258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b="1" dirty="0">
              <a:solidFill>
                <a:schemeClr val="tx1">
                  <a:lumMod val="65000"/>
                  <a:lumOff val="35000"/>
                </a:schemeClr>
              </a:solidFill>
            </a:endParaRPr>
          </a:p>
          <a:p>
            <a:r>
              <a:rPr lang="sl-SI" b="1" dirty="0">
                <a:solidFill>
                  <a:schemeClr val="tx1">
                    <a:lumMod val="65000"/>
                    <a:lumOff val="35000"/>
                  </a:schemeClr>
                </a:solidFill>
              </a:rPr>
              <a:t>OZNAČEVANJE VIRA SOFINANCIRANJA  </a:t>
            </a:r>
          </a:p>
        </p:txBody>
      </p:sp>
      <p:pic>
        <p:nvPicPr>
          <p:cNvPr id="5" name="Slika 4">
            <a:extLst>
              <a:ext uri="{FF2B5EF4-FFF2-40B4-BE49-F238E27FC236}">
                <a16:creationId xmlns:a16="http://schemas.microsoft.com/office/drawing/2014/main" id="{282F227B-6C39-7ACD-96BC-8FE0BB351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91" y="3323843"/>
            <a:ext cx="9517453" cy="210312"/>
          </a:xfrm>
          <a:prstGeom prst="rect">
            <a:avLst/>
          </a:prstGeom>
        </p:spPr>
      </p:pic>
      <p:pic>
        <p:nvPicPr>
          <p:cNvPr id="8" name="Picture 3">
            <a:extLst>
              <a:ext uri="{FF2B5EF4-FFF2-40B4-BE49-F238E27FC236}">
                <a16:creationId xmlns:a16="http://schemas.microsoft.com/office/drawing/2014/main" id="{97C461EF-5F3B-414A-064E-D5EE225CCFF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886950" y="68261"/>
            <a:ext cx="2305050" cy="6721475"/>
          </a:xfrm>
          <a:prstGeom prst="rect">
            <a:avLst/>
          </a:prstGeom>
        </p:spPr>
      </p:pic>
      <p:sp>
        <p:nvSpPr>
          <p:cNvPr id="11" name="Označba mesta številke diapozitiva 10">
            <a:extLst>
              <a:ext uri="{FF2B5EF4-FFF2-40B4-BE49-F238E27FC236}">
                <a16:creationId xmlns:a16="http://schemas.microsoft.com/office/drawing/2014/main" id="{2C544956-C5C8-FF48-2CF3-A9235267DA60}"/>
              </a:ext>
            </a:extLst>
          </p:cNvPr>
          <p:cNvSpPr>
            <a:spLocks noGrp="1"/>
          </p:cNvSpPr>
          <p:nvPr>
            <p:ph type="sldNum" sz="quarter" idx="12"/>
          </p:nvPr>
        </p:nvSpPr>
        <p:spPr/>
        <p:txBody>
          <a:bodyPr/>
          <a:lstStyle/>
          <a:p>
            <a:fld id="{DB0541E2-7EB7-469F-924A-AAEADCA667B4}" type="slidenum">
              <a:rPr lang="sl-SI" smtClean="0"/>
              <a:t>8</a:t>
            </a:fld>
            <a:endParaRPr lang="sl-SI"/>
          </a:p>
        </p:txBody>
      </p:sp>
    </p:spTree>
    <p:extLst>
      <p:ext uri="{BB962C8B-B14F-4D97-AF65-F5344CB8AC3E}">
        <p14:creationId xmlns:p14="http://schemas.microsoft.com/office/powerpoint/2010/main" val="2867960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2F7553-3874-B9F2-B6A8-EFD30ECEBDD4}"/>
              </a:ext>
            </a:extLst>
          </p:cNvPr>
          <p:cNvSpPr>
            <a:spLocks noGrp="1"/>
          </p:cNvSpPr>
          <p:nvPr>
            <p:ph type="title"/>
          </p:nvPr>
        </p:nvSpPr>
        <p:spPr>
          <a:xfrm>
            <a:off x="1143000" y="3870036"/>
            <a:ext cx="10515600" cy="2863273"/>
          </a:xfrm>
        </p:spPr>
        <p:txBody>
          <a:bodyPr>
            <a:normAutofit/>
          </a:bodyPr>
          <a:lstStyle/>
          <a:p>
            <a:pPr algn="ctr"/>
            <a:r>
              <a:rPr lang="sl-SI" sz="3600" b="1" dirty="0">
                <a:solidFill>
                  <a:schemeClr val="tx1">
                    <a:lumMod val="65000"/>
                    <a:lumOff val="35000"/>
                  </a:schemeClr>
                </a:solidFill>
              </a:rPr>
              <a:t>LAS Zgornja Gorenjska - BOJA</a:t>
            </a:r>
            <a:br>
              <a:rPr lang="sl-SI" sz="3600" b="1" dirty="0">
                <a:solidFill>
                  <a:schemeClr val="tx1">
                    <a:lumMod val="65000"/>
                    <a:lumOff val="35000"/>
                  </a:schemeClr>
                </a:solidFill>
              </a:rPr>
            </a:br>
            <a:r>
              <a:rPr lang="sl-SI" sz="3200" b="1" dirty="0">
                <a:solidFill>
                  <a:schemeClr val="tx1">
                    <a:lumMod val="65000"/>
                    <a:lumOff val="35000"/>
                  </a:schemeClr>
                </a:solidFill>
              </a:rPr>
              <a:t>info@las-zg-boja.si</a:t>
            </a:r>
            <a:br>
              <a:rPr lang="sl-SI" sz="3600" b="1" dirty="0">
                <a:solidFill>
                  <a:schemeClr val="tx1">
                    <a:lumMod val="65000"/>
                    <a:lumOff val="35000"/>
                  </a:schemeClr>
                </a:solidFill>
              </a:rPr>
            </a:br>
            <a:br>
              <a:rPr lang="sl-SI" sz="3600" b="1" dirty="0">
                <a:solidFill>
                  <a:schemeClr val="tx1">
                    <a:lumMod val="65000"/>
                    <a:lumOff val="35000"/>
                  </a:schemeClr>
                </a:solidFill>
              </a:rPr>
            </a:br>
            <a:r>
              <a:rPr lang="sl-SI" sz="3600" b="1" dirty="0">
                <a:solidFill>
                  <a:schemeClr val="tx1">
                    <a:lumMod val="65000"/>
                    <a:lumOff val="35000"/>
                  </a:schemeClr>
                </a:solidFill>
              </a:rPr>
              <a:t>Hvala!</a:t>
            </a:r>
            <a:br>
              <a:rPr lang="sl-SI" sz="3600" b="1" dirty="0">
                <a:solidFill>
                  <a:schemeClr val="tx1">
                    <a:lumMod val="65000"/>
                    <a:lumOff val="35000"/>
                  </a:schemeClr>
                </a:solidFill>
              </a:rPr>
            </a:br>
            <a:endParaRPr lang="sl-SI" sz="3600" b="1" dirty="0">
              <a:solidFill>
                <a:schemeClr val="tx1">
                  <a:lumMod val="65000"/>
                  <a:lumOff val="35000"/>
                </a:schemeClr>
              </a:solidFill>
            </a:endParaRPr>
          </a:p>
        </p:txBody>
      </p:sp>
      <p:pic>
        <p:nvPicPr>
          <p:cNvPr id="10" name="Slika 9">
            <a:extLst>
              <a:ext uri="{FF2B5EF4-FFF2-40B4-BE49-F238E27FC236}">
                <a16:creationId xmlns:a16="http://schemas.microsoft.com/office/drawing/2014/main" id="{40FDDC15-9C06-D7DE-16D5-E9097CD27F82}"/>
              </a:ext>
            </a:extLst>
          </p:cNvPr>
          <p:cNvPicPr>
            <a:picLocks noChangeAspect="1"/>
          </p:cNvPicPr>
          <p:nvPr/>
        </p:nvPicPr>
        <p:blipFill>
          <a:blip r:embed="rId2"/>
          <a:stretch>
            <a:fillRect/>
          </a:stretch>
        </p:blipFill>
        <p:spPr>
          <a:xfrm>
            <a:off x="1143000" y="3340529"/>
            <a:ext cx="10515600" cy="210312"/>
          </a:xfrm>
          <a:prstGeom prst="rect">
            <a:avLst/>
          </a:prstGeom>
        </p:spPr>
      </p:pic>
      <p:sp>
        <p:nvSpPr>
          <p:cNvPr id="4" name="Označba mesta številke diapozitiva 3">
            <a:extLst>
              <a:ext uri="{FF2B5EF4-FFF2-40B4-BE49-F238E27FC236}">
                <a16:creationId xmlns:a16="http://schemas.microsoft.com/office/drawing/2014/main" id="{8BBF4265-9D21-74C3-754F-4D1CC216FF0F}"/>
              </a:ext>
            </a:extLst>
          </p:cNvPr>
          <p:cNvSpPr>
            <a:spLocks noGrp="1"/>
          </p:cNvSpPr>
          <p:nvPr>
            <p:ph type="sldNum" sz="quarter" idx="12"/>
          </p:nvPr>
        </p:nvSpPr>
        <p:spPr/>
        <p:txBody>
          <a:bodyPr/>
          <a:lstStyle/>
          <a:p>
            <a:fld id="{DB0541E2-7EB7-469F-924A-AAEADCA667B4}" type="slidenum">
              <a:rPr lang="sl-SI" smtClean="0"/>
              <a:t>80</a:t>
            </a:fld>
            <a:endParaRPr lang="sl-SI"/>
          </a:p>
        </p:txBody>
      </p:sp>
      <p:pic>
        <p:nvPicPr>
          <p:cNvPr id="6" name="Slika 5" descr="Slika, ki vsebuje besede pisava, besedilo, grafika, grafično oblikovanje&#10;&#10;Vsebina, ustvarjena z UI, morda ni pravilna.">
            <a:extLst>
              <a:ext uri="{FF2B5EF4-FFF2-40B4-BE49-F238E27FC236}">
                <a16:creationId xmlns:a16="http://schemas.microsoft.com/office/drawing/2014/main" id="{29684937-C927-6F65-3DCE-130A803C0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450" y="1733132"/>
            <a:ext cx="6616700" cy="965200"/>
          </a:xfrm>
          <a:prstGeom prst="rect">
            <a:avLst/>
          </a:prstGeom>
        </p:spPr>
      </p:pic>
    </p:spTree>
    <p:extLst>
      <p:ext uri="{BB962C8B-B14F-4D97-AF65-F5344CB8AC3E}">
        <p14:creationId xmlns:p14="http://schemas.microsoft.com/office/powerpoint/2010/main" val="2419187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DC90612-E136-1658-0288-9627D8A5E5F4}"/>
              </a:ext>
            </a:extLst>
          </p:cNvPr>
          <p:cNvSpPr>
            <a:spLocks noGrp="1"/>
          </p:cNvSpPr>
          <p:nvPr>
            <p:ph type="title"/>
          </p:nvPr>
        </p:nvSpPr>
        <p:spPr>
          <a:xfrm>
            <a:off x="721369" y="458267"/>
            <a:ext cx="4374682" cy="490220"/>
          </a:xfrm>
        </p:spPr>
        <p:txBody>
          <a:bodyPr>
            <a:noAutofit/>
          </a:bodyPr>
          <a:lstStyle/>
          <a:p>
            <a:r>
              <a:rPr lang="sl-SI" sz="4000" b="1" dirty="0">
                <a:solidFill>
                  <a:schemeClr val="accent6">
                    <a:lumMod val="75000"/>
                  </a:schemeClr>
                </a:solidFill>
              </a:rPr>
              <a:t>OZNAČEVANJE</a:t>
            </a:r>
            <a:endParaRPr lang="sl-SI" sz="4000" b="1" dirty="0">
              <a:solidFill>
                <a:schemeClr val="accent1"/>
              </a:solidFill>
            </a:endParaRPr>
          </a:p>
        </p:txBody>
      </p:sp>
      <p:sp>
        <p:nvSpPr>
          <p:cNvPr id="3" name="Označba mesta vsebine 2">
            <a:extLst>
              <a:ext uri="{FF2B5EF4-FFF2-40B4-BE49-F238E27FC236}">
                <a16:creationId xmlns:a16="http://schemas.microsoft.com/office/drawing/2014/main" id="{DD2A37D4-FE90-F6FB-41A2-9D10426843E1}"/>
              </a:ext>
            </a:extLst>
          </p:cNvPr>
          <p:cNvSpPr>
            <a:spLocks noGrp="1"/>
          </p:cNvSpPr>
          <p:nvPr>
            <p:ph idx="1"/>
          </p:nvPr>
        </p:nvSpPr>
        <p:spPr>
          <a:xfrm>
            <a:off x="6184256" y="373018"/>
            <a:ext cx="5286375" cy="575469"/>
          </a:xfrm>
        </p:spPr>
        <p:txBody>
          <a:bodyPr>
            <a:noAutofit/>
          </a:bodyPr>
          <a:lstStyle/>
          <a:p>
            <a:pPr marL="0" indent="0">
              <a:spcBef>
                <a:spcPct val="0"/>
              </a:spcBef>
              <a:buNone/>
            </a:pPr>
            <a:r>
              <a:rPr lang="sl-SI" sz="4000" b="1" dirty="0">
                <a:solidFill>
                  <a:schemeClr val="accent6">
                    <a:lumMod val="75000"/>
                  </a:schemeClr>
                </a:solidFill>
                <a:latin typeface="+mj-lt"/>
                <a:ea typeface="+mj-ea"/>
                <a:cs typeface="+mj-cs"/>
              </a:rPr>
              <a:t>OBVEZNI LOGOTIPI</a:t>
            </a:r>
          </a:p>
        </p:txBody>
      </p:sp>
      <p:sp>
        <p:nvSpPr>
          <p:cNvPr id="4" name="Označba mesta vsebine 2">
            <a:extLst>
              <a:ext uri="{FF2B5EF4-FFF2-40B4-BE49-F238E27FC236}">
                <a16:creationId xmlns:a16="http://schemas.microsoft.com/office/drawing/2014/main" id="{F7C592FF-E928-C38E-21FE-0BF86C6E284D}"/>
              </a:ext>
            </a:extLst>
          </p:cNvPr>
          <p:cNvSpPr txBox="1">
            <a:spLocks/>
          </p:cNvSpPr>
          <p:nvPr/>
        </p:nvSpPr>
        <p:spPr>
          <a:xfrm>
            <a:off x="721369" y="1674186"/>
            <a:ext cx="4737652" cy="1950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1800" b="1" i="0" dirty="0">
                <a:solidFill>
                  <a:schemeClr val="bg2">
                    <a:lumMod val="25000"/>
                  </a:schemeClr>
                </a:solidFill>
                <a:effectLst/>
                <a:latin typeface="+mj-lt"/>
              </a:rPr>
              <a:t>Navodila organa upravljanja na področju zagotavljanja prepoznavnosti, preglednosti in komuniciranja evropske kohezijske politike v obdobju 2021–2027-</a:t>
            </a:r>
            <a:endParaRPr lang="sl-SI" sz="1600" b="0" i="0" dirty="0">
              <a:solidFill>
                <a:schemeClr val="bg2">
                  <a:lumMod val="25000"/>
                </a:schemeClr>
              </a:solidFill>
              <a:effectLst/>
              <a:latin typeface="+mj-lt"/>
            </a:endParaRPr>
          </a:p>
          <a:p>
            <a:pPr marL="0" indent="0">
              <a:buNone/>
            </a:pPr>
            <a:r>
              <a:rPr lang="sl-SI" sz="1600" dirty="0">
                <a:solidFill>
                  <a:schemeClr val="tx1">
                    <a:lumMod val="65000"/>
                    <a:lumOff val="35000"/>
                  </a:schemeClr>
                </a:solidFill>
                <a:latin typeface="+mj-lt"/>
                <a:hlinkClick r:id="rId2">
                  <a:extLst>
                    <a:ext uri="{A12FA001-AC4F-418D-AE19-62706E023703}">
                      <ahyp:hlinkClr xmlns:ahyp="http://schemas.microsoft.com/office/drawing/2018/hyperlinkcolor" val="tx"/>
                    </a:ext>
                  </a:extLst>
                </a:hlinkClick>
              </a:rPr>
              <a:t>https://evropskasredstva.si/app/uploads/2025/07/Navodila_za_komuniciranje_EKP_cistopis_julij25.pdf</a:t>
            </a:r>
            <a:r>
              <a:rPr lang="sl-SI" sz="1600" dirty="0">
                <a:solidFill>
                  <a:schemeClr val="tx1">
                    <a:lumMod val="65000"/>
                    <a:lumOff val="35000"/>
                  </a:schemeClr>
                </a:solidFill>
                <a:latin typeface="+mj-lt"/>
              </a:rPr>
              <a:t> </a:t>
            </a:r>
          </a:p>
          <a:p>
            <a:pPr marL="0" indent="0">
              <a:buNone/>
            </a:pPr>
            <a:endParaRPr lang="sl-SI" sz="1600" b="0" i="0" dirty="0">
              <a:solidFill>
                <a:schemeClr val="bg1">
                  <a:lumMod val="50000"/>
                </a:schemeClr>
              </a:solidFill>
              <a:effectLst/>
              <a:latin typeface="+mj-lt"/>
            </a:endParaRPr>
          </a:p>
          <a:p>
            <a:pPr marL="0" indent="0">
              <a:buNone/>
            </a:pPr>
            <a:endParaRPr lang="sl-SI" sz="1600" b="0" i="0" dirty="0">
              <a:solidFill>
                <a:schemeClr val="bg1">
                  <a:lumMod val="50000"/>
                </a:schemeClr>
              </a:solidFill>
              <a:effectLst/>
              <a:latin typeface="+mj-lt"/>
            </a:endParaRPr>
          </a:p>
        </p:txBody>
      </p:sp>
      <p:pic>
        <p:nvPicPr>
          <p:cNvPr id="5" name="Slika 4">
            <a:extLst>
              <a:ext uri="{FF2B5EF4-FFF2-40B4-BE49-F238E27FC236}">
                <a16:creationId xmlns:a16="http://schemas.microsoft.com/office/drawing/2014/main" id="{767B4845-7A8F-F74E-28A3-CBEF05E9A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21656" y="950007"/>
            <a:ext cx="4737652" cy="239635"/>
          </a:xfrm>
          <a:prstGeom prst="rect">
            <a:avLst/>
          </a:prstGeom>
        </p:spPr>
      </p:pic>
      <p:pic>
        <p:nvPicPr>
          <p:cNvPr id="6" name="Slika 5">
            <a:extLst>
              <a:ext uri="{FF2B5EF4-FFF2-40B4-BE49-F238E27FC236}">
                <a16:creationId xmlns:a16="http://schemas.microsoft.com/office/drawing/2014/main" id="{D96F5FE1-B891-68B8-2233-81458951F2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184256" y="948487"/>
            <a:ext cx="5618015" cy="239635"/>
          </a:xfrm>
          <a:prstGeom prst="rect">
            <a:avLst/>
          </a:prstGeom>
        </p:spPr>
      </p:pic>
      <p:sp>
        <p:nvSpPr>
          <p:cNvPr id="9" name="Označba mesta vsebine 2">
            <a:extLst>
              <a:ext uri="{FF2B5EF4-FFF2-40B4-BE49-F238E27FC236}">
                <a16:creationId xmlns:a16="http://schemas.microsoft.com/office/drawing/2014/main" id="{11DD0180-E916-75D9-0EDB-B90D4034F1C7}"/>
              </a:ext>
            </a:extLst>
          </p:cNvPr>
          <p:cNvSpPr txBox="1">
            <a:spLocks/>
          </p:cNvSpPr>
          <p:nvPr/>
        </p:nvSpPr>
        <p:spPr>
          <a:xfrm>
            <a:off x="621656" y="4188445"/>
            <a:ext cx="10848974" cy="827702"/>
          </a:xfrm>
          <a:prstGeom prst="rect">
            <a:avLst/>
          </a:prstGeom>
          <a:solidFill>
            <a:schemeClr val="accent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l-SI" sz="1800" b="1" i="0" u="sng" dirty="0">
                <a:solidFill>
                  <a:schemeClr val="bg1"/>
                </a:solidFill>
                <a:effectLst/>
                <a:latin typeface="+mj-lt"/>
              </a:rPr>
              <a:t>Višina logotipa EU mora biti najmanj 1 cm</a:t>
            </a:r>
            <a:r>
              <a:rPr lang="sl-SI" sz="1800" b="1" u="sng" dirty="0">
                <a:solidFill>
                  <a:schemeClr val="bg1"/>
                </a:solidFill>
                <a:latin typeface="+mj-lt"/>
              </a:rPr>
              <a:t> !!!</a:t>
            </a:r>
          </a:p>
          <a:p>
            <a:pPr marL="0" indent="0" algn="ctr">
              <a:buNone/>
            </a:pPr>
            <a:r>
              <a:rPr lang="sl-SI" sz="1400" dirty="0">
                <a:solidFill>
                  <a:schemeClr val="bg1"/>
                </a:solidFill>
              </a:rPr>
              <a:t>Na določenih predmetih, kot so npr. pisala, je emblem izjemoma lahko reproduciran v manjši velikosti.</a:t>
            </a:r>
            <a:endParaRPr lang="sl-SI" sz="1400" i="0" dirty="0">
              <a:solidFill>
                <a:schemeClr val="bg1"/>
              </a:solidFill>
              <a:effectLst/>
              <a:latin typeface="+mj-lt"/>
            </a:endParaRPr>
          </a:p>
          <a:p>
            <a:pPr marL="0" indent="0">
              <a:buNone/>
            </a:pPr>
            <a:endParaRPr lang="sl-SI" sz="1600" b="0" i="0" dirty="0">
              <a:solidFill>
                <a:schemeClr val="bg1">
                  <a:lumMod val="50000"/>
                </a:schemeClr>
              </a:solidFill>
              <a:effectLst/>
              <a:latin typeface="+mj-lt"/>
            </a:endParaRPr>
          </a:p>
        </p:txBody>
      </p:sp>
      <p:pic>
        <p:nvPicPr>
          <p:cNvPr id="1028" name="Picture 4" descr="Price Check Icons - Free SVG &amp; PNG Price Check Images - Noun Project">
            <a:extLst>
              <a:ext uri="{FF2B5EF4-FFF2-40B4-BE49-F238E27FC236}">
                <a16:creationId xmlns:a16="http://schemas.microsoft.com/office/drawing/2014/main" id="{7DD6E34B-4BA5-B2DB-E190-6D9D45B4260B}"/>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371545"/>
            <a:ext cx="800100" cy="800100"/>
          </a:xfrm>
          <a:prstGeom prst="rect">
            <a:avLst/>
          </a:prstGeom>
          <a:solidFill>
            <a:schemeClr val="accent2"/>
          </a:solidFill>
        </p:spPr>
      </p:pic>
      <p:pic>
        <p:nvPicPr>
          <p:cNvPr id="11" name="Grafika 10" descr="Exclamation mark with solid fill">
            <a:extLst>
              <a:ext uri="{FF2B5EF4-FFF2-40B4-BE49-F238E27FC236}">
                <a16:creationId xmlns:a16="http://schemas.microsoft.com/office/drawing/2014/main" id="{6D609639-701A-C394-9490-1E0B644AEC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440" y="1882762"/>
            <a:ext cx="914400" cy="914400"/>
          </a:xfrm>
          <a:prstGeom prst="rect">
            <a:avLst/>
          </a:prstGeom>
        </p:spPr>
      </p:pic>
      <p:sp>
        <p:nvSpPr>
          <p:cNvPr id="12" name="PoljeZBesedilom 11">
            <a:extLst>
              <a:ext uri="{FF2B5EF4-FFF2-40B4-BE49-F238E27FC236}">
                <a16:creationId xmlns:a16="http://schemas.microsoft.com/office/drawing/2014/main" id="{40592107-60AF-4F3E-B24C-68B80D6780F3}"/>
              </a:ext>
            </a:extLst>
          </p:cNvPr>
          <p:cNvSpPr txBox="1"/>
          <p:nvPr/>
        </p:nvSpPr>
        <p:spPr>
          <a:xfrm>
            <a:off x="6184256" y="1425037"/>
            <a:ext cx="6096000" cy="338554"/>
          </a:xfrm>
          <a:prstGeom prst="rect">
            <a:avLst/>
          </a:prstGeom>
          <a:noFill/>
        </p:spPr>
        <p:txBody>
          <a:bodyPr wrap="square">
            <a:spAutoFit/>
          </a:bodyPr>
          <a:lstStyle/>
          <a:p>
            <a:r>
              <a:rPr lang="sl-SI" sz="1600" dirty="0">
                <a:solidFill>
                  <a:schemeClr val="tx1">
                    <a:lumMod val="65000"/>
                    <a:lumOff val="35000"/>
                  </a:schemeClr>
                </a:solidFill>
                <a:latin typeface="+mj-lt"/>
                <a:hlinkClick r:id="rId7">
                  <a:extLst>
                    <a:ext uri="{A12FA001-AC4F-418D-AE19-62706E023703}">
                      <ahyp:hlinkClr xmlns:ahyp="http://schemas.microsoft.com/office/drawing/2018/hyperlinkcolor" val="tx"/>
                    </a:ext>
                  </a:extLst>
                </a:hlinkClick>
              </a:rPr>
              <a:t>https://evropskasredstva.si/logotipi/</a:t>
            </a:r>
            <a:r>
              <a:rPr lang="sl-SI" sz="1600" dirty="0">
                <a:solidFill>
                  <a:schemeClr val="tx1">
                    <a:lumMod val="65000"/>
                    <a:lumOff val="35000"/>
                  </a:schemeClr>
                </a:solidFill>
                <a:latin typeface="+mj-lt"/>
              </a:rPr>
              <a:t> </a:t>
            </a:r>
          </a:p>
        </p:txBody>
      </p:sp>
      <p:pic>
        <p:nvPicPr>
          <p:cNvPr id="1026" name="Picture 2">
            <a:extLst>
              <a:ext uri="{FF2B5EF4-FFF2-40B4-BE49-F238E27FC236}">
                <a16:creationId xmlns:a16="http://schemas.microsoft.com/office/drawing/2014/main" id="{1909F477-72DA-0379-A698-C5BCBBB70A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2110" y="2360128"/>
            <a:ext cx="3700340" cy="9747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70DE13B-0887-3F53-03F8-AF96DA77074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7573" y="2070762"/>
            <a:ext cx="1719262" cy="1553445"/>
          </a:xfrm>
          <a:prstGeom prst="rect">
            <a:avLst/>
          </a:prstGeom>
          <a:noFill/>
          <a:extLst>
            <a:ext uri="{909E8E84-426E-40DD-AFC4-6F175D3DCCD1}">
              <a14:hiddenFill xmlns:a14="http://schemas.microsoft.com/office/drawing/2010/main">
                <a:solidFill>
                  <a:srgbClr val="FFFFFF"/>
                </a:solidFill>
              </a14:hiddenFill>
            </a:ext>
          </a:extLst>
        </p:spPr>
      </p:pic>
      <p:sp>
        <p:nvSpPr>
          <p:cNvPr id="8" name="PoljeZBesedilom 7">
            <a:extLst>
              <a:ext uri="{FF2B5EF4-FFF2-40B4-BE49-F238E27FC236}">
                <a16:creationId xmlns:a16="http://schemas.microsoft.com/office/drawing/2014/main" id="{66E13B95-C84B-30D1-17FC-3064C7034528}"/>
              </a:ext>
            </a:extLst>
          </p:cNvPr>
          <p:cNvSpPr txBox="1"/>
          <p:nvPr/>
        </p:nvSpPr>
        <p:spPr>
          <a:xfrm>
            <a:off x="621655" y="6255198"/>
            <a:ext cx="10848975" cy="369332"/>
          </a:xfrm>
          <a:prstGeom prst="rect">
            <a:avLst/>
          </a:prstGeom>
          <a:solidFill>
            <a:schemeClr val="accent6"/>
          </a:solidFill>
        </p:spPr>
        <p:txBody>
          <a:bodyPr wrap="square">
            <a:spAutoFit/>
          </a:bodyPr>
          <a:lstStyle/>
          <a:p>
            <a:r>
              <a:rPr lang="sl-SI" b="1" dirty="0">
                <a:solidFill>
                  <a:schemeClr val="bg1"/>
                </a:solidFill>
                <a:latin typeface="+mj-lt"/>
              </a:rPr>
              <a:t>Upravičenci imajo obveznost informiranja javnosti o izvedenih projektih in povečevanja prepoznavnosti EU. </a:t>
            </a:r>
          </a:p>
        </p:txBody>
      </p:sp>
      <p:sp>
        <p:nvSpPr>
          <p:cNvPr id="13" name="PoljeZBesedilom 12">
            <a:extLst>
              <a:ext uri="{FF2B5EF4-FFF2-40B4-BE49-F238E27FC236}">
                <a16:creationId xmlns:a16="http://schemas.microsoft.com/office/drawing/2014/main" id="{6498D69E-1429-7A02-14AD-61B831F6FC4D}"/>
              </a:ext>
            </a:extLst>
          </p:cNvPr>
          <p:cNvSpPr txBox="1"/>
          <p:nvPr/>
        </p:nvSpPr>
        <p:spPr>
          <a:xfrm>
            <a:off x="621655" y="5228002"/>
            <a:ext cx="10848974" cy="821059"/>
          </a:xfrm>
          <a:prstGeom prst="rect">
            <a:avLst/>
          </a:prstGeom>
          <a:solidFill>
            <a:schemeClr val="accent2"/>
          </a:solidFill>
        </p:spPr>
        <p:txBody>
          <a:bodyPr wrap="square">
            <a:spAutoFit/>
          </a:bodyPr>
          <a:lstStyle/>
          <a:p>
            <a:pPr>
              <a:lnSpc>
                <a:spcPct val="115000"/>
              </a:lnSpc>
              <a:spcAft>
                <a:spcPts val="800"/>
              </a:spcAft>
              <a:buNone/>
            </a:pPr>
            <a:r>
              <a:rPr lang="sl-SI" sz="1400" kern="100" dirty="0">
                <a:solidFill>
                  <a:schemeClr val="bg1"/>
                </a:solidFill>
                <a:effectLst/>
                <a:latin typeface="+mj-lt"/>
                <a:ea typeface="Aptos" panose="020B0004020202020204" pitchFamily="34" charset="0"/>
                <a:cs typeface="Times New Roman" panose="02020603050405020304" pitchFamily="18" charset="0"/>
              </a:rPr>
              <a:t>Upravičenec mora zagotoviti, da je </a:t>
            </a:r>
            <a:r>
              <a:rPr lang="sl-SI" sz="1400" b="1" kern="100" dirty="0">
                <a:solidFill>
                  <a:schemeClr val="bg1"/>
                </a:solidFill>
                <a:effectLst/>
                <a:latin typeface="+mj-lt"/>
                <a:ea typeface="Aptos" panose="020B0004020202020204" pitchFamily="34" charset="0"/>
                <a:cs typeface="Times New Roman" panose="02020603050405020304" pitchFamily="18" charset="0"/>
              </a:rPr>
              <a:t>emblem EU dobro viden v določenem kontekstu</a:t>
            </a:r>
            <a:r>
              <a:rPr lang="sl-SI" sz="1400" kern="100" dirty="0">
                <a:solidFill>
                  <a:schemeClr val="bg1"/>
                </a:solidFill>
                <a:effectLst/>
                <a:latin typeface="+mj-lt"/>
                <a:ea typeface="Aptos" panose="020B0004020202020204" pitchFamily="34" charset="0"/>
                <a:cs typeface="Times New Roman" panose="02020603050405020304" pitchFamily="18" charset="0"/>
              </a:rPr>
              <a:t>. Ustrezno je treba upoštevati na primer velikost, položaj, barvo in kakovost emblema glede na njegov kontekst. Upravičenci morajo biti zmožni dokazati in pojasniti, kako zagotavljajo vidnost emblema EU in spremljajoče izjave o financiranju na vseh stopnjah projekta in partnerstva.</a:t>
            </a:r>
          </a:p>
        </p:txBody>
      </p:sp>
      <p:pic>
        <p:nvPicPr>
          <p:cNvPr id="7" name="Grafika 6" descr="Internet with solid fill">
            <a:extLst>
              <a:ext uri="{FF2B5EF4-FFF2-40B4-BE49-F238E27FC236}">
                <a16:creationId xmlns:a16="http://schemas.microsoft.com/office/drawing/2014/main" id="{ACC79160-2470-EBF7-E7D8-B590B148D74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365352" y="1222442"/>
            <a:ext cx="672626" cy="672626"/>
          </a:xfrm>
          <a:prstGeom prst="rect">
            <a:avLst/>
          </a:prstGeom>
        </p:spPr>
      </p:pic>
      <p:pic>
        <p:nvPicPr>
          <p:cNvPr id="10" name="Grafika 9" descr="Internet with solid fill">
            <a:extLst>
              <a:ext uri="{FF2B5EF4-FFF2-40B4-BE49-F238E27FC236}">
                <a16:creationId xmlns:a16="http://schemas.microsoft.com/office/drawing/2014/main" id="{030063FA-F070-5365-C8BE-C3552DEDB8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59738" y="2998527"/>
            <a:ext cx="672626" cy="672626"/>
          </a:xfrm>
          <a:prstGeom prst="rect">
            <a:avLst/>
          </a:prstGeom>
        </p:spPr>
      </p:pic>
      <p:sp>
        <p:nvSpPr>
          <p:cNvPr id="14" name="Označba mesta številke diapozitiva 13">
            <a:extLst>
              <a:ext uri="{FF2B5EF4-FFF2-40B4-BE49-F238E27FC236}">
                <a16:creationId xmlns:a16="http://schemas.microsoft.com/office/drawing/2014/main" id="{58D52C72-5EF4-E5A2-CCDD-FD2F6ACFA3E2}"/>
              </a:ext>
            </a:extLst>
          </p:cNvPr>
          <p:cNvSpPr>
            <a:spLocks noGrp="1"/>
          </p:cNvSpPr>
          <p:nvPr>
            <p:ph type="sldNum" sz="quarter" idx="12"/>
          </p:nvPr>
        </p:nvSpPr>
        <p:spPr/>
        <p:txBody>
          <a:bodyPr/>
          <a:lstStyle/>
          <a:p>
            <a:fld id="{DB0541E2-7EB7-469F-924A-AAEADCA667B4}" type="slidenum">
              <a:rPr lang="sl-SI" smtClean="0"/>
              <a:t>9</a:t>
            </a:fld>
            <a:endParaRPr lang="sl-SI"/>
          </a:p>
        </p:txBody>
      </p:sp>
    </p:spTree>
    <p:extLst>
      <p:ext uri="{BB962C8B-B14F-4D97-AF65-F5344CB8AC3E}">
        <p14:creationId xmlns:p14="http://schemas.microsoft.com/office/powerpoint/2010/main" val="60827684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13330</TotalTime>
  <Words>11617</Words>
  <Application>Microsoft Office PowerPoint</Application>
  <PresentationFormat>Širokozaslonsko</PresentationFormat>
  <Paragraphs>915</Paragraphs>
  <Slides>80</Slides>
  <Notes>4</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80</vt:i4>
      </vt:variant>
    </vt:vector>
  </HeadingPairs>
  <TitlesOfParts>
    <vt:vector size="87" baseType="lpstr">
      <vt:lpstr>Aptos</vt:lpstr>
      <vt:lpstr>Arial</vt:lpstr>
      <vt:lpstr>Calibri</vt:lpstr>
      <vt:lpstr>Calibri Light</vt:lpstr>
      <vt:lpstr>Symbol</vt:lpstr>
      <vt:lpstr>Wingdings</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OZNAČEVANJE</vt:lpstr>
      <vt:lpstr>Navedba CLLD  in uporaba PIKTOGRAMOV</vt:lpstr>
      <vt:lpstr>LOGOTIP LAS Zgornja Gorenjska - BOJA</vt:lpstr>
      <vt:lpstr>OZNAČEVANJE – KDAJ JE TREBA OZNAČITI VIR (SO)FINANCIRANJA?</vt:lpstr>
      <vt:lpstr>OZNAČEVANJE – KAJ OZNAČEVATI?</vt:lpstr>
      <vt:lpstr>OZNAČEVANJE – SPLETNA STRAN UPRAVIČENCA </vt:lpstr>
      <vt:lpstr>OZNAČEVANJE – DRUŽBENI MEDIJI </vt:lpstr>
      <vt:lpstr>OZNAČEVANJE – DRUŽBENI MEDIJI </vt:lpstr>
      <vt:lpstr>OZNAČEVANJE – DOKUMENTI IN KOMUNIKACIJSKA GRADIVA</vt:lpstr>
      <vt:lpstr>OZNAČEVANJE – DOKUMENTI IN KOMUNIKACIJSKA GRADIVA</vt:lpstr>
      <vt:lpstr>OZNAČEVANJE – PLAKAT ALI ENAKOVREDEN ELEKTRONSKI PRIKAZOVALNIK</vt:lpstr>
      <vt:lpstr>OZNAČEVANJE – PLAKAT  TEHNIČNE ZNAČILNOSTI </vt:lpstr>
      <vt:lpstr>OZNAČEVANJE – PLAKAT  TEHNIČNE ZNAČILNOSTI </vt:lpstr>
      <vt:lpstr>PowerPointova predstavitev</vt:lpstr>
      <vt:lpstr>Navodila za izvajanje projektov v okviru pristopa LEADER/CLLD za sklad ESRR</vt:lpstr>
      <vt:lpstr>VRSTE STROŠKOV</vt:lpstr>
      <vt:lpstr>POSTOPEK IZBIRE IZVAJALCA</vt:lpstr>
      <vt:lpstr>POSTOPEK IZBIRE IZVAJALCA</vt:lpstr>
      <vt:lpstr>POSTOPEK IZBIRE IZVAJALCA - IZJEME</vt:lpstr>
      <vt:lpstr>STROŠKI NALOŽBE OZIROMA INVESTICIJE V OPREDMETENA OSNOVNA SREDSTVA </vt:lpstr>
      <vt:lpstr>PowerPointova predstavitev</vt:lpstr>
      <vt:lpstr> NAKUP NEPREMIČNINE (3.1.1.) </vt:lpstr>
      <vt:lpstr>PowerPointova predstavitev</vt:lpstr>
      <vt:lpstr>PowerPointova predstavitev</vt:lpstr>
      <vt:lpstr>PowerPointova predstavitev</vt:lpstr>
      <vt:lpstr>PowerPointova predstavitev</vt:lpstr>
      <vt:lpstr>STROŠKI NALOŽBE OZIROMA INVESTICIJE V NEOPREDMETENA OSNOVNA SREDSTVA </vt:lpstr>
      <vt:lpstr>PowerPointova predstavitev</vt:lpstr>
      <vt:lpstr>STROŠKI STORITEV ZUNANJIH IZVAJALCEV (3.7.)</vt:lpstr>
      <vt:lpstr>STROŠKI STORITEV ZUNANJIH IZVAJALCEV (3.7.)</vt:lpstr>
      <vt:lpstr>STROŠKI STORITEV ZUNANJIH IZVAJALCEV (3.7.)</vt:lpstr>
      <vt:lpstr>STROŠKI STORITEV ZUNANJIH IZVAJALCEV (3.7.)</vt:lpstr>
      <vt:lpstr>RAČUNI</vt:lpstr>
      <vt:lpstr>NEPOSREDNI STROŠKI OSEBJA</vt:lpstr>
      <vt:lpstr>NEUPRAVIČENI STROŠKI</vt:lpstr>
      <vt:lpstr>NEUPRAVIČENI STROŠKI</vt:lpstr>
      <vt:lpstr>Vodenja računovodstva</vt:lpstr>
      <vt:lpstr>Vodenja računovodstva</vt:lpstr>
      <vt:lpstr>PowerPointova predstavitev</vt:lpstr>
      <vt:lpstr>Navodila za izvajanje projektov v okviru pristopa LEADER/CLLD za sklad ESRR</vt:lpstr>
      <vt:lpstr>VRSTE STROŠKOV</vt:lpstr>
      <vt:lpstr>Neposredni stroški dela – pravne podlage</vt:lpstr>
      <vt:lpstr>Neposredni stroški dela – pravne podlage</vt:lpstr>
      <vt:lpstr>Vrste stroškov dela</vt:lpstr>
      <vt:lpstr>Neposredni stroški dela - dokazila</vt:lpstr>
      <vt:lpstr>Neposredni stroški dela - dokazila</vt:lpstr>
      <vt:lpstr>Časovnica</vt:lpstr>
      <vt:lpstr>Mesečno poročilo</vt:lpstr>
      <vt:lpstr>OSTALI STROŠKI</vt:lpstr>
      <vt:lpstr>Vodenja računovodstva</vt:lpstr>
      <vt:lpstr>Vodenja računovodstva</vt:lpstr>
      <vt:lpstr>PowerPointova predstavitev</vt:lpstr>
      <vt:lpstr>AKTIVNOSTI</vt:lpstr>
      <vt:lpstr>VKLJUČEVANJE OSEB V PROJEKTE</vt:lpstr>
      <vt:lpstr>LISTE PRISOTNOSTI</vt:lpstr>
      <vt:lpstr>DRUGA DOKAZILA</vt:lpstr>
      <vt:lpstr>PowerPointova predstavitev</vt:lpstr>
      <vt:lpstr>SPREMEMBE PROJEKTA</vt:lpstr>
      <vt:lpstr>PowerPointova predstavitev</vt:lpstr>
      <vt:lpstr>ZAHTEVKI ZA IZPLAČILO SREDSTEV</vt:lpstr>
      <vt:lpstr>ZAHTEVKI ZA IZPLAČILO SREDSTEV</vt:lpstr>
      <vt:lpstr>ZAHTEVKI ZA IZPLAČILO SREDSTEV - Priloge</vt:lpstr>
      <vt:lpstr>ZAHTEVKI ZA IZPLAČILO SREDSTEV - Priloge</vt:lpstr>
      <vt:lpstr>ZAHTEVKI ZA IZPLAČILO SREDSTEV - Priloge</vt:lpstr>
      <vt:lpstr>ZAHTEVKI ZA IZPLAČILO SREDSTEV - Priloge</vt:lpstr>
      <vt:lpstr>POGOJI OB VLOŽITVI ZAHTEVKA ZA IZPLAČILO SREDSTEV</vt:lpstr>
      <vt:lpstr>PREDPLAČILA</vt:lpstr>
      <vt:lpstr>PowerPointova predstavitev</vt:lpstr>
      <vt:lpstr>OBVEZNOSTI UPRAVIČENCEV</vt:lpstr>
      <vt:lpstr>OBVEZNOSTI UPRAVIČENCEV</vt:lpstr>
      <vt:lpstr>OPOZORILO</vt:lpstr>
      <vt:lpstr>LAS Zgornja Gorenjska - BOJA info@las-zg-boja.si  Hvala!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Bojana Lukan</dc:creator>
  <cp:lastModifiedBy>Urška Luks</cp:lastModifiedBy>
  <cp:revision>332</cp:revision>
  <cp:lastPrinted>2025-09-23T05:26:51Z</cp:lastPrinted>
  <dcterms:created xsi:type="dcterms:W3CDTF">2025-04-14T08:52:24Z</dcterms:created>
  <dcterms:modified xsi:type="dcterms:W3CDTF">2025-09-23T08:53:39Z</dcterms:modified>
</cp:coreProperties>
</file>