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70"/>
  </p:notesMasterIdLst>
  <p:sldIdLst>
    <p:sldId id="256" r:id="rId2"/>
    <p:sldId id="273" r:id="rId3"/>
    <p:sldId id="264" r:id="rId4"/>
    <p:sldId id="275" r:id="rId5"/>
    <p:sldId id="274" r:id="rId6"/>
    <p:sldId id="322" r:id="rId7"/>
    <p:sldId id="365" r:id="rId8"/>
    <p:sldId id="276" r:id="rId9"/>
    <p:sldId id="279" r:id="rId10"/>
    <p:sldId id="282" r:id="rId11"/>
    <p:sldId id="283" r:id="rId12"/>
    <p:sldId id="281" r:id="rId13"/>
    <p:sldId id="286" r:id="rId14"/>
    <p:sldId id="288" r:id="rId15"/>
    <p:sldId id="299" r:id="rId16"/>
    <p:sldId id="302" r:id="rId17"/>
    <p:sldId id="304" r:id="rId18"/>
    <p:sldId id="307" r:id="rId19"/>
    <p:sldId id="360" r:id="rId20"/>
    <p:sldId id="308" r:id="rId21"/>
    <p:sldId id="361" r:id="rId22"/>
    <p:sldId id="340" r:id="rId23"/>
    <p:sldId id="345" r:id="rId24"/>
    <p:sldId id="351" r:id="rId25"/>
    <p:sldId id="350" r:id="rId26"/>
    <p:sldId id="306" r:id="rId27"/>
    <p:sldId id="301" r:id="rId28"/>
    <p:sldId id="278" r:id="rId29"/>
    <p:sldId id="289" r:id="rId30"/>
    <p:sldId id="364" r:id="rId31"/>
    <p:sldId id="291" r:id="rId32"/>
    <p:sldId id="348" r:id="rId33"/>
    <p:sldId id="294" r:id="rId34"/>
    <p:sldId id="296" r:id="rId35"/>
    <p:sldId id="298" r:id="rId36"/>
    <p:sldId id="312" r:id="rId37"/>
    <p:sldId id="313" r:id="rId38"/>
    <p:sldId id="314" r:id="rId39"/>
    <p:sldId id="316" r:id="rId40"/>
    <p:sldId id="318" r:id="rId41"/>
    <p:sldId id="320" r:id="rId42"/>
    <p:sldId id="323" r:id="rId43"/>
    <p:sldId id="325" r:id="rId44"/>
    <p:sldId id="328" r:id="rId45"/>
    <p:sldId id="324" r:id="rId46"/>
    <p:sldId id="330" r:id="rId47"/>
    <p:sldId id="332" r:id="rId48"/>
    <p:sldId id="344" r:id="rId49"/>
    <p:sldId id="334" r:id="rId50"/>
    <p:sldId id="333" r:id="rId51"/>
    <p:sldId id="342" r:id="rId52"/>
    <p:sldId id="359" r:id="rId53"/>
    <p:sldId id="346" r:id="rId54"/>
    <p:sldId id="18234" r:id="rId55"/>
    <p:sldId id="347" r:id="rId56"/>
    <p:sldId id="343" r:id="rId57"/>
    <p:sldId id="311" r:id="rId58"/>
    <p:sldId id="358" r:id="rId59"/>
    <p:sldId id="362" r:id="rId60"/>
    <p:sldId id="357" r:id="rId61"/>
    <p:sldId id="335" r:id="rId62"/>
    <p:sldId id="337" r:id="rId63"/>
    <p:sldId id="363" r:id="rId64"/>
    <p:sldId id="338" r:id="rId65"/>
    <p:sldId id="18229" r:id="rId66"/>
    <p:sldId id="18231" r:id="rId67"/>
    <p:sldId id="18232" r:id="rId68"/>
    <p:sldId id="18233" r:id="rId69"/>
  </p:sldIdLst>
  <p:sldSz cx="9144000" cy="5143500" type="screen16x9"/>
  <p:notesSz cx="6865938" cy="9996488"/>
  <p:embeddedFontLst>
    <p:embeddedFont>
      <p:font typeface="Montserrat" panose="00000500000000000000" pitchFamily="2" charset="-18"/>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D03B"/>
    <a:srgbClr val="0D86B2"/>
    <a:srgbClr val="E8CB49"/>
    <a:srgbClr val="A9A388"/>
    <a:srgbClr val="2979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rednji slog 2 – poudarek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Srednji slo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Srednji slog 1 – poudarek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ematski slog 1 – poudarek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5033" autoAdjust="0"/>
  </p:normalViewPr>
  <p:slideViewPr>
    <p:cSldViewPr snapToGrid="0">
      <p:cViewPr>
        <p:scale>
          <a:sx n="33" d="100"/>
          <a:sy n="33" d="100"/>
        </p:scale>
        <p:origin x="2818" y="1147"/>
      </p:cViewPr>
      <p:guideLst>
        <p:guide orient="horz" pos="1620"/>
        <p:guide pos="2880"/>
      </p:guideLst>
    </p:cSldViewPr>
  </p:slideViewPr>
  <p:outlineViewPr>
    <p:cViewPr>
      <p:scale>
        <a:sx n="33" d="100"/>
        <a:sy n="33" d="100"/>
      </p:scale>
      <p:origin x="0" y="-25188"/>
    </p:cViewPr>
  </p:outlin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3.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s>
</file>

<file path=ppt/diagrams/_rels/data6.xml.rels><?xml version="1.0" encoding="UTF-8" standalone="yes"?>
<Relationships xmlns="http://schemas.openxmlformats.org/package/2006/relationships"><Relationship Id="rId2" Type="http://schemas.openxmlformats.org/officeDocument/2006/relationships/hyperlink" Target="https://eur-lex.europa.eu/legal-content/SL/ALL/?uri=CELEX:32023R2831" TargetMode="External"/><Relationship Id="rId1" Type="http://schemas.openxmlformats.org/officeDocument/2006/relationships/hyperlink" Target="https://eur-lex.europa.eu/legal-content/SL/ALL/?uri=CELEX:32014R0651" TargetMode="External"/></Relationships>
</file>

<file path=ppt/diagrams/_rels/drawing6.xml.rels><?xml version="1.0" encoding="UTF-8" standalone="yes"?>
<Relationships xmlns="http://schemas.openxmlformats.org/package/2006/relationships"><Relationship Id="rId2" Type="http://schemas.openxmlformats.org/officeDocument/2006/relationships/hyperlink" Target="https://eur-lex.europa.eu/legal-content/SL/ALL/?uri=CELEX:32023R2831" TargetMode="External"/><Relationship Id="rId1" Type="http://schemas.openxmlformats.org/officeDocument/2006/relationships/hyperlink" Target="https://eur-lex.europa.eu/legal-content/SL/ALL/?uri=CELEX:32014R0651"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325713-2BCD-40D6-97ED-6C18A79EEAD3}"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sl-SI"/>
        </a:p>
      </dgm:t>
    </dgm:pt>
    <dgm:pt modelId="{678D234D-48FC-445B-B9B4-6B3FDF8C5D5D}">
      <dgm:prSet phldrT="[besedilo]" phldr="0"/>
      <dgm:spPr>
        <a:solidFill>
          <a:srgbClr val="B0D03B"/>
        </a:solidFill>
        <a:ln>
          <a:solidFill>
            <a:srgbClr val="B0D03B"/>
          </a:solidFill>
        </a:ln>
      </dgm:spPr>
      <dgm:t>
        <a:bodyPr/>
        <a:lstStyle/>
        <a:p>
          <a:r>
            <a:rPr lang="sl-SI" dirty="0">
              <a:latin typeface="Calibri" panose="020F0502020204030204" pitchFamily="34" charset="0"/>
              <a:ea typeface="Calibri" panose="020F0502020204030204" pitchFamily="34" charset="0"/>
              <a:cs typeface="Calibri" panose="020F0502020204030204" pitchFamily="34" charset="0"/>
            </a:rPr>
            <a:t>PROJEKTI PO VELIKOSTI</a:t>
          </a:r>
        </a:p>
      </dgm:t>
    </dgm:pt>
    <dgm:pt modelId="{513973CE-1B45-4D89-9937-A26CC53E0978}" type="parTrans" cxnId="{F873C6A4-E4E5-4B4F-A40B-A10C5EC12F63}">
      <dgm:prSet/>
      <dgm:spPr/>
      <dgm:t>
        <a:bodyPr/>
        <a:lstStyle/>
        <a:p>
          <a:endParaRPr lang="sl-SI"/>
        </a:p>
      </dgm:t>
    </dgm:pt>
    <dgm:pt modelId="{09A78819-73C6-479C-9B09-83EABCF59855}" type="sibTrans" cxnId="{F873C6A4-E4E5-4B4F-A40B-A10C5EC12F63}">
      <dgm:prSet/>
      <dgm:spPr/>
      <dgm:t>
        <a:bodyPr/>
        <a:lstStyle/>
        <a:p>
          <a:endParaRPr lang="sl-SI"/>
        </a:p>
      </dgm:t>
    </dgm:pt>
    <dgm:pt modelId="{2E537CC7-102E-46D6-B3F9-91C70A1D71B7}">
      <dgm:prSet phldrT="[besedilo]" phldr="0"/>
      <dgm:spPr>
        <a:solidFill>
          <a:srgbClr val="B0D03B"/>
        </a:solidFill>
        <a:ln>
          <a:solidFill>
            <a:srgbClr val="B0D03B"/>
          </a:solidFill>
        </a:ln>
      </dgm:spPr>
      <dgm:t>
        <a:bodyPr/>
        <a:lstStyle/>
        <a:p>
          <a:r>
            <a:rPr lang="sl-SI" dirty="0">
              <a:latin typeface="Calibri" panose="020F0502020204030204" pitchFamily="34" charset="0"/>
              <a:ea typeface="Calibri" panose="020F0502020204030204" pitchFamily="34" charset="0"/>
              <a:cs typeface="Calibri" panose="020F0502020204030204" pitchFamily="34" charset="0"/>
            </a:rPr>
            <a:t>MALI PROJEKTI</a:t>
          </a:r>
        </a:p>
      </dgm:t>
    </dgm:pt>
    <dgm:pt modelId="{F57C1EF8-93F8-4F69-BD95-6AB1DE419546}" type="parTrans" cxnId="{45A869F5-84AE-4579-84FD-4C942E2154D5}">
      <dgm:prSet/>
      <dgm:spPr/>
      <dgm:t>
        <a:bodyPr/>
        <a:lstStyle/>
        <a:p>
          <a:endParaRPr lang="sl-SI"/>
        </a:p>
      </dgm:t>
    </dgm:pt>
    <dgm:pt modelId="{02652E93-F0F4-45EC-AA01-947F965C7790}" type="sibTrans" cxnId="{45A869F5-84AE-4579-84FD-4C942E2154D5}">
      <dgm:prSet/>
      <dgm:spPr/>
      <dgm:t>
        <a:bodyPr/>
        <a:lstStyle/>
        <a:p>
          <a:endParaRPr lang="sl-SI"/>
        </a:p>
      </dgm:t>
    </dgm:pt>
    <dgm:pt modelId="{5D154BF8-D358-4486-8EFF-1E3212893306}">
      <dgm:prSet phldrT="[besedilo]" phldr="0"/>
      <dgm:spPr>
        <a:solidFill>
          <a:srgbClr val="B0D03B"/>
        </a:solidFill>
        <a:ln>
          <a:solidFill>
            <a:srgbClr val="B0D03B"/>
          </a:solidFill>
        </a:ln>
      </dgm:spPr>
      <dgm:t>
        <a:bodyPr/>
        <a:lstStyle/>
        <a:p>
          <a:r>
            <a:rPr lang="sl-SI" dirty="0">
              <a:latin typeface="Calibri" panose="020F0502020204030204" pitchFamily="34" charset="0"/>
              <a:ea typeface="Calibri" panose="020F0502020204030204" pitchFamily="34" charset="0"/>
              <a:cs typeface="Calibri" panose="020F0502020204030204" pitchFamily="34" charset="0"/>
            </a:rPr>
            <a:t>Javna podpora:</a:t>
          </a:r>
        </a:p>
        <a:p>
          <a:r>
            <a:rPr lang="sl-SI" dirty="0">
              <a:latin typeface="Calibri" panose="020F0502020204030204" pitchFamily="34" charset="0"/>
              <a:ea typeface="Calibri" panose="020F0502020204030204" pitchFamily="34" charset="0"/>
              <a:cs typeface="Calibri" panose="020F0502020204030204" pitchFamily="34" charset="0"/>
            </a:rPr>
            <a:t>5.000 EUR do 10.000 EUR</a:t>
          </a:r>
        </a:p>
      </dgm:t>
    </dgm:pt>
    <dgm:pt modelId="{BEB0A7FF-F2A0-4092-8FA6-64AC35993969}" type="parTrans" cxnId="{0D59FC17-602E-43B4-916B-5E31420D456B}">
      <dgm:prSet/>
      <dgm:spPr/>
      <dgm:t>
        <a:bodyPr/>
        <a:lstStyle/>
        <a:p>
          <a:endParaRPr lang="sl-SI"/>
        </a:p>
      </dgm:t>
    </dgm:pt>
    <dgm:pt modelId="{41BD5FFD-56FB-40B7-8FCC-B84E7F498839}" type="sibTrans" cxnId="{0D59FC17-602E-43B4-916B-5E31420D456B}">
      <dgm:prSet/>
      <dgm:spPr/>
      <dgm:t>
        <a:bodyPr/>
        <a:lstStyle/>
        <a:p>
          <a:endParaRPr lang="sl-SI"/>
        </a:p>
      </dgm:t>
    </dgm:pt>
    <dgm:pt modelId="{EA7B6024-22E9-453A-9F79-00FF9FCAC082}">
      <dgm:prSet phldrT="[besedilo]" phldr="0"/>
      <dgm:spPr>
        <a:solidFill>
          <a:srgbClr val="B0D03B"/>
        </a:solidFill>
        <a:ln>
          <a:solidFill>
            <a:srgbClr val="B0D03B"/>
          </a:solidFill>
        </a:ln>
      </dgm:spPr>
      <dgm:t>
        <a:bodyPr/>
        <a:lstStyle/>
        <a:p>
          <a:r>
            <a:rPr lang="sl-SI" dirty="0">
              <a:latin typeface="Calibri" panose="020F0502020204030204" pitchFamily="34" charset="0"/>
              <a:ea typeface="Calibri" panose="020F0502020204030204" pitchFamily="34" charset="0"/>
              <a:cs typeface="Calibri" panose="020F0502020204030204" pitchFamily="34" charset="0"/>
            </a:rPr>
            <a:t>STANDARDNI PROJEKTI</a:t>
          </a:r>
        </a:p>
      </dgm:t>
    </dgm:pt>
    <dgm:pt modelId="{C3ADE463-980D-49E9-9EE8-2C4ACCD968D6}" type="parTrans" cxnId="{92550812-F65B-437F-B082-CE6F5AC83AAB}">
      <dgm:prSet/>
      <dgm:spPr/>
      <dgm:t>
        <a:bodyPr/>
        <a:lstStyle/>
        <a:p>
          <a:endParaRPr lang="sl-SI"/>
        </a:p>
      </dgm:t>
    </dgm:pt>
    <dgm:pt modelId="{9CDEF06D-BC9D-4C38-AEA9-2DD9F6998F98}" type="sibTrans" cxnId="{92550812-F65B-437F-B082-CE6F5AC83AAB}">
      <dgm:prSet/>
      <dgm:spPr/>
      <dgm:t>
        <a:bodyPr/>
        <a:lstStyle/>
        <a:p>
          <a:endParaRPr lang="sl-SI"/>
        </a:p>
      </dgm:t>
    </dgm:pt>
    <dgm:pt modelId="{D0378731-7952-4B88-A3B7-11F52A44EDAA}">
      <dgm:prSet phldrT="[besedilo]" phldr="0"/>
      <dgm:spPr>
        <a:solidFill>
          <a:srgbClr val="B0D03B"/>
        </a:solidFill>
        <a:ln>
          <a:solidFill>
            <a:srgbClr val="B0D03B"/>
          </a:solidFill>
        </a:ln>
      </dgm:spPr>
      <dgm:t>
        <a:bodyPr/>
        <a:lstStyle/>
        <a:p>
          <a:r>
            <a:rPr lang="sl-SI" dirty="0">
              <a:latin typeface="Calibri" panose="020F0502020204030204" pitchFamily="34" charset="0"/>
              <a:ea typeface="Calibri" panose="020F0502020204030204" pitchFamily="34" charset="0"/>
              <a:cs typeface="Calibri" panose="020F0502020204030204" pitchFamily="34" charset="0"/>
            </a:rPr>
            <a:t>Javna podpora:</a:t>
          </a:r>
          <a:br>
            <a:rPr lang="sl-SI" dirty="0">
              <a:latin typeface="Calibri" panose="020F0502020204030204" pitchFamily="34" charset="0"/>
              <a:ea typeface="Calibri" panose="020F0502020204030204" pitchFamily="34" charset="0"/>
              <a:cs typeface="Calibri" panose="020F0502020204030204" pitchFamily="34" charset="0"/>
            </a:rPr>
          </a:br>
          <a:r>
            <a:rPr lang="sl-SI" dirty="0">
              <a:latin typeface="Calibri" panose="020F0502020204030204" pitchFamily="34" charset="0"/>
              <a:ea typeface="Calibri" panose="020F0502020204030204" pitchFamily="34" charset="0"/>
              <a:cs typeface="Calibri" panose="020F0502020204030204" pitchFamily="34" charset="0"/>
            </a:rPr>
            <a:t>10.000 EUR do 60.000 EUR</a:t>
          </a:r>
        </a:p>
      </dgm:t>
    </dgm:pt>
    <dgm:pt modelId="{63E36DD4-1977-462B-A6AA-E983FA58924B}" type="parTrans" cxnId="{54DC0BA9-80BD-4256-B859-783B315A3036}">
      <dgm:prSet/>
      <dgm:spPr/>
      <dgm:t>
        <a:bodyPr/>
        <a:lstStyle/>
        <a:p>
          <a:endParaRPr lang="sl-SI"/>
        </a:p>
      </dgm:t>
    </dgm:pt>
    <dgm:pt modelId="{7C2465C4-B9C1-447F-A968-EA35A5FCABC8}" type="sibTrans" cxnId="{54DC0BA9-80BD-4256-B859-783B315A3036}">
      <dgm:prSet/>
      <dgm:spPr/>
      <dgm:t>
        <a:bodyPr/>
        <a:lstStyle/>
        <a:p>
          <a:endParaRPr lang="sl-SI"/>
        </a:p>
      </dgm:t>
    </dgm:pt>
    <dgm:pt modelId="{18D2E5EF-C745-4BE2-B926-11E3B9106285}" type="pres">
      <dgm:prSet presAssocID="{BD325713-2BCD-40D6-97ED-6C18A79EEAD3}" presName="Name0" presStyleCnt="0">
        <dgm:presLayoutVars>
          <dgm:chPref val="1"/>
          <dgm:dir/>
          <dgm:animOne val="branch"/>
          <dgm:animLvl val="lvl"/>
          <dgm:resizeHandles/>
        </dgm:presLayoutVars>
      </dgm:prSet>
      <dgm:spPr/>
    </dgm:pt>
    <dgm:pt modelId="{72A52571-EA12-46F2-B2B1-FB924A167B0F}" type="pres">
      <dgm:prSet presAssocID="{678D234D-48FC-445B-B9B4-6B3FDF8C5D5D}" presName="vertOne" presStyleCnt="0"/>
      <dgm:spPr/>
    </dgm:pt>
    <dgm:pt modelId="{F1428F40-1569-4644-B811-0F7DE138B89A}" type="pres">
      <dgm:prSet presAssocID="{678D234D-48FC-445B-B9B4-6B3FDF8C5D5D}" presName="txOne" presStyleLbl="node0" presStyleIdx="0" presStyleCnt="1">
        <dgm:presLayoutVars>
          <dgm:chPref val="3"/>
        </dgm:presLayoutVars>
      </dgm:prSet>
      <dgm:spPr/>
    </dgm:pt>
    <dgm:pt modelId="{C688C77D-08B2-4A07-9E1C-655D1F6BFB7E}" type="pres">
      <dgm:prSet presAssocID="{678D234D-48FC-445B-B9B4-6B3FDF8C5D5D}" presName="parTransOne" presStyleCnt="0"/>
      <dgm:spPr/>
    </dgm:pt>
    <dgm:pt modelId="{A27D2F09-1DD6-42FA-8A4B-771A01AD2109}" type="pres">
      <dgm:prSet presAssocID="{678D234D-48FC-445B-B9B4-6B3FDF8C5D5D}" presName="horzOne" presStyleCnt="0"/>
      <dgm:spPr/>
    </dgm:pt>
    <dgm:pt modelId="{13CA35FB-7162-41E4-A02A-D32146490EBC}" type="pres">
      <dgm:prSet presAssocID="{2E537CC7-102E-46D6-B3F9-91C70A1D71B7}" presName="vertTwo" presStyleCnt="0"/>
      <dgm:spPr/>
    </dgm:pt>
    <dgm:pt modelId="{AF298213-3F95-4CD3-88FD-F67C6F6D4D99}" type="pres">
      <dgm:prSet presAssocID="{2E537CC7-102E-46D6-B3F9-91C70A1D71B7}" presName="txTwo" presStyleLbl="node2" presStyleIdx="0" presStyleCnt="2">
        <dgm:presLayoutVars>
          <dgm:chPref val="3"/>
        </dgm:presLayoutVars>
      </dgm:prSet>
      <dgm:spPr/>
    </dgm:pt>
    <dgm:pt modelId="{456BB4EA-E485-4004-A5ED-8C55A0A7149E}" type="pres">
      <dgm:prSet presAssocID="{2E537CC7-102E-46D6-B3F9-91C70A1D71B7}" presName="parTransTwo" presStyleCnt="0"/>
      <dgm:spPr/>
    </dgm:pt>
    <dgm:pt modelId="{C3F693BF-28D4-41A8-8EBC-FB4955449E99}" type="pres">
      <dgm:prSet presAssocID="{2E537CC7-102E-46D6-B3F9-91C70A1D71B7}" presName="horzTwo" presStyleCnt="0"/>
      <dgm:spPr/>
    </dgm:pt>
    <dgm:pt modelId="{3E63867B-03DF-44BB-BC51-8CAAB125D2EA}" type="pres">
      <dgm:prSet presAssocID="{5D154BF8-D358-4486-8EFF-1E3212893306}" presName="vertThree" presStyleCnt="0"/>
      <dgm:spPr/>
    </dgm:pt>
    <dgm:pt modelId="{36225EDC-0173-49D5-94FC-2C4C9D8D8B58}" type="pres">
      <dgm:prSet presAssocID="{5D154BF8-D358-4486-8EFF-1E3212893306}" presName="txThree" presStyleLbl="node3" presStyleIdx="0" presStyleCnt="2">
        <dgm:presLayoutVars>
          <dgm:chPref val="3"/>
        </dgm:presLayoutVars>
      </dgm:prSet>
      <dgm:spPr/>
    </dgm:pt>
    <dgm:pt modelId="{2EC62EEF-C30C-42AB-A475-7337202DA9B5}" type="pres">
      <dgm:prSet presAssocID="{5D154BF8-D358-4486-8EFF-1E3212893306}" presName="horzThree" presStyleCnt="0"/>
      <dgm:spPr/>
    </dgm:pt>
    <dgm:pt modelId="{89DC4BE1-95A3-4E78-9E17-441955DBCE46}" type="pres">
      <dgm:prSet presAssocID="{02652E93-F0F4-45EC-AA01-947F965C7790}" presName="sibSpaceTwo" presStyleCnt="0"/>
      <dgm:spPr/>
    </dgm:pt>
    <dgm:pt modelId="{3EA4228F-6ADC-4C75-8A36-BF05B1C3A52E}" type="pres">
      <dgm:prSet presAssocID="{EA7B6024-22E9-453A-9F79-00FF9FCAC082}" presName="vertTwo" presStyleCnt="0"/>
      <dgm:spPr/>
    </dgm:pt>
    <dgm:pt modelId="{B125A867-E11D-4A57-96E4-CE1FD88E415F}" type="pres">
      <dgm:prSet presAssocID="{EA7B6024-22E9-453A-9F79-00FF9FCAC082}" presName="txTwo" presStyleLbl="node2" presStyleIdx="1" presStyleCnt="2">
        <dgm:presLayoutVars>
          <dgm:chPref val="3"/>
        </dgm:presLayoutVars>
      </dgm:prSet>
      <dgm:spPr/>
    </dgm:pt>
    <dgm:pt modelId="{76C87119-33D9-4D60-98A9-E0751B9D7F65}" type="pres">
      <dgm:prSet presAssocID="{EA7B6024-22E9-453A-9F79-00FF9FCAC082}" presName="parTransTwo" presStyleCnt="0"/>
      <dgm:spPr/>
    </dgm:pt>
    <dgm:pt modelId="{A60D47E9-3B04-4AA4-BE71-BAEDFC7468AB}" type="pres">
      <dgm:prSet presAssocID="{EA7B6024-22E9-453A-9F79-00FF9FCAC082}" presName="horzTwo" presStyleCnt="0"/>
      <dgm:spPr/>
    </dgm:pt>
    <dgm:pt modelId="{75E4EE60-A90D-4627-99A6-E8113F40E6CB}" type="pres">
      <dgm:prSet presAssocID="{D0378731-7952-4B88-A3B7-11F52A44EDAA}" presName="vertThree" presStyleCnt="0"/>
      <dgm:spPr/>
    </dgm:pt>
    <dgm:pt modelId="{F6D3D116-17D8-40ED-A117-0A1936574481}" type="pres">
      <dgm:prSet presAssocID="{D0378731-7952-4B88-A3B7-11F52A44EDAA}" presName="txThree" presStyleLbl="node3" presStyleIdx="1" presStyleCnt="2">
        <dgm:presLayoutVars>
          <dgm:chPref val="3"/>
        </dgm:presLayoutVars>
      </dgm:prSet>
      <dgm:spPr/>
    </dgm:pt>
    <dgm:pt modelId="{AC48590F-3EDF-4292-A529-E358BF62F25B}" type="pres">
      <dgm:prSet presAssocID="{D0378731-7952-4B88-A3B7-11F52A44EDAA}" presName="horzThree" presStyleCnt="0"/>
      <dgm:spPr/>
    </dgm:pt>
  </dgm:ptLst>
  <dgm:cxnLst>
    <dgm:cxn modelId="{92550812-F65B-437F-B082-CE6F5AC83AAB}" srcId="{678D234D-48FC-445B-B9B4-6B3FDF8C5D5D}" destId="{EA7B6024-22E9-453A-9F79-00FF9FCAC082}" srcOrd="1" destOrd="0" parTransId="{C3ADE463-980D-49E9-9EE8-2C4ACCD968D6}" sibTransId="{9CDEF06D-BC9D-4C38-AEA9-2DD9F6998F98}"/>
    <dgm:cxn modelId="{0D59FC17-602E-43B4-916B-5E31420D456B}" srcId="{2E537CC7-102E-46D6-B3F9-91C70A1D71B7}" destId="{5D154BF8-D358-4486-8EFF-1E3212893306}" srcOrd="0" destOrd="0" parTransId="{BEB0A7FF-F2A0-4092-8FA6-64AC35993969}" sibTransId="{41BD5FFD-56FB-40B7-8FCC-B84E7F498839}"/>
    <dgm:cxn modelId="{92365C44-AE2E-4FFA-9E59-591861A674E7}" type="presOf" srcId="{2E537CC7-102E-46D6-B3F9-91C70A1D71B7}" destId="{AF298213-3F95-4CD3-88FD-F67C6F6D4D99}" srcOrd="0" destOrd="0" presId="urn:microsoft.com/office/officeart/2005/8/layout/hierarchy4"/>
    <dgm:cxn modelId="{DD40446A-E81B-4A7B-A52A-88A355BBAA6D}" type="presOf" srcId="{EA7B6024-22E9-453A-9F79-00FF9FCAC082}" destId="{B125A867-E11D-4A57-96E4-CE1FD88E415F}" srcOrd="0" destOrd="0" presId="urn:microsoft.com/office/officeart/2005/8/layout/hierarchy4"/>
    <dgm:cxn modelId="{2FAAE873-E099-4975-BEA3-B69C52214355}" type="presOf" srcId="{D0378731-7952-4B88-A3B7-11F52A44EDAA}" destId="{F6D3D116-17D8-40ED-A117-0A1936574481}" srcOrd="0" destOrd="0" presId="urn:microsoft.com/office/officeart/2005/8/layout/hierarchy4"/>
    <dgm:cxn modelId="{FA47D954-B928-4177-9CAA-9B0D71A91954}" type="presOf" srcId="{BD325713-2BCD-40D6-97ED-6C18A79EEAD3}" destId="{18D2E5EF-C745-4BE2-B926-11E3B9106285}" srcOrd="0" destOrd="0" presId="urn:microsoft.com/office/officeart/2005/8/layout/hierarchy4"/>
    <dgm:cxn modelId="{9DBC8B8C-1255-4368-A602-5E581F9E7B4C}" type="presOf" srcId="{678D234D-48FC-445B-B9B4-6B3FDF8C5D5D}" destId="{F1428F40-1569-4644-B811-0F7DE138B89A}" srcOrd="0" destOrd="0" presId="urn:microsoft.com/office/officeart/2005/8/layout/hierarchy4"/>
    <dgm:cxn modelId="{F873C6A4-E4E5-4B4F-A40B-A10C5EC12F63}" srcId="{BD325713-2BCD-40D6-97ED-6C18A79EEAD3}" destId="{678D234D-48FC-445B-B9B4-6B3FDF8C5D5D}" srcOrd="0" destOrd="0" parTransId="{513973CE-1B45-4D89-9937-A26CC53E0978}" sibTransId="{09A78819-73C6-479C-9B09-83EABCF59855}"/>
    <dgm:cxn modelId="{54DC0BA9-80BD-4256-B859-783B315A3036}" srcId="{EA7B6024-22E9-453A-9F79-00FF9FCAC082}" destId="{D0378731-7952-4B88-A3B7-11F52A44EDAA}" srcOrd="0" destOrd="0" parTransId="{63E36DD4-1977-462B-A6AA-E983FA58924B}" sibTransId="{7C2465C4-B9C1-447F-A968-EA35A5FCABC8}"/>
    <dgm:cxn modelId="{A65394B2-51D8-42A5-B337-77364D65766B}" type="presOf" srcId="{5D154BF8-D358-4486-8EFF-1E3212893306}" destId="{36225EDC-0173-49D5-94FC-2C4C9D8D8B58}" srcOrd="0" destOrd="0" presId="urn:microsoft.com/office/officeart/2005/8/layout/hierarchy4"/>
    <dgm:cxn modelId="{45A869F5-84AE-4579-84FD-4C942E2154D5}" srcId="{678D234D-48FC-445B-B9B4-6B3FDF8C5D5D}" destId="{2E537CC7-102E-46D6-B3F9-91C70A1D71B7}" srcOrd="0" destOrd="0" parTransId="{F57C1EF8-93F8-4F69-BD95-6AB1DE419546}" sibTransId="{02652E93-F0F4-45EC-AA01-947F965C7790}"/>
    <dgm:cxn modelId="{050343DF-0A5E-4EE0-A959-3DD1C24018B2}" type="presParOf" srcId="{18D2E5EF-C745-4BE2-B926-11E3B9106285}" destId="{72A52571-EA12-46F2-B2B1-FB924A167B0F}" srcOrd="0" destOrd="0" presId="urn:microsoft.com/office/officeart/2005/8/layout/hierarchy4"/>
    <dgm:cxn modelId="{510900E1-6D15-4727-8ECE-7975217E6990}" type="presParOf" srcId="{72A52571-EA12-46F2-B2B1-FB924A167B0F}" destId="{F1428F40-1569-4644-B811-0F7DE138B89A}" srcOrd="0" destOrd="0" presId="urn:microsoft.com/office/officeart/2005/8/layout/hierarchy4"/>
    <dgm:cxn modelId="{C18AB357-DC7E-427F-A3C1-FA0263C92D5E}" type="presParOf" srcId="{72A52571-EA12-46F2-B2B1-FB924A167B0F}" destId="{C688C77D-08B2-4A07-9E1C-655D1F6BFB7E}" srcOrd="1" destOrd="0" presId="urn:microsoft.com/office/officeart/2005/8/layout/hierarchy4"/>
    <dgm:cxn modelId="{2E047DA1-416C-4DC5-A9C3-2E767D1E4DF4}" type="presParOf" srcId="{72A52571-EA12-46F2-B2B1-FB924A167B0F}" destId="{A27D2F09-1DD6-42FA-8A4B-771A01AD2109}" srcOrd="2" destOrd="0" presId="urn:microsoft.com/office/officeart/2005/8/layout/hierarchy4"/>
    <dgm:cxn modelId="{D376A694-6593-4676-B112-1939359B6F8E}" type="presParOf" srcId="{A27D2F09-1DD6-42FA-8A4B-771A01AD2109}" destId="{13CA35FB-7162-41E4-A02A-D32146490EBC}" srcOrd="0" destOrd="0" presId="urn:microsoft.com/office/officeart/2005/8/layout/hierarchy4"/>
    <dgm:cxn modelId="{78B42CFF-9A24-4315-B745-5D1F451C9DCC}" type="presParOf" srcId="{13CA35FB-7162-41E4-A02A-D32146490EBC}" destId="{AF298213-3F95-4CD3-88FD-F67C6F6D4D99}" srcOrd="0" destOrd="0" presId="urn:microsoft.com/office/officeart/2005/8/layout/hierarchy4"/>
    <dgm:cxn modelId="{8F1FFE87-A58D-4E6C-8B1E-8562715C738C}" type="presParOf" srcId="{13CA35FB-7162-41E4-A02A-D32146490EBC}" destId="{456BB4EA-E485-4004-A5ED-8C55A0A7149E}" srcOrd="1" destOrd="0" presId="urn:microsoft.com/office/officeart/2005/8/layout/hierarchy4"/>
    <dgm:cxn modelId="{F8CDBD28-85CC-455C-8CF5-8DE0E9DC7343}" type="presParOf" srcId="{13CA35FB-7162-41E4-A02A-D32146490EBC}" destId="{C3F693BF-28D4-41A8-8EBC-FB4955449E99}" srcOrd="2" destOrd="0" presId="urn:microsoft.com/office/officeart/2005/8/layout/hierarchy4"/>
    <dgm:cxn modelId="{1035C1FE-5E1D-418A-A8AA-B09E0B43E390}" type="presParOf" srcId="{C3F693BF-28D4-41A8-8EBC-FB4955449E99}" destId="{3E63867B-03DF-44BB-BC51-8CAAB125D2EA}" srcOrd="0" destOrd="0" presId="urn:microsoft.com/office/officeart/2005/8/layout/hierarchy4"/>
    <dgm:cxn modelId="{14A0DE2C-E5FA-44C1-881E-2B1DF9DB8379}" type="presParOf" srcId="{3E63867B-03DF-44BB-BC51-8CAAB125D2EA}" destId="{36225EDC-0173-49D5-94FC-2C4C9D8D8B58}" srcOrd="0" destOrd="0" presId="urn:microsoft.com/office/officeart/2005/8/layout/hierarchy4"/>
    <dgm:cxn modelId="{DF611221-5EB3-46A9-942A-4A5B84FAC185}" type="presParOf" srcId="{3E63867B-03DF-44BB-BC51-8CAAB125D2EA}" destId="{2EC62EEF-C30C-42AB-A475-7337202DA9B5}" srcOrd="1" destOrd="0" presId="urn:microsoft.com/office/officeart/2005/8/layout/hierarchy4"/>
    <dgm:cxn modelId="{F2D9D729-52CE-4C48-854C-3D2E6C8EADD3}" type="presParOf" srcId="{A27D2F09-1DD6-42FA-8A4B-771A01AD2109}" destId="{89DC4BE1-95A3-4E78-9E17-441955DBCE46}" srcOrd="1" destOrd="0" presId="urn:microsoft.com/office/officeart/2005/8/layout/hierarchy4"/>
    <dgm:cxn modelId="{82383D15-C858-425E-BDD6-BA2AC1232D34}" type="presParOf" srcId="{A27D2F09-1DD6-42FA-8A4B-771A01AD2109}" destId="{3EA4228F-6ADC-4C75-8A36-BF05B1C3A52E}" srcOrd="2" destOrd="0" presId="urn:microsoft.com/office/officeart/2005/8/layout/hierarchy4"/>
    <dgm:cxn modelId="{DE9E565D-9840-4FFA-A1A1-8688D75A5582}" type="presParOf" srcId="{3EA4228F-6ADC-4C75-8A36-BF05B1C3A52E}" destId="{B125A867-E11D-4A57-96E4-CE1FD88E415F}" srcOrd="0" destOrd="0" presId="urn:microsoft.com/office/officeart/2005/8/layout/hierarchy4"/>
    <dgm:cxn modelId="{01ABBB17-294B-44CC-9C0D-82853C65116D}" type="presParOf" srcId="{3EA4228F-6ADC-4C75-8A36-BF05B1C3A52E}" destId="{76C87119-33D9-4D60-98A9-E0751B9D7F65}" srcOrd="1" destOrd="0" presId="urn:microsoft.com/office/officeart/2005/8/layout/hierarchy4"/>
    <dgm:cxn modelId="{3387EF00-64C2-4767-AD56-45938B1E659D}" type="presParOf" srcId="{3EA4228F-6ADC-4C75-8A36-BF05B1C3A52E}" destId="{A60D47E9-3B04-4AA4-BE71-BAEDFC7468AB}" srcOrd="2" destOrd="0" presId="urn:microsoft.com/office/officeart/2005/8/layout/hierarchy4"/>
    <dgm:cxn modelId="{A7C9CBB2-7D11-43B4-9D1C-8B3D816590E0}" type="presParOf" srcId="{A60D47E9-3B04-4AA4-BE71-BAEDFC7468AB}" destId="{75E4EE60-A90D-4627-99A6-E8113F40E6CB}" srcOrd="0" destOrd="0" presId="urn:microsoft.com/office/officeart/2005/8/layout/hierarchy4"/>
    <dgm:cxn modelId="{213EF4B5-4868-4F13-A986-B8AA79B9C5F3}" type="presParOf" srcId="{75E4EE60-A90D-4627-99A6-E8113F40E6CB}" destId="{F6D3D116-17D8-40ED-A117-0A1936574481}" srcOrd="0" destOrd="0" presId="urn:microsoft.com/office/officeart/2005/8/layout/hierarchy4"/>
    <dgm:cxn modelId="{85C106A4-6ABC-4F57-B98E-08FF850AC042}" type="presParOf" srcId="{75E4EE60-A90D-4627-99A6-E8113F40E6CB}" destId="{AC48590F-3EDF-4292-A529-E358BF62F25B}"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325713-2BCD-40D6-97ED-6C18A79EEAD3}"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sl-SI"/>
        </a:p>
      </dgm:t>
    </dgm:pt>
    <dgm:pt modelId="{678D234D-48FC-445B-B9B4-6B3FDF8C5D5D}">
      <dgm:prSet phldrT="[besedilo]" phldr="0"/>
      <dgm:spPr>
        <a:solidFill>
          <a:srgbClr val="B0D03B"/>
        </a:solidFill>
        <a:ln>
          <a:solidFill>
            <a:srgbClr val="B0D03B"/>
          </a:solidFill>
        </a:ln>
      </dgm:spPr>
      <dgm:t>
        <a:bodyPr/>
        <a:lstStyle/>
        <a:p>
          <a:r>
            <a:rPr lang="sl-SI" dirty="0">
              <a:latin typeface="Calibri" panose="020F0502020204030204" pitchFamily="34" charset="0"/>
              <a:ea typeface="Calibri" panose="020F0502020204030204" pitchFamily="34" charset="0"/>
              <a:cs typeface="Calibri" panose="020F0502020204030204" pitchFamily="34" charset="0"/>
            </a:rPr>
            <a:t>VRSTA / TIP PROJEKTA</a:t>
          </a:r>
        </a:p>
      </dgm:t>
    </dgm:pt>
    <dgm:pt modelId="{513973CE-1B45-4D89-9937-A26CC53E0978}" type="parTrans" cxnId="{F873C6A4-E4E5-4B4F-A40B-A10C5EC12F63}">
      <dgm:prSet/>
      <dgm:spPr/>
      <dgm:t>
        <a:bodyPr/>
        <a:lstStyle/>
        <a:p>
          <a:endParaRPr lang="sl-SI"/>
        </a:p>
      </dgm:t>
    </dgm:pt>
    <dgm:pt modelId="{09A78819-73C6-479C-9B09-83EABCF59855}" type="sibTrans" cxnId="{F873C6A4-E4E5-4B4F-A40B-A10C5EC12F63}">
      <dgm:prSet/>
      <dgm:spPr/>
      <dgm:t>
        <a:bodyPr/>
        <a:lstStyle/>
        <a:p>
          <a:endParaRPr lang="sl-SI"/>
        </a:p>
      </dgm:t>
    </dgm:pt>
    <dgm:pt modelId="{2E537CC7-102E-46D6-B3F9-91C70A1D71B7}">
      <dgm:prSet phldrT="[besedilo]" phldr="0"/>
      <dgm:spPr>
        <a:solidFill>
          <a:srgbClr val="B0D03B"/>
        </a:solidFill>
        <a:ln>
          <a:solidFill>
            <a:srgbClr val="B0D03B"/>
          </a:solidFill>
        </a:ln>
      </dgm:spPr>
      <dgm:t>
        <a:bodyPr/>
        <a:lstStyle/>
        <a:p>
          <a:r>
            <a:rPr lang="sl-SI" dirty="0">
              <a:latin typeface="Calibri" panose="020F0502020204030204" pitchFamily="34" charset="0"/>
              <a:ea typeface="Calibri" panose="020F0502020204030204" pitchFamily="34" charset="0"/>
              <a:cs typeface="Calibri" panose="020F0502020204030204" pitchFamily="34" charset="0"/>
            </a:rPr>
            <a:t>INVESTICIJSKI PROJEKT</a:t>
          </a:r>
        </a:p>
      </dgm:t>
    </dgm:pt>
    <dgm:pt modelId="{F57C1EF8-93F8-4F69-BD95-6AB1DE419546}" type="parTrans" cxnId="{45A869F5-84AE-4579-84FD-4C942E2154D5}">
      <dgm:prSet/>
      <dgm:spPr/>
      <dgm:t>
        <a:bodyPr/>
        <a:lstStyle/>
        <a:p>
          <a:endParaRPr lang="sl-SI"/>
        </a:p>
      </dgm:t>
    </dgm:pt>
    <dgm:pt modelId="{02652E93-F0F4-45EC-AA01-947F965C7790}" type="sibTrans" cxnId="{45A869F5-84AE-4579-84FD-4C942E2154D5}">
      <dgm:prSet/>
      <dgm:spPr/>
      <dgm:t>
        <a:bodyPr/>
        <a:lstStyle/>
        <a:p>
          <a:endParaRPr lang="sl-SI"/>
        </a:p>
      </dgm:t>
    </dgm:pt>
    <dgm:pt modelId="{5D154BF8-D358-4486-8EFF-1E3212893306}">
      <dgm:prSet phldrT="[besedilo]" phldr="0"/>
      <dgm:spPr>
        <a:solidFill>
          <a:srgbClr val="B0D03B"/>
        </a:solidFill>
        <a:ln>
          <a:solidFill>
            <a:srgbClr val="B0D03B"/>
          </a:solidFill>
        </a:ln>
      </dgm:spPr>
      <dgm:t>
        <a:bodyPr/>
        <a:lstStyle/>
        <a:p>
          <a:pPr>
            <a:buFont typeface="Arial" panose="020B0604020202020204" pitchFamily="34" charset="0"/>
            <a:buNone/>
          </a:pPr>
          <a:r>
            <a:rPr lang="sl-SI" dirty="0">
              <a:latin typeface="Calibri" panose="020F0502020204030204" pitchFamily="34" charset="0"/>
              <a:ea typeface="Calibri" panose="020F0502020204030204" pitchFamily="34" charset="0"/>
              <a:cs typeface="Calibri" panose="020F0502020204030204" pitchFamily="34" charset="0"/>
            </a:rPr>
            <a:t>Stroški naložb/investicij v opredmetena osnovna sredstva</a:t>
          </a:r>
        </a:p>
        <a:p>
          <a:pPr>
            <a:buFont typeface="Arial" panose="020B0604020202020204" pitchFamily="34" charset="0"/>
            <a:buNone/>
          </a:pPr>
          <a:r>
            <a:rPr lang="sl-SI" dirty="0">
              <a:latin typeface="Calibri" panose="020F0502020204030204" pitchFamily="34" charset="0"/>
              <a:ea typeface="Calibri" panose="020F0502020204030204" pitchFamily="34" charset="0"/>
              <a:cs typeface="Calibri" panose="020F0502020204030204" pitchFamily="34" charset="0"/>
            </a:rPr>
            <a:t>Stroški naložb/investicij v neopredmetena sredstva</a:t>
          </a:r>
        </a:p>
        <a:p>
          <a:pPr>
            <a:buFont typeface="Arial" panose="020B0604020202020204" pitchFamily="34" charset="0"/>
            <a:buNone/>
          </a:pPr>
          <a:r>
            <a:rPr lang="sl-SI" dirty="0">
              <a:latin typeface="Calibri" panose="020F0502020204030204" pitchFamily="34" charset="0"/>
              <a:ea typeface="Calibri" panose="020F0502020204030204" pitchFamily="34" charset="0"/>
              <a:cs typeface="Calibri" panose="020F0502020204030204" pitchFamily="34" charset="0"/>
            </a:rPr>
            <a:t>Stroški storitev zunanjih izvajalcev</a:t>
          </a:r>
        </a:p>
      </dgm:t>
    </dgm:pt>
    <dgm:pt modelId="{BEB0A7FF-F2A0-4092-8FA6-64AC35993969}" type="parTrans" cxnId="{0D59FC17-602E-43B4-916B-5E31420D456B}">
      <dgm:prSet/>
      <dgm:spPr/>
      <dgm:t>
        <a:bodyPr/>
        <a:lstStyle/>
        <a:p>
          <a:endParaRPr lang="sl-SI"/>
        </a:p>
      </dgm:t>
    </dgm:pt>
    <dgm:pt modelId="{41BD5FFD-56FB-40B7-8FCC-B84E7F498839}" type="sibTrans" cxnId="{0D59FC17-602E-43B4-916B-5E31420D456B}">
      <dgm:prSet/>
      <dgm:spPr/>
      <dgm:t>
        <a:bodyPr/>
        <a:lstStyle/>
        <a:p>
          <a:endParaRPr lang="sl-SI"/>
        </a:p>
      </dgm:t>
    </dgm:pt>
    <dgm:pt modelId="{EA7B6024-22E9-453A-9F79-00FF9FCAC082}">
      <dgm:prSet phldrT="[besedilo]" phldr="0"/>
      <dgm:spPr>
        <a:solidFill>
          <a:srgbClr val="B0D03B"/>
        </a:solidFill>
        <a:ln>
          <a:solidFill>
            <a:srgbClr val="B0D03B"/>
          </a:solidFill>
        </a:ln>
      </dgm:spPr>
      <dgm:t>
        <a:bodyPr/>
        <a:lstStyle/>
        <a:p>
          <a:r>
            <a:rPr lang="sl-SI" dirty="0">
              <a:latin typeface="Calibri" panose="020F0502020204030204" pitchFamily="34" charset="0"/>
              <a:ea typeface="Calibri" panose="020F0502020204030204" pitchFamily="34" charset="0"/>
              <a:cs typeface="Calibri" panose="020F0502020204030204" pitchFamily="34" charset="0"/>
            </a:rPr>
            <a:t>NEINVESTICIJSKI PROJEKT</a:t>
          </a:r>
        </a:p>
      </dgm:t>
    </dgm:pt>
    <dgm:pt modelId="{C3ADE463-980D-49E9-9EE8-2C4ACCD968D6}" type="parTrans" cxnId="{92550812-F65B-437F-B082-CE6F5AC83AAB}">
      <dgm:prSet/>
      <dgm:spPr/>
      <dgm:t>
        <a:bodyPr/>
        <a:lstStyle/>
        <a:p>
          <a:endParaRPr lang="sl-SI"/>
        </a:p>
      </dgm:t>
    </dgm:pt>
    <dgm:pt modelId="{9CDEF06D-BC9D-4C38-AEA9-2DD9F6998F98}" type="sibTrans" cxnId="{92550812-F65B-437F-B082-CE6F5AC83AAB}">
      <dgm:prSet/>
      <dgm:spPr/>
      <dgm:t>
        <a:bodyPr/>
        <a:lstStyle/>
        <a:p>
          <a:endParaRPr lang="sl-SI"/>
        </a:p>
      </dgm:t>
    </dgm:pt>
    <dgm:pt modelId="{D0378731-7952-4B88-A3B7-11F52A44EDAA}">
      <dgm:prSet phldrT="[besedilo]" phldr="0"/>
      <dgm:spPr>
        <a:solidFill>
          <a:srgbClr val="B0D03B"/>
        </a:solidFill>
        <a:ln>
          <a:solidFill>
            <a:srgbClr val="B0D03B"/>
          </a:solidFill>
        </a:ln>
      </dgm:spPr>
      <dgm:t>
        <a:bodyPr/>
        <a:lstStyle/>
        <a:p>
          <a:r>
            <a:rPr lang="sl-SI" dirty="0">
              <a:latin typeface="Calibri" panose="020F0502020204030204" pitchFamily="34" charset="0"/>
              <a:ea typeface="Calibri" panose="020F0502020204030204" pitchFamily="34" charset="0"/>
              <a:cs typeface="Calibri" panose="020F0502020204030204" pitchFamily="34" charset="0"/>
            </a:rPr>
            <a:t>Neposredni stroški osebja</a:t>
          </a:r>
        </a:p>
      </dgm:t>
    </dgm:pt>
    <dgm:pt modelId="{63E36DD4-1977-462B-A6AA-E983FA58924B}" type="parTrans" cxnId="{54DC0BA9-80BD-4256-B859-783B315A3036}">
      <dgm:prSet/>
      <dgm:spPr/>
      <dgm:t>
        <a:bodyPr/>
        <a:lstStyle/>
        <a:p>
          <a:endParaRPr lang="sl-SI"/>
        </a:p>
      </dgm:t>
    </dgm:pt>
    <dgm:pt modelId="{7C2465C4-B9C1-447F-A968-EA35A5FCABC8}" type="sibTrans" cxnId="{54DC0BA9-80BD-4256-B859-783B315A3036}">
      <dgm:prSet/>
      <dgm:spPr/>
      <dgm:t>
        <a:bodyPr/>
        <a:lstStyle/>
        <a:p>
          <a:endParaRPr lang="sl-SI"/>
        </a:p>
      </dgm:t>
    </dgm:pt>
    <dgm:pt modelId="{18D2E5EF-C745-4BE2-B926-11E3B9106285}" type="pres">
      <dgm:prSet presAssocID="{BD325713-2BCD-40D6-97ED-6C18A79EEAD3}" presName="Name0" presStyleCnt="0">
        <dgm:presLayoutVars>
          <dgm:chPref val="1"/>
          <dgm:dir/>
          <dgm:animOne val="branch"/>
          <dgm:animLvl val="lvl"/>
          <dgm:resizeHandles/>
        </dgm:presLayoutVars>
      </dgm:prSet>
      <dgm:spPr/>
    </dgm:pt>
    <dgm:pt modelId="{72A52571-EA12-46F2-B2B1-FB924A167B0F}" type="pres">
      <dgm:prSet presAssocID="{678D234D-48FC-445B-B9B4-6B3FDF8C5D5D}" presName="vertOne" presStyleCnt="0"/>
      <dgm:spPr/>
    </dgm:pt>
    <dgm:pt modelId="{F1428F40-1569-4644-B811-0F7DE138B89A}" type="pres">
      <dgm:prSet presAssocID="{678D234D-48FC-445B-B9B4-6B3FDF8C5D5D}" presName="txOne" presStyleLbl="node0" presStyleIdx="0" presStyleCnt="1">
        <dgm:presLayoutVars>
          <dgm:chPref val="3"/>
        </dgm:presLayoutVars>
      </dgm:prSet>
      <dgm:spPr/>
    </dgm:pt>
    <dgm:pt modelId="{C688C77D-08B2-4A07-9E1C-655D1F6BFB7E}" type="pres">
      <dgm:prSet presAssocID="{678D234D-48FC-445B-B9B4-6B3FDF8C5D5D}" presName="parTransOne" presStyleCnt="0"/>
      <dgm:spPr/>
    </dgm:pt>
    <dgm:pt modelId="{A27D2F09-1DD6-42FA-8A4B-771A01AD2109}" type="pres">
      <dgm:prSet presAssocID="{678D234D-48FC-445B-B9B4-6B3FDF8C5D5D}" presName="horzOne" presStyleCnt="0"/>
      <dgm:spPr/>
    </dgm:pt>
    <dgm:pt modelId="{13CA35FB-7162-41E4-A02A-D32146490EBC}" type="pres">
      <dgm:prSet presAssocID="{2E537CC7-102E-46D6-B3F9-91C70A1D71B7}" presName="vertTwo" presStyleCnt="0"/>
      <dgm:spPr/>
    </dgm:pt>
    <dgm:pt modelId="{AF298213-3F95-4CD3-88FD-F67C6F6D4D99}" type="pres">
      <dgm:prSet presAssocID="{2E537CC7-102E-46D6-B3F9-91C70A1D71B7}" presName="txTwo" presStyleLbl="node2" presStyleIdx="0" presStyleCnt="2">
        <dgm:presLayoutVars>
          <dgm:chPref val="3"/>
        </dgm:presLayoutVars>
      </dgm:prSet>
      <dgm:spPr/>
    </dgm:pt>
    <dgm:pt modelId="{456BB4EA-E485-4004-A5ED-8C55A0A7149E}" type="pres">
      <dgm:prSet presAssocID="{2E537CC7-102E-46D6-B3F9-91C70A1D71B7}" presName="parTransTwo" presStyleCnt="0"/>
      <dgm:spPr/>
    </dgm:pt>
    <dgm:pt modelId="{C3F693BF-28D4-41A8-8EBC-FB4955449E99}" type="pres">
      <dgm:prSet presAssocID="{2E537CC7-102E-46D6-B3F9-91C70A1D71B7}" presName="horzTwo" presStyleCnt="0"/>
      <dgm:spPr/>
    </dgm:pt>
    <dgm:pt modelId="{3E63867B-03DF-44BB-BC51-8CAAB125D2EA}" type="pres">
      <dgm:prSet presAssocID="{5D154BF8-D358-4486-8EFF-1E3212893306}" presName="vertThree" presStyleCnt="0"/>
      <dgm:spPr/>
    </dgm:pt>
    <dgm:pt modelId="{36225EDC-0173-49D5-94FC-2C4C9D8D8B58}" type="pres">
      <dgm:prSet presAssocID="{5D154BF8-D358-4486-8EFF-1E3212893306}" presName="txThree" presStyleLbl="node3" presStyleIdx="0" presStyleCnt="2">
        <dgm:presLayoutVars>
          <dgm:chPref val="3"/>
        </dgm:presLayoutVars>
      </dgm:prSet>
      <dgm:spPr/>
    </dgm:pt>
    <dgm:pt modelId="{2EC62EEF-C30C-42AB-A475-7337202DA9B5}" type="pres">
      <dgm:prSet presAssocID="{5D154BF8-D358-4486-8EFF-1E3212893306}" presName="horzThree" presStyleCnt="0"/>
      <dgm:spPr/>
    </dgm:pt>
    <dgm:pt modelId="{89DC4BE1-95A3-4E78-9E17-441955DBCE46}" type="pres">
      <dgm:prSet presAssocID="{02652E93-F0F4-45EC-AA01-947F965C7790}" presName="sibSpaceTwo" presStyleCnt="0"/>
      <dgm:spPr/>
    </dgm:pt>
    <dgm:pt modelId="{3EA4228F-6ADC-4C75-8A36-BF05B1C3A52E}" type="pres">
      <dgm:prSet presAssocID="{EA7B6024-22E9-453A-9F79-00FF9FCAC082}" presName="vertTwo" presStyleCnt="0"/>
      <dgm:spPr/>
    </dgm:pt>
    <dgm:pt modelId="{B125A867-E11D-4A57-96E4-CE1FD88E415F}" type="pres">
      <dgm:prSet presAssocID="{EA7B6024-22E9-453A-9F79-00FF9FCAC082}" presName="txTwo" presStyleLbl="node2" presStyleIdx="1" presStyleCnt="2">
        <dgm:presLayoutVars>
          <dgm:chPref val="3"/>
        </dgm:presLayoutVars>
      </dgm:prSet>
      <dgm:spPr/>
    </dgm:pt>
    <dgm:pt modelId="{76C87119-33D9-4D60-98A9-E0751B9D7F65}" type="pres">
      <dgm:prSet presAssocID="{EA7B6024-22E9-453A-9F79-00FF9FCAC082}" presName="parTransTwo" presStyleCnt="0"/>
      <dgm:spPr/>
    </dgm:pt>
    <dgm:pt modelId="{A60D47E9-3B04-4AA4-BE71-BAEDFC7468AB}" type="pres">
      <dgm:prSet presAssocID="{EA7B6024-22E9-453A-9F79-00FF9FCAC082}" presName="horzTwo" presStyleCnt="0"/>
      <dgm:spPr/>
    </dgm:pt>
    <dgm:pt modelId="{75E4EE60-A90D-4627-99A6-E8113F40E6CB}" type="pres">
      <dgm:prSet presAssocID="{D0378731-7952-4B88-A3B7-11F52A44EDAA}" presName="vertThree" presStyleCnt="0"/>
      <dgm:spPr/>
    </dgm:pt>
    <dgm:pt modelId="{F6D3D116-17D8-40ED-A117-0A1936574481}" type="pres">
      <dgm:prSet presAssocID="{D0378731-7952-4B88-A3B7-11F52A44EDAA}" presName="txThree" presStyleLbl="node3" presStyleIdx="1" presStyleCnt="2">
        <dgm:presLayoutVars>
          <dgm:chPref val="3"/>
        </dgm:presLayoutVars>
      </dgm:prSet>
      <dgm:spPr/>
    </dgm:pt>
    <dgm:pt modelId="{AC48590F-3EDF-4292-A529-E358BF62F25B}" type="pres">
      <dgm:prSet presAssocID="{D0378731-7952-4B88-A3B7-11F52A44EDAA}" presName="horzThree" presStyleCnt="0"/>
      <dgm:spPr/>
    </dgm:pt>
  </dgm:ptLst>
  <dgm:cxnLst>
    <dgm:cxn modelId="{92550812-F65B-437F-B082-CE6F5AC83AAB}" srcId="{678D234D-48FC-445B-B9B4-6B3FDF8C5D5D}" destId="{EA7B6024-22E9-453A-9F79-00FF9FCAC082}" srcOrd="1" destOrd="0" parTransId="{C3ADE463-980D-49E9-9EE8-2C4ACCD968D6}" sibTransId="{9CDEF06D-BC9D-4C38-AEA9-2DD9F6998F98}"/>
    <dgm:cxn modelId="{ABB48514-8F83-4326-9E69-A409EB0B298A}" type="presOf" srcId="{678D234D-48FC-445B-B9B4-6B3FDF8C5D5D}" destId="{F1428F40-1569-4644-B811-0F7DE138B89A}" srcOrd="0" destOrd="0" presId="urn:microsoft.com/office/officeart/2005/8/layout/hierarchy4"/>
    <dgm:cxn modelId="{0D59FC17-602E-43B4-916B-5E31420D456B}" srcId="{2E537CC7-102E-46D6-B3F9-91C70A1D71B7}" destId="{5D154BF8-D358-4486-8EFF-1E3212893306}" srcOrd="0" destOrd="0" parTransId="{BEB0A7FF-F2A0-4092-8FA6-64AC35993969}" sibTransId="{41BD5FFD-56FB-40B7-8FCC-B84E7F498839}"/>
    <dgm:cxn modelId="{4A310A49-DE9E-48DD-B66F-ADB4CB1B17D0}" type="presOf" srcId="{2E537CC7-102E-46D6-B3F9-91C70A1D71B7}" destId="{AF298213-3F95-4CD3-88FD-F67C6F6D4D99}" srcOrd="0" destOrd="0" presId="urn:microsoft.com/office/officeart/2005/8/layout/hierarchy4"/>
    <dgm:cxn modelId="{D24EC84F-0011-4CEC-8B7B-30037CD56BD9}" type="presOf" srcId="{D0378731-7952-4B88-A3B7-11F52A44EDAA}" destId="{F6D3D116-17D8-40ED-A117-0A1936574481}" srcOrd="0" destOrd="0" presId="urn:microsoft.com/office/officeart/2005/8/layout/hierarchy4"/>
    <dgm:cxn modelId="{FA47D954-B928-4177-9CAA-9B0D71A91954}" type="presOf" srcId="{BD325713-2BCD-40D6-97ED-6C18A79EEAD3}" destId="{18D2E5EF-C745-4BE2-B926-11E3B9106285}" srcOrd="0" destOrd="0" presId="urn:microsoft.com/office/officeart/2005/8/layout/hierarchy4"/>
    <dgm:cxn modelId="{1F701D97-984A-45D8-8D80-D87AF88BAFF9}" type="presOf" srcId="{5D154BF8-D358-4486-8EFF-1E3212893306}" destId="{36225EDC-0173-49D5-94FC-2C4C9D8D8B58}" srcOrd="0" destOrd="0" presId="urn:microsoft.com/office/officeart/2005/8/layout/hierarchy4"/>
    <dgm:cxn modelId="{F904EC97-36FA-454F-B58E-CBA14DA2F143}" type="presOf" srcId="{EA7B6024-22E9-453A-9F79-00FF9FCAC082}" destId="{B125A867-E11D-4A57-96E4-CE1FD88E415F}" srcOrd="0" destOrd="0" presId="urn:microsoft.com/office/officeart/2005/8/layout/hierarchy4"/>
    <dgm:cxn modelId="{F873C6A4-E4E5-4B4F-A40B-A10C5EC12F63}" srcId="{BD325713-2BCD-40D6-97ED-6C18A79EEAD3}" destId="{678D234D-48FC-445B-B9B4-6B3FDF8C5D5D}" srcOrd="0" destOrd="0" parTransId="{513973CE-1B45-4D89-9937-A26CC53E0978}" sibTransId="{09A78819-73C6-479C-9B09-83EABCF59855}"/>
    <dgm:cxn modelId="{54DC0BA9-80BD-4256-B859-783B315A3036}" srcId="{EA7B6024-22E9-453A-9F79-00FF9FCAC082}" destId="{D0378731-7952-4B88-A3B7-11F52A44EDAA}" srcOrd="0" destOrd="0" parTransId="{63E36DD4-1977-462B-A6AA-E983FA58924B}" sibTransId="{7C2465C4-B9C1-447F-A968-EA35A5FCABC8}"/>
    <dgm:cxn modelId="{45A869F5-84AE-4579-84FD-4C942E2154D5}" srcId="{678D234D-48FC-445B-B9B4-6B3FDF8C5D5D}" destId="{2E537CC7-102E-46D6-B3F9-91C70A1D71B7}" srcOrd="0" destOrd="0" parTransId="{F57C1EF8-93F8-4F69-BD95-6AB1DE419546}" sibTransId="{02652E93-F0F4-45EC-AA01-947F965C7790}"/>
    <dgm:cxn modelId="{050343DF-0A5E-4EE0-A959-3DD1C24018B2}" type="presParOf" srcId="{18D2E5EF-C745-4BE2-B926-11E3B9106285}" destId="{72A52571-EA12-46F2-B2B1-FB924A167B0F}" srcOrd="0" destOrd="0" presId="urn:microsoft.com/office/officeart/2005/8/layout/hierarchy4"/>
    <dgm:cxn modelId="{E30B7D5C-0A9B-4EA7-810F-E86AB0F3A5A5}" type="presParOf" srcId="{72A52571-EA12-46F2-B2B1-FB924A167B0F}" destId="{F1428F40-1569-4644-B811-0F7DE138B89A}" srcOrd="0" destOrd="0" presId="urn:microsoft.com/office/officeart/2005/8/layout/hierarchy4"/>
    <dgm:cxn modelId="{DC5FCDF4-C51F-4A61-BE71-C804604BD645}" type="presParOf" srcId="{72A52571-EA12-46F2-B2B1-FB924A167B0F}" destId="{C688C77D-08B2-4A07-9E1C-655D1F6BFB7E}" srcOrd="1" destOrd="0" presId="urn:microsoft.com/office/officeart/2005/8/layout/hierarchy4"/>
    <dgm:cxn modelId="{B862B42B-D38F-44D1-95A3-3B7DB203C45B}" type="presParOf" srcId="{72A52571-EA12-46F2-B2B1-FB924A167B0F}" destId="{A27D2F09-1DD6-42FA-8A4B-771A01AD2109}" srcOrd="2" destOrd="0" presId="urn:microsoft.com/office/officeart/2005/8/layout/hierarchy4"/>
    <dgm:cxn modelId="{73CA6C67-5693-4974-9E3B-0ACB836B44D3}" type="presParOf" srcId="{A27D2F09-1DD6-42FA-8A4B-771A01AD2109}" destId="{13CA35FB-7162-41E4-A02A-D32146490EBC}" srcOrd="0" destOrd="0" presId="urn:microsoft.com/office/officeart/2005/8/layout/hierarchy4"/>
    <dgm:cxn modelId="{2E98445D-DA05-4F71-A813-A26344B0EC07}" type="presParOf" srcId="{13CA35FB-7162-41E4-A02A-D32146490EBC}" destId="{AF298213-3F95-4CD3-88FD-F67C6F6D4D99}" srcOrd="0" destOrd="0" presId="urn:microsoft.com/office/officeart/2005/8/layout/hierarchy4"/>
    <dgm:cxn modelId="{63D005D4-FB0B-410E-8EDE-71459FDBB5EC}" type="presParOf" srcId="{13CA35FB-7162-41E4-A02A-D32146490EBC}" destId="{456BB4EA-E485-4004-A5ED-8C55A0A7149E}" srcOrd="1" destOrd="0" presId="urn:microsoft.com/office/officeart/2005/8/layout/hierarchy4"/>
    <dgm:cxn modelId="{519CE39C-FB7D-4D87-99F3-3C41763FA939}" type="presParOf" srcId="{13CA35FB-7162-41E4-A02A-D32146490EBC}" destId="{C3F693BF-28D4-41A8-8EBC-FB4955449E99}" srcOrd="2" destOrd="0" presId="urn:microsoft.com/office/officeart/2005/8/layout/hierarchy4"/>
    <dgm:cxn modelId="{CBA8AB81-D429-4D10-977E-9408F7DCBEB4}" type="presParOf" srcId="{C3F693BF-28D4-41A8-8EBC-FB4955449E99}" destId="{3E63867B-03DF-44BB-BC51-8CAAB125D2EA}" srcOrd="0" destOrd="0" presId="urn:microsoft.com/office/officeart/2005/8/layout/hierarchy4"/>
    <dgm:cxn modelId="{A1F76210-1D3C-4FD5-812F-97D7C5A1C5A3}" type="presParOf" srcId="{3E63867B-03DF-44BB-BC51-8CAAB125D2EA}" destId="{36225EDC-0173-49D5-94FC-2C4C9D8D8B58}" srcOrd="0" destOrd="0" presId="urn:microsoft.com/office/officeart/2005/8/layout/hierarchy4"/>
    <dgm:cxn modelId="{630E8536-0AC9-4646-A2A4-A65C1D6C806C}" type="presParOf" srcId="{3E63867B-03DF-44BB-BC51-8CAAB125D2EA}" destId="{2EC62EEF-C30C-42AB-A475-7337202DA9B5}" srcOrd="1" destOrd="0" presId="urn:microsoft.com/office/officeart/2005/8/layout/hierarchy4"/>
    <dgm:cxn modelId="{6AAB77BD-DCAC-4B34-835C-101309062D59}" type="presParOf" srcId="{A27D2F09-1DD6-42FA-8A4B-771A01AD2109}" destId="{89DC4BE1-95A3-4E78-9E17-441955DBCE46}" srcOrd="1" destOrd="0" presId="urn:microsoft.com/office/officeart/2005/8/layout/hierarchy4"/>
    <dgm:cxn modelId="{0878FA1A-D7ED-4516-9B1C-DBEC35F9196E}" type="presParOf" srcId="{A27D2F09-1DD6-42FA-8A4B-771A01AD2109}" destId="{3EA4228F-6ADC-4C75-8A36-BF05B1C3A52E}" srcOrd="2" destOrd="0" presId="urn:microsoft.com/office/officeart/2005/8/layout/hierarchy4"/>
    <dgm:cxn modelId="{8E4F7FA2-4046-4586-AC98-B4567350C6C6}" type="presParOf" srcId="{3EA4228F-6ADC-4C75-8A36-BF05B1C3A52E}" destId="{B125A867-E11D-4A57-96E4-CE1FD88E415F}" srcOrd="0" destOrd="0" presId="urn:microsoft.com/office/officeart/2005/8/layout/hierarchy4"/>
    <dgm:cxn modelId="{A75A0344-8A14-48D4-B14B-786970BE86B1}" type="presParOf" srcId="{3EA4228F-6ADC-4C75-8A36-BF05B1C3A52E}" destId="{76C87119-33D9-4D60-98A9-E0751B9D7F65}" srcOrd="1" destOrd="0" presId="urn:microsoft.com/office/officeart/2005/8/layout/hierarchy4"/>
    <dgm:cxn modelId="{B6A12228-FCA2-47BB-8001-A30D2F3E36E2}" type="presParOf" srcId="{3EA4228F-6ADC-4C75-8A36-BF05B1C3A52E}" destId="{A60D47E9-3B04-4AA4-BE71-BAEDFC7468AB}" srcOrd="2" destOrd="0" presId="urn:microsoft.com/office/officeart/2005/8/layout/hierarchy4"/>
    <dgm:cxn modelId="{4A53A04C-82F3-4E10-BFF2-5DE43DBDB5F3}" type="presParOf" srcId="{A60D47E9-3B04-4AA4-BE71-BAEDFC7468AB}" destId="{75E4EE60-A90D-4627-99A6-E8113F40E6CB}" srcOrd="0" destOrd="0" presId="urn:microsoft.com/office/officeart/2005/8/layout/hierarchy4"/>
    <dgm:cxn modelId="{6337EED5-B617-498D-BA32-4C3A7C69CA84}" type="presParOf" srcId="{75E4EE60-A90D-4627-99A6-E8113F40E6CB}" destId="{F6D3D116-17D8-40ED-A117-0A1936574481}" srcOrd="0" destOrd="0" presId="urn:microsoft.com/office/officeart/2005/8/layout/hierarchy4"/>
    <dgm:cxn modelId="{BCA619D3-CC1C-4B28-B867-7E41804D9875}" type="presParOf" srcId="{75E4EE60-A90D-4627-99A6-E8113F40E6CB}" destId="{AC48590F-3EDF-4292-A529-E358BF62F25B}"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44AD41-7B9C-4881-93D6-6621B920B9D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sl-SI"/>
        </a:p>
      </dgm:t>
    </dgm:pt>
    <dgm:pt modelId="{25EAD6DE-E7C2-4569-AEAA-C1E8DAB45BC5}">
      <dgm:prSet phldrT="[besedilo]" phldr="0" custT="1"/>
      <dgm:spPr>
        <a:solidFill>
          <a:srgbClr val="B0D03B"/>
        </a:solidFill>
        <a:ln>
          <a:solidFill>
            <a:srgbClr val="B0D03B"/>
          </a:solidFill>
        </a:ln>
      </dgm:spPr>
      <dgm:t>
        <a:bodyPr/>
        <a:lstStyle/>
        <a:p>
          <a:r>
            <a:rPr lang="sl-SI" sz="1800" dirty="0">
              <a:latin typeface="Calibri" panose="020F0502020204030204" pitchFamily="34" charset="0"/>
              <a:ea typeface="Calibri" panose="020F0502020204030204" pitchFamily="34" charset="0"/>
              <a:cs typeface="Calibri" panose="020F0502020204030204" pitchFamily="34" charset="0"/>
            </a:rPr>
            <a:t>ZAPOSLENI V DRUŠTVU</a:t>
          </a:r>
        </a:p>
      </dgm:t>
    </dgm:pt>
    <dgm:pt modelId="{E86389BC-30EF-4FC2-BADB-B0B718C5A2C6}" type="parTrans" cxnId="{562D220D-2460-4B5A-9831-DF8D05F600F0}">
      <dgm:prSet/>
      <dgm:spPr/>
      <dgm:t>
        <a:bodyPr/>
        <a:lstStyle/>
        <a:p>
          <a:endParaRPr lang="sl-SI"/>
        </a:p>
      </dgm:t>
    </dgm:pt>
    <dgm:pt modelId="{F1CC1D24-5A26-45C0-A49B-73D79024F724}" type="sibTrans" cxnId="{562D220D-2460-4B5A-9831-DF8D05F600F0}">
      <dgm:prSet/>
      <dgm:spPr/>
      <dgm:t>
        <a:bodyPr/>
        <a:lstStyle/>
        <a:p>
          <a:endParaRPr lang="sl-SI"/>
        </a:p>
      </dgm:t>
    </dgm:pt>
    <dgm:pt modelId="{C279D5E5-0CE2-405E-88F6-DF82DE3F9D96}">
      <dgm:prSet phldrT="[besedilo]" phldr="0" custT="1"/>
      <dgm:spPr>
        <a:ln>
          <a:solidFill>
            <a:srgbClr val="B0D03B"/>
          </a:solidFill>
        </a:ln>
      </dgm:spPr>
      <dgm:t>
        <a:bodyPr/>
        <a:lstStyle/>
        <a:p>
          <a:r>
            <a:rPr lang="sl-SI" sz="1600" kern="1200" dirty="0">
              <a:solidFill>
                <a:srgbClr val="B0D03B"/>
              </a:solidFill>
              <a:latin typeface="Calibri" panose="020F0502020204030204" pitchFamily="34" charset="0"/>
              <a:ea typeface="Calibri" panose="020F0502020204030204" pitchFamily="34" charset="0"/>
              <a:cs typeface="Calibri" panose="020F0502020204030204" pitchFamily="34" charset="0"/>
            </a:rPr>
            <a:t>• </a:t>
          </a:r>
          <a:r>
            <a:rPr lang="sl-SI" sz="1600" kern="1200" dirty="0">
              <a:solidFill>
                <a:srgbClr val="000000">
                  <a:lumMod val="65000"/>
                  <a:lumOff val="35000"/>
                </a:srgbClr>
              </a:solidFill>
              <a:latin typeface="Calibri" panose="020F0502020204030204" pitchFamily="34" charset="0"/>
              <a:ea typeface="Calibri" panose="020F0502020204030204" pitchFamily="34" charset="0"/>
              <a:cs typeface="Calibri" panose="020F0502020204030204" pitchFamily="34" charset="0"/>
            </a:rPr>
            <a:t>Pogodba o zaposlitvi</a:t>
          </a:r>
        </a:p>
        <a:p>
          <a:r>
            <a:rPr lang="sl-SI" sz="1600" kern="1200" dirty="0">
              <a:solidFill>
                <a:srgbClr val="B0D03B"/>
              </a:solidFill>
              <a:latin typeface="Calibri" panose="020F0502020204030204" pitchFamily="34" charset="0"/>
              <a:ea typeface="Calibri" panose="020F0502020204030204" pitchFamily="34" charset="0"/>
              <a:cs typeface="Calibri" panose="020F0502020204030204" pitchFamily="34" charset="0"/>
            </a:rPr>
            <a:t>• </a:t>
          </a:r>
          <a:r>
            <a:rPr lang="sl-SI" sz="1600" kern="1200" dirty="0" err="1">
              <a:solidFill>
                <a:srgbClr val="000000">
                  <a:lumMod val="65000"/>
                  <a:lumOff val="35000"/>
                </a:srgbClr>
              </a:solidFill>
              <a:latin typeface="Calibri" panose="020F0502020204030204" pitchFamily="34" charset="0"/>
              <a:ea typeface="Calibri" panose="020F0502020204030204" pitchFamily="34" charset="0"/>
              <a:cs typeface="Calibri" panose="020F0502020204030204" pitchFamily="34" charset="0"/>
            </a:rPr>
            <a:t>Podjemna</a:t>
          </a:r>
          <a:r>
            <a:rPr lang="sl-SI" sz="1600" kern="1200" dirty="0">
              <a:solidFill>
                <a:srgbClr val="000000">
                  <a:lumMod val="65000"/>
                  <a:lumOff val="35000"/>
                </a:srgbClr>
              </a:solidFill>
              <a:latin typeface="Calibri" panose="020F0502020204030204" pitchFamily="34" charset="0"/>
              <a:ea typeface="Calibri" panose="020F0502020204030204" pitchFamily="34" charset="0"/>
              <a:cs typeface="Calibri" panose="020F0502020204030204" pitchFamily="34" charset="0"/>
            </a:rPr>
            <a:t> ali avtorska pogodba</a:t>
          </a:r>
        </a:p>
      </dgm:t>
    </dgm:pt>
    <dgm:pt modelId="{3BA3EA6B-74F2-4E32-96FE-A3F5B299151C}" type="parTrans" cxnId="{1D5BACD9-9889-44B2-AF73-1D9C228CEC40}">
      <dgm:prSet/>
      <dgm:spPr>
        <a:solidFill>
          <a:srgbClr val="B0D03B"/>
        </a:solidFill>
        <a:ln>
          <a:solidFill>
            <a:srgbClr val="B0D03B"/>
          </a:solidFill>
        </a:ln>
      </dgm:spPr>
      <dgm:t>
        <a:bodyPr/>
        <a:lstStyle/>
        <a:p>
          <a:endParaRPr lang="sl-SI"/>
        </a:p>
      </dgm:t>
    </dgm:pt>
    <dgm:pt modelId="{BA074F45-3C69-49ED-9536-05F9367C7A3A}" type="sibTrans" cxnId="{1D5BACD9-9889-44B2-AF73-1D9C228CEC40}">
      <dgm:prSet/>
      <dgm:spPr/>
      <dgm:t>
        <a:bodyPr/>
        <a:lstStyle/>
        <a:p>
          <a:endParaRPr lang="sl-SI"/>
        </a:p>
      </dgm:t>
    </dgm:pt>
    <dgm:pt modelId="{B8ECEE7F-07DE-4AD6-84C2-A2E5E6CB0398}">
      <dgm:prSet phldrT="[besedilo]" phldr="0" custT="1"/>
      <dgm:spPr>
        <a:ln>
          <a:solidFill>
            <a:srgbClr val="B0D03B"/>
          </a:solidFill>
        </a:ln>
      </dgm:spPr>
      <dgm:t>
        <a:bodyPr/>
        <a:lstStyle/>
        <a:p>
          <a:endParaRPr lang="sl-SI" sz="1600" kern="1200" dirty="0">
            <a:solidFill>
              <a:srgbClr val="000000">
                <a:lumMod val="65000"/>
                <a:lumOff val="35000"/>
              </a:srgbClr>
            </a:solidFill>
            <a:latin typeface="Calibri" panose="020F0502020204030204" pitchFamily="34" charset="0"/>
            <a:ea typeface="Calibri" panose="020F0502020204030204" pitchFamily="34" charset="0"/>
            <a:cs typeface="Calibri" panose="020F0502020204030204" pitchFamily="34" charset="0"/>
          </a:endParaRPr>
        </a:p>
        <a:p>
          <a:r>
            <a:rPr lang="sl-SI" sz="1400" kern="1200" dirty="0">
              <a:solidFill>
                <a:srgbClr val="000000">
                  <a:lumMod val="65000"/>
                  <a:lumOff val="35000"/>
                </a:srgbClr>
              </a:solidFill>
              <a:latin typeface="Calibri" panose="020F0502020204030204" pitchFamily="34" charset="0"/>
              <a:ea typeface="Calibri" panose="020F0502020204030204" pitchFamily="34" charset="0"/>
              <a:cs typeface="Calibri" panose="020F0502020204030204" pitchFamily="34" charset="0"/>
            </a:rPr>
            <a:t>Vodenje in koordinacija – </a:t>
          </a:r>
          <a:r>
            <a:rPr lang="sl-SI" sz="1400" b="1" kern="1200" dirty="0">
              <a:solidFill>
                <a:srgbClr val="B0D03B"/>
              </a:solidFill>
              <a:latin typeface="Calibri" panose="020F0502020204030204" pitchFamily="34" charset="0"/>
              <a:ea typeface="Calibri" panose="020F0502020204030204" pitchFamily="34" charset="0"/>
              <a:cs typeface="Calibri" panose="020F0502020204030204" pitchFamily="34" charset="0"/>
            </a:rPr>
            <a:t>23,33 EUR/h</a:t>
          </a:r>
        </a:p>
        <a:p>
          <a:r>
            <a:rPr lang="sl-SI" sz="1400" kern="1200" dirty="0">
              <a:solidFill>
                <a:srgbClr val="000000">
                  <a:lumMod val="65000"/>
                  <a:lumOff val="35000"/>
                </a:srgbClr>
              </a:solidFill>
              <a:latin typeface="Calibri" panose="020F0502020204030204" pitchFamily="34" charset="0"/>
              <a:ea typeface="Calibri" panose="020F0502020204030204" pitchFamily="34" charset="0"/>
              <a:cs typeface="Calibri" panose="020F0502020204030204" pitchFamily="34" charset="0"/>
            </a:rPr>
            <a:t>Strokovna in tehnična pomoč – </a:t>
          </a:r>
          <a:r>
            <a:rPr lang="sl-SI" sz="1400" b="1" kern="1200" dirty="0">
              <a:solidFill>
                <a:srgbClr val="B0D03B"/>
              </a:solidFill>
              <a:latin typeface="Calibri" panose="020F0502020204030204" pitchFamily="34" charset="0"/>
              <a:ea typeface="Calibri" panose="020F0502020204030204" pitchFamily="34" charset="0"/>
              <a:cs typeface="Calibri" panose="020F0502020204030204" pitchFamily="34" charset="0"/>
            </a:rPr>
            <a:t>17,89 EUR/h</a:t>
          </a:r>
        </a:p>
        <a:p>
          <a:r>
            <a:rPr lang="sl-SI" sz="1400" kern="1200" dirty="0">
              <a:solidFill>
                <a:srgbClr val="000000">
                  <a:lumMod val="65000"/>
                  <a:lumOff val="35000"/>
                </a:srgbClr>
              </a:solidFill>
              <a:latin typeface="Calibri" panose="020F0502020204030204" pitchFamily="34" charset="0"/>
              <a:ea typeface="Calibri" panose="020F0502020204030204" pitchFamily="34" charset="0"/>
              <a:cs typeface="Calibri" panose="020F0502020204030204" pitchFamily="34" charset="0"/>
            </a:rPr>
            <a:t>Izvajanje neindustrijskih dejavnosti – </a:t>
          </a:r>
          <a:r>
            <a:rPr lang="sl-SI" sz="1400" b="1" kern="1200" dirty="0">
              <a:solidFill>
                <a:srgbClr val="B0D03B"/>
              </a:solidFill>
              <a:latin typeface="Calibri" panose="020F0502020204030204" pitchFamily="34" charset="0"/>
              <a:ea typeface="Calibri" panose="020F0502020204030204" pitchFamily="34" charset="0"/>
              <a:cs typeface="Calibri" panose="020F0502020204030204" pitchFamily="34" charset="0"/>
            </a:rPr>
            <a:t>13,24 EUR/h</a:t>
          </a:r>
        </a:p>
        <a:p>
          <a:endParaRPr lang="sl-SI" sz="1600" kern="1200" dirty="0">
            <a:latin typeface="Calibri" panose="020F0502020204030204" pitchFamily="34" charset="0"/>
            <a:ea typeface="Calibri" panose="020F0502020204030204" pitchFamily="34" charset="0"/>
            <a:cs typeface="Calibri" panose="020F0502020204030204" pitchFamily="34" charset="0"/>
          </a:endParaRPr>
        </a:p>
      </dgm:t>
    </dgm:pt>
    <dgm:pt modelId="{D450F1C1-1EA4-4F68-9E24-03DCC0BCC05F}" type="parTrans" cxnId="{14C3EB2E-ADF4-49D9-9C74-D0AE8783F5B3}">
      <dgm:prSet/>
      <dgm:spPr>
        <a:solidFill>
          <a:srgbClr val="B0D03B"/>
        </a:solidFill>
        <a:ln>
          <a:solidFill>
            <a:srgbClr val="B0D03B"/>
          </a:solidFill>
        </a:ln>
      </dgm:spPr>
      <dgm:t>
        <a:bodyPr/>
        <a:lstStyle/>
        <a:p>
          <a:endParaRPr lang="sl-SI"/>
        </a:p>
      </dgm:t>
    </dgm:pt>
    <dgm:pt modelId="{389A45BC-3068-4091-A68B-8790D421DED4}" type="sibTrans" cxnId="{14C3EB2E-ADF4-49D9-9C74-D0AE8783F5B3}">
      <dgm:prSet/>
      <dgm:spPr/>
      <dgm:t>
        <a:bodyPr/>
        <a:lstStyle/>
        <a:p>
          <a:endParaRPr lang="sl-SI"/>
        </a:p>
      </dgm:t>
    </dgm:pt>
    <dgm:pt modelId="{555E65A5-61DA-4627-95D3-852EA03B1942}">
      <dgm:prSet phldrT="[besedilo]" phldr="0" custT="1"/>
      <dgm:spPr>
        <a:solidFill>
          <a:srgbClr val="B0D03B"/>
        </a:solidFill>
        <a:ln>
          <a:solidFill>
            <a:srgbClr val="B0D03B"/>
          </a:solidFill>
        </a:ln>
      </dgm:spPr>
      <dgm:t>
        <a:bodyPr/>
        <a:lstStyle/>
        <a:p>
          <a:r>
            <a:rPr lang="sl-SI" sz="1800" dirty="0">
              <a:latin typeface="Calibri" panose="020F0502020204030204" pitchFamily="34" charset="0"/>
              <a:ea typeface="Calibri" panose="020F0502020204030204" pitchFamily="34" charset="0"/>
              <a:cs typeface="Calibri" panose="020F0502020204030204" pitchFamily="34" charset="0"/>
            </a:rPr>
            <a:t>PROSTOVOLJSKO DELO</a:t>
          </a:r>
        </a:p>
      </dgm:t>
    </dgm:pt>
    <dgm:pt modelId="{7FE62F3C-6E5D-4765-8BC9-1F2E8EFFDECF}" type="parTrans" cxnId="{1C477848-7039-49C5-AECF-81A6B7569E86}">
      <dgm:prSet/>
      <dgm:spPr/>
      <dgm:t>
        <a:bodyPr/>
        <a:lstStyle/>
        <a:p>
          <a:endParaRPr lang="sl-SI"/>
        </a:p>
      </dgm:t>
    </dgm:pt>
    <dgm:pt modelId="{28B8AA92-A66D-4B32-B2E6-06A6DCB1B5A2}" type="sibTrans" cxnId="{1C477848-7039-49C5-AECF-81A6B7569E86}">
      <dgm:prSet/>
      <dgm:spPr/>
      <dgm:t>
        <a:bodyPr/>
        <a:lstStyle/>
        <a:p>
          <a:endParaRPr lang="sl-SI"/>
        </a:p>
      </dgm:t>
    </dgm:pt>
    <dgm:pt modelId="{A27318F4-C562-4CF5-8514-B1A275C2BEE9}">
      <dgm:prSet phldrT="[besedilo]" custT="1"/>
      <dgm:spPr>
        <a:ln>
          <a:solidFill>
            <a:srgbClr val="B0D03B"/>
          </a:solidFill>
        </a:ln>
      </dgm:spPr>
      <dgm:t>
        <a:bodyPr/>
        <a:lstStyle/>
        <a:p>
          <a:pPr>
            <a:buFont typeface="Arial" panose="020B0604020202020204" pitchFamily="34" charset="0"/>
            <a:buNone/>
          </a:pPr>
          <a:r>
            <a:rPr lang="sl-SI" sz="1600" dirty="0">
              <a:solidFill>
                <a:srgbClr val="B0D03B"/>
              </a:solidFill>
              <a:latin typeface="Calibri" panose="020F0502020204030204" pitchFamily="34" charset="0"/>
              <a:ea typeface="Calibri" panose="020F0502020204030204" pitchFamily="34" charset="0"/>
              <a:cs typeface="Calibri" panose="020F0502020204030204" pitchFamily="34" charset="0"/>
            </a:rPr>
            <a:t>•</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Vpisnik prostovoljskih organizacij in org. s prostovoljskim programom</a:t>
          </a:r>
        </a:p>
        <a:p>
          <a:pPr>
            <a:buFont typeface="Arial" panose="020B0604020202020204" pitchFamily="34" charset="0"/>
            <a:buChar char="•"/>
          </a:pPr>
          <a:r>
            <a:rPr lang="sl-SI" sz="1600" dirty="0">
              <a:solidFill>
                <a:srgbClr val="B0D03B"/>
              </a:solidFill>
              <a:latin typeface="Calibri" panose="020F0502020204030204" pitchFamily="34" charset="0"/>
              <a:ea typeface="Calibri" panose="020F0502020204030204" pitchFamily="34" charset="0"/>
              <a:cs typeface="Calibri" panose="020F0502020204030204" pitchFamily="34" charset="0"/>
            </a:rPr>
            <a:t>•</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Pogodba o prostovoljnem delu - dogovor med prostovoljcem in organizacijo</a:t>
          </a:r>
          <a:endParaRPr lang="sl-SI" sz="1600" dirty="0">
            <a:latin typeface="Calibri" panose="020F0502020204030204" pitchFamily="34" charset="0"/>
            <a:ea typeface="Calibri" panose="020F0502020204030204" pitchFamily="34" charset="0"/>
            <a:cs typeface="Calibri" panose="020F0502020204030204" pitchFamily="34" charset="0"/>
          </a:endParaRPr>
        </a:p>
      </dgm:t>
    </dgm:pt>
    <dgm:pt modelId="{F393F549-2D1C-4C42-A19A-27B94698D209}" type="parTrans" cxnId="{29E1AB0A-65F4-45CF-8A05-6CC9F820849F}">
      <dgm:prSet/>
      <dgm:spPr>
        <a:solidFill>
          <a:srgbClr val="B0D03B"/>
        </a:solidFill>
        <a:ln>
          <a:solidFill>
            <a:srgbClr val="B0D03B"/>
          </a:solidFill>
        </a:ln>
      </dgm:spPr>
      <dgm:t>
        <a:bodyPr/>
        <a:lstStyle/>
        <a:p>
          <a:endParaRPr lang="sl-SI"/>
        </a:p>
      </dgm:t>
    </dgm:pt>
    <dgm:pt modelId="{46413CA8-BCF8-47D2-B3E0-88B206589B4D}" type="sibTrans" cxnId="{29E1AB0A-65F4-45CF-8A05-6CC9F820849F}">
      <dgm:prSet/>
      <dgm:spPr/>
      <dgm:t>
        <a:bodyPr/>
        <a:lstStyle/>
        <a:p>
          <a:endParaRPr lang="sl-SI"/>
        </a:p>
      </dgm:t>
    </dgm:pt>
    <dgm:pt modelId="{42910C8B-847D-431E-BB14-1C2DAF338ED1}">
      <dgm:prSet phldrT="[besedilo]" phldr="0" custT="1"/>
      <dgm:spPr>
        <a:ln>
          <a:solidFill>
            <a:srgbClr val="B0D03B"/>
          </a:solidFill>
        </a:ln>
      </dgm:spPr>
      <dgm:t>
        <a:bodyPr/>
        <a:lstStyle/>
        <a:p>
          <a:r>
            <a:rPr lang="sl-SI" sz="1400" kern="1200" dirty="0">
              <a:solidFill>
                <a:srgbClr val="000000">
                  <a:lumMod val="65000"/>
                  <a:lumOff val="35000"/>
                </a:srgbClr>
              </a:solidFill>
              <a:latin typeface="Calibri" panose="020F0502020204030204" pitchFamily="34" charset="0"/>
              <a:ea typeface="Calibri" panose="020F0502020204030204" pitchFamily="34" charset="0"/>
              <a:cs typeface="Calibri" panose="020F0502020204030204" pitchFamily="34" charset="0"/>
            </a:rPr>
            <a:t>Prostovoljsko delo (organizacijsko) – </a:t>
          </a:r>
          <a:r>
            <a:rPr lang="sl-SI" sz="1400" b="1" kern="1200" dirty="0">
              <a:solidFill>
                <a:srgbClr val="B0D03B"/>
              </a:solidFill>
              <a:latin typeface="Calibri" panose="020F0502020204030204" pitchFamily="34" charset="0"/>
              <a:ea typeface="Calibri" panose="020F0502020204030204" pitchFamily="34" charset="0"/>
              <a:cs typeface="Calibri" panose="020F0502020204030204" pitchFamily="34" charset="0"/>
            </a:rPr>
            <a:t>13,00 EUR/h</a:t>
          </a:r>
        </a:p>
        <a:p>
          <a:r>
            <a:rPr lang="sl-SI" sz="1400" kern="1200" dirty="0">
              <a:solidFill>
                <a:srgbClr val="000000">
                  <a:lumMod val="65000"/>
                  <a:lumOff val="35000"/>
                </a:srgbClr>
              </a:solidFill>
              <a:latin typeface="Calibri" panose="020F0502020204030204" pitchFamily="34" charset="0"/>
              <a:ea typeface="Calibri" panose="020F0502020204030204" pitchFamily="34" charset="0"/>
              <a:cs typeface="Calibri" panose="020F0502020204030204" pitchFamily="34" charset="0"/>
            </a:rPr>
            <a:t>Prostovoljsko delo (vsebinsko) – </a:t>
          </a:r>
          <a:r>
            <a:rPr lang="sl-SI" sz="1400" b="1" kern="1200" dirty="0">
              <a:solidFill>
                <a:srgbClr val="B0D03B"/>
              </a:solidFill>
              <a:latin typeface="Calibri" panose="020F0502020204030204" pitchFamily="34" charset="0"/>
              <a:ea typeface="Calibri" panose="020F0502020204030204" pitchFamily="34" charset="0"/>
              <a:cs typeface="Calibri" panose="020F0502020204030204" pitchFamily="34" charset="0"/>
            </a:rPr>
            <a:t>10,00 EUR/h</a:t>
          </a:r>
        </a:p>
        <a:p>
          <a:r>
            <a:rPr lang="sl-SI" sz="1400" kern="1200" dirty="0">
              <a:solidFill>
                <a:srgbClr val="000000">
                  <a:lumMod val="65000"/>
                  <a:lumOff val="35000"/>
                </a:srgbClr>
              </a:solidFill>
              <a:latin typeface="Calibri" panose="020F0502020204030204" pitchFamily="34" charset="0"/>
              <a:ea typeface="Calibri" panose="020F0502020204030204" pitchFamily="34" charset="0"/>
              <a:cs typeface="Calibri" panose="020F0502020204030204" pitchFamily="34" charset="0"/>
            </a:rPr>
            <a:t>Prostovoljsko delo (drugo) – </a:t>
          </a:r>
          <a:r>
            <a:rPr lang="sl-SI" sz="1400" b="1" kern="1200" dirty="0">
              <a:solidFill>
                <a:srgbClr val="B0D03B"/>
              </a:solidFill>
              <a:latin typeface="Calibri" panose="020F0502020204030204" pitchFamily="34" charset="0"/>
              <a:ea typeface="Calibri" panose="020F0502020204030204" pitchFamily="34" charset="0"/>
              <a:cs typeface="Calibri" panose="020F0502020204030204" pitchFamily="34" charset="0"/>
            </a:rPr>
            <a:t>6,00 EUR/h</a:t>
          </a:r>
        </a:p>
      </dgm:t>
    </dgm:pt>
    <dgm:pt modelId="{4B1723CC-5AF5-431B-8F37-2E61E15DBB03}" type="parTrans" cxnId="{B7EEB866-DF76-4F25-A2BC-286C8D42704E}">
      <dgm:prSet/>
      <dgm:spPr>
        <a:solidFill>
          <a:srgbClr val="B0D03B"/>
        </a:solidFill>
        <a:ln>
          <a:solidFill>
            <a:srgbClr val="B0D03B"/>
          </a:solidFill>
        </a:ln>
      </dgm:spPr>
      <dgm:t>
        <a:bodyPr/>
        <a:lstStyle/>
        <a:p>
          <a:endParaRPr lang="sl-SI"/>
        </a:p>
      </dgm:t>
    </dgm:pt>
    <dgm:pt modelId="{2C84CF22-8CF5-4C00-B633-C5473BAE600F}" type="sibTrans" cxnId="{B7EEB866-DF76-4F25-A2BC-286C8D42704E}">
      <dgm:prSet/>
      <dgm:spPr/>
      <dgm:t>
        <a:bodyPr/>
        <a:lstStyle/>
        <a:p>
          <a:endParaRPr lang="sl-SI"/>
        </a:p>
      </dgm:t>
    </dgm:pt>
    <dgm:pt modelId="{A088C013-9ECF-432F-A816-A326603884D3}" type="pres">
      <dgm:prSet presAssocID="{E144AD41-7B9C-4881-93D6-6621B920B9D1}" presName="diagram" presStyleCnt="0">
        <dgm:presLayoutVars>
          <dgm:chPref val="1"/>
          <dgm:dir/>
          <dgm:animOne val="branch"/>
          <dgm:animLvl val="lvl"/>
          <dgm:resizeHandles/>
        </dgm:presLayoutVars>
      </dgm:prSet>
      <dgm:spPr/>
    </dgm:pt>
    <dgm:pt modelId="{C14E3A9B-E418-43C7-A08E-8EBCB49ECA38}" type="pres">
      <dgm:prSet presAssocID="{25EAD6DE-E7C2-4569-AEAA-C1E8DAB45BC5}" presName="root" presStyleCnt="0"/>
      <dgm:spPr/>
    </dgm:pt>
    <dgm:pt modelId="{82554CA8-DCAA-4472-A0D7-06B7E7E7AA03}" type="pres">
      <dgm:prSet presAssocID="{25EAD6DE-E7C2-4569-AEAA-C1E8DAB45BC5}" presName="rootComposite" presStyleCnt="0"/>
      <dgm:spPr/>
    </dgm:pt>
    <dgm:pt modelId="{8F3F9BBD-7ACF-45FB-91DA-11874FE13F77}" type="pres">
      <dgm:prSet presAssocID="{25EAD6DE-E7C2-4569-AEAA-C1E8DAB45BC5}" presName="rootText" presStyleLbl="node1" presStyleIdx="0" presStyleCnt="2" custScaleX="239244" custScaleY="64176"/>
      <dgm:spPr/>
    </dgm:pt>
    <dgm:pt modelId="{C00500DE-FF07-4217-B0B5-CB8034911F66}" type="pres">
      <dgm:prSet presAssocID="{25EAD6DE-E7C2-4569-AEAA-C1E8DAB45BC5}" presName="rootConnector" presStyleLbl="node1" presStyleIdx="0" presStyleCnt="2"/>
      <dgm:spPr/>
    </dgm:pt>
    <dgm:pt modelId="{FF35F44D-0144-4225-9597-5E8DC9C2AB08}" type="pres">
      <dgm:prSet presAssocID="{25EAD6DE-E7C2-4569-AEAA-C1E8DAB45BC5}" presName="childShape" presStyleCnt="0"/>
      <dgm:spPr/>
    </dgm:pt>
    <dgm:pt modelId="{50819337-E846-4036-8A98-A8313A607C6E}" type="pres">
      <dgm:prSet presAssocID="{3BA3EA6B-74F2-4E32-96FE-A3F5B299151C}" presName="Name13" presStyleLbl="parChTrans1D2" presStyleIdx="0" presStyleCnt="4"/>
      <dgm:spPr/>
    </dgm:pt>
    <dgm:pt modelId="{D3BDD99B-186E-4165-B088-F10C7EEC9CB3}" type="pres">
      <dgm:prSet presAssocID="{C279D5E5-0CE2-405E-88F6-DF82DE3F9D96}" presName="childText" presStyleLbl="bgAcc1" presStyleIdx="0" presStyleCnt="4" custScaleX="359726" custScaleY="181130">
        <dgm:presLayoutVars>
          <dgm:bulletEnabled val="1"/>
        </dgm:presLayoutVars>
      </dgm:prSet>
      <dgm:spPr/>
    </dgm:pt>
    <dgm:pt modelId="{5C99E88F-2FC1-4ABF-B84C-B3368A9FD0E6}" type="pres">
      <dgm:prSet presAssocID="{D450F1C1-1EA4-4F68-9E24-03DCC0BCC05F}" presName="Name13" presStyleLbl="parChTrans1D2" presStyleIdx="1" presStyleCnt="4"/>
      <dgm:spPr/>
    </dgm:pt>
    <dgm:pt modelId="{70B38E83-9BF6-43A8-BDE0-53E2614921A0}" type="pres">
      <dgm:prSet presAssocID="{B8ECEE7F-07DE-4AD6-84C2-A2E5E6CB0398}" presName="childText" presStyleLbl="bgAcc1" presStyleIdx="1" presStyleCnt="4" custScaleX="355025" custScaleY="181130">
        <dgm:presLayoutVars>
          <dgm:bulletEnabled val="1"/>
        </dgm:presLayoutVars>
      </dgm:prSet>
      <dgm:spPr/>
    </dgm:pt>
    <dgm:pt modelId="{DAB6D01C-705F-4E6A-953B-5064EAE8181F}" type="pres">
      <dgm:prSet presAssocID="{555E65A5-61DA-4627-95D3-852EA03B1942}" presName="root" presStyleCnt="0"/>
      <dgm:spPr/>
    </dgm:pt>
    <dgm:pt modelId="{CA656378-2F7E-49FE-AC28-2029B308064C}" type="pres">
      <dgm:prSet presAssocID="{555E65A5-61DA-4627-95D3-852EA03B1942}" presName="rootComposite" presStyleCnt="0"/>
      <dgm:spPr/>
    </dgm:pt>
    <dgm:pt modelId="{A9455D39-C429-480A-ADDD-28D5BEEE798E}" type="pres">
      <dgm:prSet presAssocID="{555E65A5-61DA-4627-95D3-852EA03B1942}" presName="rootText" presStyleLbl="node1" presStyleIdx="1" presStyleCnt="2" custScaleX="239244" custScaleY="64176"/>
      <dgm:spPr/>
    </dgm:pt>
    <dgm:pt modelId="{AAE518B8-40CF-4C8E-B443-9DF6F2A93126}" type="pres">
      <dgm:prSet presAssocID="{555E65A5-61DA-4627-95D3-852EA03B1942}" presName="rootConnector" presStyleLbl="node1" presStyleIdx="1" presStyleCnt="2"/>
      <dgm:spPr/>
    </dgm:pt>
    <dgm:pt modelId="{1AB829FD-20D0-4ADD-A197-5C86BBBB49AA}" type="pres">
      <dgm:prSet presAssocID="{555E65A5-61DA-4627-95D3-852EA03B1942}" presName="childShape" presStyleCnt="0"/>
      <dgm:spPr/>
    </dgm:pt>
    <dgm:pt modelId="{02257355-6767-4AB0-9857-FA52BB306846}" type="pres">
      <dgm:prSet presAssocID="{F393F549-2D1C-4C42-A19A-27B94698D209}" presName="Name13" presStyleLbl="parChTrans1D2" presStyleIdx="2" presStyleCnt="4"/>
      <dgm:spPr/>
    </dgm:pt>
    <dgm:pt modelId="{D08AA0FD-82EF-49E8-AEE6-AEA1390C8CB4}" type="pres">
      <dgm:prSet presAssocID="{A27318F4-C562-4CF5-8514-B1A275C2BEE9}" presName="childText" presStyleLbl="bgAcc1" presStyleIdx="2" presStyleCnt="4" custScaleX="359726" custScaleY="181130">
        <dgm:presLayoutVars>
          <dgm:bulletEnabled val="1"/>
        </dgm:presLayoutVars>
      </dgm:prSet>
      <dgm:spPr/>
    </dgm:pt>
    <dgm:pt modelId="{3B47022D-D2C8-47A3-ACDE-E7E8B960B9AB}" type="pres">
      <dgm:prSet presAssocID="{4B1723CC-5AF5-431B-8F37-2E61E15DBB03}" presName="Name13" presStyleLbl="parChTrans1D2" presStyleIdx="3" presStyleCnt="4"/>
      <dgm:spPr/>
    </dgm:pt>
    <dgm:pt modelId="{0F85FD8C-BCEA-4FC6-BCA1-FB719C329DA7}" type="pres">
      <dgm:prSet presAssocID="{42910C8B-847D-431E-BB14-1C2DAF338ED1}" presName="childText" presStyleLbl="bgAcc1" presStyleIdx="3" presStyleCnt="4" custScaleX="355025" custScaleY="181130">
        <dgm:presLayoutVars>
          <dgm:bulletEnabled val="1"/>
        </dgm:presLayoutVars>
      </dgm:prSet>
      <dgm:spPr/>
    </dgm:pt>
  </dgm:ptLst>
  <dgm:cxnLst>
    <dgm:cxn modelId="{29E1AB0A-65F4-45CF-8A05-6CC9F820849F}" srcId="{555E65A5-61DA-4627-95D3-852EA03B1942}" destId="{A27318F4-C562-4CF5-8514-B1A275C2BEE9}" srcOrd="0" destOrd="0" parTransId="{F393F549-2D1C-4C42-A19A-27B94698D209}" sibTransId="{46413CA8-BCF8-47D2-B3E0-88B206589B4D}"/>
    <dgm:cxn modelId="{562D220D-2460-4B5A-9831-DF8D05F600F0}" srcId="{E144AD41-7B9C-4881-93D6-6621B920B9D1}" destId="{25EAD6DE-E7C2-4569-AEAA-C1E8DAB45BC5}" srcOrd="0" destOrd="0" parTransId="{E86389BC-30EF-4FC2-BADB-B0B718C5A2C6}" sibTransId="{F1CC1D24-5A26-45C0-A49B-73D79024F724}"/>
    <dgm:cxn modelId="{E0291B11-19E2-4ACE-BF24-949D7CB67654}" type="presOf" srcId="{B8ECEE7F-07DE-4AD6-84C2-A2E5E6CB0398}" destId="{70B38E83-9BF6-43A8-BDE0-53E2614921A0}" srcOrd="0" destOrd="0" presId="urn:microsoft.com/office/officeart/2005/8/layout/hierarchy3"/>
    <dgm:cxn modelId="{9811AD2E-9989-49B3-A515-5B5C9D918E0D}" type="presOf" srcId="{3BA3EA6B-74F2-4E32-96FE-A3F5B299151C}" destId="{50819337-E846-4036-8A98-A8313A607C6E}" srcOrd="0" destOrd="0" presId="urn:microsoft.com/office/officeart/2005/8/layout/hierarchy3"/>
    <dgm:cxn modelId="{14C3EB2E-ADF4-49D9-9C74-D0AE8783F5B3}" srcId="{25EAD6DE-E7C2-4569-AEAA-C1E8DAB45BC5}" destId="{B8ECEE7F-07DE-4AD6-84C2-A2E5E6CB0398}" srcOrd="1" destOrd="0" parTransId="{D450F1C1-1EA4-4F68-9E24-03DCC0BCC05F}" sibTransId="{389A45BC-3068-4091-A68B-8790D421DED4}"/>
    <dgm:cxn modelId="{B7EEB866-DF76-4F25-A2BC-286C8D42704E}" srcId="{555E65A5-61DA-4627-95D3-852EA03B1942}" destId="{42910C8B-847D-431E-BB14-1C2DAF338ED1}" srcOrd="1" destOrd="0" parTransId="{4B1723CC-5AF5-431B-8F37-2E61E15DBB03}" sibTransId="{2C84CF22-8CF5-4C00-B633-C5473BAE600F}"/>
    <dgm:cxn modelId="{1C477848-7039-49C5-AECF-81A6B7569E86}" srcId="{E144AD41-7B9C-4881-93D6-6621B920B9D1}" destId="{555E65A5-61DA-4627-95D3-852EA03B1942}" srcOrd="1" destOrd="0" parTransId="{7FE62F3C-6E5D-4765-8BC9-1F2E8EFFDECF}" sibTransId="{28B8AA92-A66D-4B32-B2E6-06A6DCB1B5A2}"/>
    <dgm:cxn modelId="{A10C4A49-2342-4478-B7CB-859F2F8F092D}" type="presOf" srcId="{C279D5E5-0CE2-405E-88F6-DF82DE3F9D96}" destId="{D3BDD99B-186E-4165-B088-F10C7EEC9CB3}" srcOrd="0" destOrd="0" presId="urn:microsoft.com/office/officeart/2005/8/layout/hierarchy3"/>
    <dgm:cxn modelId="{BE99304C-D98F-40F9-90CB-5168B648BF33}" type="presOf" srcId="{E144AD41-7B9C-4881-93D6-6621B920B9D1}" destId="{A088C013-9ECF-432F-A816-A326603884D3}" srcOrd="0" destOrd="0" presId="urn:microsoft.com/office/officeart/2005/8/layout/hierarchy3"/>
    <dgm:cxn modelId="{E60D187A-52FA-47D6-A0AB-EBA74EA0A5E3}" type="presOf" srcId="{25EAD6DE-E7C2-4569-AEAA-C1E8DAB45BC5}" destId="{8F3F9BBD-7ACF-45FB-91DA-11874FE13F77}" srcOrd="0" destOrd="0" presId="urn:microsoft.com/office/officeart/2005/8/layout/hierarchy3"/>
    <dgm:cxn modelId="{D046DD7D-5CEC-4F59-A684-6632FAED02EB}" type="presOf" srcId="{D450F1C1-1EA4-4F68-9E24-03DCC0BCC05F}" destId="{5C99E88F-2FC1-4ABF-B84C-B3368A9FD0E6}" srcOrd="0" destOrd="0" presId="urn:microsoft.com/office/officeart/2005/8/layout/hierarchy3"/>
    <dgm:cxn modelId="{14F75C84-A3ED-4482-8725-F1AE36A7B82C}" type="presOf" srcId="{25EAD6DE-E7C2-4569-AEAA-C1E8DAB45BC5}" destId="{C00500DE-FF07-4217-B0B5-CB8034911F66}" srcOrd="1" destOrd="0" presId="urn:microsoft.com/office/officeart/2005/8/layout/hierarchy3"/>
    <dgm:cxn modelId="{8229A999-820C-4C0A-B2CB-C1EEF4623DA8}" type="presOf" srcId="{42910C8B-847D-431E-BB14-1C2DAF338ED1}" destId="{0F85FD8C-BCEA-4FC6-BCA1-FB719C329DA7}" srcOrd="0" destOrd="0" presId="urn:microsoft.com/office/officeart/2005/8/layout/hierarchy3"/>
    <dgm:cxn modelId="{F493A0A7-5F44-411E-BB9C-4021BED47C84}" type="presOf" srcId="{555E65A5-61DA-4627-95D3-852EA03B1942}" destId="{AAE518B8-40CF-4C8E-B443-9DF6F2A93126}" srcOrd="1" destOrd="0" presId="urn:microsoft.com/office/officeart/2005/8/layout/hierarchy3"/>
    <dgm:cxn modelId="{CA8324D2-6F05-48B5-9784-166EB433EDCF}" type="presOf" srcId="{F393F549-2D1C-4C42-A19A-27B94698D209}" destId="{02257355-6767-4AB0-9857-FA52BB306846}" srcOrd="0" destOrd="0" presId="urn:microsoft.com/office/officeart/2005/8/layout/hierarchy3"/>
    <dgm:cxn modelId="{1D5BACD9-9889-44B2-AF73-1D9C228CEC40}" srcId="{25EAD6DE-E7C2-4569-AEAA-C1E8DAB45BC5}" destId="{C279D5E5-0CE2-405E-88F6-DF82DE3F9D96}" srcOrd="0" destOrd="0" parTransId="{3BA3EA6B-74F2-4E32-96FE-A3F5B299151C}" sibTransId="{BA074F45-3C69-49ED-9536-05F9367C7A3A}"/>
    <dgm:cxn modelId="{2045CEDD-ED15-40F0-B7E1-0C3857367B6E}" type="presOf" srcId="{555E65A5-61DA-4627-95D3-852EA03B1942}" destId="{A9455D39-C429-480A-ADDD-28D5BEEE798E}" srcOrd="0" destOrd="0" presId="urn:microsoft.com/office/officeart/2005/8/layout/hierarchy3"/>
    <dgm:cxn modelId="{2B0EB5EF-DF29-4F3A-8F4C-1F3DACA9489A}" type="presOf" srcId="{A27318F4-C562-4CF5-8514-B1A275C2BEE9}" destId="{D08AA0FD-82EF-49E8-AEE6-AEA1390C8CB4}" srcOrd="0" destOrd="0" presId="urn:microsoft.com/office/officeart/2005/8/layout/hierarchy3"/>
    <dgm:cxn modelId="{0AF35EFC-1962-4993-AFA1-DC6CD06CC655}" type="presOf" srcId="{4B1723CC-5AF5-431B-8F37-2E61E15DBB03}" destId="{3B47022D-D2C8-47A3-ACDE-E7E8B960B9AB}" srcOrd="0" destOrd="0" presId="urn:microsoft.com/office/officeart/2005/8/layout/hierarchy3"/>
    <dgm:cxn modelId="{B3FC9987-D5E6-4DF1-B653-6B53EF86B0FE}" type="presParOf" srcId="{A088C013-9ECF-432F-A816-A326603884D3}" destId="{C14E3A9B-E418-43C7-A08E-8EBCB49ECA38}" srcOrd="0" destOrd="0" presId="urn:microsoft.com/office/officeart/2005/8/layout/hierarchy3"/>
    <dgm:cxn modelId="{D9944F26-81BF-47D8-BF76-E40743920FF2}" type="presParOf" srcId="{C14E3A9B-E418-43C7-A08E-8EBCB49ECA38}" destId="{82554CA8-DCAA-4472-A0D7-06B7E7E7AA03}" srcOrd="0" destOrd="0" presId="urn:microsoft.com/office/officeart/2005/8/layout/hierarchy3"/>
    <dgm:cxn modelId="{0C011E15-0AFE-4942-B71B-1B5690ACEF39}" type="presParOf" srcId="{82554CA8-DCAA-4472-A0D7-06B7E7E7AA03}" destId="{8F3F9BBD-7ACF-45FB-91DA-11874FE13F77}" srcOrd="0" destOrd="0" presId="urn:microsoft.com/office/officeart/2005/8/layout/hierarchy3"/>
    <dgm:cxn modelId="{652F0370-D9CE-4A24-A6FD-99F9E1B4C3AE}" type="presParOf" srcId="{82554CA8-DCAA-4472-A0D7-06B7E7E7AA03}" destId="{C00500DE-FF07-4217-B0B5-CB8034911F66}" srcOrd="1" destOrd="0" presId="urn:microsoft.com/office/officeart/2005/8/layout/hierarchy3"/>
    <dgm:cxn modelId="{8AE3EF24-E827-410C-9ECB-2B4FD3FB1D88}" type="presParOf" srcId="{C14E3A9B-E418-43C7-A08E-8EBCB49ECA38}" destId="{FF35F44D-0144-4225-9597-5E8DC9C2AB08}" srcOrd="1" destOrd="0" presId="urn:microsoft.com/office/officeart/2005/8/layout/hierarchy3"/>
    <dgm:cxn modelId="{CCD7CA4B-4E76-47C9-9AE6-44DA1C6277B8}" type="presParOf" srcId="{FF35F44D-0144-4225-9597-5E8DC9C2AB08}" destId="{50819337-E846-4036-8A98-A8313A607C6E}" srcOrd="0" destOrd="0" presId="urn:microsoft.com/office/officeart/2005/8/layout/hierarchy3"/>
    <dgm:cxn modelId="{C202F466-4A7E-4BAF-B3B5-FA9485E211F2}" type="presParOf" srcId="{FF35F44D-0144-4225-9597-5E8DC9C2AB08}" destId="{D3BDD99B-186E-4165-B088-F10C7EEC9CB3}" srcOrd="1" destOrd="0" presId="urn:microsoft.com/office/officeart/2005/8/layout/hierarchy3"/>
    <dgm:cxn modelId="{EF2E6631-55A2-40E9-A860-BDBBF6D5767A}" type="presParOf" srcId="{FF35F44D-0144-4225-9597-5E8DC9C2AB08}" destId="{5C99E88F-2FC1-4ABF-B84C-B3368A9FD0E6}" srcOrd="2" destOrd="0" presId="urn:microsoft.com/office/officeart/2005/8/layout/hierarchy3"/>
    <dgm:cxn modelId="{55CF08C0-9FA9-4704-922C-78040FE0F3AD}" type="presParOf" srcId="{FF35F44D-0144-4225-9597-5E8DC9C2AB08}" destId="{70B38E83-9BF6-43A8-BDE0-53E2614921A0}" srcOrd="3" destOrd="0" presId="urn:microsoft.com/office/officeart/2005/8/layout/hierarchy3"/>
    <dgm:cxn modelId="{250FC8DC-B2A7-481D-A26A-00F6EF047BD6}" type="presParOf" srcId="{A088C013-9ECF-432F-A816-A326603884D3}" destId="{DAB6D01C-705F-4E6A-953B-5064EAE8181F}" srcOrd="1" destOrd="0" presId="urn:microsoft.com/office/officeart/2005/8/layout/hierarchy3"/>
    <dgm:cxn modelId="{84A86CCC-6E68-4732-B009-18ABE12DF1B4}" type="presParOf" srcId="{DAB6D01C-705F-4E6A-953B-5064EAE8181F}" destId="{CA656378-2F7E-49FE-AC28-2029B308064C}" srcOrd="0" destOrd="0" presId="urn:microsoft.com/office/officeart/2005/8/layout/hierarchy3"/>
    <dgm:cxn modelId="{49007225-CF29-48A8-BE02-9F9FC403BE50}" type="presParOf" srcId="{CA656378-2F7E-49FE-AC28-2029B308064C}" destId="{A9455D39-C429-480A-ADDD-28D5BEEE798E}" srcOrd="0" destOrd="0" presId="urn:microsoft.com/office/officeart/2005/8/layout/hierarchy3"/>
    <dgm:cxn modelId="{91E6599B-F49B-460B-BB56-85F69BBDCED9}" type="presParOf" srcId="{CA656378-2F7E-49FE-AC28-2029B308064C}" destId="{AAE518B8-40CF-4C8E-B443-9DF6F2A93126}" srcOrd="1" destOrd="0" presId="urn:microsoft.com/office/officeart/2005/8/layout/hierarchy3"/>
    <dgm:cxn modelId="{26D4FB0A-E2F0-4B47-A3F5-05D2F9A75960}" type="presParOf" srcId="{DAB6D01C-705F-4E6A-953B-5064EAE8181F}" destId="{1AB829FD-20D0-4ADD-A197-5C86BBBB49AA}" srcOrd="1" destOrd="0" presId="urn:microsoft.com/office/officeart/2005/8/layout/hierarchy3"/>
    <dgm:cxn modelId="{F5D1BA43-7A71-43D6-A468-448FA11A8B47}" type="presParOf" srcId="{1AB829FD-20D0-4ADD-A197-5C86BBBB49AA}" destId="{02257355-6767-4AB0-9857-FA52BB306846}" srcOrd="0" destOrd="0" presId="urn:microsoft.com/office/officeart/2005/8/layout/hierarchy3"/>
    <dgm:cxn modelId="{15D65770-9DFB-4451-93CF-36515EB69EE2}" type="presParOf" srcId="{1AB829FD-20D0-4ADD-A197-5C86BBBB49AA}" destId="{D08AA0FD-82EF-49E8-AEE6-AEA1390C8CB4}" srcOrd="1" destOrd="0" presId="urn:microsoft.com/office/officeart/2005/8/layout/hierarchy3"/>
    <dgm:cxn modelId="{23E5BAD7-8540-4FB1-A232-B679215D11AB}" type="presParOf" srcId="{1AB829FD-20D0-4ADD-A197-5C86BBBB49AA}" destId="{3B47022D-D2C8-47A3-ACDE-E7E8B960B9AB}" srcOrd="2" destOrd="0" presId="urn:microsoft.com/office/officeart/2005/8/layout/hierarchy3"/>
    <dgm:cxn modelId="{7C347B23-99C6-43DA-B17E-D3F8818AB707}" type="presParOf" srcId="{1AB829FD-20D0-4ADD-A197-5C86BBBB49AA}" destId="{0F85FD8C-BCEA-4FC6-BCA1-FB719C329DA7}"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325713-2BCD-40D6-97ED-6C18A79EEAD3}"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sl-SI"/>
        </a:p>
      </dgm:t>
    </dgm:pt>
    <dgm:pt modelId="{678D234D-48FC-445B-B9B4-6B3FDF8C5D5D}">
      <dgm:prSet phldrT="[besedilo]" phldr="0" custT="1"/>
      <dgm:spPr>
        <a:solidFill>
          <a:srgbClr val="B0D03B"/>
        </a:solidFill>
        <a:ln>
          <a:solidFill>
            <a:srgbClr val="B0D03B"/>
          </a:solidFill>
        </a:ln>
      </dgm:spPr>
      <dgm:t>
        <a:bodyPr/>
        <a:lstStyle/>
        <a:p>
          <a:r>
            <a:rPr lang="sl-SI" sz="2000" dirty="0">
              <a:latin typeface="Calibri" panose="020F0502020204030204" pitchFamily="34" charset="0"/>
              <a:ea typeface="Calibri" panose="020F0502020204030204" pitchFamily="34" charset="0"/>
              <a:cs typeface="Calibri" panose="020F0502020204030204" pitchFamily="34" charset="0"/>
            </a:rPr>
            <a:t>UPRAVIČENCI DO SOFINANCIRANJA PROJEKTOV</a:t>
          </a:r>
        </a:p>
      </dgm:t>
    </dgm:pt>
    <dgm:pt modelId="{513973CE-1B45-4D89-9937-A26CC53E0978}" type="parTrans" cxnId="{F873C6A4-E4E5-4B4F-A40B-A10C5EC12F63}">
      <dgm:prSet/>
      <dgm:spPr/>
      <dgm:t>
        <a:bodyPr/>
        <a:lstStyle/>
        <a:p>
          <a:endParaRPr lang="sl-SI"/>
        </a:p>
      </dgm:t>
    </dgm:pt>
    <dgm:pt modelId="{09A78819-73C6-479C-9B09-83EABCF59855}" type="sibTrans" cxnId="{F873C6A4-E4E5-4B4F-A40B-A10C5EC12F63}">
      <dgm:prSet/>
      <dgm:spPr/>
      <dgm:t>
        <a:bodyPr/>
        <a:lstStyle/>
        <a:p>
          <a:endParaRPr lang="sl-SI"/>
        </a:p>
      </dgm:t>
    </dgm:pt>
    <dgm:pt modelId="{2E537CC7-102E-46D6-B3F9-91C70A1D71B7}">
      <dgm:prSet phldrT="[besedilo]" phldr="0" custT="1"/>
      <dgm:spPr>
        <a:solidFill>
          <a:srgbClr val="B0D03B"/>
        </a:solidFill>
        <a:ln>
          <a:solidFill>
            <a:srgbClr val="B0D03B"/>
          </a:solidFill>
        </a:ln>
      </dgm:spPr>
      <dgm:t>
        <a:bodyPr/>
        <a:lstStyle/>
        <a:p>
          <a:r>
            <a:rPr lang="sl-SI" sz="2000" dirty="0">
              <a:latin typeface="Calibri" panose="020F0502020204030204" pitchFamily="34" charset="0"/>
              <a:ea typeface="Calibri" panose="020F0502020204030204" pitchFamily="34" charset="0"/>
              <a:cs typeface="Calibri" panose="020F0502020204030204" pitchFamily="34" charset="0"/>
            </a:rPr>
            <a:t>NEINVESTICIJSKI PROJEKT</a:t>
          </a:r>
        </a:p>
      </dgm:t>
    </dgm:pt>
    <dgm:pt modelId="{F57C1EF8-93F8-4F69-BD95-6AB1DE419546}" type="parTrans" cxnId="{45A869F5-84AE-4579-84FD-4C942E2154D5}">
      <dgm:prSet/>
      <dgm:spPr/>
      <dgm:t>
        <a:bodyPr/>
        <a:lstStyle/>
        <a:p>
          <a:endParaRPr lang="sl-SI"/>
        </a:p>
      </dgm:t>
    </dgm:pt>
    <dgm:pt modelId="{02652E93-F0F4-45EC-AA01-947F965C7790}" type="sibTrans" cxnId="{45A869F5-84AE-4579-84FD-4C942E2154D5}">
      <dgm:prSet/>
      <dgm:spPr/>
      <dgm:t>
        <a:bodyPr/>
        <a:lstStyle/>
        <a:p>
          <a:endParaRPr lang="sl-SI"/>
        </a:p>
      </dgm:t>
    </dgm:pt>
    <dgm:pt modelId="{5D154BF8-D358-4486-8EFF-1E3212893306}">
      <dgm:prSet phldrT="[besedilo]" phldr="0" custT="1"/>
      <dgm:spPr>
        <a:solidFill>
          <a:srgbClr val="B0D03B"/>
        </a:solidFill>
        <a:ln>
          <a:solidFill>
            <a:srgbClr val="B0D03B"/>
          </a:solidFill>
        </a:ln>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sl-SI" sz="1400" kern="1200" dirty="0">
              <a:latin typeface="Calibri" panose="020F0502020204030204" pitchFamily="34" charset="0"/>
              <a:ea typeface="Calibri" panose="020F0502020204030204" pitchFamily="34" charset="0"/>
              <a:cs typeface="Calibri" panose="020F0502020204030204" pitchFamily="34" charset="0"/>
            </a:rPr>
            <a:t>- PRAVNE OSEBE</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sl-SI"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PRAVNE OSEBE JAVNEGA PRAVA, DRUŠTVA ALI DRUGE PRAVNE OSEBE ZASEBNEGA PRAVA V JAVNEM INTERESU</a:t>
          </a:r>
        </a:p>
        <a:p>
          <a:pPr marL="0" lvl="0" defTabSz="622300">
            <a:lnSpc>
              <a:spcPct val="90000"/>
            </a:lnSpc>
            <a:spcBef>
              <a:spcPct val="0"/>
            </a:spcBef>
            <a:spcAft>
              <a:spcPct val="35000"/>
            </a:spcAft>
            <a:buFont typeface="Arial" panose="020B0604020202020204" pitchFamily="34" charset="0"/>
            <a:buNone/>
          </a:pPr>
          <a:r>
            <a:rPr lang="sl-SI" sz="1400" kern="1200" dirty="0">
              <a:latin typeface="Calibri" panose="020F0502020204030204" pitchFamily="34" charset="0"/>
              <a:ea typeface="Calibri" panose="020F0502020204030204" pitchFamily="34" charset="0"/>
              <a:cs typeface="Calibri" panose="020F0502020204030204" pitchFamily="34" charset="0"/>
            </a:rPr>
            <a:t>- FIZIČNE OSEBE:</a:t>
          </a:r>
        </a:p>
        <a:p>
          <a:pPr marL="0" lvl="0" defTabSz="622300">
            <a:lnSpc>
              <a:spcPct val="90000"/>
            </a:lnSpc>
            <a:spcBef>
              <a:spcPct val="0"/>
            </a:spcBef>
            <a:spcAft>
              <a:spcPct val="35000"/>
            </a:spcAft>
            <a:buFont typeface="Arial" panose="020B0604020202020204" pitchFamily="34" charset="0"/>
            <a:buNone/>
          </a:pPr>
          <a:r>
            <a:rPr lang="sl-SI" sz="1400" kern="1200" dirty="0">
              <a:latin typeface="Calibri" panose="020F0502020204030204" pitchFamily="34" charset="0"/>
              <a:ea typeface="Calibri" panose="020F0502020204030204" pitchFamily="34" charset="0"/>
              <a:cs typeface="Calibri" panose="020F0502020204030204" pitchFamily="34" charset="0"/>
            </a:rPr>
            <a:t>Samostojni podjetnik</a:t>
          </a:r>
        </a:p>
        <a:p>
          <a:pPr marL="0" lvl="0" defTabSz="622300">
            <a:lnSpc>
              <a:spcPct val="90000"/>
            </a:lnSpc>
            <a:spcBef>
              <a:spcPct val="0"/>
            </a:spcBef>
            <a:spcAft>
              <a:spcPct val="35000"/>
            </a:spcAft>
            <a:buFont typeface="Arial" panose="020B0604020202020204" pitchFamily="34" charset="0"/>
            <a:buNone/>
          </a:pPr>
          <a:r>
            <a:rPr lang="sl-SI" sz="1400" kern="1200" dirty="0">
              <a:latin typeface="Calibri" panose="020F0502020204030204" pitchFamily="34" charset="0"/>
              <a:ea typeface="Calibri" panose="020F0502020204030204" pitchFamily="34" charset="0"/>
              <a:cs typeface="Calibri" panose="020F0502020204030204" pitchFamily="34" charset="0"/>
            </a:rPr>
            <a:t>Kmet</a:t>
          </a:r>
        </a:p>
      </dgm:t>
    </dgm:pt>
    <dgm:pt modelId="{BEB0A7FF-F2A0-4092-8FA6-64AC35993969}" type="parTrans" cxnId="{0D59FC17-602E-43B4-916B-5E31420D456B}">
      <dgm:prSet/>
      <dgm:spPr/>
      <dgm:t>
        <a:bodyPr/>
        <a:lstStyle/>
        <a:p>
          <a:endParaRPr lang="sl-SI"/>
        </a:p>
      </dgm:t>
    </dgm:pt>
    <dgm:pt modelId="{41BD5FFD-56FB-40B7-8FCC-B84E7F498839}" type="sibTrans" cxnId="{0D59FC17-602E-43B4-916B-5E31420D456B}">
      <dgm:prSet/>
      <dgm:spPr/>
      <dgm:t>
        <a:bodyPr/>
        <a:lstStyle/>
        <a:p>
          <a:endParaRPr lang="sl-SI"/>
        </a:p>
      </dgm:t>
    </dgm:pt>
    <dgm:pt modelId="{EA7B6024-22E9-453A-9F79-00FF9FCAC082}">
      <dgm:prSet phldrT="[besedilo]" phldr="0" custT="1"/>
      <dgm:spPr>
        <a:solidFill>
          <a:srgbClr val="B0D03B"/>
        </a:solidFill>
        <a:ln>
          <a:solidFill>
            <a:srgbClr val="B0D03B"/>
          </a:solidFill>
        </a:ln>
      </dgm:spPr>
      <dgm:t>
        <a:bodyPr/>
        <a:lstStyle/>
        <a:p>
          <a:r>
            <a:rPr lang="sl-SI" sz="2000" dirty="0">
              <a:latin typeface="Calibri" panose="020F0502020204030204" pitchFamily="34" charset="0"/>
              <a:ea typeface="Calibri" panose="020F0502020204030204" pitchFamily="34" charset="0"/>
              <a:cs typeface="Calibri" panose="020F0502020204030204" pitchFamily="34" charset="0"/>
            </a:rPr>
            <a:t>INVESTICIJSKI PROJEKT</a:t>
          </a:r>
        </a:p>
      </dgm:t>
    </dgm:pt>
    <dgm:pt modelId="{C3ADE463-980D-49E9-9EE8-2C4ACCD968D6}" type="parTrans" cxnId="{92550812-F65B-437F-B082-CE6F5AC83AAB}">
      <dgm:prSet/>
      <dgm:spPr/>
      <dgm:t>
        <a:bodyPr/>
        <a:lstStyle/>
        <a:p>
          <a:endParaRPr lang="sl-SI"/>
        </a:p>
      </dgm:t>
    </dgm:pt>
    <dgm:pt modelId="{9CDEF06D-BC9D-4C38-AEA9-2DD9F6998F98}" type="sibTrans" cxnId="{92550812-F65B-437F-B082-CE6F5AC83AAB}">
      <dgm:prSet/>
      <dgm:spPr/>
      <dgm:t>
        <a:bodyPr/>
        <a:lstStyle/>
        <a:p>
          <a:endParaRPr lang="sl-SI"/>
        </a:p>
      </dgm:t>
    </dgm:pt>
    <dgm:pt modelId="{D0378731-7952-4B88-A3B7-11F52A44EDAA}">
      <dgm:prSet phldrT="[besedilo]" phldr="0"/>
      <dgm:spPr>
        <a:solidFill>
          <a:srgbClr val="B0D03B"/>
        </a:solidFill>
        <a:ln>
          <a:solidFill>
            <a:srgbClr val="B0D03B"/>
          </a:solidFill>
        </a:ln>
      </dgm:spPr>
      <dgm:t>
        <a:bodyPr/>
        <a:lstStyle/>
        <a:p>
          <a:pPr>
            <a:buNone/>
          </a:pPr>
          <a:r>
            <a:rPr lang="sl-SI" dirty="0">
              <a:latin typeface="Calibri" panose="020F0502020204030204" pitchFamily="34" charset="0"/>
              <a:ea typeface="Calibri" panose="020F0502020204030204" pitchFamily="34" charset="0"/>
              <a:cs typeface="Calibri" panose="020F0502020204030204" pitchFamily="34" charset="0"/>
            </a:rPr>
            <a:t>- PRAVNE OSEBE</a:t>
          </a:r>
        </a:p>
        <a:p>
          <a:pPr>
            <a:buNone/>
          </a:pPr>
          <a:r>
            <a:rPr lang="sl-SI" dirty="0">
              <a:solidFill>
                <a:srgbClr val="FFFFFF"/>
              </a:solidFill>
              <a:latin typeface="Calibri" panose="020F0502020204030204" pitchFamily="34" charset="0"/>
              <a:ea typeface="Calibri" panose="020F0502020204030204" pitchFamily="34" charset="0"/>
              <a:cs typeface="Calibri" panose="020F0502020204030204" pitchFamily="34" charset="0"/>
            </a:rPr>
            <a:t>- PRAVNE OSEBE JAVNEGA PRAVA, DRUŠTVA ALI DRUGE PRAVNE OSEBE ZASEBNEGA PRAVA V JAVNEM INTERESU</a:t>
          </a:r>
          <a:endParaRPr lang="sl-SI" dirty="0">
            <a:latin typeface="Calibri" panose="020F0502020204030204" pitchFamily="34" charset="0"/>
            <a:ea typeface="Calibri" panose="020F0502020204030204" pitchFamily="34" charset="0"/>
            <a:cs typeface="Calibri" panose="020F0502020204030204" pitchFamily="34" charset="0"/>
          </a:endParaRPr>
        </a:p>
        <a:p>
          <a:pPr>
            <a:buNone/>
          </a:pPr>
          <a:r>
            <a:rPr lang="sl-SI" dirty="0">
              <a:latin typeface="Calibri" panose="020F0502020204030204" pitchFamily="34" charset="0"/>
              <a:ea typeface="Calibri" panose="020F0502020204030204" pitchFamily="34" charset="0"/>
              <a:cs typeface="Calibri" panose="020F0502020204030204" pitchFamily="34" charset="0"/>
            </a:rPr>
            <a:t>- FIZIČNE OSEBE:</a:t>
          </a:r>
        </a:p>
        <a:p>
          <a:pPr>
            <a:buFont typeface="Arial" panose="020B0604020202020204" pitchFamily="34" charset="0"/>
            <a:buNone/>
          </a:pPr>
          <a:r>
            <a:rPr lang="sl-SI" dirty="0">
              <a:latin typeface="Calibri" panose="020F0502020204030204" pitchFamily="34" charset="0"/>
              <a:ea typeface="Calibri" panose="020F0502020204030204" pitchFamily="34" charset="0"/>
              <a:cs typeface="Calibri" panose="020F0502020204030204" pitchFamily="34" charset="0"/>
            </a:rPr>
            <a:t>Samostojni podjetnik</a:t>
          </a:r>
        </a:p>
        <a:p>
          <a:pPr>
            <a:buNone/>
          </a:pPr>
          <a:r>
            <a:rPr lang="sl-SI" dirty="0">
              <a:latin typeface="Calibri" panose="020F0502020204030204" pitchFamily="34" charset="0"/>
              <a:ea typeface="Calibri" panose="020F0502020204030204" pitchFamily="34" charset="0"/>
              <a:cs typeface="Calibri" panose="020F0502020204030204" pitchFamily="34" charset="0"/>
            </a:rPr>
            <a:t>Kmet</a:t>
          </a:r>
        </a:p>
        <a:p>
          <a:pPr>
            <a:buNone/>
          </a:pPr>
          <a:r>
            <a:rPr lang="sl-SI" b="1" dirty="0">
              <a:latin typeface="Calibri" panose="020F0502020204030204" pitchFamily="34" charset="0"/>
              <a:ea typeface="Calibri" panose="020F0502020204030204" pitchFamily="34" charset="0"/>
              <a:cs typeface="Calibri" panose="020F0502020204030204" pitchFamily="34" charset="0"/>
            </a:rPr>
            <a:t>Ostale fizične osebe</a:t>
          </a:r>
        </a:p>
      </dgm:t>
    </dgm:pt>
    <dgm:pt modelId="{63E36DD4-1977-462B-A6AA-E983FA58924B}" type="parTrans" cxnId="{54DC0BA9-80BD-4256-B859-783B315A3036}">
      <dgm:prSet/>
      <dgm:spPr/>
      <dgm:t>
        <a:bodyPr/>
        <a:lstStyle/>
        <a:p>
          <a:endParaRPr lang="sl-SI"/>
        </a:p>
      </dgm:t>
    </dgm:pt>
    <dgm:pt modelId="{7C2465C4-B9C1-447F-A968-EA35A5FCABC8}" type="sibTrans" cxnId="{54DC0BA9-80BD-4256-B859-783B315A3036}">
      <dgm:prSet/>
      <dgm:spPr/>
      <dgm:t>
        <a:bodyPr/>
        <a:lstStyle/>
        <a:p>
          <a:endParaRPr lang="sl-SI"/>
        </a:p>
      </dgm:t>
    </dgm:pt>
    <dgm:pt modelId="{18D2E5EF-C745-4BE2-B926-11E3B9106285}" type="pres">
      <dgm:prSet presAssocID="{BD325713-2BCD-40D6-97ED-6C18A79EEAD3}" presName="Name0" presStyleCnt="0">
        <dgm:presLayoutVars>
          <dgm:chPref val="1"/>
          <dgm:dir/>
          <dgm:animOne val="branch"/>
          <dgm:animLvl val="lvl"/>
          <dgm:resizeHandles/>
        </dgm:presLayoutVars>
      </dgm:prSet>
      <dgm:spPr/>
    </dgm:pt>
    <dgm:pt modelId="{72A52571-EA12-46F2-B2B1-FB924A167B0F}" type="pres">
      <dgm:prSet presAssocID="{678D234D-48FC-445B-B9B4-6B3FDF8C5D5D}" presName="vertOne" presStyleCnt="0"/>
      <dgm:spPr/>
    </dgm:pt>
    <dgm:pt modelId="{F1428F40-1569-4644-B811-0F7DE138B89A}" type="pres">
      <dgm:prSet presAssocID="{678D234D-48FC-445B-B9B4-6B3FDF8C5D5D}" presName="txOne" presStyleLbl="node0" presStyleIdx="0" presStyleCnt="1" custScaleY="20977">
        <dgm:presLayoutVars>
          <dgm:chPref val="3"/>
        </dgm:presLayoutVars>
      </dgm:prSet>
      <dgm:spPr/>
    </dgm:pt>
    <dgm:pt modelId="{C688C77D-08B2-4A07-9E1C-655D1F6BFB7E}" type="pres">
      <dgm:prSet presAssocID="{678D234D-48FC-445B-B9B4-6B3FDF8C5D5D}" presName="parTransOne" presStyleCnt="0"/>
      <dgm:spPr/>
    </dgm:pt>
    <dgm:pt modelId="{A27D2F09-1DD6-42FA-8A4B-771A01AD2109}" type="pres">
      <dgm:prSet presAssocID="{678D234D-48FC-445B-B9B4-6B3FDF8C5D5D}" presName="horzOne" presStyleCnt="0"/>
      <dgm:spPr/>
    </dgm:pt>
    <dgm:pt modelId="{13CA35FB-7162-41E4-A02A-D32146490EBC}" type="pres">
      <dgm:prSet presAssocID="{2E537CC7-102E-46D6-B3F9-91C70A1D71B7}" presName="vertTwo" presStyleCnt="0"/>
      <dgm:spPr/>
    </dgm:pt>
    <dgm:pt modelId="{AF298213-3F95-4CD3-88FD-F67C6F6D4D99}" type="pres">
      <dgm:prSet presAssocID="{2E537CC7-102E-46D6-B3F9-91C70A1D71B7}" presName="txTwo" presStyleLbl="node2" presStyleIdx="0" presStyleCnt="2" custScaleY="12550">
        <dgm:presLayoutVars>
          <dgm:chPref val="3"/>
        </dgm:presLayoutVars>
      </dgm:prSet>
      <dgm:spPr/>
    </dgm:pt>
    <dgm:pt modelId="{456BB4EA-E485-4004-A5ED-8C55A0A7149E}" type="pres">
      <dgm:prSet presAssocID="{2E537CC7-102E-46D6-B3F9-91C70A1D71B7}" presName="parTransTwo" presStyleCnt="0"/>
      <dgm:spPr/>
    </dgm:pt>
    <dgm:pt modelId="{C3F693BF-28D4-41A8-8EBC-FB4955449E99}" type="pres">
      <dgm:prSet presAssocID="{2E537CC7-102E-46D6-B3F9-91C70A1D71B7}" presName="horzTwo" presStyleCnt="0"/>
      <dgm:spPr/>
    </dgm:pt>
    <dgm:pt modelId="{3E63867B-03DF-44BB-BC51-8CAAB125D2EA}" type="pres">
      <dgm:prSet presAssocID="{5D154BF8-D358-4486-8EFF-1E3212893306}" presName="vertThree" presStyleCnt="0"/>
      <dgm:spPr/>
    </dgm:pt>
    <dgm:pt modelId="{36225EDC-0173-49D5-94FC-2C4C9D8D8B58}" type="pres">
      <dgm:prSet presAssocID="{5D154BF8-D358-4486-8EFF-1E3212893306}" presName="txThree" presStyleLbl="node3" presStyleIdx="0" presStyleCnt="2">
        <dgm:presLayoutVars>
          <dgm:chPref val="3"/>
        </dgm:presLayoutVars>
      </dgm:prSet>
      <dgm:spPr/>
    </dgm:pt>
    <dgm:pt modelId="{2EC62EEF-C30C-42AB-A475-7337202DA9B5}" type="pres">
      <dgm:prSet presAssocID="{5D154BF8-D358-4486-8EFF-1E3212893306}" presName="horzThree" presStyleCnt="0"/>
      <dgm:spPr/>
    </dgm:pt>
    <dgm:pt modelId="{89DC4BE1-95A3-4E78-9E17-441955DBCE46}" type="pres">
      <dgm:prSet presAssocID="{02652E93-F0F4-45EC-AA01-947F965C7790}" presName="sibSpaceTwo" presStyleCnt="0"/>
      <dgm:spPr/>
    </dgm:pt>
    <dgm:pt modelId="{3EA4228F-6ADC-4C75-8A36-BF05B1C3A52E}" type="pres">
      <dgm:prSet presAssocID="{EA7B6024-22E9-453A-9F79-00FF9FCAC082}" presName="vertTwo" presStyleCnt="0"/>
      <dgm:spPr/>
    </dgm:pt>
    <dgm:pt modelId="{B125A867-E11D-4A57-96E4-CE1FD88E415F}" type="pres">
      <dgm:prSet presAssocID="{EA7B6024-22E9-453A-9F79-00FF9FCAC082}" presName="txTwo" presStyleLbl="node2" presStyleIdx="1" presStyleCnt="2" custScaleY="12550">
        <dgm:presLayoutVars>
          <dgm:chPref val="3"/>
        </dgm:presLayoutVars>
      </dgm:prSet>
      <dgm:spPr/>
    </dgm:pt>
    <dgm:pt modelId="{76C87119-33D9-4D60-98A9-E0751B9D7F65}" type="pres">
      <dgm:prSet presAssocID="{EA7B6024-22E9-453A-9F79-00FF9FCAC082}" presName="parTransTwo" presStyleCnt="0"/>
      <dgm:spPr/>
    </dgm:pt>
    <dgm:pt modelId="{A60D47E9-3B04-4AA4-BE71-BAEDFC7468AB}" type="pres">
      <dgm:prSet presAssocID="{EA7B6024-22E9-453A-9F79-00FF9FCAC082}" presName="horzTwo" presStyleCnt="0"/>
      <dgm:spPr/>
    </dgm:pt>
    <dgm:pt modelId="{75E4EE60-A90D-4627-99A6-E8113F40E6CB}" type="pres">
      <dgm:prSet presAssocID="{D0378731-7952-4B88-A3B7-11F52A44EDAA}" presName="vertThree" presStyleCnt="0"/>
      <dgm:spPr/>
    </dgm:pt>
    <dgm:pt modelId="{F6D3D116-17D8-40ED-A117-0A1936574481}" type="pres">
      <dgm:prSet presAssocID="{D0378731-7952-4B88-A3B7-11F52A44EDAA}" presName="txThree" presStyleLbl="node3" presStyleIdx="1" presStyleCnt="2">
        <dgm:presLayoutVars>
          <dgm:chPref val="3"/>
        </dgm:presLayoutVars>
      </dgm:prSet>
      <dgm:spPr/>
    </dgm:pt>
    <dgm:pt modelId="{AC48590F-3EDF-4292-A529-E358BF62F25B}" type="pres">
      <dgm:prSet presAssocID="{D0378731-7952-4B88-A3B7-11F52A44EDAA}" presName="horzThree" presStyleCnt="0"/>
      <dgm:spPr/>
    </dgm:pt>
  </dgm:ptLst>
  <dgm:cxnLst>
    <dgm:cxn modelId="{92550812-F65B-437F-B082-CE6F5AC83AAB}" srcId="{678D234D-48FC-445B-B9B4-6B3FDF8C5D5D}" destId="{EA7B6024-22E9-453A-9F79-00FF9FCAC082}" srcOrd="1" destOrd="0" parTransId="{C3ADE463-980D-49E9-9EE8-2C4ACCD968D6}" sibTransId="{9CDEF06D-BC9D-4C38-AEA9-2DD9F6998F98}"/>
    <dgm:cxn modelId="{ABB48514-8F83-4326-9E69-A409EB0B298A}" type="presOf" srcId="{678D234D-48FC-445B-B9B4-6B3FDF8C5D5D}" destId="{F1428F40-1569-4644-B811-0F7DE138B89A}" srcOrd="0" destOrd="0" presId="urn:microsoft.com/office/officeart/2005/8/layout/hierarchy4"/>
    <dgm:cxn modelId="{0D59FC17-602E-43B4-916B-5E31420D456B}" srcId="{2E537CC7-102E-46D6-B3F9-91C70A1D71B7}" destId="{5D154BF8-D358-4486-8EFF-1E3212893306}" srcOrd="0" destOrd="0" parTransId="{BEB0A7FF-F2A0-4092-8FA6-64AC35993969}" sibTransId="{41BD5FFD-56FB-40B7-8FCC-B84E7F498839}"/>
    <dgm:cxn modelId="{4A310A49-DE9E-48DD-B66F-ADB4CB1B17D0}" type="presOf" srcId="{2E537CC7-102E-46D6-B3F9-91C70A1D71B7}" destId="{AF298213-3F95-4CD3-88FD-F67C6F6D4D99}" srcOrd="0" destOrd="0" presId="urn:microsoft.com/office/officeart/2005/8/layout/hierarchy4"/>
    <dgm:cxn modelId="{D24EC84F-0011-4CEC-8B7B-30037CD56BD9}" type="presOf" srcId="{D0378731-7952-4B88-A3B7-11F52A44EDAA}" destId="{F6D3D116-17D8-40ED-A117-0A1936574481}" srcOrd="0" destOrd="0" presId="urn:microsoft.com/office/officeart/2005/8/layout/hierarchy4"/>
    <dgm:cxn modelId="{FA47D954-B928-4177-9CAA-9B0D71A91954}" type="presOf" srcId="{BD325713-2BCD-40D6-97ED-6C18A79EEAD3}" destId="{18D2E5EF-C745-4BE2-B926-11E3B9106285}" srcOrd="0" destOrd="0" presId="urn:microsoft.com/office/officeart/2005/8/layout/hierarchy4"/>
    <dgm:cxn modelId="{1F701D97-984A-45D8-8D80-D87AF88BAFF9}" type="presOf" srcId="{5D154BF8-D358-4486-8EFF-1E3212893306}" destId="{36225EDC-0173-49D5-94FC-2C4C9D8D8B58}" srcOrd="0" destOrd="0" presId="urn:microsoft.com/office/officeart/2005/8/layout/hierarchy4"/>
    <dgm:cxn modelId="{F904EC97-36FA-454F-B58E-CBA14DA2F143}" type="presOf" srcId="{EA7B6024-22E9-453A-9F79-00FF9FCAC082}" destId="{B125A867-E11D-4A57-96E4-CE1FD88E415F}" srcOrd="0" destOrd="0" presId="urn:microsoft.com/office/officeart/2005/8/layout/hierarchy4"/>
    <dgm:cxn modelId="{F873C6A4-E4E5-4B4F-A40B-A10C5EC12F63}" srcId="{BD325713-2BCD-40D6-97ED-6C18A79EEAD3}" destId="{678D234D-48FC-445B-B9B4-6B3FDF8C5D5D}" srcOrd="0" destOrd="0" parTransId="{513973CE-1B45-4D89-9937-A26CC53E0978}" sibTransId="{09A78819-73C6-479C-9B09-83EABCF59855}"/>
    <dgm:cxn modelId="{54DC0BA9-80BD-4256-B859-783B315A3036}" srcId="{EA7B6024-22E9-453A-9F79-00FF9FCAC082}" destId="{D0378731-7952-4B88-A3B7-11F52A44EDAA}" srcOrd="0" destOrd="0" parTransId="{63E36DD4-1977-462B-A6AA-E983FA58924B}" sibTransId="{7C2465C4-B9C1-447F-A968-EA35A5FCABC8}"/>
    <dgm:cxn modelId="{45A869F5-84AE-4579-84FD-4C942E2154D5}" srcId="{678D234D-48FC-445B-B9B4-6B3FDF8C5D5D}" destId="{2E537CC7-102E-46D6-B3F9-91C70A1D71B7}" srcOrd="0" destOrd="0" parTransId="{F57C1EF8-93F8-4F69-BD95-6AB1DE419546}" sibTransId="{02652E93-F0F4-45EC-AA01-947F965C7790}"/>
    <dgm:cxn modelId="{050343DF-0A5E-4EE0-A959-3DD1C24018B2}" type="presParOf" srcId="{18D2E5EF-C745-4BE2-B926-11E3B9106285}" destId="{72A52571-EA12-46F2-B2B1-FB924A167B0F}" srcOrd="0" destOrd="0" presId="urn:microsoft.com/office/officeart/2005/8/layout/hierarchy4"/>
    <dgm:cxn modelId="{E30B7D5C-0A9B-4EA7-810F-E86AB0F3A5A5}" type="presParOf" srcId="{72A52571-EA12-46F2-B2B1-FB924A167B0F}" destId="{F1428F40-1569-4644-B811-0F7DE138B89A}" srcOrd="0" destOrd="0" presId="urn:microsoft.com/office/officeart/2005/8/layout/hierarchy4"/>
    <dgm:cxn modelId="{DC5FCDF4-C51F-4A61-BE71-C804604BD645}" type="presParOf" srcId="{72A52571-EA12-46F2-B2B1-FB924A167B0F}" destId="{C688C77D-08B2-4A07-9E1C-655D1F6BFB7E}" srcOrd="1" destOrd="0" presId="urn:microsoft.com/office/officeart/2005/8/layout/hierarchy4"/>
    <dgm:cxn modelId="{B862B42B-D38F-44D1-95A3-3B7DB203C45B}" type="presParOf" srcId="{72A52571-EA12-46F2-B2B1-FB924A167B0F}" destId="{A27D2F09-1DD6-42FA-8A4B-771A01AD2109}" srcOrd="2" destOrd="0" presId="urn:microsoft.com/office/officeart/2005/8/layout/hierarchy4"/>
    <dgm:cxn modelId="{73CA6C67-5693-4974-9E3B-0ACB836B44D3}" type="presParOf" srcId="{A27D2F09-1DD6-42FA-8A4B-771A01AD2109}" destId="{13CA35FB-7162-41E4-A02A-D32146490EBC}" srcOrd="0" destOrd="0" presId="urn:microsoft.com/office/officeart/2005/8/layout/hierarchy4"/>
    <dgm:cxn modelId="{2E98445D-DA05-4F71-A813-A26344B0EC07}" type="presParOf" srcId="{13CA35FB-7162-41E4-A02A-D32146490EBC}" destId="{AF298213-3F95-4CD3-88FD-F67C6F6D4D99}" srcOrd="0" destOrd="0" presId="urn:microsoft.com/office/officeart/2005/8/layout/hierarchy4"/>
    <dgm:cxn modelId="{63D005D4-FB0B-410E-8EDE-71459FDBB5EC}" type="presParOf" srcId="{13CA35FB-7162-41E4-A02A-D32146490EBC}" destId="{456BB4EA-E485-4004-A5ED-8C55A0A7149E}" srcOrd="1" destOrd="0" presId="urn:microsoft.com/office/officeart/2005/8/layout/hierarchy4"/>
    <dgm:cxn modelId="{519CE39C-FB7D-4D87-99F3-3C41763FA939}" type="presParOf" srcId="{13CA35FB-7162-41E4-A02A-D32146490EBC}" destId="{C3F693BF-28D4-41A8-8EBC-FB4955449E99}" srcOrd="2" destOrd="0" presId="urn:microsoft.com/office/officeart/2005/8/layout/hierarchy4"/>
    <dgm:cxn modelId="{CBA8AB81-D429-4D10-977E-9408F7DCBEB4}" type="presParOf" srcId="{C3F693BF-28D4-41A8-8EBC-FB4955449E99}" destId="{3E63867B-03DF-44BB-BC51-8CAAB125D2EA}" srcOrd="0" destOrd="0" presId="urn:microsoft.com/office/officeart/2005/8/layout/hierarchy4"/>
    <dgm:cxn modelId="{A1F76210-1D3C-4FD5-812F-97D7C5A1C5A3}" type="presParOf" srcId="{3E63867B-03DF-44BB-BC51-8CAAB125D2EA}" destId="{36225EDC-0173-49D5-94FC-2C4C9D8D8B58}" srcOrd="0" destOrd="0" presId="urn:microsoft.com/office/officeart/2005/8/layout/hierarchy4"/>
    <dgm:cxn modelId="{630E8536-0AC9-4646-A2A4-A65C1D6C806C}" type="presParOf" srcId="{3E63867B-03DF-44BB-BC51-8CAAB125D2EA}" destId="{2EC62EEF-C30C-42AB-A475-7337202DA9B5}" srcOrd="1" destOrd="0" presId="urn:microsoft.com/office/officeart/2005/8/layout/hierarchy4"/>
    <dgm:cxn modelId="{6AAB77BD-DCAC-4B34-835C-101309062D59}" type="presParOf" srcId="{A27D2F09-1DD6-42FA-8A4B-771A01AD2109}" destId="{89DC4BE1-95A3-4E78-9E17-441955DBCE46}" srcOrd="1" destOrd="0" presId="urn:microsoft.com/office/officeart/2005/8/layout/hierarchy4"/>
    <dgm:cxn modelId="{0878FA1A-D7ED-4516-9B1C-DBEC35F9196E}" type="presParOf" srcId="{A27D2F09-1DD6-42FA-8A4B-771A01AD2109}" destId="{3EA4228F-6ADC-4C75-8A36-BF05B1C3A52E}" srcOrd="2" destOrd="0" presId="urn:microsoft.com/office/officeart/2005/8/layout/hierarchy4"/>
    <dgm:cxn modelId="{8E4F7FA2-4046-4586-AC98-B4567350C6C6}" type="presParOf" srcId="{3EA4228F-6ADC-4C75-8A36-BF05B1C3A52E}" destId="{B125A867-E11D-4A57-96E4-CE1FD88E415F}" srcOrd="0" destOrd="0" presId="urn:microsoft.com/office/officeart/2005/8/layout/hierarchy4"/>
    <dgm:cxn modelId="{A75A0344-8A14-48D4-B14B-786970BE86B1}" type="presParOf" srcId="{3EA4228F-6ADC-4C75-8A36-BF05B1C3A52E}" destId="{76C87119-33D9-4D60-98A9-E0751B9D7F65}" srcOrd="1" destOrd="0" presId="urn:microsoft.com/office/officeart/2005/8/layout/hierarchy4"/>
    <dgm:cxn modelId="{B6A12228-FCA2-47BB-8001-A30D2F3E36E2}" type="presParOf" srcId="{3EA4228F-6ADC-4C75-8A36-BF05B1C3A52E}" destId="{A60D47E9-3B04-4AA4-BE71-BAEDFC7468AB}" srcOrd="2" destOrd="0" presId="urn:microsoft.com/office/officeart/2005/8/layout/hierarchy4"/>
    <dgm:cxn modelId="{4A53A04C-82F3-4E10-BFF2-5DE43DBDB5F3}" type="presParOf" srcId="{A60D47E9-3B04-4AA4-BE71-BAEDFC7468AB}" destId="{75E4EE60-A90D-4627-99A6-E8113F40E6CB}" srcOrd="0" destOrd="0" presId="urn:microsoft.com/office/officeart/2005/8/layout/hierarchy4"/>
    <dgm:cxn modelId="{6337EED5-B617-498D-BA32-4C3A7C69CA84}" type="presParOf" srcId="{75E4EE60-A90D-4627-99A6-E8113F40E6CB}" destId="{F6D3D116-17D8-40ED-A117-0A1936574481}" srcOrd="0" destOrd="0" presId="urn:microsoft.com/office/officeart/2005/8/layout/hierarchy4"/>
    <dgm:cxn modelId="{BCA619D3-CC1C-4B28-B867-7E41804D9875}" type="presParOf" srcId="{75E4EE60-A90D-4627-99A6-E8113F40E6CB}" destId="{AC48590F-3EDF-4292-A529-E358BF62F25B}" srcOrd="1" destOrd="0" presId="urn:microsoft.com/office/officeart/2005/8/layout/hierarchy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D8FFAA-35D8-440B-AE63-8A3F9839921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sl-SI"/>
        </a:p>
      </dgm:t>
    </dgm:pt>
    <dgm:pt modelId="{7DFDCDCE-265A-47B0-B5A0-35C0CF1E31C9}">
      <dgm:prSet phldrT="[besedilo]" phldr="0"/>
      <dgm:spPr>
        <a:solidFill>
          <a:srgbClr val="B0D03B"/>
        </a:solidFill>
      </dgm:spPr>
      <dgm:t>
        <a:bodyPr/>
        <a:lstStyle/>
        <a:p>
          <a:r>
            <a:rPr lang="sl-SI" dirty="0"/>
            <a:t>ENOPARTNERSKI PROJEKT</a:t>
          </a:r>
        </a:p>
      </dgm:t>
    </dgm:pt>
    <dgm:pt modelId="{95AC79BF-C0F4-45C7-A5A2-F7D41D014D78}" type="parTrans" cxnId="{D072DF40-F248-49E6-88E8-8C47F941CC82}">
      <dgm:prSet/>
      <dgm:spPr/>
      <dgm:t>
        <a:bodyPr/>
        <a:lstStyle/>
        <a:p>
          <a:endParaRPr lang="sl-SI"/>
        </a:p>
      </dgm:t>
    </dgm:pt>
    <dgm:pt modelId="{789406CE-FC53-491B-9E8D-AAD475872D99}" type="sibTrans" cxnId="{D072DF40-F248-49E6-88E8-8C47F941CC82}">
      <dgm:prSet/>
      <dgm:spPr/>
      <dgm:t>
        <a:bodyPr/>
        <a:lstStyle/>
        <a:p>
          <a:endParaRPr lang="sl-SI"/>
        </a:p>
      </dgm:t>
    </dgm:pt>
    <dgm:pt modelId="{65F6B786-17CA-48F9-ABFA-58506C91C80E}">
      <dgm:prSet phldrT="[besedilo]" phldr="0"/>
      <dgm:spPr>
        <a:solidFill>
          <a:srgbClr val="B0D03B"/>
        </a:solidFill>
      </dgm:spPr>
      <dgm:t>
        <a:bodyPr/>
        <a:lstStyle/>
        <a:p>
          <a:r>
            <a:rPr lang="sl-SI" dirty="0"/>
            <a:t>VEČPARTNERSKI PROJEKT</a:t>
          </a:r>
        </a:p>
        <a:p>
          <a:r>
            <a:rPr lang="sl-SI" dirty="0"/>
            <a:t>Obvladljivost partnerstva</a:t>
          </a:r>
        </a:p>
      </dgm:t>
    </dgm:pt>
    <dgm:pt modelId="{33744D83-FF3B-418A-B846-EB324DC941C4}" type="parTrans" cxnId="{3F2941E0-1F19-45E5-B716-0B386B1FE922}">
      <dgm:prSet/>
      <dgm:spPr/>
      <dgm:t>
        <a:bodyPr/>
        <a:lstStyle/>
        <a:p>
          <a:endParaRPr lang="sl-SI"/>
        </a:p>
      </dgm:t>
    </dgm:pt>
    <dgm:pt modelId="{899E8808-7F4A-400F-B407-DEA2D800C2DB}" type="sibTrans" cxnId="{3F2941E0-1F19-45E5-B716-0B386B1FE922}">
      <dgm:prSet/>
      <dgm:spPr/>
      <dgm:t>
        <a:bodyPr/>
        <a:lstStyle/>
        <a:p>
          <a:endParaRPr lang="sl-SI"/>
        </a:p>
      </dgm:t>
    </dgm:pt>
    <dgm:pt modelId="{48859A43-D2E9-47F0-80A1-37BC3AF00CE4}" type="pres">
      <dgm:prSet presAssocID="{1DD8FFAA-35D8-440B-AE63-8A3F9839921F}" presName="diagram" presStyleCnt="0">
        <dgm:presLayoutVars>
          <dgm:dir/>
          <dgm:resizeHandles val="exact"/>
        </dgm:presLayoutVars>
      </dgm:prSet>
      <dgm:spPr/>
    </dgm:pt>
    <dgm:pt modelId="{43A841C8-5692-4900-BB27-5CE1C0F9FB3D}" type="pres">
      <dgm:prSet presAssocID="{7DFDCDCE-265A-47B0-B5A0-35C0CF1E31C9}" presName="node" presStyleLbl="node1" presStyleIdx="0" presStyleCnt="2">
        <dgm:presLayoutVars>
          <dgm:bulletEnabled val="1"/>
        </dgm:presLayoutVars>
      </dgm:prSet>
      <dgm:spPr/>
    </dgm:pt>
    <dgm:pt modelId="{AF5FF440-E548-493A-8E81-8169208644C0}" type="pres">
      <dgm:prSet presAssocID="{789406CE-FC53-491B-9E8D-AAD475872D99}" presName="sibTrans" presStyleCnt="0"/>
      <dgm:spPr/>
    </dgm:pt>
    <dgm:pt modelId="{DAC7AC61-D9D7-4D1A-8107-BBE5B21865FA}" type="pres">
      <dgm:prSet presAssocID="{65F6B786-17CA-48F9-ABFA-58506C91C80E}" presName="node" presStyleLbl="node1" presStyleIdx="1" presStyleCnt="2">
        <dgm:presLayoutVars>
          <dgm:bulletEnabled val="1"/>
        </dgm:presLayoutVars>
      </dgm:prSet>
      <dgm:spPr/>
    </dgm:pt>
  </dgm:ptLst>
  <dgm:cxnLst>
    <dgm:cxn modelId="{D2203226-6713-4615-9F19-D368C024DA81}" type="presOf" srcId="{1DD8FFAA-35D8-440B-AE63-8A3F9839921F}" destId="{48859A43-D2E9-47F0-80A1-37BC3AF00CE4}" srcOrd="0" destOrd="0" presId="urn:microsoft.com/office/officeart/2005/8/layout/default"/>
    <dgm:cxn modelId="{7355AA28-623E-476B-9236-690C80DB00BF}" type="presOf" srcId="{65F6B786-17CA-48F9-ABFA-58506C91C80E}" destId="{DAC7AC61-D9D7-4D1A-8107-BBE5B21865FA}" srcOrd="0" destOrd="0" presId="urn:microsoft.com/office/officeart/2005/8/layout/default"/>
    <dgm:cxn modelId="{D072DF40-F248-49E6-88E8-8C47F941CC82}" srcId="{1DD8FFAA-35D8-440B-AE63-8A3F9839921F}" destId="{7DFDCDCE-265A-47B0-B5A0-35C0CF1E31C9}" srcOrd="0" destOrd="0" parTransId="{95AC79BF-C0F4-45C7-A5A2-F7D41D014D78}" sibTransId="{789406CE-FC53-491B-9E8D-AAD475872D99}"/>
    <dgm:cxn modelId="{FC087E56-EDF8-4FE7-9381-2A0580CA2D6D}" type="presOf" srcId="{7DFDCDCE-265A-47B0-B5A0-35C0CF1E31C9}" destId="{43A841C8-5692-4900-BB27-5CE1C0F9FB3D}" srcOrd="0" destOrd="0" presId="urn:microsoft.com/office/officeart/2005/8/layout/default"/>
    <dgm:cxn modelId="{3F2941E0-1F19-45E5-B716-0B386B1FE922}" srcId="{1DD8FFAA-35D8-440B-AE63-8A3F9839921F}" destId="{65F6B786-17CA-48F9-ABFA-58506C91C80E}" srcOrd="1" destOrd="0" parTransId="{33744D83-FF3B-418A-B846-EB324DC941C4}" sibTransId="{899E8808-7F4A-400F-B407-DEA2D800C2DB}"/>
    <dgm:cxn modelId="{BD1D9FAD-14C7-4077-A957-6C8DEDCEE940}" type="presParOf" srcId="{48859A43-D2E9-47F0-80A1-37BC3AF00CE4}" destId="{43A841C8-5692-4900-BB27-5CE1C0F9FB3D}" srcOrd="0" destOrd="0" presId="urn:microsoft.com/office/officeart/2005/8/layout/default"/>
    <dgm:cxn modelId="{224428FF-1132-43A5-81E8-1E9DB15085F0}" type="presParOf" srcId="{48859A43-D2E9-47F0-80A1-37BC3AF00CE4}" destId="{AF5FF440-E548-493A-8E81-8169208644C0}" srcOrd="1" destOrd="0" presId="urn:microsoft.com/office/officeart/2005/8/layout/default"/>
    <dgm:cxn modelId="{16FBA635-3E13-407E-A35F-8A701516DF04}" type="presParOf" srcId="{48859A43-D2E9-47F0-80A1-37BC3AF00CE4}" destId="{DAC7AC61-D9D7-4D1A-8107-BBE5B21865FA}"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325713-2BCD-40D6-97ED-6C18A79EEAD3}"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sl-SI"/>
        </a:p>
      </dgm:t>
    </dgm:pt>
    <dgm:pt modelId="{678D234D-48FC-445B-B9B4-6B3FDF8C5D5D}">
      <dgm:prSet phldrT="[besedilo]" phldr="0" custT="1"/>
      <dgm:spPr>
        <a:solidFill>
          <a:srgbClr val="B0D03B"/>
        </a:solidFill>
        <a:ln>
          <a:solidFill>
            <a:srgbClr val="B0D03B"/>
          </a:solidFill>
        </a:ln>
      </dgm:spPr>
      <dgm:t>
        <a:bodyPr/>
        <a:lstStyle/>
        <a:p>
          <a:r>
            <a:rPr lang="sl-SI" sz="2000" dirty="0">
              <a:latin typeface="Calibri" panose="020F0502020204030204" pitchFamily="34" charset="0"/>
              <a:ea typeface="Calibri" panose="020F0502020204030204" pitchFamily="34" charset="0"/>
              <a:cs typeface="Calibri" panose="020F0502020204030204" pitchFamily="34" charset="0"/>
            </a:rPr>
            <a:t>POMOČ PO SKUPINSKIH IZJEMAH (GBER) – </a:t>
          </a:r>
          <a:r>
            <a:rPr lang="sl-SI" sz="1800" dirty="0">
              <a:latin typeface="Calibri" panose="020F0502020204030204" pitchFamily="34" charset="0"/>
              <a:ea typeface="Calibri" panose="020F0502020204030204" pitchFamily="34" charset="0"/>
              <a:cs typeface="Calibri" panose="020F0502020204030204" pitchFamily="34" charset="0"/>
              <a:hlinkClick xmlns:r="http://schemas.openxmlformats.org/officeDocument/2006/relationships" r:id="rId1"/>
            </a:rPr>
            <a:t>Uredba 651/2014/EU</a:t>
          </a:r>
          <a:endParaRPr lang="sl-SI" sz="2000" dirty="0">
            <a:latin typeface="Calibri" panose="020F0502020204030204" pitchFamily="34" charset="0"/>
            <a:ea typeface="Calibri" panose="020F0502020204030204" pitchFamily="34" charset="0"/>
            <a:cs typeface="Calibri" panose="020F0502020204030204" pitchFamily="34" charset="0"/>
          </a:endParaRPr>
        </a:p>
      </dgm:t>
    </dgm:pt>
    <dgm:pt modelId="{513973CE-1B45-4D89-9937-A26CC53E0978}" type="parTrans" cxnId="{F873C6A4-E4E5-4B4F-A40B-A10C5EC12F63}">
      <dgm:prSet/>
      <dgm:spPr/>
      <dgm:t>
        <a:bodyPr/>
        <a:lstStyle/>
        <a:p>
          <a:endParaRPr lang="sl-SI"/>
        </a:p>
      </dgm:t>
    </dgm:pt>
    <dgm:pt modelId="{09A78819-73C6-479C-9B09-83EABCF59855}" type="sibTrans" cxnId="{F873C6A4-E4E5-4B4F-A40B-A10C5EC12F63}">
      <dgm:prSet/>
      <dgm:spPr/>
      <dgm:t>
        <a:bodyPr/>
        <a:lstStyle/>
        <a:p>
          <a:endParaRPr lang="sl-SI"/>
        </a:p>
      </dgm:t>
    </dgm:pt>
    <dgm:pt modelId="{2E537CC7-102E-46D6-B3F9-91C70A1D71B7}">
      <dgm:prSet phldrT="[besedilo]" phldr="0"/>
      <dgm:spPr>
        <a:solidFill>
          <a:srgbClr val="B0D03B"/>
        </a:solidFill>
        <a:ln>
          <a:solidFill>
            <a:srgbClr val="B0D03B"/>
          </a:solidFill>
        </a:ln>
      </dgm:spPr>
      <dgm:t>
        <a:bodyPr/>
        <a:lstStyle/>
        <a:p>
          <a:r>
            <a:rPr lang="sl-SI" dirty="0">
              <a:latin typeface="Calibri" panose="020F0502020204030204" pitchFamily="34" charset="0"/>
              <a:ea typeface="Calibri" panose="020F0502020204030204" pitchFamily="34" charset="0"/>
              <a:cs typeface="Calibri" panose="020F0502020204030204" pitchFamily="34" charset="0"/>
            </a:rPr>
            <a:t>Vse kar ni MSP: občine, javni zavodi, šole, vrtci, javno podjetje</a:t>
          </a:r>
        </a:p>
      </dgm:t>
    </dgm:pt>
    <dgm:pt modelId="{F57C1EF8-93F8-4F69-BD95-6AB1DE419546}" type="parTrans" cxnId="{45A869F5-84AE-4579-84FD-4C942E2154D5}">
      <dgm:prSet/>
      <dgm:spPr/>
      <dgm:t>
        <a:bodyPr/>
        <a:lstStyle/>
        <a:p>
          <a:endParaRPr lang="sl-SI"/>
        </a:p>
      </dgm:t>
    </dgm:pt>
    <dgm:pt modelId="{02652E93-F0F4-45EC-AA01-947F965C7790}" type="sibTrans" cxnId="{45A869F5-84AE-4579-84FD-4C942E2154D5}">
      <dgm:prSet/>
      <dgm:spPr/>
      <dgm:t>
        <a:bodyPr/>
        <a:lstStyle/>
        <a:p>
          <a:endParaRPr lang="sl-SI"/>
        </a:p>
      </dgm:t>
    </dgm:pt>
    <dgm:pt modelId="{5D154BF8-D358-4486-8EFF-1E3212893306}">
      <dgm:prSet phldrT="[besedilo]" phldr="0"/>
      <dgm:spPr>
        <a:solidFill>
          <a:srgbClr val="B0D03B"/>
        </a:solidFill>
        <a:ln>
          <a:solidFill>
            <a:srgbClr val="B0D03B"/>
          </a:solidFill>
        </a:ln>
      </dgm:spPr>
      <dgm:t>
        <a:bodyPr/>
        <a:lstStyle/>
        <a:p>
          <a:pPr>
            <a:buFont typeface="Arial" panose="020B0604020202020204" pitchFamily="34" charset="0"/>
            <a:buNone/>
          </a:pPr>
          <a:r>
            <a:rPr lang="sl-SI" dirty="0">
              <a:latin typeface="Calibri" panose="020F0502020204030204" pitchFamily="34" charset="0"/>
              <a:ea typeface="Calibri" panose="020F0502020204030204" pitchFamily="34" charset="0"/>
              <a:cs typeface="Calibri" panose="020F0502020204030204" pitchFamily="34" charset="0"/>
            </a:rPr>
            <a:t>Skupni znesek pomoči, dodeljen enotnemu podjetju, ne sme presegati 300.000 EUR v obdobju treh let.</a:t>
          </a:r>
        </a:p>
      </dgm:t>
    </dgm:pt>
    <dgm:pt modelId="{BEB0A7FF-F2A0-4092-8FA6-64AC35993969}" type="parTrans" cxnId="{0D59FC17-602E-43B4-916B-5E31420D456B}">
      <dgm:prSet/>
      <dgm:spPr/>
      <dgm:t>
        <a:bodyPr/>
        <a:lstStyle/>
        <a:p>
          <a:endParaRPr lang="sl-SI"/>
        </a:p>
      </dgm:t>
    </dgm:pt>
    <dgm:pt modelId="{41BD5FFD-56FB-40B7-8FCC-B84E7F498839}" type="sibTrans" cxnId="{0D59FC17-602E-43B4-916B-5E31420D456B}">
      <dgm:prSet/>
      <dgm:spPr/>
      <dgm:t>
        <a:bodyPr/>
        <a:lstStyle/>
        <a:p>
          <a:endParaRPr lang="sl-SI"/>
        </a:p>
      </dgm:t>
    </dgm:pt>
    <dgm:pt modelId="{50ABC093-BF25-4CF2-AC04-96503DC4CD64}">
      <dgm:prSet phldrT="[besedilo]" phldr="0" custT="1"/>
      <dgm:spPr>
        <a:solidFill>
          <a:srgbClr val="B0D03B"/>
        </a:solidFill>
        <a:ln>
          <a:solidFill>
            <a:srgbClr val="B0D03B"/>
          </a:solidFill>
        </a:ln>
      </dgm:spPr>
      <dgm:t>
        <a:bodyPr/>
        <a:lstStyle/>
        <a:p>
          <a:r>
            <a:rPr lang="sl-SI" sz="2000" dirty="0">
              <a:latin typeface="Calibri" panose="020F0502020204030204" pitchFamily="34" charset="0"/>
              <a:ea typeface="Calibri" panose="020F0502020204030204" pitchFamily="34" charset="0"/>
              <a:cs typeface="Calibri" panose="020F0502020204030204" pitchFamily="34" charset="0"/>
            </a:rPr>
            <a:t>POMOČ PO PRAVILU DE MINIMIS</a:t>
          </a:r>
        </a:p>
        <a:p>
          <a:r>
            <a:rPr lang="sl-SI" sz="1800" dirty="0">
              <a:latin typeface="Calibri" panose="020F0502020204030204" pitchFamily="34" charset="0"/>
              <a:ea typeface="Calibri" panose="020F0502020204030204" pitchFamily="34" charset="0"/>
              <a:cs typeface="Calibri" panose="020F0502020204030204" pitchFamily="34" charset="0"/>
              <a:hlinkClick xmlns:r="http://schemas.openxmlformats.org/officeDocument/2006/relationships" r:id="rId2"/>
            </a:rPr>
            <a:t>Uredba 2023/2831/EU</a:t>
          </a:r>
          <a:endParaRPr lang="sl-SI" sz="1800" dirty="0">
            <a:latin typeface="Calibri" panose="020F0502020204030204" pitchFamily="34" charset="0"/>
            <a:ea typeface="Calibri" panose="020F0502020204030204" pitchFamily="34" charset="0"/>
            <a:cs typeface="Calibri" panose="020F0502020204030204" pitchFamily="34" charset="0"/>
          </a:endParaRPr>
        </a:p>
      </dgm:t>
    </dgm:pt>
    <dgm:pt modelId="{95B8592E-FA73-443A-9589-372E6BBD2FF6}" type="parTrans" cxnId="{D8F88B36-707C-473F-B87D-CBD21A847E0B}">
      <dgm:prSet/>
      <dgm:spPr/>
      <dgm:t>
        <a:bodyPr/>
        <a:lstStyle/>
        <a:p>
          <a:endParaRPr lang="sl-SI"/>
        </a:p>
      </dgm:t>
    </dgm:pt>
    <dgm:pt modelId="{77CA0C97-36CE-46F5-92EA-A9497CE5FFB7}" type="sibTrans" cxnId="{D8F88B36-707C-473F-B87D-CBD21A847E0B}">
      <dgm:prSet/>
      <dgm:spPr/>
      <dgm:t>
        <a:bodyPr/>
        <a:lstStyle/>
        <a:p>
          <a:endParaRPr lang="sl-SI"/>
        </a:p>
      </dgm:t>
    </dgm:pt>
    <dgm:pt modelId="{AB41CC13-12F1-43BE-BBEA-5C517AB530F2}">
      <dgm:prSet phldrT="[besedilo]" phldr="0"/>
      <dgm:spPr>
        <a:solidFill>
          <a:srgbClr val="B0D03B"/>
        </a:solidFill>
        <a:ln>
          <a:solidFill>
            <a:srgbClr val="B0D03B"/>
          </a:solidFill>
        </a:ln>
      </dgm:spPr>
      <dgm:t>
        <a:bodyPr/>
        <a:lstStyle/>
        <a:p>
          <a:r>
            <a:rPr lang="sl-SI" dirty="0">
              <a:latin typeface="Calibri" panose="020F0502020204030204" pitchFamily="34" charset="0"/>
              <a:ea typeface="Calibri" panose="020F0502020204030204" pitchFamily="34" charset="0"/>
              <a:cs typeface="Calibri" panose="020F0502020204030204" pitchFamily="34" charset="0"/>
            </a:rPr>
            <a:t>Mala in srednja podjetja</a:t>
          </a:r>
        </a:p>
      </dgm:t>
    </dgm:pt>
    <dgm:pt modelId="{8A52B32F-F0BF-4FA4-8560-B162EC7C4BDC}" type="parTrans" cxnId="{D3671956-2E1D-417C-A56B-7D1B94548544}">
      <dgm:prSet/>
      <dgm:spPr/>
      <dgm:t>
        <a:bodyPr/>
        <a:lstStyle/>
        <a:p>
          <a:endParaRPr lang="sl-SI"/>
        </a:p>
      </dgm:t>
    </dgm:pt>
    <dgm:pt modelId="{32063F14-6DE8-4802-AF7C-FB19103B7994}" type="sibTrans" cxnId="{D3671956-2E1D-417C-A56B-7D1B94548544}">
      <dgm:prSet/>
      <dgm:spPr/>
      <dgm:t>
        <a:bodyPr/>
        <a:lstStyle/>
        <a:p>
          <a:endParaRPr lang="sl-SI"/>
        </a:p>
      </dgm:t>
    </dgm:pt>
    <dgm:pt modelId="{18D2E5EF-C745-4BE2-B926-11E3B9106285}" type="pres">
      <dgm:prSet presAssocID="{BD325713-2BCD-40D6-97ED-6C18A79EEAD3}" presName="Name0" presStyleCnt="0">
        <dgm:presLayoutVars>
          <dgm:chPref val="1"/>
          <dgm:dir/>
          <dgm:animOne val="branch"/>
          <dgm:animLvl val="lvl"/>
          <dgm:resizeHandles/>
        </dgm:presLayoutVars>
      </dgm:prSet>
      <dgm:spPr/>
    </dgm:pt>
    <dgm:pt modelId="{72A52571-EA12-46F2-B2B1-FB924A167B0F}" type="pres">
      <dgm:prSet presAssocID="{678D234D-48FC-445B-B9B4-6B3FDF8C5D5D}" presName="vertOne" presStyleCnt="0"/>
      <dgm:spPr/>
    </dgm:pt>
    <dgm:pt modelId="{F1428F40-1569-4644-B811-0F7DE138B89A}" type="pres">
      <dgm:prSet presAssocID="{678D234D-48FC-445B-B9B4-6B3FDF8C5D5D}" presName="txOne" presStyleLbl="node0" presStyleIdx="0" presStyleCnt="2">
        <dgm:presLayoutVars>
          <dgm:chPref val="3"/>
        </dgm:presLayoutVars>
      </dgm:prSet>
      <dgm:spPr/>
    </dgm:pt>
    <dgm:pt modelId="{A406F9E2-045E-4F71-9C2B-8349C9514235}" type="pres">
      <dgm:prSet presAssocID="{678D234D-48FC-445B-B9B4-6B3FDF8C5D5D}" presName="parTransOne" presStyleCnt="0"/>
      <dgm:spPr/>
    </dgm:pt>
    <dgm:pt modelId="{A27D2F09-1DD6-42FA-8A4B-771A01AD2109}" type="pres">
      <dgm:prSet presAssocID="{678D234D-48FC-445B-B9B4-6B3FDF8C5D5D}" presName="horzOne" presStyleCnt="0"/>
      <dgm:spPr/>
    </dgm:pt>
    <dgm:pt modelId="{197B91B6-2BBC-41A7-8F73-F089F5272533}" type="pres">
      <dgm:prSet presAssocID="{AB41CC13-12F1-43BE-BBEA-5C517AB530F2}" presName="vertTwo" presStyleCnt="0"/>
      <dgm:spPr/>
    </dgm:pt>
    <dgm:pt modelId="{3877E10C-A5B7-4563-BB1F-D61D3C558F46}" type="pres">
      <dgm:prSet presAssocID="{AB41CC13-12F1-43BE-BBEA-5C517AB530F2}" presName="txTwo" presStyleLbl="node2" presStyleIdx="0" presStyleCnt="2">
        <dgm:presLayoutVars>
          <dgm:chPref val="3"/>
        </dgm:presLayoutVars>
      </dgm:prSet>
      <dgm:spPr/>
    </dgm:pt>
    <dgm:pt modelId="{160FEBF1-6E87-4EBA-BECE-C62C35B8D404}" type="pres">
      <dgm:prSet presAssocID="{AB41CC13-12F1-43BE-BBEA-5C517AB530F2}" presName="horzTwo" presStyleCnt="0"/>
      <dgm:spPr/>
    </dgm:pt>
    <dgm:pt modelId="{2A13956A-2D79-4F52-8D9F-2EC99126D413}" type="pres">
      <dgm:prSet presAssocID="{09A78819-73C6-479C-9B09-83EABCF59855}" presName="sibSpaceOne" presStyleCnt="0"/>
      <dgm:spPr/>
    </dgm:pt>
    <dgm:pt modelId="{0744BBE0-02CB-48DC-8F27-A720CC3B785C}" type="pres">
      <dgm:prSet presAssocID="{50ABC093-BF25-4CF2-AC04-96503DC4CD64}" presName="vertOne" presStyleCnt="0"/>
      <dgm:spPr/>
    </dgm:pt>
    <dgm:pt modelId="{AA7F1BBC-162C-407A-8FA3-BDBB897D9E62}" type="pres">
      <dgm:prSet presAssocID="{50ABC093-BF25-4CF2-AC04-96503DC4CD64}" presName="txOne" presStyleLbl="node0" presStyleIdx="1" presStyleCnt="2">
        <dgm:presLayoutVars>
          <dgm:chPref val="3"/>
        </dgm:presLayoutVars>
      </dgm:prSet>
      <dgm:spPr/>
    </dgm:pt>
    <dgm:pt modelId="{166289F1-182B-4556-BC78-11ACC250F914}" type="pres">
      <dgm:prSet presAssocID="{50ABC093-BF25-4CF2-AC04-96503DC4CD64}" presName="parTransOne" presStyleCnt="0"/>
      <dgm:spPr/>
    </dgm:pt>
    <dgm:pt modelId="{C127EE16-050F-44EF-A920-15C4FF993B6A}" type="pres">
      <dgm:prSet presAssocID="{50ABC093-BF25-4CF2-AC04-96503DC4CD64}" presName="horzOne" presStyleCnt="0"/>
      <dgm:spPr/>
    </dgm:pt>
    <dgm:pt modelId="{13CA35FB-7162-41E4-A02A-D32146490EBC}" type="pres">
      <dgm:prSet presAssocID="{2E537CC7-102E-46D6-B3F9-91C70A1D71B7}" presName="vertTwo" presStyleCnt="0"/>
      <dgm:spPr/>
    </dgm:pt>
    <dgm:pt modelId="{AF298213-3F95-4CD3-88FD-F67C6F6D4D99}" type="pres">
      <dgm:prSet presAssocID="{2E537CC7-102E-46D6-B3F9-91C70A1D71B7}" presName="txTwo" presStyleLbl="node2" presStyleIdx="1" presStyleCnt="2">
        <dgm:presLayoutVars>
          <dgm:chPref val="3"/>
        </dgm:presLayoutVars>
      </dgm:prSet>
      <dgm:spPr/>
    </dgm:pt>
    <dgm:pt modelId="{456BB4EA-E485-4004-A5ED-8C55A0A7149E}" type="pres">
      <dgm:prSet presAssocID="{2E537CC7-102E-46D6-B3F9-91C70A1D71B7}" presName="parTransTwo" presStyleCnt="0"/>
      <dgm:spPr/>
    </dgm:pt>
    <dgm:pt modelId="{C3F693BF-28D4-41A8-8EBC-FB4955449E99}" type="pres">
      <dgm:prSet presAssocID="{2E537CC7-102E-46D6-B3F9-91C70A1D71B7}" presName="horzTwo" presStyleCnt="0"/>
      <dgm:spPr/>
    </dgm:pt>
    <dgm:pt modelId="{3E63867B-03DF-44BB-BC51-8CAAB125D2EA}" type="pres">
      <dgm:prSet presAssocID="{5D154BF8-D358-4486-8EFF-1E3212893306}" presName="vertThree" presStyleCnt="0"/>
      <dgm:spPr/>
    </dgm:pt>
    <dgm:pt modelId="{36225EDC-0173-49D5-94FC-2C4C9D8D8B58}" type="pres">
      <dgm:prSet presAssocID="{5D154BF8-D358-4486-8EFF-1E3212893306}" presName="txThree" presStyleLbl="node3" presStyleIdx="0" presStyleCnt="1">
        <dgm:presLayoutVars>
          <dgm:chPref val="3"/>
        </dgm:presLayoutVars>
      </dgm:prSet>
      <dgm:spPr/>
    </dgm:pt>
    <dgm:pt modelId="{2EC62EEF-C30C-42AB-A475-7337202DA9B5}" type="pres">
      <dgm:prSet presAssocID="{5D154BF8-D358-4486-8EFF-1E3212893306}" presName="horzThree" presStyleCnt="0"/>
      <dgm:spPr/>
    </dgm:pt>
  </dgm:ptLst>
  <dgm:cxnLst>
    <dgm:cxn modelId="{C4AD2E00-154C-4344-B6D2-FCDCF310DE5B}" type="presOf" srcId="{2E537CC7-102E-46D6-B3F9-91C70A1D71B7}" destId="{AF298213-3F95-4CD3-88FD-F67C6F6D4D99}" srcOrd="0" destOrd="0" presId="urn:microsoft.com/office/officeart/2005/8/layout/hierarchy4"/>
    <dgm:cxn modelId="{0D59FC17-602E-43B4-916B-5E31420D456B}" srcId="{2E537CC7-102E-46D6-B3F9-91C70A1D71B7}" destId="{5D154BF8-D358-4486-8EFF-1E3212893306}" srcOrd="0" destOrd="0" parTransId="{BEB0A7FF-F2A0-4092-8FA6-64AC35993969}" sibTransId="{41BD5FFD-56FB-40B7-8FCC-B84E7F498839}"/>
    <dgm:cxn modelId="{D8F88B36-707C-473F-B87D-CBD21A847E0B}" srcId="{BD325713-2BCD-40D6-97ED-6C18A79EEAD3}" destId="{50ABC093-BF25-4CF2-AC04-96503DC4CD64}" srcOrd="1" destOrd="0" parTransId="{95B8592E-FA73-443A-9589-372E6BBD2FF6}" sibTransId="{77CA0C97-36CE-46F5-92EA-A9497CE5FFB7}"/>
    <dgm:cxn modelId="{FA47D954-B928-4177-9CAA-9B0D71A91954}" type="presOf" srcId="{BD325713-2BCD-40D6-97ED-6C18A79EEAD3}" destId="{18D2E5EF-C745-4BE2-B926-11E3B9106285}" srcOrd="0" destOrd="0" presId="urn:microsoft.com/office/officeart/2005/8/layout/hierarchy4"/>
    <dgm:cxn modelId="{D3671956-2E1D-417C-A56B-7D1B94548544}" srcId="{678D234D-48FC-445B-B9B4-6B3FDF8C5D5D}" destId="{AB41CC13-12F1-43BE-BBEA-5C517AB530F2}" srcOrd="0" destOrd="0" parTransId="{8A52B32F-F0BF-4FA4-8560-B162EC7C4BDC}" sibTransId="{32063F14-6DE8-4802-AF7C-FB19103B7994}"/>
    <dgm:cxn modelId="{CB3A6076-1758-4529-89E4-0E6A06FE4EBB}" type="presOf" srcId="{678D234D-48FC-445B-B9B4-6B3FDF8C5D5D}" destId="{F1428F40-1569-4644-B811-0F7DE138B89A}" srcOrd="0" destOrd="0" presId="urn:microsoft.com/office/officeart/2005/8/layout/hierarchy4"/>
    <dgm:cxn modelId="{2A6E935A-4B9C-4E46-900A-998F8B5995EC}" type="presOf" srcId="{50ABC093-BF25-4CF2-AC04-96503DC4CD64}" destId="{AA7F1BBC-162C-407A-8FA3-BDBB897D9E62}" srcOrd="0" destOrd="0" presId="urn:microsoft.com/office/officeart/2005/8/layout/hierarchy4"/>
    <dgm:cxn modelId="{F873C6A4-E4E5-4B4F-A40B-A10C5EC12F63}" srcId="{BD325713-2BCD-40D6-97ED-6C18A79EEAD3}" destId="{678D234D-48FC-445B-B9B4-6B3FDF8C5D5D}" srcOrd="0" destOrd="0" parTransId="{513973CE-1B45-4D89-9937-A26CC53E0978}" sibTransId="{09A78819-73C6-479C-9B09-83EABCF59855}"/>
    <dgm:cxn modelId="{5063D7E1-4851-4515-82D7-FFCA3C35741F}" type="presOf" srcId="{5D154BF8-D358-4486-8EFF-1E3212893306}" destId="{36225EDC-0173-49D5-94FC-2C4C9D8D8B58}" srcOrd="0" destOrd="0" presId="urn:microsoft.com/office/officeart/2005/8/layout/hierarchy4"/>
    <dgm:cxn modelId="{69580BE3-9179-479A-832A-2EFD4E721501}" type="presOf" srcId="{AB41CC13-12F1-43BE-BBEA-5C517AB530F2}" destId="{3877E10C-A5B7-4563-BB1F-D61D3C558F46}" srcOrd="0" destOrd="0" presId="urn:microsoft.com/office/officeart/2005/8/layout/hierarchy4"/>
    <dgm:cxn modelId="{45A869F5-84AE-4579-84FD-4C942E2154D5}" srcId="{50ABC093-BF25-4CF2-AC04-96503DC4CD64}" destId="{2E537CC7-102E-46D6-B3F9-91C70A1D71B7}" srcOrd="0" destOrd="0" parTransId="{F57C1EF8-93F8-4F69-BD95-6AB1DE419546}" sibTransId="{02652E93-F0F4-45EC-AA01-947F965C7790}"/>
    <dgm:cxn modelId="{610CF296-04C8-49F7-AEC7-709F50BFB68D}" type="presParOf" srcId="{18D2E5EF-C745-4BE2-B926-11E3B9106285}" destId="{72A52571-EA12-46F2-B2B1-FB924A167B0F}" srcOrd="0" destOrd="0" presId="urn:microsoft.com/office/officeart/2005/8/layout/hierarchy4"/>
    <dgm:cxn modelId="{5522DBF5-723A-47EC-BB85-A0CDAD2E46DD}" type="presParOf" srcId="{72A52571-EA12-46F2-B2B1-FB924A167B0F}" destId="{F1428F40-1569-4644-B811-0F7DE138B89A}" srcOrd="0" destOrd="0" presId="urn:microsoft.com/office/officeart/2005/8/layout/hierarchy4"/>
    <dgm:cxn modelId="{3384BDD9-E4DB-412E-9034-0CA5060B3A6E}" type="presParOf" srcId="{72A52571-EA12-46F2-B2B1-FB924A167B0F}" destId="{A406F9E2-045E-4F71-9C2B-8349C9514235}" srcOrd="1" destOrd="0" presId="urn:microsoft.com/office/officeart/2005/8/layout/hierarchy4"/>
    <dgm:cxn modelId="{28A2A3F9-C8A3-4D86-9CA0-C50A179046DD}" type="presParOf" srcId="{72A52571-EA12-46F2-B2B1-FB924A167B0F}" destId="{A27D2F09-1DD6-42FA-8A4B-771A01AD2109}" srcOrd="2" destOrd="0" presId="urn:microsoft.com/office/officeart/2005/8/layout/hierarchy4"/>
    <dgm:cxn modelId="{28924476-1884-4605-B4AF-19878038F42D}" type="presParOf" srcId="{A27D2F09-1DD6-42FA-8A4B-771A01AD2109}" destId="{197B91B6-2BBC-41A7-8F73-F089F5272533}" srcOrd="0" destOrd="0" presId="urn:microsoft.com/office/officeart/2005/8/layout/hierarchy4"/>
    <dgm:cxn modelId="{4731FC24-DA77-46E6-8728-23C3AEE375F2}" type="presParOf" srcId="{197B91B6-2BBC-41A7-8F73-F089F5272533}" destId="{3877E10C-A5B7-4563-BB1F-D61D3C558F46}" srcOrd="0" destOrd="0" presId="urn:microsoft.com/office/officeart/2005/8/layout/hierarchy4"/>
    <dgm:cxn modelId="{9464912A-1DD1-41CF-9083-9057BC031D7F}" type="presParOf" srcId="{197B91B6-2BBC-41A7-8F73-F089F5272533}" destId="{160FEBF1-6E87-4EBA-BECE-C62C35B8D404}" srcOrd="1" destOrd="0" presId="urn:microsoft.com/office/officeart/2005/8/layout/hierarchy4"/>
    <dgm:cxn modelId="{47F9615F-9C75-4012-BBBB-08D0CC1C120D}" type="presParOf" srcId="{18D2E5EF-C745-4BE2-B926-11E3B9106285}" destId="{2A13956A-2D79-4F52-8D9F-2EC99126D413}" srcOrd="1" destOrd="0" presId="urn:microsoft.com/office/officeart/2005/8/layout/hierarchy4"/>
    <dgm:cxn modelId="{20A0CCA5-219F-47F0-B98B-4EAD29982BDB}" type="presParOf" srcId="{18D2E5EF-C745-4BE2-B926-11E3B9106285}" destId="{0744BBE0-02CB-48DC-8F27-A720CC3B785C}" srcOrd="2" destOrd="0" presId="urn:microsoft.com/office/officeart/2005/8/layout/hierarchy4"/>
    <dgm:cxn modelId="{32DE4F3D-107B-4CFA-8563-7FC6BC33E9E6}" type="presParOf" srcId="{0744BBE0-02CB-48DC-8F27-A720CC3B785C}" destId="{AA7F1BBC-162C-407A-8FA3-BDBB897D9E62}" srcOrd="0" destOrd="0" presId="urn:microsoft.com/office/officeart/2005/8/layout/hierarchy4"/>
    <dgm:cxn modelId="{E62AAB80-387E-4989-83FB-C2E947A59FD0}" type="presParOf" srcId="{0744BBE0-02CB-48DC-8F27-A720CC3B785C}" destId="{166289F1-182B-4556-BC78-11ACC250F914}" srcOrd="1" destOrd="0" presId="urn:microsoft.com/office/officeart/2005/8/layout/hierarchy4"/>
    <dgm:cxn modelId="{7646A48F-F6AB-4765-8669-4332E953A254}" type="presParOf" srcId="{0744BBE0-02CB-48DC-8F27-A720CC3B785C}" destId="{C127EE16-050F-44EF-A920-15C4FF993B6A}" srcOrd="2" destOrd="0" presId="urn:microsoft.com/office/officeart/2005/8/layout/hierarchy4"/>
    <dgm:cxn modelId="{07F948AF-32E1-479A-96DA-B0DB48F21D49}" type="presParOf" srcId="{C127EE16-050F-44EF-A920-15C4FF993B6A}" destId="{13CA35FB-7162-41E4-A02A-D32146490EBC}" srcOrd="0" destOrd="0" presId="urn:microsoft.com/office/officeart/2005/8/layout/hierarchy4"/>
    <dgm:cxn modelId="{D459BE2C-D05A-41F3-9976-02F3FD26482D}" type="presParOf" srcId="{13CA35FB-7162-41E4-A02A-D32146490EBC}" destId="{AF298213-3F95-4CD3-88FD-F67C6F6D4D99}" srcOrd="0" destOrd="0" presId="urn:microsoft.com/office/officeart/2005/8/layout/hierarchy4"/>
    <dgm:cxn modelId="{978438D6-5CDD-42E6-B290-FD79C2700EC1}" type="presParOf" srcId="{13CA35FB-7162-41E4-A02A-D32146490EBC}" destId="{456BB4EA-E485-4004-A5ED-8C55A0A7149E}" srcOrd="1" destOrd="0" presId="urn:microsoft.com/office/officeart/2005/8/layout/hierarchy4"/>
    <dgm:cxn modelId="{11BD99ED-7DD8-4EA8-81AE-3DF02D996CD3}" type="presParOf" srcId="{13CA35FB-7162-41E4-A02A-D32146490EBC}" destId="{C3F693BF-28D4-41A8-8EBC-FB4955449E99}" srcOrd="2" destOrd="0" presId="urn:microsoft.com/office/officeart/2005/8/layout/hierarchy4"/>
    <dgm:cxn modelId="{DE006683-B19B-4FBC-9225-9261676454F4}" type="presParOf" srcId="{C3F693BF-28D4-41A8-8EBC-FB4955449E99}" destId="{3E63867B-03DF-44BB-BC51-8CAAB125D2EA}" srcOrd="0" destOrd="0" presId="urn:microsoft.com/office/officeart/2005/8/layout/hierarchy4"/>
    <dgm:cxn modelId="{5E9D9A75-D9A0-42DE-8901-0194D8ABDBEE}" type="presParOf" srcId="{3E63867B-03DF-44BB-BC51-8CAAB125D2EA}" destId="{36225EDC-0173-49D5-94FC-2C4C9D8D8B58}" srcOrd="0" destOrd="0" presId="urn:microsoft.com/office/officeart/2005/8/layout/hierarchy4"/>
    <dgm:cxn modelId="{49335E9F-C699-42E2-830B-A41B2C8E3626}" type="presParOf" srcId="{3E63867B-03DF-44BB-BC51-8CAAB125D2EA}" destId="{2EC62EEF-C30C-42AB-A475-7337202DA9B5}"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325713-2BCD-40D6-97ED-6C18A79EEAD3}"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sl-SI"/>
        </a:p>
      </dgm:t>
    </dgm:pt>
    <dgm:pt modelId="{678D234D-48FC-445B-B9B4-6B3FDF8C5D5D}">
      <dgm:prSet phldrT="[besedilo]" phldr="0" custT="1"/>
      <dgm:spPr>
        <a:solidFill>
          <a:srgbClr val="B0D03B"/>
        </a:solidFill>
        <a:ln>
          <a:solidFill>
            <a:srgbClr val="B0D03B"/>
          </a:solidFill>
        </a:ln>
      </dgm:spPr>
      <dgm:t>
        <a:bodyPr/>
        <a:lstStyle/>
        <a:p>
          <a:r>
            <a:rPr lang="sl-SI" sz="2000" b="1" dirty="0">
              <a:latin typeface="Calibri" panose="020F0502020204030204" pitchFamily="34" charset="0"/>
              <a:ea typeface="Calibri" panose="020F0502020204030204" pitchFamily="34" charset="0"/>
              <a:cs typeface="Calibri" panose="020F0502020204030204" pitchFamily="34" charset="0"/>
            </a:rPr>
            <a:t>PREDPLAČILO BREZ BANČNE GARANCIJE</a:t>
          </a:r>
        </a:p>
      </dgm:t>
    </dgm:pt>
    <dgm:pt modelId="{513973CE-1B45-4D89-9937-A26CC53E0978}" type="parTrans" cxnId="{F873C6A4-E4E5-4B4F-A40B-A10C5EC12F63}">
      <dgm:prSet/>
      <dgm:spPr/>
      <dgm:t>
        <a:bodyPr/>
        <a:lstStyle/>
        <a:p>
          <a:endParaRPr lang="sl-SI"/>
        </a:p>
      </dgm:t>
    </dgm:pt>
    <dgm:pt modelId="{09A78819-73C6-479C-9B09-83EABCF59855}" type="sibTrans" cxnId="{F873C6A4-E4E5-4B4F-A40B-A10C5EC12F63}">
      <dgm:prSet/>
      <dgm:spPr/>
      <dgm:t>
        <a:bodyPr/>
        <a:lstStyle/>
        <a:p>
          <a:endParaRPr lang="sl-SI"/>
        </a:p>
      </dgm:t>
    </dgm:pt>
    <dgm:pt modelId="{2E537CC7-102E-46D6-B3F9-91C70A1D71B7}">
      <dgm:prSet phldrT="[besedilo]" phldr="0" custT="1"/>
      <dgm:spPr>
        <a:solidFill>
          <a:srgbClr val="B0D03B"/>
        </a:solidFill>
        <a:ln>
          <a:solidFill>
            <a:srgbClr val="B0D03B"/>
          </a:solidFill>
        </a:ln>
      </dgm:spPr>
      <dgm:t>
        <a:bodyPr/>
        <a:lstStyle/>
        <a:p>
          <a:r>
            <a:rPr lang="sl-SI" sz="1400" dirty="0">
              <a:latin typeface="Calibri" panose="020F0502020204030204" pitchFamily="34" charset="0"/>
              <a:ea typeface="Calibri" panose="020F0502020204030204" pitchFamily="34" charset="0"/>
              <a:cs typeface="Calibri" panose="020F0502020204030204" pitchFamily="34" charset="0"/>
            </a:rPr>
            <a:t>Upravičenci, ki niso upravičenci do predplačila po ZIPRS.</a:t>
          </a:r>
        </a:p>
      </dgm:t>
    </dgm:pt>
    <dgm:pt modelId="{F57C1EF8-93F8-4F69-BD95-6AB1DE419546}" type="parTrans" cxnId="{45A869F5-84AE-4579-84FD-4C942E2154D5}">
      <dgm:prSet/>
      <dgm:spPr/>
      <dgm:t>
        <a:bodyPr/>
        <a:lstStyle/>
        <a:p>
          <a:endParaRPr lang="sl-SI"/>
        </a:p>
      </dgm:t>
    </dgm:pt>
    <dgm:pt modelId="{02652E93-F0F4-45EC-AA01-947F965C7790}" type="sibTrans" cxnId="{45A869F5-84AE-4579-84FD-4C942E2154D5}">
      <dgm:prSet/>
      <dgm:spPr/>
      <dgm:t>
        <a:bodyPr/>
        <a:lstStyle/>
        <a:p>
          <a:endParaRPr lang="sl-SI"/>
        </a:p>
      </dgm:t>
    </dgm:pt>
    <dgm:pt modelId="{5D154BF8-D358-4486-8EFF-1E3212893306}">
      <dgm:prSet phldrT="[besedilo]" phldr="0"/>
      <dgm:spPr>
        <a:solidFill>
          <a:srgbClr val="B0D03B"/>
        </a:solidFill>
        <a:ln>
          <a:solidFill>
            <a:srgbClr val="B0D03B"/>
          </a:solidFill>
        </a:ln>
      </dgm:spPr>
      <dgm:t>
        <a:bodyPr/>
        <a:lstStyle/>
        <a:p>
          <a:pPr>
            <a:buFont typeface="Arial" panose="020B0604020202020204" pitchFamily="34" charset="0"/>
            <a:buNone/>
          </a:pPr>
          <a:r>
            <a:rPr lang="sl-SI" dirty="0">
              <a:latin typeface="Calibri" panose="020F0502020204030204" pitchFamily="34" charset="0"/>
              <a:ea typeface="Calibri" panose="020F0502020204030204" pitchFamily="34" charset="0"/>
              <a:cs typeface="Calibri" panose="020F0502020204030204" pitchFamily="34" charset="0"/>
            </a:rPr>
            <a:t>Do 50 % vrednosti podpore.</a:t>
          </a:r>
        </a:p>
      </dgm:t>
    </dgm:pt>
    <dgm:pt modelId="{BEB0A7FF-F2A0-4092-8FA6-64AC35993969}" type="parTrans" cxnId="{0D59FC17-602E-43B4-916B-5E31420D456B}">
      <dgm:prSet/>
      <dgm:spPr/>
      <dgm:t>
        <a:bodyPr/>
        <a:lstStyle/>
        <a:p>
          <a:endParaRPr lang="sl-SI"/>
        </a:p>
      </dgm:t>
    </dgm:pt>
    <dgm:pt modelId="{41BD5FFD-56FB-40B7-8FCC-B84E7F498839}" type="sibTrans" cxnId="{0D59FC17-602E-43B4-916B-5E31420D456B}">
      <dgm:prSet/>
      <dgm:spPr/>
      <dgm:t>
        <a:bodyPr/>
        <a:lstStyle/>
        <a:p>
          <a:endParaRPr lang="sl-SI"/>
        </a:p>
      </dgm:t>
    </dgm:pt>
    <dgm:pt modelId="{50ABC093-BF25-4CF2-AC04-96503DC4CD64}">
      <dgm:prSet phldrT="[besedilo]" phldr="0" custT="1"/>
      <dgm:spPr>
        <a:solidFill>
          <a:srgbClr val="B0D03B"/>
        </a:solidFill>
        <a:ln>
          <a:solidFill>
            <a:srgbClr val="B0D03B"/>
          </a:solidFill>
        </a:ln>
      </dgm:spPr>
      <dgm:t>
        <a:bodyPr/>
        <a:lstStyle/>
        <a:p>
          <a:r>
            <a:rPr lang="sl-SI" sz="2000" b="1" dirty="0">
              <a:latin typeface="Calibri" panose="020F0502020204030204" pitchFamily="34" charset="0"/>
              <a:ea typeface="Calibri" panose="020F0502020204030204" pitchFamily="34" charset="0"/>
              <a:cs typeface="Calibri" panose="020F0502020204030204" pitchFamily="34" charset="0"/>
            </a:rPr>
            <a:t>PREDPLAČILO Z BANČNO GARANCIJO</a:t>
          </a:r>
          <a:endParaRPr lang="sl-SI" sz="1800" b="1" dirty="0">
            <a:latin typeface="Calibri" panose="020F0502020204030204" pitchFamily="34" charset="0"/>
            <a:ea typeface="Calibri" panose="020F0502020204030204" pitchFamily="34" charset="0"/>
            <a:cs typeface="Calibri" panose="020F0502020204030204" pitchFamily="34" charset="0"/>
          </a:endParaRPr>
        </a:p>
      </dgm:t>
    </dgm:pt>
    <dgm:pt modelId="{95B8592E-FA73-443A-9589-372E6BBD2FF6}" type="parTrans" cxnId="{D8F88B36-707C-473F-B87D-CBD21A847E0B}">
      <dgm:prSet/>
      <dgm:spPr/>
      <dgm:t>
        <a:bodyPr/>
        <a:lstStyle/>
        <a:p>
          <a:endParaRPr lang="sl-SI"/>
        </a:p>
      </dgm:t>
    </dgm:pt>
    <dgm:pt modelId="{77CA0C97-36CE-46F5-92EA-A9497CE5FFB7}" type="sibTrans" cxnId="{D8F88B36-707C-473F-B87D-CBD21A847E0B}">
      <dgm:prSet/>
      <dgm:spPr/>
      <dgm:t>
        <a:bodyPr/>
        <a:lstStyle/>
        <a:p>
          <a:endParaRPr lang="sl-SI"/>
        </a:p>
      </dgm:t>
    </dgm:pt>
    <dgm:pt modelId="{AB41CC13-12F1-43BE-BBEA-5C517AB530F2}">
      <dgm:prSet phldrT="[besedilo]" phldr="0" custT="1"/>
      <dgm:spPr>
        <a:solidFill>
          <a:srgbClr val="B0D03B"/>
        </a:solidFill>
        <a:ln>
          <a:solidFill>
            <a:srgbClr val="B0D03B"/>
          </a:solidFill>
        </a:ln>
      </dgm:spPr>
      <dgm:t>
        <a:bodyPr/>
        <a:lstStyle/>
        <a:p>
          <a:r>
            <a:rPr lang="sl-SI" sz="1600" dirty="0">
              <a:latin typeface="Calibri" panose="020F0502020204030204" pitchFamily="34" charset="0"/>
              <a:ea typeface="Calibri" panose="020F0502020204030204" pitchFamily="34" charset="0"/>
              <a:cs typeface="Calibri" panose="020F0502020204030204" pitchFamily="34" charset="0"/>
            </a:rPr>
            <a:t>Osebe zasebnega ali javnega prava, ustanovljene in delujejo kot društvo, zasebni ali javni zavod ali ustanova za katere je zakonsko dovoljeno.</a:t>
          </a:r>
        </a:p>
      </dgm:t>
    </dgm:pt>
    <dgm:pt modelId="{8A52B32F-F0BF-4FA4-8560-B162EC7C4BDC}" type="parTrans" cxnId="{D3671956-2E1D-417C-A56B-7D1B94548544}">
      <dgm:prSet/>
      <dgm:spPr/>
      <dgm:t>
        <a:bodyPr/>
        <a:lstStyle/>
        <a:p>
          <a:endParaRPr lang="sl-SI"/>
        </a:p>
      </dgm:t>
    </dgm:pt>
    <dgm:pt modelId="{32063F14-6DE8-4802-AF7C-FB19103B7994}" type="sibTrans" cxnId="{D3671956-2E1D-417C-A56B-7D1B94548544}">
      <dgm:prSet/>
      <dgm:spPr/>
      <dgm:t>
        <a:bodyPr/>
        <a:lstStyle/>
        <a:p>
          <a:endParaRPr lang="sl-SI"/>
        </a:p>
      </dgm:t>
    </dgm:pt>
    <dgm:pt modelId="{A298B618-B90E-4832-9AE0-B794EB992CCB}">
      <dgm:prSet phldrT="[besedilo]" phldr="0" custT="1"/>
      <dgm:spPr>
        <a:solidFill>
          <a:srgbClr val="B0D03B"/>
        </a:solidFill>
        <a:ln>
          <a:solidFill>
            <a:srgbClr val="B0D03B"/>
          </a:solidFill>
        </a:ln>
      </dgm:spPr>
      <dgm:t>
        <a:bodyPr/>
        <a:lstStyle/>
        <a:p>
          <a:r>
            <a:rPr lang="sl-SI" sz="1600" dirty="0">
              <a:latin typeface="Calibri" panose="020F0502020204030204" pitchFamily="34" charset="0"/>
              <a:ea typeface="Calibri" panose="020F0502020204030204" pitchFamily="34" charset="0"/>
              <a:cs typeface="Calibri" panose="020F0502020204030204" pitchFamily="34" charset="0"/>
            </a:rPr>
            <a:t>Do 30 % vrednosti podpore</a:t>
          </a:r>
        </a:p>
      </dgm:t>
    </dgm:pt>
    <dgm:pt modelId="{25BD713E-0D30-4073-8E0F-7354ADECF023}" type="parTrans" cxnId="{D32E458C-9FAF-490B-9E5C-B71C23CA3E92}">
      <dgm:prSet/>
      <dgm:spPr/>
      <dgm:t>
        <a:bodyPr/>
        <a:lstStyle/>
        <a:p>
          <a:endParaRPr lang="sl-SI"/>
        </a:p>
      </dgm:t>
    </dgm:pt>
    <dgm:pt modelId="{2EE724DE-5E49-4E23-938A-D34491008C27}" type="sibTrans" cxnId="{D32E458C-9FAF-490B-9E5C-B71C23CA3E92}">
      <dgm:prSet/>
      <dgm:spPr/>
      <dgm:t>
        <a:bodyPr/>
        <a:lstStyle/>
        <a:p>
          <a:endParaRPr lang="sl-SI"/>
        </a:p>
      </dgm:t>
    </dgm:pt>
    <dgm:pt modelId="{E77C8BEC-368A-45FF-9C61-C62C25C839F7}">
      <dgm:prSet phldrT="[besedilo]" phldr="0" custT="1"/>
      <dgm:spPr>
        <a:solidFill>
          <a:srgbClr val="B0D03B"/>
        </a:solidFill>
        <a:ln>
          <a:solidFill>
            <a:srgbClr val="B0D03B"/>
          </a:solidFill>
        </a:ln>
      </dgm:spPr>
      <dgm:t>
        <a:bodyPr/>
        <a:lstStyle/>
        <a:p>
          <a:r>
            <a:rPr lang="sl-SI" sz="1600" dirty="0">
              <a:latin typeface="Calibri" panose="020F0502020204030204" pitchFamily="34" charset="0"/>
              <a:ea typeface="Calibri" panose="020F0502020204030204" pitchFamily="34" charset="0"/>
              <a:cs typeface="Calibri" panose="020F0502020204030204" pitchFamily="34" charset="0"/>
            </a:rPr>
            <a:t>!!! </a:t>
          </a:r>
          <a:r>
            <a:rPr lang="sl-SI" sz="1600" b="1" dirty="0">
              <a:latin typeface="Calibri" panose="020F0502020204030204" pitchFamily="34" charset="0"/>
              <a:ea typeface="Calibri" panose="020F0502020204030204" pitchFamily="34" charset="0"/>
              <a:cs typeface="Calibri" panose="020F0502020204030204" pitchFamily="34" charset="0"/>
            </a:rPr>
            <a:t>Zahtevek v 180 dneh </a:t>
          </a:r>
        </a:p>
        <a:p>
          <a:r>
            <a:rPr lang="sl-SI" sz="1600" b="1" dirty="0">
              <a:latin typeface="Calibri" panose="020F0502020204030204" pitchFamily="34" charset="0"/>
              <a:ea typeface="Calibri" panose="020F0502020204030204" pitchFamily="34" charset="0"/>
              <a:cs typeface="Calibri" panose="020F0502020204030204" pitchFamily="34" charset="0"/>
            </a:rPr>
            <a:t>po izplačilu predplačila </a:t>
          </a:r>
          <a:r>
            <a:rPr lang="sl-SI" sz="1600" dirty="0">
              <a:latin typeface="Calibri" panose="020F0502020204030204" pitchFamily="34" charset="0"/>
              <a:ea typeface="Calibri" panose="020F0502020204030204" pitchFamily="34" charset="0"/>
              <a:cs typeface="Calibri" panose="020F0502020204030204" pitchFamily="34" charset="0"/>
            </a:rPr>
            <a:t>!!!</a:t>
          </a:r>
        </a:p>
      </dgm:t>
    </dgm:pt>
    <dgm:pt modelId="{2CF03525-C4DC-4773-B0FF-FC48383D2EAE}" type="parTrans" cxnId="{B61459F9-3AA7-4A99-9DA0-1D2F482FD2D4}">
      <dgm:prSet/>
      <dgm:spPr/>
      <dgm:t>
        <a:bodyPr/>
        <a:lstStyle/>
        <a:p>
          <a:endParaRPr lang="sl-SI"/>
        </a:p>
      </dgm:t>
    </dgm:pt>
    <dgm:pt modelId="{89E02820-04D6-4F2A-956A-669435D06AE0}" type="sibTrans" cxnId="{B61459F9-3AA7-4A99-9DA0-1D2F482FD2D4}">
      <dgm:prSet/>
      <dgm:spPr/>
      <dgm:t>
        <a:bodyPr/>
        <a:lstStyle/>
        <a:p>
          <a:endParaRPr lang="sl-SI"/>
        </a:p>
      </dgm:t>
    </dgm:pt>
    <dgm:pt modelId="{2958A856-3673-4165-8CE6-7F73B97FF68A}">
      <dgm:prSet phldrT="[besedilo]" phldr="0" custT="1"/>
      <dgm:spPr>
        <a:solidFill>
          <a:srgbClr val="B0D03B"/>
        </a:solidFill>
        <a:ln>
          <a:solidFill>
            <a:srgbClr val="B0D03B"/>
          </a:solidFill>
        </a:ln>
      </dgm:spPr>
      <dgm:t>
        <a:bodyPr/>
        <a:lstStyle/>
        <a:p>
          <a:pPr>
            <a:buFont typeface="Arial" panose="020B0604020202020204" pitchFamily="34" charset="0"/>
            <a:buNone/>
          </a:pPr>
          <a:r>
            <a:rPr lang="sl-SI" sz="1400" dirty="0">
              <a:latin typeface="Calibri" panose="020F0502020204030204" pitchFamily="34" charset="0"/>
              <a:ea typeface="Calibri" panose="020F0502020204030204" pitchFamily="34" charset="0"/>
              <a:cs typeface="Calibri" panose="020F0502020204030204" pitchFamily="34" charset="0"/>
            </a:rPr>
            <a:t>Originalna bančna garancija v višini 100 % zneska predplačila. Bančna garancija mora biti </a:t>
          </a:r>
          <a:r>
            <a:rPr lang="sl-SI" sz="1400" b="1" dirty="0">
              <a:latin typeface="Calibri" panose="020F0502020204030204" pitchFamily="34" charset="0"/>
              <a:ea typeface="Calibri" panose="020F0502020204030204" pitchFamily="34" charset="0"/>
              <a:cs typeface="Calibri" panose="020F0502020204030204" pitchFamily="34" charset="0"/>
            </a:rPr>
            <a:t>veljavna najmanj 6 mesecev od datuma vložitve zahtevka </a:t>
          </a:r>
          <a:r>
            <a:rPr lang="sl-SI" sz="1400" dirty="0">
              <a:latin typeface="Calibri" panose="020F0502020204030204" pitchFamily="34" charset="0"/>
              <a:ea typeface="Calibri" panose="020F0502020204030204" pitchFamily="34" charset="0"/>
              <a:cs typeface="Calibri" panose="020F0502020204030204" pitchFamily="34" charset="0"/>
            </a:rPr>
            <a:t>za izplačilo sredstev, katerega vrednost je večja od višine predplačila in na katerega je vezana sprostitev bančne garancije. </a:t>
          </a:r>
        </a:p>
      </dgm:t>
    </dgm:pt>
    <dgm:pt modelId="{F9942EB1-0840-4405-BA93-C0E18DDCF785}" type="parTrans" cxnId="{10BF1C5D-C186-42DE-9155-D30C597083A3}">
      <dgm:prSet/>
      <dgm:spPr/>
      <dgm:t>
        <a:bodyPr/>
        <a:lstStyle/>
        <a:p>
          <a:endParaRPr lang="sl-SI"/>
        </a:p>
      </dgm:t>
    </dgm:pt>
    <dgm:pt modelId="{4E37A29C-9636-4B12-9BD9-639C189DFC88}" type="sibTrans" cxnId="{10BF1C5D-C186-42DE-9155-D30C597083A3}">
      <dgm:prSet/>
      <dgm:spPr/>
      <dgm:t>
        <a:bodyPr/>
        <a:lstStyle/>
        <a:p>
          <a:endParaRPr lang="sl-SI"/>
        </a:p>
      </dgm:t>
    </dgm:pt>
    <dgm:pt modelId="{18D2E5EF-C745-4BE2-B926-11E3B9106285}" type="pres">
      <dgm:prSet presAssocID="{BD325713-2BCD-40D6-97ED-6C18A79EEAD3}" presName="Name0" presStyleCnt="0">
        <dgm:presLayoutVars>
          <dgm:chPref val="1"/>
          <dgm:dir/>
          <dgm:animOne val="branch"/>
          <dgm:animLvl val="lvl"/>
          <dgm:resizeHandles/>
        </dgm:presLayoutVars>
      </dgm:prSet>
      <dgm:spPr/>
    </dgm:pt>
    <dgm:pt modelId="{72A52571-EA12-46F2-B2B1-FB924A167B0F}" type="pres">
      <dgm:prSet presAssocID="{678D234D-48FC-445B-B9B4-6B3FDF8C5D5D}" presName="vertOne" presStyleCnt="0"/>
      <dgm:spPr/>
    </dgm:pt>
    <dgm:pt modelId="{F1428F40-1569-4644-B811-0F7DE138B89A}" type="pres">
      <dgm:prSet presAssocID="{678D234D-48FC-445B-B9B4-6B3FDF8C5D5D}" presName="txOne" presStyleLbl="node0" presStyleIdx="0" presStyleCnt="2" custScaleY="222809">
        <dgm:presLayoutVars>
          <dgm:chPref val="3"/>
        </dgm:presLayoutVars>
      </dgm:prSet>
      <dgm:spPr/>
    </dgm:pt>
    <dgm:pt modelId="{A406F9E2-045E-4F71-9C2B-8349C9514235}" type="pres">
      <dgm:prSet presAssocID="{678D234D-48FC-445B-B9B4-6B3FDF8C5D5D}" presName="parTransOne" presStyleCnt="0"/>
      <dgm:spPr/>
    </dgm:pt>
    <dgm:pt modelId="{A27D2F09-1DD6-42FA-8A4B-771A01AD2109}" type="pres">
      <dgm:prSet presAssocID="{678D234D-48FC-445B-B9B4-6B3FDF8C5D5D}" presName="horzOne" presStyleCnt="0"/>
      <dgm:spPr/>
    </dgm:pt>
    <dgm:pt modelId="{197B91B6-2BBC-41A7-8F73-F089F5272533}" type="pres">
      <dgm:prSet presAssocID="{AB41CC13-12F1-43BE-BBEA-5C517AB530F2}" presName="vertTwo" presStyleCnt="0"/>
      <dgm:spPr/>
    </dgm:pt>
    <dgm:pt modelId="{3877E10C-A5B7-4563-BB1F-D61D3C558F46}" type="pres">
      <dgm:prSet presAssocID="{AB41CC13-12F1-43BE-BBEA-5C517AB530F2}" presName="txTwo" presStyleLbl="node2" presStyleIdx="0" presStyleCnt="2" custScaleX="101538" custScaleY="256340">
        <dgm:presLayoutVars>
          <dgm:chPref val="3"/>
        </dgm:presLayoutVars>
      </dgm:prSet>
      <dgm:spPr/>
    </dgm:pt>
    <dgm:pt modelId="{D5789D76-571A-4BCB-A867-915EDB40F82F}" type="pres">
      <dgm:prSet presAssocID="{AB41CC13-12F1-43BE-BBEA-5C517AB530F2}" presName="parTransTwo" presStyleCnt="0"/>
      <dgm:spPr/>
    </dgm:pt>
    <dgm:pt modelId="{160FEBF1-6E87-4EBA-BECE-C62C35B8D404}" type="pres">
      <dgm:prSet presAssocID="{AB41CC13-12F1-43BE-BBEA-5C517AB530F2}" presName="horzTwo" presStyleCnt="0"/>
      <dgm:spPr/>
    </dgm:pt>
    <dgm:pt modelId="{3F1C576C-2F23-4C8A-B09A-00D8A08274AB}" type="pres">
      <dgm:prSet presAssocID="{A298B618-B90E-4832-9AE0-B794EB992CCB}" presName="vertThree" presStyleCnt="0"/>
      <dgm:spPr/>
    </dgm:pt>
    <dgm:pt modelId="{21A3EA51-AD15-4BDE-B8AC-1FC04175BE49}" type="pres">
      <dgm:prSet presAssocID="{A298B618-B90E-4832-9AE0-B794EB992CCB}" presName="txThree" presStyleLbl="node3" presStyleIdx="0" presStyleCnt="2">
        <dgm:presLayoutVars>
          <dgm:chPref val="3"/>
        </dgm:presLayoutVars>
      </dgm:prSet>
      <dgm:spPr/>
    </dgm:pt>
    <dgm:pt modelId="{8A9F27BB-9371-4E1C-85C2-575037BAE148}" type="pres">
      <dgm:prSet presAssocID="{A298B618-B90E-4832-9AE0-B794EB992CCB}" presName="parTransThree" presStyleCnt="0"/>
      <dgm:spPr/>
    </dgm:pt>
    <dgm:pt modelId="{BEBA6940-3CD3-49CD-AC5D-F98EA5D3A944}" type="pres">
      <dgm:prSet presAssocID="{A298B618-B90E-4832-9AE0-B794EB992CCB}" presName="horzThree" presStyleCnt="0"/>
      <dgm:spPr/>
    </dgm:pt>
    <dgm:pt modelId="{1DB99231-0CEF-4050-BA5D-80DB9B5687BB}" type="pres">
      <dgm:prSet presAssocID="{E77C8BEC-368A-45FF-9C61-C62C25C839F7}" presName="vertFour" presStyleCnt="0">
        <dgm:presLayoutVars>
          <dgm:chPref val="3"/>
        </dgm:presLayoutVars>
      </dgm:prSet>
      <dgm:spPr/>
    </dgm:pt>
    <dgm:pt modelId="{0D1AF65A-685C-45FD-9A23-15E9FD9BC80A}" type="pres">
      <dgm:prSet presAssocID="{E77C8BEC-368A-45FF-9C61-C62C25C839F7}" presName="txFour" presStyleLbl="node4" presStyleIdx="0" presStyleCnt="2" custScaleY="176191">
        <dgm:presLayoutVars>
          <dgm:chPref val="3"/>
        </dgm:presLayoutVars>
      </dgm:prSet>
      <dgm:spPr/>
    </dgm:pt>
    <dgm:pt modelId="{C7F37B00-5B8D-4B9F-AFA4-F4E5E09F06EC}" type="pres">
      <dgm:prSet presAssocID="{E77C8BEC-368A-45FF-9C61-C62C25C839F7}" presName="horzFour" presStyleCnt="0"/>
      <dgm:spPr/>
    </dgm:pt>
    <dgm:pt modelId="{2A13956A-2D79-4F52-8D9F-2EC99126D413}" type="pres">
      <dgm:prSet presAssocID="{09A78819-73C6-479C-9B09-83EABCF59855}" presName="sibSpaceOne" presStyleCnt="0"/>
      <dgm:spPr/>
    </dgm:pt>
    <dgm:pt modelId="{0744BBE0-02CB-48DC-8F27-A720CC3B785C}" type="pres">
      <dgm:prSet presAssocID="{50ABC093-BF25-4CF2-AC04-96503DC4CD64}" presName="vertOne" presStyleCnt="0"/>
      <dgm:spPr/>
    </dgm:pt>
    <dgm:pt modelId="{AA7F1BBC-162C-407A-8FA3-BDBB897D9E62}" type="pres">
      <dgm:prSet presAssocID="{50ABC093-BF25-4CF2-AC04-96503DC4CD64}" presName="txOne" presStyleLbl="node0" presStyleIdx="1" presStyleCnt="2" custScaleY="222809">
        <dgm:presLayoutVars>
          <dgm:chPref val="3"/>
        </dgm:presLayoutVars>
      </dgm:prSet>
      <dgm:spPr/>
    </dgm:pt>
    <dgm:pt modelId="{166289F1-182B-4556-BC78-11ACC250F914}" type="pres">
      <dgm:prSet presAssocID="{50ABC093-BF25-4CF2-AC04-96503DC4CD64}" presName="parTransOne" presStyleCnt="0"/>
      <dgm:spPr/>
    </dgm:pt>
    <dgm:pt modelId="{C127EE16-050F-44EF-A920-15C4FF993B6A}" type="pres">
      <dgm:prSet presAssocID="{50ABC093-BF25-4CF2-AC04-96503DC4CD64}" presName="horzOne" presStyleCnt="0"/>
      <dgm:spPr/>
    </dgm:pt>
    <dgm:pt modelId="{13CA35FB-7162-41E4-A02A-D32146490EBC}" type="pres">
      <dgm:prSet presAssocID="{2E537CC7-102E-46D6-B3F9-91C70A1D71B7}" presName="vertTwo" presStyleCnt="0"/>
      <dgm:spPr/>
    </dgm:pt>
    <dgm:pt modelId="{AF298213-3F95-4CD3-88FD-F67C6F6D4D99}" type="pres">
      <dgm:prSet presAssocID="{2E537CC7-102E-46D6-B3F9-91C70A1D71B7}" presName="txTwo" presStyleLbl="node2" presStyleIdx="1" presStyleCnt="2">
        <dgm:presLayoutVars>
          <dgm:chPref val="3"/>
        </dgm:presLayoutVars>
      </dgm:prSet>
      <dgm:spPr/>
    </dgm:pt>
    <dgm:pt modelId="{456BB4EA-E485-4004-A5ED-8C55A0A7149E}" type="pres">
      <dgm:prSet presAssocID="{2E537CC7-102E-46D6-B3F9-91C70A1D71B7}" presName="parTransTwo" presStyleCnt="0"/>
      <dgm:spPr/>
    </dgm:pt>
    <dgm:pt modelId="{C3F693BF-28D4-41A8-8EBC-FB4955449E99}" type="pres">
      <dgm:prSet presAssocID="{2E537CC7-102E-46D6-B3F9-91C70A1D71B7}" presName="horzTwo" presStyleCnt="0"/>
      <dgm:spPr/>
    </dgm:pt>
    <dgm:pt modelId="{3E63867B-03DF-44BB-BC51-8CAAB125D2EA}" type="pres">
      <dgm:prSet presAssocID="{5D154BF8-D358-4486-8EFF-1E3212893306}" presName="vertThree" presStyleCnt="0"/>
      <dgm:spPr/>
    </dgm:pt>
    <dgm:pt modelId="{36225EDC-0173-49D5-94FC-2C4C9D8D8B58}" type="pres">
      <dgm:prSet presAssocID="{5D154BF8-D358-4486-8EFF-1E3212893306}" presName="txThree" presStyleLbl="node3" presStyleIdx="1" presStyleCnt="2">
        <dgm:presLayoutVars>
          <dgm:chPref val="3"/>
        </dgm:presLayoutVars>
      </dgm:prSet>
      <dgm:spPr/>
    </dgm:pt>
    <dgm:pt modelId="{8C8CF082-A9D3-4E4E-B9A8-D8EC23FF9183}" type="pres">
      <dgm:prSet presAssocID="{5D154BF8-D358-4486-8EFF-1E3212893306}" presName="parTransThree" presStyleCnt="0"/>
      <dgm:spPr/>
    </dgm:pt>
    <dgm:pt modelId="{2EC62EEF-C30C-42AB-A475-7337202DA9B5}" type="pres">
      <dgm:prSet presAssocID="{5D154BF8-D358-4486-8EFF-1E3212893306}" presName="horzThree" presStyleCnt="0"/>
      <dgm:spPr/>
    </dgm:pt>
    <dgm:pt modelId="{63C40E50-FF96-4212-8310-34346CF9915F}" type="pres">
      <dgm:prSet presAssocID="{2958A856-3673-4165-8CE6-7F73B97FF68A}" presName="vertFour" presStyleCnt="0">
        <dgm:presLayoutVars>
          <dgm:chPref val="3"/>
        </dgm:presLayoutVars>
      </dgm:prSet>
      <dgm:spPr/>
    </dgm:pt>
    <dgm:pt modelId="{6FC004BB-78FF-42FF-8BBC-31F02A89F63A}" type="pres">
      <dgm:prSet presAssocID="{2958A856-3673-4165-8CE6-7F73B97FF68A}" presName="txFour" presStyleLbl="node4" presStyleIdx="1" presStyleCnt="2" custScaleY="340434">
        <dgm:presLayoutVars>
          <dgm:chPref val="3"/>
        </dgm:presLayoutVars>
      </dgm:prSet>
      <dgm:spPr/>
    </dgm:pt>
    <dgm:pt modelId="{C1D2E10C-70E3-437C-B807-C18D5C75A136}" type="pres">
      <dgm:prSet presAssocID="{2958A856-3673-4165-8CE6-7F73B97FF68A}" presName="horzFour" presStyleCnt="0"/>
      <dgm:spPr/>
    </dgm:pt>
  </dgm:ptLst>
  <dgm:cxnLst>
    <dgm:cxn modelId="{83DF3B12-E1A4-479E-9880-5C7D2CE7A965}" type="presOf" srcId="{2958A856-3673-4165-8CE6-7F73B97FF68A}" destId="{6FC004BB-78FF-42FF-8BBC-31F02A89F63A}" srcOrd="0" destOrd="0" presId="urn:microsoft.com/office/officeart/2005/8/layout/hierarchy4"/>
    <dgm:cxn modelId="{0D59FC17-602E-43B4-916B-5E31420D456B}" srcId="{2E537CC7-102E-46D6-B3F9-91C70A1D71B7}" destId="{5D154BF8-D358-4486-8EFF-1E3212893306}" srcOrd="0" destOrd="0" parTransId="{BEB0A7FF-F2A0-4092-8FA6-64AC35993969}" sibTransId="{41BD5FFD-56FB-40B7-8FCC-B84E7F498839}"/>
    <dgm:cxn modelId="{3AF74134-4986-4168-894E-1B03EBFC2743}" type="presOf" srcId="{A298B618-B90E-4832-9AE0-B794EB992CCB}" destId="{21A3EA51-AD15-4BDE-B8AC-1FC04175BE49}" srcOrd="0" destOrd="0" presId="urn:microsoft.com/office/officeart/2005/8/layout/hierarchy4"/>
    <dgm:cxn modelId="{D8F88B36-707C-473F-B87D-CBD21A847E0B}" srcId="{BD325713-2BCD-40D6-97ED-6C18A79EEAD3}" destId="{50ABC093-BF25-4CF2-AC04-96503DC4CD64}" srcOrd="1" destOrd="0" parTransId="{95B8592E-FA73-443A-9589-372E6BBD2FF6}" sibTransId="{77CA0C97-36CE-46F5-92EA-A9497CE5FFB7}"/>
    <dgm:cxn modelId="{10BF1C5D-C186-42DE-9155-D30C597083A3}" srcId="{5D154BF8-D358-4486-8EFF-1E3212893306}" destId="{2958A856-3673-4165-8CE6-7F73B97FF68A}" srcOrd="0" destOrd="0" parTransId="{F9942EB1-0840-4405-BA93-C0E18DDCF785}" sibTransId="{4E37A29C-9636-4B12-9BD9-639C189DFC88}"/>
    <dgm:cxn modelId="{CB373652-C7AB-4B79-9E0C-5119A4804EB9}" type="presOf" srcId="{AB41CC13-12F1-43BE-BBEA-5C517AB530F2}" destId="{3877E10C-A5B7-4563-BB1F-D61D3C558F46}" srcOrd="0" destOrd="0" presId="urn:microsoft.com/office/officeart/2005/8/layout/hierarchy4"/>
    <dgm:cxn modelId="{FA47D954-B928-4177-9CAA-9B0D71A91954}" type="presOf" srcId="{BD325713-2BCD-40D6-97ED-6C18A79EEAD3}" destId="{18D2E5EF-C745-4BE2-B926-11E3B9106285}" srcOrd="0" destOrd="0" presId="urn:microsoft.com/office/officeart/2005/8/layout/hierarchy4"/>
    <dgm:cxn modelId="{DD15F555-BECB-43C6-AED8-B373E8CDC303}" type="presOf" srcId="{678D234D-48FC-445B-B9B4-6B3FDF8C5D5D}" destId="{F1428F40-1569-4644-B811-0F7DE138B89A}" srcOrd="0" destOrd="0" presId="urn:microsoft.com/office/officeart/2005/8/layout/hierarchy4"/>
    <dgm:cxn modelId="{D3671956-2E1D-417C-A56B-7D1B94548544}" srcId="{678D234D-48FC-445B-B9B4-6B3FDF8C5D5D}" destId="{AB41CC13-12F1-43BE-BBEA-5C517AB530F2}" srcOrd="0" destOrd="0" parTransId="{8A52B32F-F0BF-4FA4-8560-B162EC7C4BDC}" sibTransId="{32063F14-6DE8-4802-AF7C-FB19103B7994}"/>
    <dgm:cxn modelId="{B08A9C5A-1B7E-4A69-845D-0B4FF9AE21BA}" type="presOf" srcId="{E77C8BEC-368A-45FF-9C61-C62C25C839F7}" destId="{0D1AF65A-685C-45FD-9A23-15E9FD9BC80A}" srcOrd="0" destOrd="0" presId="urn:microsoft.com/office/officeart/2005/8/layout/hierarchy4"/>
    <dgm:cxn modelId="{D32E458C-9FAF-490B-9E5C-B71C23CA3E92}" srcId="{AB41CC13-12F1-43BE-BBEA-5C517AB530F2}" destId="{A298B618-B90E-4832-9AE0-B794EB992CCB}" srcOrd="0" destOrd="0" parTransId="{25BD713E-0D30-4073-8E0F-7354ADECF023}" sibTransId="{2EE724DE-5E49-4E23-938A-D34491008C27}"/>
    <dgm:cxn modelId="{F873C6A4-E4E5-4B4F-A40B-A10C5EC12F63}" srcId="{BD325713-2BCD-40D6-97ED-6C18A79EEAD3}" destId="{678D234D-48FC-445B-B9B4-6B3FDF8C5D5D}" srcOrd="0" destOrd="0" parTransId="{513973CE-1B45-4D89-9937-A26CC53E0978}" sibTransId="{09A78819-73C6-479C-9B09-83EABCF59855}"/>
    <dgm:cxn modelId="{7DE174D8-09FB-4915-B666-03432B166ECC}" type="presOf" srcId="{5D154BF8-D358-4486-8EFF-1E3212893306}" destId="{36225EDC-0173-49D5-94FC-2C4C9D8D8B58}" srcOrd="0" destOrd="0" presId="urn:microsoft.com/office/officeart/2005/8/layout/hierarchy4"/>
    <dgm:cxn modelId="{9744F0DB-C92C-4771-B22C-8A2A3F08FED7}" type="presOf" srcId="{50ABC093-BF25-4CF2-AC04-96503DC4CD64}" destId="{AA7F1BBC-162C-407A-8FA3-BDBB897D9E62}" srcOrd="0" destOrd="0" presId="urn:microsoft.com/office/officeart/2005/8/layout/hierarchy4"/>
    <dgm:cxn modelId="{951E7CE2-87A6-468A-B523-E1DD06968257}" type="presOf" srcId="{2E537CC7-102E-46D6-B3F9-91C70A1D71B7}" destId="{AF298213-3F95-4CD3-88FD-F67C6F6D4D99}" srcOrd="0" destOrd="0" presId="urn:microsoft.com/office/officeart/2005/8/layout/hierarchy4"/>
    <dgm:cxn modelId="{45A869F5-84AE-4579-84FD-4C942E2154D5}" srcId="{50ABC093-BF25-4CF2-AC04-96503DC4CD64}" destId="{2E537CC7-102E-46D6-B3F9-91C70A1D71B7}" srcOrd="0" destOrd="0" parTransId="{F57C1EF8-93F8-4F69-BD95-6AB1DE419546}" sibTransId="{02652E93-F0F4-45EC-AA01-947F965C7790}"/>
    <dgm:cxn modelId="{B61459F9-3AA7-4A99-9DA0-1D2F482FD2D4}" srcId="{A298B618-B90E-4832-9AE0-B794EB992CCB}" destId="{E77C8BEC-368A-45FF-9C61-C62C25C839F7}" srcOrd="0" destOrd="0" parTransId="{2CF03525-C4DC-4773-B0FF-FC48383D2EAE}" sibTransId="{89E02820-04D6-4F2A-956A-669435D06AE0}"/>
    <dgm:cxn modelId="{EF71973C-E35D-4B67-9195-077730863D13}" type="presParOf" srcId="{18D2E5EF-C745-4BE2-B926-11E3B9106285}" destId="{72A52571-EA12-46F2-B2B1-FB924A167B0F}" srcOrd="0" destOrd="0" presId="urn:microsoft.com/office/officeart/2005/8/layout/hierarchy4"/>
    <dgm:cxn modelId="{EFEDD5BD-915C-440C-A584-C0D778DDBF2B}" type="presParOf" srcId="{72A52571-EA12-46F2-B2B1-FB924A167B0F}" destId="{F1428F40-1569-4644-B811-0F7DE138B89A}" srcOrd="0" destOrd="0" presId="urn:microsoft.com/office/officeart/2005/8/layout/hierarchy4"/>
    <dgm:cxn modelId="{09A11F66-CE08-468D-B5D5-1D8C19717B81}" type="presParOf" srcId="{72A52571-EA12-46F2-B2B1-FB924A167B0F}" destId="{A406F9E2-045E-4F71-9C2B-8349C9514235}" srcOrd="1" destOrd="0" presId="urn:microsoft.com/office/officeart/2005/8/layout/hierarchy4"/>
    <dgm:cxn modelId="{B8A1B063-6447-4E22-9845-26976F8D932B}" type="presParOf" srcId="{72A52571-EA12-46F2-B2B1-FB924A167B0F}" destId="{A27D2F09-1DD6-42FA-8A4B-771A01AD2109}" srcOrd="2" destOrd="0" presId="urn:microsoft.com/office/officeart/2005/8/layout/hierarchy4"/>
    <dgm:cxn modelId="{D4B2887B-205E-4796-A4A7-4EF80BB31A68}" type="presParOf" srcId="{A27D2F09-1DD6-42FA-8A4B-771A01AD2109}" destId="{197B91B6-2BBC-41A7-8F73-F089F5272533}" srcOrd="0" destOrd="0" presId="urn:microsoft.com/office/officeart/2005/8/layout/hierarchy4"/>
    <dgm:cxn modelId="{FB8BA15A-FF85-45A2-8618-C989132F8E68}" type="presParOf" srcId="{197B91B6-2BBC-41A7-8F73-F089F5272533}" destId="{3877E10C-A5B7-4563-BB1F-D61D3C558F46}" srcOrd="0" destOrd="0" presId="urn:microsoft.com/office/officeart/2005/8/layout/hierarchy4"/>
    <dgm:cxn modelId="{81C68CD4-8AD8-4719-9C40-9412EF87E1FE}" type="presParOf" srcId="{197B91B6-2BBC-41A7-8F73-F089F5272533}" destId="{D5789D76-571A-4BCB-A867-915EDB40F82F}" srcOrd="1" destOrd="0" presId="urn:microsoft.com/office/officeart/2005/8/layout/hierarchy4"/>
    <dgm:cxn modelId="{67507DD1-9EAB-4567-B33D-4CA1A0D88D3A}" type="presParOf" srcId="{197B91B6-2BBC-41A7-8F73-F089F5272533}" destId="{160FEBF1-6E87-4EBA-BECE-C62C35B8D404}" srcOrd="2" destOrd="0" presId="urn:microsoft.com/office/officeart/2005/8/layout/hierarchy4"/>
    <dgm:cxn modelId="{1E099318-8A19-4BF0-9431-32B67CDD2CD1}" type="presParOf" srcId="{160FEBF1-6E87-4EBA-BECE-C62C35B8D404}" destId="{3F1C576C-2F23-4C8A-B09A-00D8A08274AB}" srcOrd="0" destOrd="0" presId="urn:microsoft.com/office/officeart/2005/8/layout/hierarchy4"/>
    <dgm:cxn modelId="{A12B3DE1-5AAE-4269-8252-288ED4F7B8AD}" type="presParOf" srcId="{3F1C576C-2F23-4C8A-B09A-00D8A08274AB}" destId="{21A3EA51-AD15-4BDE-B8AC-1FC04175BE49}" srcOrd="0" destOrd="0" presId="urn:microsoft.com/office/officeart/2005/8/layout/hierarchy4"/>
    <dgm:cxn modelId="{6E293658-6F55-4A8C-9150-1D3A9BE76CAD}" type="presParOf" srcId="{3F1C576C-2F23-4C8A-B09A-00D8A08274AB}" destId="{8A9F27BB-9371-4E1C-85C2-575037BAE148}" srcOrd="1" destOrd="0" presId="urn:microsoft.com/office/officeart/2005/8/layout/hierarchy4"/>
    <dgm:cxn modelId="{3E42E6C1-E38F-409B-BB2B-E20CD16024C2}" type="presParOf" srcId="{3F1C576C-2F23-4C8A-B09A-00D8A08274AB}" destId="{BEBA6940-3CD3-49CD-AC5D-F98EA5D3A944}" srcOrd="2" destOrd="0" presId="urn:microsoft.com/office/officeart/2005/8/layout/hierarchy4"/>
    <dgm:cxn modelId="{2582F286-E2C3-41AC-95A3-BF5891F1F2A2}" type="presParOf" srcId="{BEBA6940-3CD3-49CD-AC5D-F98EA5D3A944}" destId="{1DB99231-0CEF-4050-BA5D-80DB9B5687BB}" srcOrd="0" destOrd="0" presId="urn:microsoft.com/office/officeart/2005/8/layout/hierarchy4"/>
    <dgm:cxn modelId="{ECDF02BE-A1C3-4608-AF3F-651C8F337D3A}" type="presParOf" srcId="{1DB99231-0CEF-4050-BA5D-80DB9B5687BB}" destId="{0D1AF65A-685C-45FD-9A23-15E9FD9BC80A}" srcOrd="0" destOrd="0" presId="urn:microsoft.com/office/officeart/2005/8/layout/hierarchy4"/>
    <dgm:cxn modelId="{C3B15CB2-E6FA-4DF8-9F9F-9B60513B7119}" type="presParOf" srcId="{1DB99231-0CEF-4050-BA5D-80DB9B5687BB}" destId="{C7F37B00-5B8D-4B9F-AFA4-F4E5E09F06EC}" srcOrd="1" destOrd="0" presId="urn:microsoft.com/office/officeart/2005/8/layout/hierarchy4"/>
    <dgm:cxn modelId="{014E4351-99D0-4876-A295-2FEBD232A079}" type="presParOf" srcId="{18D2E5EF-C745-4BE2-B926-11E3B9106285}" destId="{2A13956A-2D79-4F52-8D9F-2EC99126D413}" srcOrd="1" destOrd="0" presId="urn:microsoft.com/office/officeart/2005/8/layout/hierarchy4"/>
    <dgm:cxn modelId="{BB9BE76A-E8D1-47B4-B1E3-C6ACBD697048}" type="presParOf" srcId="{18D2E5EF-C745-4BE2-B926-11E3B9106285}" destId="{0744BBE0-02CB-48DC-8F27-A720CC3B785C}" srcOrd="2" destOrd="0" presId="urn:microsoft.com/office/officeart/2005/8/layout/hierarchy4"/>
    <dgm:cxn modelId="{700D1A77-2354-467A-8FF0-78B248009501}" type="presParOf" srcId="{0744BBE0-02CB-48DC-8F27-A720CC3B785C}" destId="{AA7F1BBC-162C-407A-8FA3-BDBB897D9E62}" srcOrd="0" destOrd="0" presId="urn:microsoft.com/office/officeart/2005/8/layout/hierarchy4"/>
    <dgm:cxn modelId="{5F4A975D-2418-416A-AB79-018F6D32E459}" type="presParOf" srcId="{0744BBE0-02CB-48DC-8F27-A720CC3B785C}" destId="{166289F1-182B-4556-BC78-11ACC250F914}" srcOrd="1" destOrd="0" presId="urn:microsoft.com/office/officeart/2005/8/layout/hierarchy4"/>
    <dgm:cxn modelId="{449878EE-9BE6-4AF7-8ECD-C3AC635D3D2F}" type="presParOf" srcId="{0744BBE0-02CB-48DC-8F27-A720CC3B785C}" destId="{C127EE16-050F-44EF-A920-15C4FF993B6A}" srcOrd="2" destOrd="0" presId="urn:microsoft.com/office/officeart/2005/8/layout/hierarchy4"/>
    <dgm:cxn modelId="{99B8350B-63C1-46E2-9DD9-0F8AFB88C286}" type="presParOf" srcId="{C127EE16-050F-44EF-A920-15C4FF993B6A}" destId="{13CA35FB-7162-41E4-A02A-D32146490EBC}" srcOrd="0" destOrd="0" presId="urn:microsoft.com/office/officeart/2005/8/layout/hierarchy4"/>
    <dgm:cxn modelId="{339DEEDF-2E77-49A4-86EF-9EA5BF2E39DB}" type="presParOf" srcId="{13CA35FB-7162-41E4-A02A-D32146490EBC}" destId="{AF298213-3F95-4CD3-88FD-F67C6F6D4D99}" srcOrd="0" destOrd="0" presId="urn:microsoft.com/office/officeart/2005/8/layout/hierarchy4"/>
    <dgm:cxn modelId="{27E9CA2E-585B-4838-8491-930814D14CBB}" type="presParOf" srcId="{13CA35FB-7162-41E4-A02A-D32146490EBC}" destId="{456BB4EA-E485-4004-A5ED-8C55A0A7149E}" srcOrd="1" destOrd="0" presId="urn:microsoft.com/office/officeart/2005/8/layout/hierarchy4"/>
    <dgm:cxn modelId="{9534A513-45AD-497C-9120-C14890E387A6}" type="presParOf" srcId="{13CA35FB-7162-41E4-A02A-D32146490EBC}" destId="{C3F693BF-28D4-41A8-8EBC-FB4955449E99}" srcOrd="2" destOrd="0" presId="urn:microsoft.com/office/officeart/2005/8/layout/hierarchy4"/>
    <dgm:cxn modelId="{A5C06E75-BC39-4D95-AD6E-38DB8287B02A}" type="presParOf" srcId="{C3F693BF-28D4-41A8-8EBC-FB4955449E99}" destId="{3E63867B-03DF-44BB-BC51-8CAAB125D2EA}" srcOrd="0" destOrd="0" presId="urn:microsoft.com/office/officeart/2005/8/layout/hierarchy4"/>
    <dgm:cxn modelId="{0D14758D-9F0F-438F-8169-F2A2F7F4C92F}" type="presParOf" srcId="{3E63867B-03DF-44BB-BC51-8CAAB125D2EA}" destId="{36225EDC-0173-49D5-94FC-2C4C9D8D8B58}" srcOrd="0" destOrd="0" presId="urn:microsoft.com/office/officeart/2005/8/layout/hierarchy4"/>
    <dgm:cxn modelId="{5BC2C5A4-0A91-43C6-8509-D96B1C082200}" type="presParOf" srcId="{3E63867B-03DF-44BB-BC51-8CAAB125D2EA}" destId="{8C8CF082-A9D3-4E4E-B9A8-D8EC23FF9183}" srcOrd="1" destOrd="0" presId="urn:microsoft.com/office/officeart/2005/8/layout/hierarchy4"/>
    <dgm:cxn modelId="{9AC536BD-CB38-48AF-BFAA-4B5B9E3AD59B}" type="presParOf" srcId="{3E63867B-03DF-44BB-BC51-8CAAB125D2EA}" destId="{2EC62EEF-C30C-42AB-A475-7337202DA9B5}" srcOrd="2" destOrd="0" presId="urn:microsoft.com/office/officeart/2005/8/layout/hierarchy4"/>
    <dgm:cxn modelId="{A426D30C-2AB9-4C25-B1D3-02651330AA0C}" type="presParOf" srcId="{2EC62EEF-C30C-42AB-A475-7337202DA9B5}" destId="{63C40E50-FF96-4212-8310-34346CF9915F}" srcOrd="0" destOrd="0" presId="urn:microsoft.com/office/officeart/2005/8/layout/hierarchy4"/>
    <dgm:cxn modelId="{E96D6F23-D65C-4B1B-98DD-FBD41AADD967}" type="presParOf" srcId="{63C40E50-FF96-4212-8310-34346CF9915F}" destId="{6FC004BB-78FF-42FF-8BBC-31F02A89F63A}" srcOrd="0" destOrd="0" presId="urn:microsoft.com/office/officeart/2005/8/layout/hierarchy4"/>
    <dgm:cxn modelId="{779A130A-35E3-4A78-9C30-69BF05400C9C}" type="presParOf" srcId="{63C40E50-FF96-4212-8310-34346CF9915F}" destId="{C1D2E10C-70E3-437C-B807-C18D5C75A13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F55EA1-C3A8-437F-8732-B979E891F508}"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sl-SI"/>
        </a:p>
      </dgm:t>
    </dgm:pt>
    <dgm:pt modelId="{6FBC0D9F-39D3-4DCC-8A21-E750B3AE3E2B}">
      <dgm:prSet phldrT="[besedilo]" phldr="0" custT="1"/>
      <dgm:spPr/>
      <dgm:t>
        <a:bodyPr/>
        <a:lstStyle/>
        <a:p>
          <a:endParaRPr lang="sl-SI" sz="1400" dirty="0">
            <a:latin typeface="Calibri" panose="020F0502020204030204" pitchFamily="34" charset="0"/>
            <a:ea typeface="Calibri" panose="020F0502020204030204" pitchFamily="34" charset="0"/>
            <a:cs typeface="Calibri" panose="020F0502020204030204" pitchFamily="34" charset="0"/>
          </a:endParaRPr>
        </a:p>
        <a:p>
          <a:r>
            <a:rPr lang="sl-SI" sz="1200" b="1" dirty="0">
              <a:latin typeface="Calibri" panose="020F0502020204030204" pitchFamily="34" charset="0"/>
              <a:ea typeface="Calibri" panose="020F0502020204030204" pitchFamily="34" charset="0"/>
              <a:cs typeface="Calibri" panose="020F0502020204030204" pitchFamily="34" charset="0"/>
            </a:rPr>
            <a:t>PREGLED IZPOLNJEVANJA SPLOŠNIH POGOJEV</a:t>
          </a:r>
        </a:p>
      </dgm:t>
    </dgm:pt>
    <dgm:pt modelId="{6DB4990F-357E-4DF5-9A19-5A55A89B982E}" type="parTrans" cxnId="{57DF5833-4DC6-4DD3-8914-9ED20E16EB54}">
      <dgm:prSet/>
      <dgm:spPr/>
      <dgm:t>
        <a:bodyPr/>
        <a:lstStyle/>
        <a:p>
          <a:endParaRPr lang="sl-SI"/>
        </a:p>
      </dgm:t>
    </dgm:pt>
    <dgm:pt modelId="{597E23C0-BDA3-4D66-BB2C-A5A10705A221}" type="sibTrans" cxnId="{57DF5833-4DC6-4DD3-8914-9ED20E16EB54}">
      <dgm:prSet/>
      <dgm:spPr/>
      <dgm:t>
        <a:bodyPr/>
        <a:lstStyle/>
        <a:p>
          <a:endParaRPr lang="sl-SI"/>
        </a:p>
      </dgm:t>
    </dgm:pt>
    <dgm:pt modelId="{70FBFB43-FB05-482A-A464-F17B18353592}">
      <dgm:prSet phldrT="[besedilo]" phldr="0" custT="1"/>
      <dgm:spPr/>
      <dgm:t>
        <a:bodyPr/>
        <a:lstStyle/>
        <a:p>
          <a:r>
            <a:rPr lang="sl-SI" sz="1400" dirty="0">
              <a:latin typeface="Calibri" panose="020F0502020204030204" pitchFamily="34" charset="0"/>
              <a:ea typeface="Calibri" panose="020F0502020204030204" pitchFamily="34" charset="0"/>
              <a:cs typeface="Calibri" panose="020F0502020204030204" pitchFamily="34" charset="0"/>
            </a:rPr>
            <a:t>31. 1. 2025</a:t>
          </a:r>
        </a:p>
      </dgm:t>
    </dgm:pt>
    <dgm:pt modelId="{B7F5350A-327A-442A-856A-5243F4AABFCA}" type="parTrans" cxnId="{216FE5A4-5B99-4178-9497-150FF20224FF}">
      <dgm:prSet/>
      <dgm:spPr/>
      <dgm:t>
        <a:bodyPr/>
        <a:lstStyle/>
        <a:p>
          <a:endParaRPr lang="sl-SI"/>
        </a:p>
      </dgm:t>
    </dgm:pt>
    <dgm:pt modelId="{6CB24C68-F861-49C5-B206-F9D116FF50D0}" type="sibTrans" cxnId="{216FE5A4-5B99-4178-9497-150FF20224FF}">
      <dgm:prSet/>
      <dgm:spPr/>
      <dgm:t>
        <a:bodyPr/>
        <a:lstStyle/>
        <a:p>
          <a:endParaRPr lang="sl-SI"/>
        </a:p>
      </dgm:t>
    </dgm:pt>
    <dgm:pt modelId="{6FF58890-5D7A-459A-A613-88CF27C8B2B7}">
      <dgm:prSet phldrT="[besedilo]" phldr="0" custT="1"/>
      <dgm:spPr/>
      <dgm:t>
        <a:bodyPr/>
        <a:lstStyle/>
        <a:p>
          <a:r>
            <a:rPr lang="sl-SI" sz="1200" b="1" dirty="0">
              <a:latin typeface="Calibri" panose="020F0502020204030204" pitchFamily="34" charset="0"/>
              <a:ea typeface="Calibri" panose="020F0502020204030204" pitchFamily="34" charset="0"/>
              <a:cs typeface="Calibri" panose="020F0502020204030204" pitchFamily="34" charset="0"/>
            </a:rPr>
            <a:t>DOPOLNITEV PROJEKTOV</a:t>
          </a:r>
        </a:p>
      </dgm:t>
    </dgm:pt>
    <dgm:pt modelId="{95C0D3C0-3454-4441-9DE2-9A960C6BEFCA}" type="parTrans" cxnId="{EC88037A-0D51-4D33-8ABE-5EC50B5D3E80}">
      <dgm:prSet/>
      <dgm:spPr/>
      <dgm:t>
        <a:bodyPr/>
        <a:lstStyle/>
        <a:p>
          <a:endParaRPr lang="sl-SI"/>
        </a:p>
      </dgm:t>
    </dgm:pt>
    <dgm:pt modelId="{1C69528B-85F3-4D44-959B-10174DCD31BB}" type="sibTrans" cxnId="{EC88037A-0D51-4D33-8ABE-5EC50B5D3E80}">
      <dgm:prSet/>
      <dgm:spPr/>
      <dgm:t>
        <a:bodyPr/>
        <a:lstStyle/>
        <a:p>
          <a:endParaRPr lang="sl-SI"/>
        </a:p>
      </dgm:t>
    </dgm:pt>
    <dgm:pt modelId="{08E562C4-23ED-4212-B8A0-D164D8733A13}">
      <dgm:prSet phldrT="[besedilo]" phldr="0" custT="1"/>
      <dgm:spPr/>
      <dgm:t>
        <a:bodyPr/>
        <a:lstStyle/>
        <a:p>
          <a:r>
            <a:rPr lang="sl-SI" sz="1400" dirty="0">
              <a:latin typeface="Calibri" panose="020F0502020204030204" pitchFamily="34" charset="0"/>
              <a:ea typeface="Calibri" panose="020F0502020204030204" pitchFamily="34" charset="0"/>
              <a:cs typeface="Calibri" panose="020F0502020204030204" pitchFamily="34" charset="0"/>
            </a:rPr>
            <a:t>8. 2. 2025</a:t>
          </a:r>
        </a:p>
      </dgm:t>
    </dgm:pt>
    <dgm:pt modelId="{66CDAC62-4A46-4FF8-BFC4-43CDB0D17DCB}" type="parTrans" cxnId="{6475A945-3EED-4193-AF9B-08C6BD65676B}">
      <dgm:prSet/>
      <dgm:spPr/>
      <dgm:t>
        <a:bodyPr/>
        <a:lstStyle/>
        <a:p>
          <a:endParaRPr lang="sl-SI"/>
        </a:p>
      </dgm:t>
    </dgm:pt>
    <dgm:pt modelId="{4AA9B99F-9E8E-4DE2-ABC4-854D4FFC5C67}" type="sibTrans" cxnId="{6475A945-3EED-4193-AF9B-08C6BD65676B}">
      <dgm:prSet/>
      <dgm:spPr/>
      <dgm:t>
        <a:bodyPr/>
        <a:lstStyle/>
        <a:p>
          <a:endParaRPr lang="sl-SI"/>
        </a:p>
      </dgm:t>
    </dgm:pt>
    <dgm:pt modelId="{04E24CFF-2828-4C34-AA92-A1388E522551}">
      <dgm:prSet phldrT="[besedilo]" phldr="0" custT="1"/>
      <dgm:spPr/>
      <dgm:t>
        <a:bodyPr/>
        <a:lstStyle/>
        <a:p>
          <a:endParaRPr lang="sl-SI" sz="1200" b="1" dirty="0">
            <a:latin typeface="Calibri" panose="020F0502020204030204" pitchFamily="34" charset="0"/>
            <a:ea typeface="Calibri" panose="020F0502020204030204" pitchFamily="34" charset="0"/>
            <a:cs typeface="Calibri" panose="020F0502020204030204" pitchFamily="34" charset="0"/>
          </a:endParaRPr>
        </a:p>
        <a:p>
          <a:r>
            <a:rPr lang="sl-SI" sz="1200" b="1" dirty="0">
              <a:latin typeface="Calibri" panose="020F0502020204030204" pitchFamily="34" charset="0"/>
              <a:ea typeface="Calibri" panose="020F0502020204030204" pitchFamily="34" charset="0"/>
              <a:cs typeface="Calibri" panose="020F0502020204030204" pitchFamily="34" charset="0"/>
            </a:rPr>
            <a:t>OCENJEVANJE PO SPECIFIČNIH MERILIH</a:t>
          </a:r>
        </a:p>
      </dgm:t>
    </dgm:pt>
    <dgm:pt modelId="{5DE90186-5D8E-4687-9E5E-69F3FCB9DBBF}" type="parTrans" cxnId="{9D9F1D2D-C4B8-4AFF-9FBE-9897E62C1B6A}">
      <dgm:prSet/>
      <dgm:spPr/>
      <dgm:t>
        <a:bodyPr/>
        <a:lstStyle/>
        <a:p>
          <a:endParaRPr lang="sl-SI"/>
        </a:p>
      </dgm:t>
    </dgm:pt>
    <dgm:pt modelId="{C8EE9C57-B5EA-477F-A464-79BB102D40C4}" type="sibTrans" cxnId="{9D9F1D2D-C4B8-4AFF-9FBE-9897E62C1B6A}">
      <dgm:prSet/>
      <dgm:spPr/>
      <dgm:t>
        <a:bodyPr/>
        <a:lstStyle/>
        <a:p>
          <a:endParaRPr lang="sl-SI"/>
        </a:p>
      </dgm:t>
    </dgm:pt>
    <dgm:pt modelId="{3CB94CAE-C9E0-409B-A842-679664DA26DA}">
      <dgm:prSet phldrT="[besedilo]" phldr="0" custT="1"/>
      <dgm:spPr/>
      <dgm:t>
        <a:bodyPr/>
        <a:lstStyle/>
        <a:p>
          <a:r>
            <a:rPr lang="sl-SI" sz="1400" dirty="0">
              <a:latin typeface="Calibri" panose="020F0502020204030204" pitchFamily="34" charset="0"/>
              <a:ea typeface="Calibri" panose="020F0502020204030204" pitchFamily="34" charset="0"/>
              <a:cs typeface="Calibri" panose="020F0502020204030204" pitchFamily="34" charset="0"/>
            </a:rPr>
            <a:t>25. 2. 2025</a:t>
          </a:r>
        </a:p>
      </dgm:t>
    </dgm:pt>
    <dgm:pt modelId="{AC9933EF-B651-4EA2-96C1-81B8E1C91428}" type="parTrans" cxnId="{D0B36934-E8AB-44CA-BF13-F8BD8B587817}">
      <dgm:prSet/>
      <dgm:spPr/>
      <dgm:t>
        <a:bodyPr/>
        <a:lstStyle/>
        <a:p>
          <a:endParaRPr lang="sl-SI"/>
        </a:p>
      </dgm:t>
    </dgm:pt>
    <dgm:pt modelId="{6880E7FF-40CA-4023-9326-5724B3CDDBD0}" type="sibTrans" cxnId="{D0B36934-E8AB-44CA-BF13-F8BD8B587817}">
      <dgm:prSet/>
      <dgm:spPr/>
      <dgm:t>
        <a:bodyPr/>
        <a:lstStyle/>
        <a:p>
          <a:endParaRPr lang="sl-SI"/>
        </a:p>
      </dgm:t>
    </dgm:pt>
    <dgm:pt modelId="{2546EA0C-28AA-4A00-A3F3-B8C4528FF9BA}">
      <dgm:prSet phldrT="[besedilo]" phldr="0" custT="1"/>
      <dgm:spPr/>
      <dgm:t>
        <a:bodyPr/>
        <a:lstStyle/>
        <a:p>
          <a:endParaRPr lang="sl-SI" sz="1200" b="1" dirty="0">
            <a:latin typeface="Calibri" panose="020F0502020204030204" pitchFamily="34" charset="0"/>
            <a:ea typeface="Calibri" panose="020F0502020204030204" pitchFamily="34" charset="0"/>
            <a:cs typeface="Calibri" panose="020F0502020204030204" pitchFamily="34" charset="0"/>
          </a:endParaRPr>
        </a:p>
        <a:p>
          <a:r>
            <a:rPr lang="sl-SI" sz="1200" b="1" dirty="0">
              <a:latin typeface="Calibri" panose="020F0502020204030204" pitchFamily="34" charset="0"/>
              <a:ea typeface="Calibri" panose="020F0502020204030204" pitchFamily="34" charset="0"/>
              <a:cs typeface="Calibri" panose="020F0502020204030204" pitchFamily="34" charset="0"/>
            </a:rPr>
            <a:t>IZBOR IN POTRDITEV PROJEKTOV NA NIVOJU LAS</a:t>
          </a:r>
        </a:p>
      </dgm:t>
    </dgm:pt>
    <dgm:pt modelId="{9D9F300E-C4A0-4DC1-AC35-AF9FD1582E71}" type="parTrans" cxnId="{DC981177-EB41-4453-A03E-501F48755636}">
      <dgm:prSet/>
      <dgm:spPr/>
      <dgm:t>
        <a:bodyPr/>
        <a:lstStyle/>
        <a:p>
          <a:endParaRPr lang="sl-SI"/>
        </a:p>
      </dgm:t>
    </dgm:pt>
    <dgm:pt modelId="{309486D4-39EB-4369-B360-0BD9564F65E9}" type="sibTrans" cxnId="{DC981177-EB41-4453-A03E-501F48755636}">
      <dgm:prSet/>
      <dgm:spPr/>
      <dgm:t>
        <a:bodyPr/>
        <a:lstStyle/>
        <a:p>
          <a:endParaRPr lang="sl-SI"/>
        </a:p>
      </dgm:t>
    </dgm:pt>
    <dgm:pt modelId="{C78539F2-966C-4CC7-B469-77BD91E7E6E2}">
      <dgm:prSet phldrT="[besedilo]" phldr="0" custT="1"/>
      <dgm:spPr/>
      <dgm:t>
        <a:bodyPr/>
        <a:lstStyle/>
        <a:p>
          <a:r>
            <a:rPr lang="sl-SI" sz="1200" b="1" dirty="0">
              <a:latin typeface="Calibri" panose="020F0502020204030204" pitchFamily="34" charset="0"/>
              <a:ea typeface="Calibri" panose="020F0502020204030204" pitchFamily="34" charset="0"/>
              <a:cs typeface="Calibri" panose="020F0502020204030204" pitchFamily="34" charset="0"/>
            </a:rPr>
            <a:t>SKLEPI NA NIVOJU LAS</a:t>
          </a:r>
        </a:p>
      </dgm:t>
    </dgm:pt>
    <dgm:pt modelId="{C74B7558-241D-4182-9693-90741AC2904F}" type="parTrans" cxnId="{1ACD5243-2492-47F6-97F1-F6D08B94A6CE}">
      <dgm:prSet/>
      <dgm:spPr/>
      <dgm:t>
        <a:bodyPr/>
        <a:lstStyle/>
        <a:p>
          <a:endParaRPr lang="sl-SI"/>
        </a:p>
      </dgm:t>
    </dgm:pt>
    <dgm:pt modelId="{19434D6B-6A66-452E-9A37-F43530C49331}" type="sibTrans" cxnId="{1ACD5243-2492-47F6-97F1-F6D08B94A6CE}">
      <dgm:prSet/>
      <dgm:spPr/>
      <dgm:t>
        <a:bodyPr/>
        <a:lstStyle/>
        <a:p>
          <a:endParaRPr lang="sl-SI"/>
        </a:p>
      </dgm:t>
    </dgm:pt>
    <dgm:pt modelId="{32727E97-D67D-4E0A-9A4C-322141AE3386}">
      <dgm:prSet phldrT="[besedilo]" phldr="0" custT="1"/>
      <dgm:spPr/>
      <dgm:t>
        <a:bodyPr/>
        <a:lstStyle/>
        <a:p>
          <a:r>
            <a:rPr lang="sl-SI" sz="1200" b="1" dirty="0">
              <a:latin typeface="Calibri" panose="020F0502020204030204" pitchFamily="34" charset="0"/>
              <a:ea typeface="Calibri" panose="020F0502020204030204" pitchFamily="34" charset="0"/>
              <a:cs typeface="Calibri" panose="020F0502020204030204" pitchFamily="34" charset="0"/>
            </a:rPr>
            <a:t>PREDLOŽITEV ARSKTRP</a:t>
          </a:r>
        </a:p>
      </dgm:t>
    </dgm:pt>
    <dgm:pt modelId="{C781C2A2-2466-4A77-8EC7-12ED9C00D74C}" type="parTrans" cxnId="{4C256718-98FD-4343-9A4C-5C681989DCB3}">
      <dgm:prSet/>
      <dgm:spPr/>
      <dgm:t>
        <a:bodyPr/>
        <a:lstStyle/>
        <a:p>
          <a:endParaRPr lang="sl-SI"/>
        </a:p>
      </dgm:t>
    </dgm:pt>
    <dgm:pt modelId="{030F1170-A80D-4149-AD48-0D66AE53FDF9}" type="sibTrans" cxnId="{4C256718-98FD-4343-9A4C-5C681989DCB3}">
      <dgm:prSet/>
      <dgm:spPr/>
      <dgm:t>
        <a:bodyPr/>
        <a:lstStyle/>
        <a:p>
          <a:endParaRPr lang="sl-SI"/>
        </a:p>
      </dgm:t>
    </dgm:pt>
    <dgm:pt modelId="{DAB433D0-1E05-4A52-95A3-69A6E34A013E}">
      <dgm:prSet phldrT="[besedilo]" phldr="0"/>
      <dgm:spPr/>
      <dgm:t>
        <a:bodyPr/>
        <a:lstStyle/>
        <a:p>
          <a:r>
            <a:rPr lang="sl-SI" b="1" dirty="0">
              <a:latin typeface="Calibri" panose="020F0502020204030204" pitchFamily="34" charset="0"/>
              <a:ea typeface="Calibri" panose="020F0502020204030204" pitchFamily="34" charset="0"/>
              <a:cs typeface="Calibri" panose="020F0502020204030204" pitchFamily="34" charset="0"/>
            </a:rPr>
            <a:t>ODLOČBA O SOFINANCIRANJU</a:t>
          </a:r>
        </a:p>
      </dgm:t>
    </dgm:pt>
    <dgm:pt modelId="{EA8E1740-BC83-43E0-B482-726099D57207}" type="parTrans" cxnId="{CB53DB36-9B93-4E81-B276-09ED7FB2B737}">
      <dgm:prSet/>
      <dgm:spPr/>
      <dgm:t>
        <a:bodyPr/>
        <a:lstStyle/>
        <a:p>
          <a:endParaRPr lang="sl-SI"/>
        </a:p>
      </dgm:t>
    </dgm:pt>
    <dgm:pt modelId="{9BC8A8E2-8239-47C1-84A3-97B14124C13A}" type="sibTrans" cxnId="{CB53DB36-9B93-4E81-B276-09ED7FB2B737}">
      <dgm:prSet/>
      <dgm:spPr/>
      <dgm:t>
        <a:bodyPr/>
        <a:lstStyle/>
        <a:p>
          <a:endParaRPr lang="sl-SI"/>
        </a:p>
      </dgm:t>
    </dgm:pt>
    <dgm:pt modelId="{11D7A91A-8D49-4CDD-8399-D7E032F29EDA}">
      <dgm:prSet phldrT="[besedilo]" phldr="0" custT="1"/>
      <dgm:spPr/>
      <dgm:t>
        <a:bodyPr/>
        <a:lstStyle/>
        <a:p>
          <a:r>
            <a:rPr lang="sl-SI" sz="1200" dirty="0">
              <a:latin typeface="Calibri" panose="020F0502020204030204" pitchFamily="34" charset="0"/>
              <a:ea typeface="Calibri" panose="020F0502020204030204" pitchFamily="34" charset="0"/>
              <a:cs typeface="Calibri" panose="020F0502020204030204" pitchFamily="34" charset="0"/>
            </a:rPr>
            <a:t>PRVA POLOVICA MARCA</a:t>
          </a:r>
        </a:p>
      </dgm:t>
    </dgm:pt>
    <dgm:pt modelId="{D85E5918-F80B-49B7-AD20-AA5A0F175F34}" type="parTrans" cxnId="{1D6710CE-5F17-48F1-B042-685D00B826C0}">
      <dgm:prSet/>
      <dgm:spPr/>
      <dgm:t>
        <a:bodyPr/>
        <a:lstStyle/>
        <a:p>
          <a:endParaRPr lang="sl-SI"/>
        </a:p>
      </dgm:t>
    </dgm:pt>
    <dgm:pt modelId="{E324D45D-C321-4C7B-913D-C5E7A764FAB1}" type="sibTrans" cxnId="{1D6710CE-5F17-48F1-B042-685D00B826C0}">
      <dgm:prSet/>
      <dgm:spPr/>
      <dgm:t>
        <a:bodyPr/>
        <a:lstStyle/>
        <a:p>
          <a:endParaRPr lang="sl-SI"/>
        </a:p>
      </dgm:t>
    </dgm:pt>
    <dgm:pt modelId="{9296241A-78D3-47EE-BDE2-AD8D007B76DF}">
      <dgm:prSet phldrT="[besedilo]" phldr="0" custT="1"/>
      <dgm:spPr/>
      <dgm:t>
        <a:bodyPr/>
        <a:lstStyle/>
        <a:p>
          <a:r>
            <a:rPr lang="sl-SI" sz="1400" dirty="0">
              <a:latin typeface="Calibri" panose="020F0502020204030204" pitchFamily="34" charset="0"/>
              <a:ea typeface="Calibri" panose="020F0502020204030204" pitchFamily="34" charset="0"/>
              <a:cs typeface="Calibri" panose="020F0502020204030204" pitchFamily="34" charset="0"/>
            </a:rPr>
            <a:t>SREDINA MARCA</a:t>
          </a:r>
        </a:p>
      </dgm:t>
    </dgm:pt>
    <dgm:pt modelId="{04E02271-600C-45FB-8B9E-946FEA5A6913}" type="parTrans" cxnId="{6678F4B5-31D6-4930-A839-821FEE1A409F}">
      <dgm:prSet/>
      <dgm:spPr/>
      <dgm:t>
        <a:bodyPr/>
        <a:lstStyle/>
        <a:p>
          <a:endParaRPr lang="sl-SI"/>
        </a:p>
      </dgm:t>
    </dgm:pt>
    <dgm:pt modelId="{5ED69168-4610-48CD-8823-FCA0D3BDB548}" type="sibTrans" cxnId="{6678F4B5-31D6-4930-A839-821FEE1A409F}">
      <dgm:prSet/>
      <dgm:spPr/>
      <dgm:t>
        <a:bodyPr/>
        <a:lstStyle/>
        <a:p>
          <a:endParaRPr lang="sl-SI"/>
        </a:p>
      </dgm:t>
    </dgm:pt>
    <dgm:pt modelId="{584BF398-5C56-497D-98DA-802D744B84C3}">
      <dgm:prSet phldrT="[besedilo]" phldr="0" custT="1"/>
      <dgm:spPr/>
      <dgm:t>
        <a:bodyPr/>
        <a:lstStyle/>
        <a:p>
          <a:r>
            <a:rPr lang="sl-SI" sz="1400" dirty="0">
              <a:latin typeface="Calibri" panose="020F0502020204030204" pitchFamily="34" charset="0"/>
              <a:ea typeface="Calibri" panose="020F0502020204030204" pitchFamily="34" charset="0"/>
              <a:cs typeface="Calibri" panose="020F0502020204030204" pitchFamily="34" charset="0"/>
            </a:rPr>
            <a:t>APRIL</a:t>
          </a:r>
        </a:p>
      </dgm:t>
    </dgm:pt>
    <dgm:pt modelId="{AF342575-678D-467D-8C07-F92756A3E911}" type="parTrans" cxnId="{0F208089-5CFC-43E3-BFCD-20C5BA62A51B}">
      <dgm:prSet/>
      <dgm:spPr/>
      <dgm:t>
        <a:bodyPr/>
        <a:lstStyle/>
        <a:p>
          <a:endParaRPr lang="sl-SI"/>
        </a:p>
      </dgm:t>
    </dgm:pt>
    <dgm:pt modelId="{935D8918-5B73-4A91-947C-3286155D60C4}" type="sibTrans" cxnId="{0F208089-5CFC-43E3-BFCD-20C5BA62A51B}">
      <dgm:prSet/>
      <dgm:spPr/>
      <dgm:t>
        <a:bodyPr/>
        <a:lstStyle/>
        <a:p>
          <a:endParaRPr lang="sl-SI"/>
        </a:p>
      </dgm:t>
    </dgm:pt>
    <dgm:pt modelId="{02A9A34D-1C93-4CDC-B611-CDEE2D53084E}">
      <dgm:prSet phldrT="[besedilo]" phldr="0" custT="1"/>
      <dgm:spPr/>
      <dgm:t>
        <a:bodyPr/>
        <a:lstStyle/>
        <a:p>
          <a:r>
            <a:rPr lang="sl-SI" sz="1600" dirty="0">
              <a:latin typeface="Calibri" panose="020F0502020204030204" pitchFamily="34" charset="0"/>
              <a:ea typeface="Calibri" panose="020F0502020204030204" pitchFamily="34" charset="0"/>
              <a:cs typeface="Calibri" panose="020F0502020204030204" pitchFamily="34" charset="0"/>
            </a:rPr>
            <a:t>AVGUST</a:t>
          </a:r>
          <a:endParaRPr lang="sl-SI" sz="1400" dirty="0">
            <a:latin typeface="Calibri" panose="020F0502020204030204" pitchFamily="34" charset="0"/>
            <a:ea typeface="Calibri" panose="020F0502020204030204" pitchFamily="34" charset="0"/>
            <a:cs typeface="Calibri" panose="020F0502020204030204" pitchFamily="34" charset="0"/>
          </a:endParaRPr>
        </a:p>
      </dgm:t>
    </dgm:pt>
    <dgm:pt modelId="{63F690FC-8915-42F9-8941-1ED68DAFC0C1}" type="parTrans" cxnId="{9F3F8DA3-A17C-4EC1-A510-A68F19344AA1}">
      <dgm:prSet/>
      <dgm:spPr/>
      <dgm:t>
        <a:bodyPr/>
        <a:lstStyle/>
        <a:p>
          <a:endParaRPr lang="sl-SI"/>
        </a:p>
      </dgm:t>
    </dgm:pt>
    <dgm:pt modelId="{40F80AA3-B0F1-4C62-A5FF-A2B20D45A432}" type="sibTrans" cxnId="{9F3F8DA3-A17C-4EC1-A510-A68F19344AA1}">
      <dgm:prSet/>
      <dgm:spPr/>
      <dgm:t>
        <a:bodyPr/>
        <a:lstStyle/>
        <a:p>
          <a:endParaRPr lang="sl-SI"/>
        </a:p>
      </dgm:t>
    </dgm:pt>
    <dgm:pt modelId="{CE81C525-1CAA-4C63-B1A8-1528BEE6BBD1}">
      <dgm:prSet phldrT="[besedilo]" phldr="0" custT="1"/>
      <dgm:spPr/>
      <dgm:t>
        <a:bodyPr/>
        <a:lstStyle/>
        <a:p>
          <a:r>
            <a:rPr lang="sl-SI" sz="1200" dirty="0">
              <a:latin typeface="Calibri" panose="020F0502020204030204" pitchFamily="34" charset="0"/>
              <a:ea typeface="Calibri" panose="020F0502020204030204" pitchFamily="34" charset="0"/>
              <a:cs typeface="Calibri" panose="020F0502020204030204" pitchFamily="34" charset="0"/>
            </a:rPr>
            <a:t>SOGLASJA IN DOVOLJENJA</a:t>
          </a:r>
        </a:p>
      </dgm:t>
    </dgm:pt>
    <dgm:pt modelId="{3AD92C22-EA12-4F02-B373-94AAEF10B246}" type="parTrans" cxnId="{6254FA9A-AB94-4AD4-931B-A9CDEEF54CB7}">
      <dgm:prSet/>
      <dgm:spPr/>
      <dgm:t>
        <a:bodyPr/>
        <a:lstStyle/>
        <a:p>
          <a:endParaRPr lang="sl-SI"/>
        </a:p>
      </dgm:t>
    </dgm:pt>
    <dgm:pt modelId="{9D2D5F05-16DD-4040-BE10-31EC2BB93E4C}" type="sibTrans" cxnId="{6254FA9A-AB94-4AD4-931B-A9CDEEF54CB7}">
      <dgm:prSet/>
      <dgm:spPr/>
      <dgm:t>
        <a:bodyPr/>
        <a:lstStyle/>
        <a:p>
          <a:endParaRPr lang="sl-SI"/>
        </a:p>
      </dgm:t>
    </dgm:pt>
    <dgm:pt modelId="{E478FDD8-12D1-4145-BC90-2FBE440FC592}">
      <dgm:prSet phldrT="[besedilo]" phldr="0" custT="1"/>
      <dgm:spPr/>
      <dgm:t>
        <a:bodyPr/>
        <a:lstStyle/>
        <a:p>
          <a:r>
            <a:rPr lang="sl-SI" sz="1000" dirty="0">
              <a:latin typeface="Calibri" panose="020F0502020204030204" pitchFamily="34" charset="0"/>
              <a:ea typeface="Calibri" panose="020F0502020204030204" pitchFamily="34" charset="0"/>
              <a:cs typeface="Calibri" panose="020F0502020204030204" pitchFamily="34" charset="0"/>
            </a:rPr>
            <a:t>UPRAVIČENOST STROŠKOV</a:t>
          </a:r>
        </a:p>
      </dgm:t>
    </dgm:pt>
    <dgm:pt modelId="{57F970E6-F33F-4819-BCC5-108522574975}" type="parTrans" cxnId="{D6FE0653-4F77-44A1-88C9-9E58357A17FD}">
      <dgm:prSet/>
      <dgm:spPr/>
      <dgm:t>
        <a:bodyPr/>
        <a:lstStyle/>
        <a:p>
          <a:endParaRPr lang="sl-SI"/>
        </a:p>
      </dgm:t>
    </dgm:pt>
    <dgm:pt modelId="{480BF756-1171-4771-B907-1DEAC18B93AE}" type="sibTrans" cxnId="{D6FE0653-4F77-44A1-88C9-9E58357A17FD}">
      <dgm:prSet/>
      <dgm:spPr/>
      <dgm:t>
        <a:bodyPr/>
        <a:lstStyle/>
        <a:p>
          <a:endParaRPr lang="sl-SI"/>
        </a:p>
      </dgm:t>
    </dgm:pt>
    <dgm:pt modelId="{58173B50-A419-41BC-9CA6-7773A2CC4B60}" type="pres">
      <dgm:prSet presAssocID="{84F55EA1-C3A8-437F-8732-B979E891F508}" presName="theList" presStyleCnt="0">
        <dgm:presLayoutVars>
          <dgm:dir/>
          <dgm:animLvl val="lvl"/>
          <dgm:resizeHandles val="exact"/>
        </dgm:presLayoutVars>
      </dgm:prSet>
      <dgm:spPr/>
    </dgm:pt>
    <dgm:pt modelId="{7EBFFA09-B44B-4627-972F-586D5B55D8A5}" type="pres">
      <dgm:prSet presAssocID="{6FBC0D9F-39D3-4DCC-8A21-E750B3AE3E2B}" presName="compNode" presStyleCnt="0"/>
      <dgm:spPr/>
    </dgm:pt>
    <dgm:pt modelId="{FCD183E9-63F6-4672-A467-CDFDA7FE1C3B}" type="pres">
      <dgm:prSet presAssocID="{6FBC0D9F-39D3-4DCC-8A21-E750B3AE3E2B}" presName="aNode" presStyleLbl="bgShp" presStyleIdx="0" presStyleCnt="7"/>
      <dgm:spPr/>
    </dgm:pt>
    <dgm:pt modelId="{5259AE05-BB3E-4DFE-9506-16560A3D0989}" type="pres">
      <dgm:prSet presAssocID="{6FBC0D9F-39D3-4DCC-8A21-E750B3AE3E2B}" presName="textNode" presStyleLbl="bgShp" presStyleIdx="0" presStyleCnt="7"/>
      <dgm:spPr/>
    </dgm:pt>
    <dgm:pt modelId="{7C1EB51C-013D-41C6-9C58-86EEB2983D9B}" type="pres">
      <dgm:prSet presAssocID="{6FBC0D9F-39D3-4DCC-8A21-E750B3AE3E2B}" presName="compChildNode" presStyleCnt="0"/>
      <dgm:spPr/>
    </dgm:pt>
    <dgm:pt modelId="{F203BB80-7517-41AC-AF7C-0B973589E97F}" type="pres">
      <dgm:prSet presAssocID="{6FBC0D9F-39D3-4DCC-8A21-E750B3AE3E2B}" presName="theInnerList" presStyleCnt="0"/>
      <dgm:spPr/>
    </dgm:pt>
    <dgm:pt modelId="{FFE4C889-41AC-4E4F-8C07-66297EC69037}" type="pres">
      <dgm:prSet presAssocID="{70FBFB43-FB05-482A-A464-F17B18353592}" presName="childNode" presStyleLbl="node1" presStyleIdx="0" presStyleCnt="9" custScaleY="42596">
        <dgm:presLayoutVars>
          <dgm:bulletEnabled val="1"/>
        </dgm:presLayoutVars>
      </dgm:prSet>
      <dgm:spPr/>
    </dgm:pt>
    <dgm:pt modelId="{3DF4E02D-FAF8-4A22-BAA5-15365097BDF6}" type="pres">
      <dgm:prSet presAssocID="{6FBC0D9F-39D3-4DCC-8A21-E750B3AE3E2B}" presName="aSpace" presStyleCnt="0"/>
      <dgm:spPr/>
    </dgm:pt>
    <dgm:pt modelId="{9CDEC92C-FACC-435C-8E91-D83A38F63622}" type="pres">
      <dgm:prSet presAssocID="{6FF58890-5D7A-459A-A613-88CF27C8B2B7}" presName="compNode" presStyleCnt="0"/>
      <dgm:spPr/>
    </dgm:pt>
    <dgm:pt modelId="{7D797B29-4003-410D-9515-3E6D3B695C79}" type="pres">
      <dgm:prSet presAssocID="{6FF58890-5D7A-459A-A613-88CF27C8B2B7}" presName="aNode" presStyleLbl="bgShp" presStyleIdx="1" presStyleCnt="7"/>
      <dgm:spPr/>
    </dgm:pt>
    <dgm:pt modelId="{C88A691C-F9C5-4F32-BD62-7FF485D38993}" type="pres">
      <dgm:prSet presAssocID="{6FF58890-5D7A-459A-A613-88CF27C8B2B7}" presName="textNode" presStyleLbl="bgShp" presStyleIdx="1" presStyleCnt="7"/>
      <dgm:spPr/>
    </dgm:pt>
    <dgm:pt modelId="{AA0AEF77-26D3-4726-91B3-25290B350115}" type="pres">
      <dgm:prSet presAssocID="{6FF58890-5D7A-459A-A613-88CF27C8B2B7}" presName="compChildNode" presStyleCnt="0"/>
      <dgm:spPr/>
    </dgm:pt>
    <dgm:pt modelId="{E5739F51-9203-4088-B550-EA60A6A29C17}" type="pres">
      <dgm:prSet presAssocID="{6FF58890-5D7A-459A-A613-88CF27C8B2B7}" presName="theInnerList" presStyleCnt="0"/>
      <dgm:spPr/>
    </dgm:pt>
    <dgm:pt modelId="{875E1D6C-BA2D-409E-BADA-3E7E24C1C5B2}" type="pres">
      <dgm:prSet presAssocID="{08E562C4-23ED-4212-B8A0-D164D8733A13}" presName="childNode" presStyleLbl="node1" presStyleIdx="1" presStyleCnt="9" custScaleY="40757">
        <dgm:presLayoutVars>
          <dgm:bulletEnabled val="1"/>
        </dgm:presLayoutVars>
      </dgm:prSet>
      <dgm:spPr/>
    </dgm:pt>
    <dgm:pt modelId="{A5326D48-5B1C-4A94-A61D-757BB57992C8}" type="pres">
      <dgm:prSet presAssocID="{6FF58890-5D7A-459A-A613-88CF27C8B2B7}" presName="aSpace" presStyleCnt="0"/>
      <dgm:spPr/>
    </dgm:pt>
    <dgm:pt modelId="{097EF679-6632-4491-84C3-1FC01695EDC9}" type="pres">
      <dgm:prSet presAssocID="{04E24CFF-2828-4C34-AA92-A1388E522551}" presName="compNode" presStyleCnt="0"/>
      <dgm:spPr/>
    </dgm:pt>
    <dgm:pt modelId="{8498A849-C5B1-4289-9819-254E445B2B9C}" type="pres">
      <dgm:prSet presAssocID="{04E24CFF-2828-4C34-AA92-A1388E522551}" presName="aNode" presStyleLbl="bgShp" presStyleIdx="2" presStyleCnt="7"/>
      <dgm:spPr/>
    </dgm:pt>
    <dgm:pt modelId="{D6E73E9B-183C-4826-A263-92CCD87C76BF}" type="pres">
      <dgm:prSet presAssocID="{04E24CFF-2828-4C34-AA92-A1388E522551}" presName="textNode" presStyleLbl="bgShp" presStyleIdx="2" presStyleCnt="7"/>
      <dgm:spPr/>
    </dgm:pt>
    <dgm:pt modelId="{710BB0DB-0E82-4C36-9D57-C6B156975655}" type="pres">
      <dgm:prSet presAssocID="{04E24CFF-2828-4C34-AA92-A1388E522551}" presName="compChildNode" presStyleCnt="0"/>
      <dgm:spPr/>
    </dgm:pt>
    <dgm:pt modelId="{D0D9D377-7C85-4148-B182-B733A6DF5225}" type="pres">
      <dgm:prSet presAssocID="{04E24CFF-2828-4C34-AA92-A1388E522551}" presName="theInnerList" presStyleCnt="0"/>
      <dgm:spPr/>
    </dgm:pt>
    <dgm:pt modelId="{A47665D5-92D2-4EC8-93D8-B699A6A06620}" type="pres">
      <dgm:prSet presAssocID="{3CB94CAE-C9E0-409B-A842-679664DA26DA}" presName="childNode" presStyleLbl="node1" presStyleIdx="2" presStyleCnt="9" custScaleY="41676">
        <dgm:presLayoutVars>
          <dgm:bulletEnabled val="1"/>
        </dgm:presLayoutVars>
      </dgm:prSet>
      <dgm:spPr/>
    </dgm:pt>
    <dgm:pt modelId="{F50F4DC4-904F-4B42-89B4-53791AED4069}" type="pres">
      <dgm:prSet presAssocID="{04E24CFF-2828-4C34-AA92-A1388E522551}" presName="aSpace" presStyleCnt="0"/>
      <dgm:spPr/>
    </dgm:pt>
    <dgm:pt modelId="{884C4232-E6D4-4793-BFFC-A9DDE43C0F65}" type="pres">
      <dgm:prSet presAssocID="{2546EA0C-28AA-4A00-A3F3-B8C4528FF9BA}" presName="compNode" presStyleCnt="0"/>
      <dgm:spPr/>
    </dgm:pt>
    <dgm:pt modelId="{4090AE04-0A34-4DC1-B505-6FABEF8B1FE8}" type="pres">
      <dgm:prSet presAssocID="{2546EA0C-28AA-4A00-A3F3-B8C4528FF9BA}" presName="aNode" presStyleLbl="bgShp" presStyleIdx="3" presStyleCnt="7"/>
      <dgm:spPr/>
    </dgm:pt>
    <dgm:pt modelId="{B7A231B5-A71B-40AF-A998-4F533FA594FF}" type="pres">
      <dgm:prSet presAssocID="{2546EA0C-28AA-4A00-A3F3-B8C4528FF9BA}" presName="textNode" presStyleLbl="bgShp" presStyleIdx="3" presStyleCnt="7"/>
      <dgm:spPr/>
    </dgm:pt>
    <dgm:pt modelId="{59AED14A-4FCC-477F-82B4-52DCD55C38A6}" type="pres">
      <dgm:prSet presAssocID="{2546EA0C-28AA-4A00-A3F3-B8C4528FF9BA}" presName="compChildNode" presStyleCnt="0"/>
      <dgm:spPr/>
    </dgm:pt>
    <dgm:pt modelId="{B5C5C295-8AF1-4AD4-90A5-98F80D329185}" type="pres">
      <dgm:prSet presAssocID="{2546EA0C-28AA-4A00-A3F3-B8C4528FF9BA}" presName="theInnerList" presStyleCnt="0"/>
      <dgm:spPr/>
    </dgm:pt>
    <dgm:pt modelId="{08D8122E-4E8E-43BB-983B-74051D4C7469}" type="pres">
      <dgm:prSet presAssocID="{11D7A91A-8D49-4CDD-8399-D7E032F29EDA}" presName="childNode" presStyleLbl="node1" presStyleIdx="3" presStyleCnt="9" custScaleY="37079" custLinFactNeighborY="65847">
        <dgm:presLayoutVars>
          <dgm:bulletEnabled val="1"/>
        </dgm:presLayoutVars>
      </dgm:prSet>
      <dgm:spPr/>
    </dgm:pt>
    <dgm:pt modelId="{C2174FCB-CB9E-4E48-8C6D-BFFA0B0AC134}" type="pres">
      <dgm:prSet presAssocID="{11D7A91A-8D49-4CDD-8399-D7E032F29EDA}" presName="aSpace2" presStyleCnt="0"/>
      <dgm:spPr/>
    </dgm:pt>
    <dgm:pt modelId="{E6C89C22-8704-4D37-A0ED-7619C1D2C1C4}" type="pres">
      <dgm:prSet presAssocID="{CE81C525-1CAA-4C63-B1A8-1528BEE6BBD1}" presName="childNode" presStyleLbl="node1" presStyleIdx="4" presStyleCnt="9" custScaleY="42919">
        <dgm:presLayoutVars>
          <dgm:bulletEnabled val="1"/>
        </dgm:presLayoutVars>
      </dgm:prSet>
      <dgm:spPr/>
    </dgm:pt>
    <dgm:pt modelId="{C4024569-A19D-460C-AC65-64EA1BD8F86C}" type="pres">
      <dgm:prSet presAssocID="{2546EA0C-28AA-4A00-A3F3-B8C4528FF9BA}" presName="aSpace" presStyleCnt="0"/>
      <dgm:spPr/>
    </dgm:pt>
    <dgm:pt modelId="{34BA5AD7-B402-4BD1-9432-A4EAC8F2E97D}" type="pres">
      <dgm:prSet presAssocID="{C78539F2-966C-4CC7-B469-77BD91E7E6E2}" presName="compNode" presStyleCnt="0"/>
      <dgm:spPr/>
    </dgm:pt>
    <dgm:pt modelId="{BDBA290E-3A9D-4C8B-957A-D38C526DA150}" type="pres">
      <dgm:prSet presAssocID="{C78539F2-966C-4CC7-B469-77BD91E7E6E2}" presName="aNode" presStyleLbl="bgShp" presStyleIdx="4" presStyleCnt="7"/>
      <dgm:spPr/>
    </dgm:pt>
    <dgm:pt modelId="{3BFE929A-E6C2-43FC-B2A7-8066551BEE19}" type="pres">
      <dgm:prSet presAssocID="{C78539F2-966C-4CC7-B469-77BD91E7E6E2}" presName="textNode" presStyleLbl="bgShp" presStyleIdx="4" presStyleCnt="7"/>
      <dgm:spPr/>
    </dgm:pt>
    <dgm:pt modelId="{1CB8AC5D-59BB-457D-8426-7A99B512BED7}" type="pres">
      <dgm:prSet presAssocID="{C78539F2-966C-4CC7-B469-77BD91E7E6E2}" presName="compChildNode" presStyleCnt="0"/>
      <dgm:spPr/>
    </dgm:pt>
    <dgm:pt modelId="{D65BFEDD-5539-4F11-BC1C-081DA06986D4}" type="pres">
      <dgm:prSet presAssocID="{C78539F2-966C-4CC7-B469-77BD91E7E6E2}" presName="theInnerList" presStyleCnt="0"/>
      <dgm:spPr/>
    </dgm:pt>
    <dgm:pt modelId="{BBF92829-0E90-4C53-9386-E4A0933F030C}" type="pres">
      <dgm:prSet presAssocID="{9296241A-78D3-47EE-BDE2-AD8D007B76DF}" presName="childNode" presStyleLbl="node1" presStyleIdx="5" presStyleCnt="9" custScaleY="37079">
        <dgm:presLayoutVars>
          <dgm:bulletEnabled val="1"/>
        </dgm:presLayoutVars>
      </dgm:prSet>
      <dgm:spPr/>
    </dgm:pt>
    <dgm:pt modelId="{7971B671-DD70-4A0D-A8CA-E65AF6A56EB1}" type="pres">
      <dgm:prSet presAssocID="{C78539F2-966C-4CC7-B469-77BD91E7E6E2}" presName="aSpace" presStyleCnt="0"/>
      <dgm:spPr/>
    </dgm:pt>
    <dgm:pt modelId="{A4C5AED9-4C98-4014-9E7A-EBA8165DBF44}" type="pres">
      <dgm:prSet presAssocID="{32727E97-D67D-4E0A-9A4C-322141AE3386}" presName="compNode" presStyleCnt="0"/>
      <dgm:spPr/>
    </dgm:pt>
    <dgm:pt modelId="{E918CFC7-37E1-474D-B89A-697A3AD26312}" type="pres">
      <dgm:prSet presAssocID="{32727E97-D67D-4E0A-9A4C-322141AE3386}" presName="aNode" presStyleLbl="bgShp" presStyleIdx="5" presStyleCnt="7"/>
      <dgm:spPr/>
    </dgm:pt>
    <dgm:pt modelId="{975DB9D0-35D9-464C-B439-6E5A9BDCA857}" type="pres">
      <dgm:prSet presAssocID="{32727E97-D67D-4E0A-9A4C-322141AE3386}" presName="textNode" presStyleLbl="bgShp" presStyleIdx="5" presStyleCnt="7"/>
      <dgm:spPr/>
    </dgm:pt>
    <dgm:pt modelId="{E9592B09-13E2-4CBC-B6CA-5BABED452DAC}" type="pres">
      <dgm:prSet presAssocID="{32727E97-D67D-4E0A-9A4C-322141AE3386}" presName="compChildNode" presStyleCnt="0"/>
      <dgm:spPr/>
    </dgm:pt>
    <dgm:pt modelId="{7292D77D-9938-4F40-A0D2-2B08840105C6}" type="pres">
      <dgm:prSet presAssocID="{32727E97-D67D-4E0A-9A4C-322141AE3386}" presName="theInnerList" presStyleCnt="0"/>
      <dgm:spPr/>
    </dgm:pt>
    <dgm:pt modelId="{10CC734F-E384-4626-8C7F-62A524E2AF49}" type="pres">
      <dgm:prSet presAssocID="{584BF398-5C56-497D-98DA-802D744B84C3}" presName="childNode" presStyleLbl="node1" presStyleIdx="6" presStyleCnt="9" custScaleY="37079" custLinFactNeighborX="211" custLinFactNeighborY="61977">
        <dgm:presLayoutVars>
          <dgm:bulletEnabled val="1"/>
        </dgm:presLayoutVars>
      </dgm:prSet>
      <dgm:spPr/>
    </dgm:pt>
    <dgm:pt modelId="{2B5406F0-3B56-4E8A-85FE-1E35BE11858E}" type="pres">
      <dgm:prSet presAssocID="{584BF398-5C56-497D-98DA-802D744B84C3}" presName="aSpace2" presStyleCnt="0"/>
      <dgm:spPr/>
    </dgm:pt>
    <dgm:pt modelId="{640D056E-4006-4F98-8677-2BD0AAF8A948}" type="pres">
      <dgm:prSet presAssocID="{E478FDD8-12D1-4145-BC90-2FBE440FC592}" presName="childNode" presStyleLbl="node1" presStyleIdx="7" presStyleCnt="9" custScaleY="42919">
        <dgm:presLayoutVars>
          <dgm:bulletEnabled val="1"/>
        </dgm:presLayoutVars>
      </dgm:prSet>
      <dgm:spPr/>
    </dgm:pt>
    <dgm:pt modelId="{5137C0F6-40FB-4975-824A-282A0E3B3E3A}" type="pres">
      <dgm:prSet presAssocID="{32727E97-D67D-4E0A-9A4C-322141AE3386}" presName="aSpace" presStyleCnt="0"/>
      <dgm:spPr/>
    </dgm:pt>
    <dgm:pt modelId="{D2331DB9-7D02-4968-BBE1-77FABEEEEB80}" type="pres">
      <dgm:prSet presAssocID="{DAB433D0-1E05-4A52-95A3-69A6E34A013E}" presName="compNode" presStyleCnt="0"/>
      <dgm:spPr/>
    </dgm:pt>
    <dgm:pt modelId="{8A12F378-AB21-4543-9C06-7A08ED08696E}" type="pres">
      <dgm:prSet presAssocID="{DAB433D0-1E05-4A52-95A3-69A6E34A013E}" presName="aNode" presStyleLbl="bgShp" presStyleIdx="6" presStyleCnt="7"/>
      <dgm:spPr/>
    </dgm:pt>
    <dgm:pt modelId="{907B17A7-0D66-414C-B57A-38BD6DB5DD55}" type="pres">
      <dgm:prSet presAssocID="{DAB433D0-1E05-4A52-95A3-69A6E34A013E}" presName="textNode" presStyleLbl="bgShp" presStyleIdx="6" presStyleCnt="7"/>
      <dgm:spPr/>
    </dgm:pt>
    <dgm:pt modelId="{16C25CC3-9F96-40A3-AA7C-CEF8E20F8863}" type="pres">
      <dgm:prSet presAssocID="{DAB433D0-1E05-4A52-95A3-69A6E34A013E}" presName="compChildNode" presStyleCnt="0"/>
      <dgm:spPr/>
    </dgm:pt>
    <dgm:pt modelId="{0C57FDED-59B7-4BB8-810F-7A5262D9C3D7}" type="pres">
      <dgm:prSet presAssocID="{DAB433D0-1E05-4A52-95A3-69A6E34A013E}" presName="theInnerList" presStyleCnt="0"/>
      <dgm:spPr/>
    </dgm:pt>
    <dgm:pt modelId="{737979BE-90E5-4500-8BD9-87360C2BAABB}" type="pres">
      <dgm:prSet presAssocID="{02A9A34D-1C93-4CDC-B611-CDEE2D53084E}" presName="childNode" presStyleLbl="node1" presStyleIdx="8" presStyleCnt="9" custScaleY="40757" custLinFactNeighborX="759" custLinFactNeighborY="-19440">
        <dgm:presLayoutVars>
          <dgm:bulletEnabled val="1"/>
        </dgm:presLayoutVars>
      </dgm:prSet>
      <dgm:spPr/>
    </dgm:pt>
  </dgm:ptLst>
  <dgm:cxnLst>
    <dgm:cxn modelId="{5F7FD802-932F-4AFF-8C98-147BF1BC6473}" type="presOf" srcId="{C78539F2-966C-4CC7-B469-77BD91E7E6E2}" destId="{3BFE929A-E6C2-43FC-B2A7-8066551BEE19}" srcOrd="1" destOrd="0" presId="urn:microsoft.com/office/officeart/2005/8/layout/lProcess2"/>
    <dgm:cxn modelId="{4D33CE04-3893-4999-9345-F10A16067D9C}" type="presOf" srcId="{2546EA0C-28AA-4A00-A3F3-B8C4528FF9BA}" destId="{4090AE04-0A34-4DC1-B505-6FABEF8B1FE8}" srcOrd="0" destOrd="0" presId="urn:microsoft.com/office/officeart/2005/8/layout/lProcess2"/>
    <dgm:cxn modelId="{EEEC3105-6DC7-4BDF-951C-03FBDD45D29F}" type="presOf" srcId="{70FBFB43-FB05-482A-A464-F17B18353592}" destId="{FFE4C889-41AC-4E4F-8C07-66297EC69037}" srcOrd="0" destOrd="0" presId="urn:microsoft.com/office/officeart/2005/8/layout/lProcess2"/>
    <dgm:cxn modelId="{EFE6EE07-7616-4F8B-AEE4-1982A4AC93A6}" type="presOf" srcId="{CE81C525-1CAA-4C63-B1A8-1528BEE6BBD1}" destId="{E6C89C22-8704-4D37-A0ED-7619C1D2C1C4}" srcOrd="0" destOrd="0" presId="urn:microsoft.com/office/officeart/2005/8/layout/lProcess2"/>
    <dgm:cxn modelId="{07B7DB11-B136-4C9E-BC18-4168966443FC}" type="presOf" srcId="{DAB433D0-1E05-4A52-95A3-69A6E34A013E}" destId="{8A12F378-AB21-4543-9C06-7A08ED08696E}" srcOrd="0" destOrd="0" presId="urn:microsoft.com/office/officeart/2005/8/layout/lProcess2"/>
    <dgm:cxn modelId="{C7D08B16-C2F2-4986-AD9B-CD559D144BF4}" type="presOf" srcId="{6FF58890-5D7A-459A-A613-88CF27C8B2B7}" destId="{7D797B29-4003-410D-9515-3E6D3B695C79}" srcOrd="0" destOrd="0" presId="urn:microsoft.com/office/officeart/2005/8/layout/lProcess2"/>
    <dgm:cxn modelId="{4C256718-98FD-4343-9A4C-5C681989DCB3}" srcId="{84F55EA1-C3A8-437F-8732-B979E891F508}" destId="{32727E97-D67D-4E0A-9A4C-322141AE3386}" srcOrd="5" destOrd="0" parTransId="{C781C2A2-2466-4A77-8EC7-12ED9C00D74C}" sibTransId="{030F1170-A80D-4149-AD48-0D66AE53FDF9}"/>
    <dgm:cxn modelId="{56447220-22B5-44C0-A88B-801EEAB9C4C1}" type="presOf" srcId="{C78539F2-966C-4CC7-B469-77BD91E7E6E2}" destId="{BDBA290E-3A9D-4C8B-957A-D38C526DA150}" srcOrd="0" destOrd="0" presId="urn:microsoft.com/office/officeart/2005/8/layout/lProcess2"/>
    <dgm:cxn modelId="{02EEC023-6DD6-40B8-916E-B3756F487B69}" type="presOf" srcId="{04E24CFF-2828-4C34-AA92-A1388E522551}" destId="{8498A849-C5B1-4289-9819-254E445B2B9C}" srcOrd="0" destOrd="0" presId="urn:microsoft.com/office/officeart/2005/8/layout/lProcess2"/>
    <dgm:cxn modelId="{B9341327-0B93-4961-834D-C56EE5DD25F2}" type="presOf" srcId="{6FBC0D9F-39D3-4DCC-8A21-E750B3AE3E2B}" destId="{5259AE05-BB3E-4DFE-9506-16560A3D0989}" srcOrd="1" destOrd="0" presId="urn:microsoft.com/office/officeart/2005/8/layout/lProcess2"/>
    <dgm:cxn modelId="{9D9F1D2D-C4B8-4AFF-9FBE-9897E62C1B6A}" srcId="{84F55EA1-C3A8-437F-8732-B979E891F508}" destId="{04E24CFF-2828-4C34-AA92-A1388E522551}" srcOrd="2" destOrd="0" parTransId="{5DE90186-5D8E-4687-9E5E-69F3FCB9DBBF}" sibTransId="{C8EE9C57-B5EA-477F-A464-79BB102D40C4}"/>
    <dgm:cxn modelId="{57DF5833-4DC6-4DD3-8914-9ED20E16EB54}" srcId="{84F55EA1-C3A8-437F-8732-B979E891F508}" destId="{6FBC0D9F-39D3-4DCC-8A21-E750B3AE3E2B}" srcOrd="0" destOrd="0" parTransId="{6DB4990F-357E-4DF5-9A19-5A55A89B982E}" sibTransId="{597E23C0-BDA3-4D66-BB2C-A5A10705A221}"/>
    <dgm:cxn modelId="{C0E3D233-02F9-4F85-977C-5A2A2BCD91C7}" type="presOf" srcId="{32727E97-D67D-4E0A-9A4C-322141AE3386}" destId="{E918CFC7-37E1-474D-B89A-697A3AD26312}" srcOrd="0" destOrd="0" presId="urn:microsoft.com/office/officeart/2005/8/layout/lProcess2"/>
    <dgm:cxn modelId="{D0B36934-E8AB-44CA-BF13-F8BD8B587817}" srcId="{04E24CFF-2828-4C34-AA92-A1388E522551}" destId="{3CB94CAE-C9E0-409B-A842-679664DA26DA}" srcOrd="0" destOrd="0" parTransId="{AC9933EF-B651-4EA2-96C1-81B8E1C91428}" sibTransId="{6880E7FF-40CA-4023-9326-5724B3CDDBD0}"/>
    <dgm:cxn modelId="{CB53DB36-9B93-4E81-B276-09ED7FB2B737}" srcId="{84F55EA1-C3A8-437F-8732-B979E891F508}" destId="{DAB433D0-1E05-4A52-95A3-69A6E34A013E}" srcOrd="6" destOrd="0" parTransId="{EA8E1740-BC83-43E0-B482-726099D57207}" sibTransId="{9BC8A8E2-8239-47C1-84A3-97B14124C13A}"/>
    <dgm:cxn modelId="{F0240F40-C455-4497-AB7F-8089B641B780}" type="presOf" srcId="{04E24CFF-2828-4C34-AA92-A1388E522551}" destId="{D6E73E9B-183C-4826-A263-92CCD87C76BF}" srcOrd="1" destOrd="0" presId="urn:microsoft.com/office/officeart/2005/8/layout/lProcess2"/>
    <dgm:cxn modelId="{26FAD060-5D11-40BB-BFE7-89CF9A884D1E}" type="presOf" srcId="{2546EA0C-28AA-4A00-A3F3-B8C4528FF9BA}" destId="{B7A231B5-A71B-40AF-A998-4F533FA594FF}" srcOrd="1" destOrd="0" presId="urn:microsoft.com/office/officeart/2005/8/layout/lProcess2"/>
    <dgm:cxn modelId="{1ACD5243-2492-47F6-97F1-F6D08B94A6CE}" srcId="{84F55EA1-C3A8-437F-8732-B979E891F508}" destId="{C78539F2-966C-4CC7-B469-77BD91E7E6E2}" srcOrd="4" destOrd="0" parTransId="{C74B7558-241D-4182-9693-90741AC2904F}" sibTransId="{19434D6B-6A66-452E-9A37-F43530C49331}"/>
    <dgm:cxn modelId="{6475A945-3EED-4193-AF9B-08C6BD65676B}" srcId="{6FF58890-5D7A-459A-A613-88CF27C8B2B7}" destId="{08E562C4-23ED-4212-B8A0-D164D8733A13}" srcOrd="0" destOrd="0" parTransId="{66CDAC62-4A46-4FF8-BFC4-43CDB0D17DCB}" sibTransId="{4AA9B99F-9E8E-4DE2-ABC4-854D4FFC5C67}"/>
    <dgm:cxn modelId="{5C1DFD48-D42C-46B1-B6B5-417D116C1046}" type="presOf" srcId="{08E562C4-23ED-4212-B8A0-D164D8733A13}" destId="{875E1D6C-BA2D-409E-BADA-3E7E24C1C5B2}" srcOrd="0" destOrd="0" presId="urn:microsoft.com/office/officeart/2005/8/layout/lProcess2"/>
    <dgm:cxn modelId="{482F364A-9D1F-4382-B106-BA0264F433D4}" type="presOf" srcId="{E478FDD8-12D1-4145-BC90-2FBE440FC592}" destId="{640D056E-4006-4F98-8677-2BD0AAF8A948}" srcOrd="0" destOrd="0" presId="urn:microsoft.com/office/officeart/2005/8/layout/lProcess2"/>
    <dgm:cxn modelId="{835A474D-B8B3-4FB1-A2B1-4BB6632096FB}" type="presOf" srcId="{DAB433D0-1E05-4A52-95A3-69A6E34A013E}" destId="{907B17A7-0D66-414C-B57A-38BD6DB5DD55}" srcOrd="1" destOrd="0" presId="urn:microsoft.com/office/officeart/2005/8/layout/lProcess2"/>
    <dgm:cxn modelId="{D6FE0653-4F77-44A1-88C9-9E58357A17FD}" srcId="{32727E97-D67D-4E0A-9A4C-322141AE3386}" destId="{E478FDD8-12D1-4145-BC90-2FBE440FC592}" srcOrd="1" destOrd="0" parTransId="{57F970E6-F33F-4819-BCC5-108522574975}" sibTransId="{480BF756-1171-4771-B907-1DEAC18B93AE}"/>
    <dgm:cxn modelId="{DC981177-EB41-4453-A03E-501F48755636}" srcId="{84F55EA1-C3A8-437F-8732-B979E891F508}" destId="{2546EA0C-28AA-4A00-A3F3-B8C4528FF9BA}" srcOrd="3" destOrd="0" parTransId="{9D9F300E-C4A0-4DC1-AC35-AF9FD1582E71}" sibTransId="{309486D4-39EB-4369-B360-0BD9564F65E9}"/>
    <dgm:cxn modelId="{8E18CA78-DA9B-4F1A-A98B-6845515C5E35}" type="presOf" srcId="{6FBC0D9F-39D3-4DCC-8A21-E750B3AE3E2B}" destId="{FCD183E9-63F6-4672-A467-CDFDA7FE1C3B}" srcOrd="0" destOrd="0" presId="urn:microsoft.com/office/officeart/2005/8/layout/lProcess2"/>
    <dgm:cxn modelId="{EC88037A-0D51-4D33-8ABE-5EC50B5D3E80}" srcId="{84F55EA1-C3A8-437F-8732-B979E891F508}" destId="{6FF58890-5D7A-459A-A613-88CF27C8B2B7}" srcOrd="1" destOrd="0" parTransId="{95C0D3C0-3454-4441-9DE2-9A960C6BEFCA}" sibTransId="{1C69528B-85F3-4D44-959B-10174DCD31BB}"/>
    <dgm:cxn modelId="{0F208089-5CFC-43E3-BFCD-20C5BA62A51B}" srcId="{32727E97-D67D-4E0A-9A4C-322141AE3386}" destId="{584BF398-5C56-497D-98DA-802D744B84C3}" srcOrd="0" destOrd="0" parTransId="{AF342575-678D-467D-8C07-F92756A3E911}" sibTransId="{935D8918-5B73-4A91-947C-3286155D60C4}"/>
    <dgm:cxn modelId="{CFF0F089-4F06-4375-B212-E25981D1637C}" type="presOf" srcId="{32727E97-D67D-4E0A-9A4C-322141AE3386}" destId="{975DB9D0-35D9-464C-B439-6E5A9BDCA857}" srcOrd="1" destOrd="0" presId="urn:microsoft.com/office/officeart/2005/8/layout/lProcess2"/>
    <dgm:cxn modelId="{6254FA9A-AB94-4AD4-931B-A9CDEEF54CB7}" srcId="{2546EA0C-28AA-4A00-A3F3-B8C4528FF9BA}" destId="{CE81C525-1CAA-4C63-B1A8-1528BEE6BBD1}" srcOrd="1" destOrd="0" parTransId="{3AD92C22-EA12-4F02-B373-94AAEF10B246}" sibTransId="{9D2D5F05-16DD-4040-BE10-31EC2BB93E4C}"/>
    <dgm:cxn modelId="{9F3F8DA3-A17C-4EC1-A510-A68F19344AA1}" srcId="{DAB433D0-1E05-4A52-95A3-69A6E34A013E}" destId="{02A9A34D-1C93-4CDC-B611-CDEE2D53084E}" srcOrd="0" destOrd="0" parTransId="{63F690FC-8915-42F9-8941-1ED68DAFC0C1}" sibTransId="{40F80AA3-B0F1-4C62-A5FF-A2B20D45A432}"/>
    <dgm:cxn modelId="{216FE5A4-5B99-4178-9497-150FF20224FF}" srcId="{6FBC0D9F-39D3-4DCC-8A21-E750B3AE3E2B}" destId="{70FBFB43-FB05-482A-A464-F17B18353592}" srcOrd="0" destOrd="0" parTransId="{B7F5350A-327A-442A-856A-5243F4AABFCA}" sibTransId="{6CB24C68-F861-49C5-B206-F9D116FF50D0}"/>
    <dgm:cxn modelId="{65DC05B5-CD8B-4A4D-9952-3C5DBAD5E5F5}" type="presOf" srcId="{02A9A34D-1C93-4CDC-B611-CDEE2D53084E}" destId="{737979BE-90E5-4500-8BD9-87360C2BAABB}" srcOrd="0" destOrd="0" presId="urn:microsoft.com/office/officeart/2005/8/layout/lProcess2"/>
    <dgm:cxn modelId="{6678F4B5-31D6-4930-A839-821FEE1A409F}" srcId="{C78539F2-966C-4CC7-B469-77BD91E7E6E2}" destId="{9296241A-78D3-47EE-BDE2-AD8D007B76DF}" srcOrd="0" destOrd="0" parTransId="{04E02271-600C-45FB-8B9E-946FEA5A6913}" sibTransId="{5ED69168-4610-48CD-8823-FCA0D3BDB548}"/>
    <dgm:cxn modelId="{094103C5-3C85-45A3-BE34-5687B20BC7FB}" type="presOf" srcId="{11D7A91A-8D49-4CDD-8399-D7E032F29EDA}" destId="{08D8122E-4E8E-43BB-983B-74051D4C7469}" srcOrd="0" destOrd="0" presId="urn:microsoft.com/office/officeart/2005/8/layout/lProcess2"/>
    <dgm:cxn modelId="{1D6710CE-5F17-48F1-B042-685D00B826C0}" srcId="{2546EA0C-28AA-4A00-A3F3-B8C4528FF9BA}" destId="{11D7A91A-8D49-4CDD-8399-D7E032F29EDA}" srcOrd="0" destOrd="0" parTransId="{D85E5918-F80B-49B7-AD20-AA5A0F175F34}" sibTransId="{E324D45D-C321-4C7B-913D-C5E7A764FAB1}"/>
    <dgm:cxn modelId="{A7C11AD5-B0A1-460F-81B3-736064EB3C21}" type="presOf" srcId="{6FF58890-5D7A-459A-A613-88CF27C8B2B7}" destId="{C88A691C-F9C5-4F32-BD62-7FF485D38993}" srcOrd="1" destOrd="0" presId="urn:microsoft.com/office/officeart/2005/8/layout/lProcess2"/>
    <dgm:cxn modelId="{862BD2D5-A3F8-4C25-BF9A-1BB1D96B537A}" type="presOf" srcId="{3CB94CAE-C9E0-409B-A842-679664DA26DA}" destId="{A47665D5-92D2-4EC8-93D8-B699A6A06620}" srcOrd="0" destOrd="0" presId="urn:microsoft.com/office/officeart/2005/8/layout/lProcess2"/>
    <dgm:cxn modelId="{674047DD-49EA-4F0F-AA21-A9C2C6D58D5F}" type="presOf" srcId="{9296241A-78D3-47EE-BDE2-AD8D007B76DF}" destId="{BBF92829-0E90-4C53-9386-E4A0933F030C}" srcOrd="0" destOrd="0" presId="urn:microsoft.com/office/officeart/2005/8/layout/lProcess2"/>
    <dgm:cxn modelId="{9A9409F6-D97D-46E2-99CF-6F2747081B0E}" type="presOf" srcId="{584BF398-5C56-497D-98DA-802D744B84C3}" destId="{10CC734F-E384-4626-8C7F-62A524E2AF49}" srcOrd="0" destOrd="0" presId="urn:microsoft.com/office/officeart/2005/8/layout/lProcess2"/>
    <dgm:cxn modelId="{CFFDD2FB-560E-4F5F-9C0C-D07FFEDF6F38}" type="presOf" srcId="{84F55EA1-C3A8-437F-8732-B979E891F508}" destId="{58173B50-A419-41BC-9CA6-7773A2CC4B60}" srcOrd="0" destOrd="0" presId="urn:microsoft.com/office/officeart/2005/8/layout/lProcess2"/>
    <dgm:cxn modelId="{E2C144CC-E3F0-4711-9794-FD389A71C946}" type="presParOf" srcId="{58173B50-A419-41BC-9CA6-7773A2CC4B60}" destId="{7EBFFA09-B44B-4627-972F-586D5B55D8A5}" srcOrd="0" destOrd="0" presId="urn:microsoft.com/office/officeart/2005/8/layout/lProcess2"/>
    <dgm:cxn modelId="{38309565-9B02-453D-B8E3-CDBE2072FB57}" type="presParOf" srcId="{7EBFFA09-B44B-4627-972F-586D5B55D8A5}" destId="{FCD183E9-63F6-4672-A467-CDFDA7FE1C3B}" srcOrd="0" destOrd="0" presId="urn:microsoft.com/office/officeart/2005/8/layout/lProcess2"/>
    <dgm:cxn modelId="{8DB6EC2B-08A0-4BB3-B10B-0EF2170669C4}" type="presParOf" srcId="{7EBFFA09-B44B-4627-972F-586D5B55D8A5}" destId="{5259AE05-BB3E-4DFE-9506-16560A3D0989}" srcOrd="1" destOrd="0" presId="urn:microsoft.com/office/officeart/2005/8/layout/lProcess2"/>
    <dgm:cxn modelId="{516CC8EC-2401-4E1C-B3F0-B04786AD30D7}" type="presParOf" srcId="{7EBFFA09-B44B-4627-972F-586D5B55D8A5}" destId="{7C1EB51C-013D-41C6-9C58-86EEB2983D9B}" srcOrd="2" destOrd="0" presId="urn:microsoft.com/office/officeart/2005/8/layout/lProcess2"/>
    <dgm:cxn modelId="{0E847BA4-303B-4D1B-BE90-AFC03808F2B9}" type="presParOf" srcId="{7C1EB51C-013D-41C6-9C58-86EEB2983D9B}" destId="{F203BB80-7517-41AC-AF7C-0B973589E97F}" srcOrd="0" destOrd="0" presId="urn:microsoft.com/office/officeart/2005/8/layout/lProcess2"/>
    <dgm:cxn modelId="{888622CA-A6EA-4135-B3AA-C375366B9372}" type="presParOf" srcId="{F203BB80-7517-41AC-AF7C-0B973589E97F}" destId="{FFE4C889-41AC-4E4F-8C07-66297EC69037}" srcOrd="0" destOrd="0" presId="urn:microsoft.com/office/officeart/2005/8/layout/lProcess2"/>
    <dgm:cxn modelId="{A49BFF83-55BA-4F50-9DD6-0B70A07F2F4A}" type="presParOf" srcId="{58173B50-A419-41BC-9CA6-7773A2CC4B60}" destId="{3DF4E02D-FAF8-4A22-BAA5-15365097BDF6}" srcOrd="1" destOrd="0" presId="urn:microsoft.com/office/officeart/2005/8/layout/lProcess2"/>
    <dgm:cxn modelId="{625F4BB3-31EF-4228-9C3D-BD04A0403D34}" type="presParOf" srcId="{58173B50-A419-41BC-9CA6-7773A2CC4B60}" destId="{9CDEC92C-FACC-435C-8E91-D83A38F63622}" srcOrd="2" destOrd="0" presId="urn:microsoft.com/office/officeart/2005/8/layout/lProcess2"/>
    <dgm:cxn modelId="{06788039-873C-4414-A02F-9616355A34FA}" type="presParOf" srcId="{9CDEC92C-FACC-435C-8E91-D83A38F63622}" destId="{7D797B29-4003-410D-9515-3E6D3B695C79}" srcOrd="0" destOrd="0" presId="urn:microsoft.com/office/officeart/2005/8/layout/lProcess2"/>
    <dgm:cxn modelId="{8F37D0C3-C4E3-424C-B6E2-1ED73773DC19}" type="presParOf" srcId="{9CDEC92C-FACC-435C-8E91-D83A38F63622}" destId="{C88A691C-F9C5-4F32-BD62-7FF485D38993}" srcOrd="1" destOrd="0" presId="urn:microsoft.com/office/officeart/2005/8/layout/lProcess2"/>
    <dgm:cxn modelId="{A33BE3B4-7555-4DBE-BD08-FC3BB7C9852C}" type="presParOf" srcId="{9CDEC92C-FACC-435C-8E91-D83A38F63622}" destId="{AA0AEF77-26D3-4726-91B3-25290B350115}" srcOrd="2" destOrd="0" presId="urn:microsoft.com/office/officeart/2005/8/layout/lProcess2"/>
    <dgm:cxn modelId="{7842CA17-BF33-4FED-8305-B5B95C0FE614}" type="presParOf" srcId="{AA0AEF77-26D3-4726-91B3-25290B350115}" destId="{E5739F51-9203-4088-B550-EA60A6A29C17}" srcOrd="0" destOrd="0" presId="urn:microsoft.com/office/officeart/2005/8/layout/lProcess2"/>
    <dgm:cxn modelId="{2FB9D765-58BC-4BE8-BBF2-3B1004E16374}" type="presParOf" srcId="{E5739F51-9203-4088-B550-EA60A6A29C17}" destId="{875E1D6C-BA2D-409E-BADA-3E7E24C1C5B2}" srcOrd="0" destOrd="0" presId="urn:microsoft.com/office/officeart/2005/8/layout/lProcess2"/>
    <dgm:cxn modelId="{DD3BC9F4-F7FD-4378-93EA-687566B32A46}" type="presParOf" srcId="{58173B50-A419-41BC-9CA6-7773A2CC4B60}" destId="{A5326D48-5B1C-4A94-A61D-757BB57992C8}" srcOrd="3" destOrd="0" presId="urn:microsoft.com/office/officeart/2005/8/layout/lProcess2"/>
    <dgm:cxn modelId="{D5B52CED-1980-432D-BDAA-AD67F4F50B3B}" type="presParOf" srcId="{58173B50-A419-41BC-9CA6-7773A2CC4B60}" destId="{097EF679-6632-4491-84C3-1FC01695EDC9}" srcOrd="4" destOrd="0" presId="urn:microsoft.com/office/officeart/2005/8/layout/lProcess2"/>
    <dgm:cxn modelId="{722E292F-4585-4D6A-9F39-D240FECBA044}" type="presParOf" srcId="{097EF679-6632-4491-84C3-1FC01695EDC9}" destId="{8498A849-C5B1-4289-9819-254E445B2B9C}" srcOrd="0" destOrd="0" presId="urn:microsoft.com/office/officeart/2005/8/layout/lProcess2"/>
    <dgm:cxn modelId="{EE3A6059-F44F-4052-AB99-156CA7E49F42}" type="presParOf" srcId="{097EF679-6632-4491-84C3-1FC01695EDC9}" destId="{D6E73E9B-183C-4826-A263-92CCD87C76BF}" srcOrd="1" destOrd="0" presId="urn:microsoft.com/office/officeart/2005/8/layout/lProcess2"/>
    <dgm:cxn modelId="{08CCAAE7-0686-4509-8023-06502E984364}" type="presParOf" srcId="{097EF679-6632-4491-84C3-1FC01695EDC9}" destId="{710BB0DB-0E82-4C36-9D57-C6B156975655}" srcOrd="2" destOrd="0" presId="urn:microsoft.com/office/officeart/2005/8/layout/lProcess2"/>
    <dgm:cxn modelId="{39C8889B-8A50-4175-BE4B-BEFCC31CE77F}" type="presParOf" srcId="{710BB0DB-0E82-4C36-9D57-C6B156975655}" destId="{D0D9D377-7C85-4148-B182-B733A6DF5225}" srcOrd="0" destOrd="0" presId="urn:microsoft.com/office/officeart/2005/8/layout/lProcess2"/>
    <dgm:cxn modelId="{2E07DCD8-7D5D-44C9-AE0E-DFEE80876116}" type="presParOf" srcId="{D0D9D377-7C85-4148-B182-B733A6DF5225}" destId="{A47665D5-92D2-4EC8-93D8-B699A6A06620}" srcOrd="0" destOrd="0" presId="urn:microsoft.com/office/officeart/2005/8/layout/lProcess2"/>
    <dgm:cxn modelId="{FBBE06E9-6BA8-4365-9EA4-522B1DC99431}" type="presParOf" srcId="{58173B50-A419-41BC-9CA6-7773A2CC4B60}" destId="{F50F4DC4-904F-4B42-89B4-53791AED4069}" srcOrd="5" destOrd="0" presId="urn:microsoft.com/office/officeart/2005/8/layout/lProcess2"/>
    <dgm:cxn modelId="{82F2A99C-7C3F-4E3A-B6CC-977FA2A1E1D0}" type="presParOf" srcId="{58173B50-A419-41BC-9CA6-7773A2CC4B60}" destId="{884C4232-E6D4-4793-BFFC-A9DDE43C0F65}" srcOrd="6" destOrd="0" presId="urn:microsoft.com/office/officeart/2005/8/layout/lProcess2"/>
    <dgm:cxn modelId="{327CC1C0-E6CB-4894-93D4-C96C071E2D01}" type="presParOf" srcId="{884C4232-E6D4-4793-BFFC-A9DDE43C0F65}" destId="{4090AE04-0A34-4DC1-B505-6FABEF8B1FE8}" srcOrd="0" destOrd="0" presId="urn:microsoft.com/office/officeart/2005/8/layout/lProcess2"/>
    <dgm:cxn modelId="{E569A2B4-6CB2-492B-AC66-ABB965417284}" type="presParOf" srcId="{884C4232-E6D4-4793-BFFC-A9DDE43C0F65}" destId="{B7A231B5-A71B-40AF-A998-4F533FA594FF}" srcOrd="1" destOrd="0" presId="urn:microsoft.com/office/officeart/2005/8/layout/lProcess2"/>
    <dgm:cxn modelId="{AAC312A3-99B5-4C4C-89A0-589B490982A1}" type="presParOf" srcId="{884C4232-E6D4-4793-BFFC-A9DDE43C0F65}" destId="{59AED14A-4FCC-477F-82B4-52DCD55C38A6}" srcOrd="2" destOrd="0" presId="urn:microsoft.com/office/officeart/2005/8/layout/lProcess2"/>
    <dgm:cxn modelId="{87865553-B147-46AB-96B1-3E79C8AEBCB7}" type="presParOf" srcId="{59AED14A-4FCC-477F-82B4-52DCD55C38A6}" destId="{B5C5C295-8AF1-4AD4-90A5-98F80D329185}" srcOrd="0" destOrd="0" presId="urn:microsoft.com/office/officeart/2005/8/layout/lProcess2"/>
    <dgm:cxn modelId="{ECF5A18C-D27A-4EB3-B7D3-7BDABF190E7D}" type="presParOf" srcId="{B5C5C295-8AF1-4AD4-90A5-98F80D329185}" destId="{08D8122E-4E8E-43BB-983B-74051D4C7469}" srcOrd="0" destOrd="0" presId="urn:microsoft.com/office/officeart/2005/8/layout/lProcess2"/>
    <dgm:cxn modelId="{FC2FAB35-4233-4FE4-A3C0-97528345C5C8}" type="presParOf" srcId="{B5C5C295-8AF1-4AD4-90A5-98F80D329185}" destId="{C2174FCB-CB9E-4E48-8C6D-BFFA0B0AC134}" srcOrd="1" destOrd="0" presId="urn:microsoft.com/office/officeart/2005/8/layout/lProcess2"/>
    <dgm:cxn modelId="{081BF15C-034D-49CB-B923-A54EB2A57CBC}" type="presParOf" srcId="{B5C5C295-8AF1-4AD4-90A5-98F80D329185}" destId="{E6C89C22-8704-4D37-A0ED-7619C1D2C1C4}" srcOrd="2" destOrd="0" presId="urn:microsoft.com/office/officeart/2005/8/layout/lProcess2"/>
    <dgm:cxn modelId="{47350EB4-C3A9-4688-961E-576C2C037015}" type="presParOf" srcId="{58173B50-A419-41BC-9CA6-7773A2CC4B60}" destId="{C4024569-A19D-460C-AC65-64EA1BD8F86C}" srcOrd="7" destOrd="0" presId="urn:microsoft.com/office/officeart/2005/8/layout/lProcess2"/>
    <dgm:cxn modelId="{577EB889-62F0-47BD-BB03-D165774A2218}" type="presParOf" srcId="{58173B50-A419-41BC-9CA6-7773A2CC4B60}" destId="{34BA5AD7-B402-4BD1-9432-A4EAC8F2E97D}" srcOrd="8" destOrd="0" presId="urn:microsoft.com/office/officeart/2005/8/layout/lProcess2"/>
    <dgm:cxn modelId="{629A52BD-D86C-4040-9C2F-6819EF334241}" type="presParOf" srcId="{34BA5AD7-B402-4BD1-9432-A4EAC8F2E97D}" destId="{BDBA290E-3A9D-4C8B-957A-D38C526DA150}" srcOrd="0" destOrd="0" presId="urn:microsoft.com/office/officeart/2005/8/layout/lProcess2"/>
    <dgm:cxn modelId="{E6E607FA-AE02-47C0-8D8E-C94A5DDE2105}" type="presParOf" srcId="{34BA5AD7-B402-4BD1-9432-A4EAC8F2E97D}" destId="{3BFE929A-E6C2-43FC-B2A7-8066551BEE19}" srcOrd="1" destOrd="0" presId="urn:microsoft.com/office/officeart/2005/8/layout/lProcess2"/>
    <dgm:cxn modelId="{997214D1-67D7-4750-AA62-61C77E6996CF}" type="presParOf" srcId="{34BA5AD7-B402-4BD1-9432-A4EAC8F2E97D}" destId="{1CB8AC5D-59BB-457D-8426-7A99B512BED7}" srcOrd="2" destOrd="0" presId="urn:microsoft.com/office/officeart/2005/8/layout/lProcess2"/>
    <dgm:cxn modelId="{74A56888-3DE0-428B-AFDA-5A84ADEB2785}" type="presParOf" srcId="{1CB8AC5D-59BB-457D-8426-7A99B512BED7}" destId="{D65BFEDD-5539-4F11-BC1C-081DA06986D4}" srcOrd="0" destOrd="0" presId="urn:microsoft.com/office/officeart/2005/8/layout/lProcess2"/>
    <dgm:cxn modelId="{2DA142E9-7EA9-45C0-A81F-EA0A7718A9A1}" type="presParOf" srcId="{D65BFEDD-5539-4F11-BC1C-081DA06986D4}" destId="{BBF92829-0E90-4C53-9386-E4A0933F030C}" srcOrd="0" destOrd="0" presId="urn:microsoft.com/office/officeart/2005/8/layout/lProcess2"/>
    <dgm:cxn modelId="{CBF25055-0AF9-4861-B2CD-0067CDD59CD4}" type="presParOf" srcId="{58173B50-A419-41BC-9CA6-7773A2CC4B60}" destId="{7971B671-DD70-4A0D-A8CA-E65AF6A56EB1}" srcOrd="9" destOrd="0" presId="urn:microsoft.com/office/officeart/2005/8/layout/lProcess2"/>
    <dgm:cxn modelId="{8164C494-CBFF-4495-BCF6-E92E064AA16E}" type="presParOf" srcId="{58173B50-A419-41BC-9CA6-7773A2CC4B60}" destId="{A4C5AED9-4C98-4014-9E7A-EBA8165DBF44}" srcOrd="10" destOrd="0" presId="urn:microsoft.com/office/officeart/2005/8/layout/lProcess2"/>
    <dgm:cxn modelId="{16100A32-F9B8-4C80-8D03-6BE7EDA02939}" type="presParOf" srcId="{A4C5AED9-4C98-4014-9E7A-EBA8165DBF44}" destId="{E918CFC7-37E1-474D-B89A-697A3AD26312}" srcOrd="0" destOrd="0" presId="urn:microsoft.com/office/officeart/2005/8/layout/lProcess2"/>
    <dgm:cxn modelId="{9A01DA96-0EF2-43E5-890C-059212106D6D}" type="presParOf" srcId="{A4C5AED9-4C98-4014-9E7A-EBA8165DBF44}" destId="{975DB9D0-35D9-464C-B439-6E5A9BDCA857}" srcOrd="1" destOrd="0" presId="urn:microsoft.com/office/officeart/2005/8/layout/lProcess2"/>
    <dgm:cxn modelId="{E623C61C-6FD7-461D-9A24-C61EDF7021EB}" type="presParOf" srcId="{A4C5AED9-4C98-4014-9E7A-EBA8165DBF44}" destId="{E9592B09-13E2-4CBC-B6CA-5BABED452DAC}" srcOrd="2" destOrd="0" presId="urn:microsoft.com/office/officeart/2005/8/layout/lProcess2"/>
    <dgm:cxn modelId="{C7F12894-ACC2-472B-A9B0-C1E37999A20D}" type="presParOf" srcId="{E9592B09-13E2-4CBC-B6CA-5BABED452DAC}" destId="{7292D77D-9938-4F40-A0D2-2B08840105C6}" srcOrd="0" destOrd="0" presId="urn:microsoft.com/office/officeart/2005/8/layout/lProcess2"/>
    <dgm:cxn modelId="{98ED27B9-9ACB-4EEE-A7CB-96A2D758737E}" type="presParOf" srcId="{7292D77D-9938-4F40-A0D2-2B08840105C6}" destId="{10CC734F-E384-4626-8C7F-62A524E2AF49}" srcOrd="0" destOrd="0" presId="urn:microsoft.com/office/officeart/2005/8/layout/lProcess2"/>
    <dgm:cxn modelId="{2A7736C5-04F2-4EDE-A153-1111E50096AA}" type="presParOf" srcId="{7292D77D-9938-4F40-A0D2-2B08840105C6}" destId="{2B5406F0-3B56-4E8A-85FE-1E35BE11858E}" srcOrd="1" destOrd="0" presId="urn:microsoft.com/office/officeart/2005/8/layout/lProcess2"/>
    <dgm:cxn modelId="{8678E100-2E3C-41FD-ABA0-4FC699C5E3FD}" type="presParOf" srcId="{7292D77D-9938-4F40-A0D2-2B08840105C6}" destId="{640D056E-4006-4F98-8677-2BD0AAF8A948}" srcOrd="2" destOrd="0" presId="urn:microsoft.com/office/officeart/2005/8/layout/lProcess2"/>
    <dgm:cxn modelId="{C2F518C1-408A-4E49-A666-74BB6D2F2717}" type="presParOf" srcId="{58173B50-A419-41BC-9CA6-7773A2CC4B60}" destId="{5137C0F6-40FB-4975-824A-282A0E3B3E3A}" srcOrd="11" destOrd="0" presId="urn:microsoft.com/office/officeart/2005/8/layout/lProcess2"/>
    <dgm:cxn modelId="{1A81A7FD-5557-4CB6-AAE5-DC74EDD6A2C7}" type="presParOf" srcId="{58173B50-A419-41BC-9CA6-7773A2CC4B60}" destId="{D2331DB9-7D02-4968-BBE1-77FABEEEEB80}" srcOrd="12" destOrd="0" presId="urn:microsoft.com/office/officeart/2005/8/layout/lProcess2"/>
    <dgm:cxn modelId="{7ACE1070-C8E7-4F89-BB26-28A27E3EDF96}" type="presParOf" srcId="{D2331DB9-7D02-4968-BBE1-77FABEEEEB80}" destId="{8A12F378-AB21-4543-9C06-7A08ED08696E}" srcOrd="0" destOrd="0" presId="urn:microsoft.com/office/officeart/2005/8/layout/lProcess2"/>
    <dgm:cxn modelId="{5BDB9FF9-9183-43F4-A1FC-9764B237B462}" type="presParOf" srcId="{D2331DB9-7D02-4968-BBE1-77FABEEEEB80}" destId="{907B17A7-0D66-414C-B57A-38BD6DB5DD55}" srcOrd="1" destOrd="0" presId="urn:microsoft.com/office/officeart/2005/8/layout/lProcess2"/>
    <dgm:cxn modelId="{AB18DA4F-1099-4E6D-9E87-05F7D76D6853}" type="presParOf" srcId="{D2331DB9-7D02-4968-BBE1-77FABEEEEB80}" destId="{16C25CC3-9F96-40A3-AA7C-CEF8E20F8863}" srcOrd="2" destOrd="0" presId="urn:microsoft.com/office/officeart/2005/8/layout/lProcess2"/>
    <dgm:cxn modelId="{A18CCA67-3118-4C9C-92F5-2A0984856569}" type="presParOf" srcId="{16C25CC3-9F96-40A3-AA7C-CEF8E20F8863}" destId="{0C57FDED-59B7-4BB8-810F-7A5262D9C3D7}" srcOrd="0" destOrd="0" presId="urn:microsoft.com/office/officeart/2005/8/layout/lProcess2"/>
    <dgm:cxn modelId="{8962F408-E336-41CB-B093-6174611554FA}" type="presParOf" srcId="{0C57FDED-59B7-4BB8-810F-7A5262D9C3D7}" destId="{737979BE-90E5-4500-8BD9-87360C2BAABB}"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28F40-1569-4644-B811-0F7DE138B89A}">
      <dsp:nvSpPr>
        <dsp:cNvPr id="0" name=""/>
        <dsp:cNvSpPr/>
      </dsp:nvSpPr>
      <dsp:spPr>
        <a:xfrm>
          <a:off x="2250" y="1460"/>
          <a:ext cx="6091499" cy="1281906"/>
        </a:xfrm>
        <a:prstGeom prst="roundRect">
          <a:avLst>
            <a:gd name="adj" fmla="val 10000"/>
          </a:avLst>
        </a:prstGeom>
        <a:solidFill>
          <a:srgbClr val="B0D03B"/>
        </a:solidFill>
        <a:ln w="25400" cap="flat" cmpd="sng" algn="ctr">
          <a:solidFill>
            <a:srgbClr val="B0D03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sl-SI" sz="4700" kern="1200" dirty="0">
              <a:latin typeface="Calibri" panose="020F0502020204030204" pitchFamily="34" charset="0"/>
              <a:ea typeface="Calibri" panose="020F0502020204030204" pitchFamily="34" charset="0"/>
              <a:cs typeface="Calibri" panose="020F0502020204030204" pitchFamily="34" charset="0"/>
            </a:rPr>
            <a:t>PROJEKTI PO VELIKOSTI</a:t>
          </a:r>
        </a:p>
      </dsp:txBody>
      <dsp:txXfrm>
        <a:off x="39796" y="39006"/>
        <a:ext cx="6016407" cy="1206814"/>
      </dsp:txXfrm>
    </dsp:sp>
    <dsp:sp modelId="{AF298213-3F95-4CD3-88FD-F67C6F6D4D99}">
      <dsp:nvSpPr>
        <dsp:cNvPr id="0" name=""/>
        <dsp:cNvSpPr/>
      </dsp:nvSpPr>
      <dsp:spPr>
        <a:xfrm>
          <a:off x="2250" y="1391046"/>
          <a:ext cx="2922984" cy="1281906"/>
        </a:xfrm>
        <a:prstGeom prst="roundRect">
          <a:avLst>
            <a:gd name="adj" fmla="val 10000"/>
          </a:avLst>
        </a:prstGeom>
        <a:solidFill>
          <a:srgbClr val="B0D03B"/>
        </a:solidFill>
        <a:ln w="25400" cap="flat" cmpd="sng" algn="ctr">
          <a:solidFill>
            <a:srgbClr val="B0D03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sl-SI" sz="3300" kern="1200" dirty="0">
              <a:latin typeface="Calibri" panose="020F0502020204030204" pitchFamily="34" charset="0"/>
              <a:ea typeface="Calibri" panose="020F0502020204030204" pitchFamily="34" charset="0"/>
              <a:cs typeface="Calibri" panose="020F0502020204030204" pitchFamily="34" charset="0"/>
            </a:rPr>
            <a:t>MALI PROJEKTI</a:t>
          </a:r>
        </a:p>
      </dsp:txBody>
      <dsp:txXfrm>
        <a:off x="39796" y="1428592"/>
        <a:ext cx="2847892" cy="1206814"/>
      </dsp:txXfrm>
    </dsp:sp>
    <dsp:sp modelId="{36225EDC-0173-49D5-94FC-2C4C9D8D8B58}">
      <dsp:nvSpPr>
        <dsp:cNvPr id="0" name=""/>
        <dsp:cNvSpPr/>
      </dsp:nvSpPr>
      <dsp:spPr>
        <a:xfrm>
          <a:off x="2250" y="2780633"/>
          <a:ext cx="2922984" cy="1281906"/>
        </a:xfrm>
        <a:prstGeom prst="roundRect">
          <a:avLst>
            <a:gd name="adj" fmla="val 10000"/>
          </a:avLst>
        </a:prstGeom>
        <a:solidFill>
          <a:srgbClr val="B0D03B"/>
        </a:solidFill>
        <a:ln w="25400" cap="flat" cmpd="sng" algn="ctr">
          <a:solidFill>
            <a:srgbClr val="B0D03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sl-SI" sz="2100" kern="1200" dirty="0">
              <a:latin typeface="Calibri" panose="020F0502020204030204" pitchFamily="34" charset="0"/>
              <a:ea typeface="Calibri" panose="020F0502020204030204" pitchFamily="34" charset="0"/>
              <a:cs typeface="Calibri" panose="020F0502020204030204" pitchFamily="34" charset="0"/>
            </a:rPr>
            <a:t>Javna podpora:</a:t>
          </a:r>
        </a:p>
        <a:p>
          <a:pPr marL="0" lvl="0" indent="0" algn="ctr" defTabSz="933450">
            <a:lnSpc>
              <a:spcPct val="90000"/>
            </a:lnSpc>
            <a:spcBef>
              <a:spcPct val="0"/>
            </a:spcBef>
            <a:spcAft>
              <a:spcPct val="35000"/>
            </a:spcAft>
            <a:buNone/>
          </a:pPr>
          <a:r>
            <a:rPr lang="sl-SI" sz="2100" kern="1200" dirty="0">
              <a:latin typeface="Calibri" panose="020F0502020204030204" pitchFamily="34" charset="0"/>
              <a:ea typeface="Calibri" panose="020F0502020204030204" pitchFamily="34" charset="0"/>
              <a:cs typeface="Calibri" panose="020F0502020204030204" pitchFamily="34" charset="0"/>
            </a:rPr>
            <a:t>5.000 EUR do 10.000 EUR</a:t>
          </a:r>
        </a:p>
      </dsp:txBody>
      <dsp:txXfrm>
        <a:off x="39796" y="2818179"/>
        <a:ext cx="2847892" cy="1206814"/>
      </dsp:txXfrm>
    </dsp:sp>
    <dsp:sp modelId="{B125A867-E11D-4A57-96E4-CE1FD88E415F}">
      <dsp:nvSpPr>
        <dsp:cNvPr id="0" name=""/>
        <dsp:cNvSpPr/>
      </dsp:nvSpPr>
      <dsp:spPr>
        <a:xfrm>
          <a:off x="3170765" y="1391046"/>
          <a:ext cx="2922984" cy="1281906"/>
        </a:xfrm>
        <a:prstGeom prst="roundRect">
          <a:avLst>
            <a:gd name="adj" fmla="val 10000"/>
          </a:avLst>
        </a:prstGeom>
        <a:solidFill>
          <a:srgbClr val="B0D03B"/>
        </a:solidFill>
        <a:ln w="25400" cap="flat" cmpd="sng" algn="ctr">
          <a:solidFill>
            <a:srgbClr val="B0D03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sl-SI" sz="3300" kern="1200" dirty="0">
              <a:latin typeface="Calibri" panose="020F0502020204030204" pitchFamily="34" charset="0"/>
              <a:ea typeface="Calibri" panose="020F0502020204030204" pitchFamily="34" charset="0"/>
              <a:cs typeface="Calibri" panose="020F0502020204030204" pitchFamily="34" charset="0"/>
            </a:rPr>
            <a:t>STANDARDNI PROJEKTI</a:t>
          </a:r>
        </a:p>
      </dsp:txBody>
      <dsp:txXfrm>
        <a:off x="3208311" y="1428592"/>
        <a:ext cx="2847892" cy="1206814"/>
      </dsp:txXfrm>
    </dsp:sp>
    <dsp:sp modelId="{F6D3D116-17D8-40ED-A117-0A1936574481}">
      <dsp:nvSpPr>
        <dsp:cNvPr id="0" name=""/>
        <dsp:cNvSpPr/>
      </dsp:nvSpPr>
      <dsp:spPr>
        <a:xfrm>
          <a:off x="3170765" y="2780633"/>
          <a:ext cx="2922984" cy="1281906"/>
        </a:xfrm>
        <a:prstGeom prst="roundRect">
          <a:avLst>
            <a:gd name="adj" fmla="val 10000"/>
          </a:avLst>
        </a:prstGeom>
        <a:solidFill>
          <a:srgbClr val="B0D03B"/>
        </a:solidFill>
        <a:ln w="25400" cap="flat" cmpd="sng" algn="ctr">
          <a:solidFill>
            <a:srgbClr val="B0D03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sl-SI" sz="2100" kern="1200" dirty="0">
              <a:latin typeface="Calibri" panose="020F0502020204030204" pitchFamily="34" charset="0"/>
              <a:ea typeface="Calibri" panose="020F0502020204030204" pitchFamily="34" charset="0"/>
              <a:cs typeface="Calibri" panose="020F0502020204030204" pitchFamily="34" charset="0"/>
            </a:rPr>
            <a:t>Javna podpora:</a:t>
          </a:r>
          <a:br>
            <a:rPr lang="sl-SI" sz="2100" kern="1200" dirty="0">
              <a:latin typeface="Calibri" panose="020F0502020204030204" pitchFamily="34" charset="0"/>
              <a:ea typeface="Calibri" panose="020F0502020204030204" pitchFamily="34" charset="0"/>
              <a:cs typeface="Calibri" panose="020F0502020204030204" pitchFamily="34" charset="0"/>
            </a:rPr>
          </a:br>
          <a:r>
            <a:rPr lang="sl-SI" sz="2100" kern="1200" dirty="0">
              <a:latin typeface="Calibri" panose="020F0502020204030204" pitchFamily="34" charset="0"/>
              <a:ea typeface="Calibri" panose="020F0502020204030204" pitchFamily="34" charset="0"/>
              <a:cs typeface="Calibri" panose="020F0502020204030204" pitchFamily="34" charset="0"/>
            </a:rPr>
            <a:t>10.000 EUR do 60.000 EUR</a:t>
          </a:r>
        </a:p>
      </dsp:txBody>
      <dsp:txXfrm>
        <a:off x="3208311" y="2818179"/>
        <a:ext cx="2847892" cy="12068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28F40-1569-4644-B811-0F7DE138B89A}">
      <dsp:nvSpPr>
        <dsp:cNvPr id="0" name=""/>
        <dsp:cNvSpPr/>
      </dsp:nvSpPr>
      <dsp:spPr>
        <a:xfrm>
          <a:off x="2250" y="1460"/>
          <a:ext cx="6091499" cy="1281906"/>
        </a:xfrm>
        <a:prstGeom prst="roundRect">
          <a:avLst>
            <a:gd name="adj" fmla="val 10000"/>
          </a:avLst>
        </a:prstGeom>
        <a:solidFill>
          <a:srgbClr val="B0D03B"/>
        </a:solidFill>
        <a:ln w="25400" cap="flat" cmpd="sng" algn="ctr">
          <a:solidFill>
            <a:srgbClr val="B0D03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sl-SI" sz="5000" kern="1200" dirty="0">
              <a:latin typeface="Calibri" panose="020F0502020204030204" pitchFamily="34" charset="0"/>
              <a:ea typeface="Calibri" panose="020F0502020204030204" pitchFamily="34" charset="0"/>
              <a:cs typeface="Calibri" panose="020F0502020204030204" pitchFamily="34" charset="0"/>
            </a:rPr>
            <a:t>VRSTA / TIP PROJEKTA</a:t>
          </a:r>
        </a:p>
      </dsp:txBody>
      <dsp:txXfrm>
        <a:off x="39796" y="39006"/>
        <a:ext cx="6016407" cy="1206814"/>
      </dsp:txXfrm>
    </dsp:sp>
    <dsp:sp modelId="{AF298213-3F95-4CD3-88FD-F67C6F6D4D99}">
      <dsp:nvSpPr>
        <dsp:cNvPr id="0" name=""/>
        <dsp:cNvSpPr/>
      </dsp:nvSpPr>
      <dsp:spPr>
        <a:xfrm>
          <a:off x="2250" y="1391046"/>
          <a:ext cx="2922984" cy="1281906"/>
        </a:xfrm>
        <a:prstGeom prst="roundRect">
          <a:avLst>
            <a:gd name="adj" fmla="val 10000"/>
          </a:avLst>
        </a:prstGeom>
        <a:solidFill>
          <a:srgbClr val="B0D03B"/>
        </a:solidFill>
        <a:ln w="25400" cap="flat" cmpd="sng" algn="ctr">
          <a:solidFill>
            <a:srgbClr val="B0D03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sl-SI" sz="3000" kern="1200" dirty="0">
              <a:latin typeface="Calibri" panose="020F0502020204030204" pitchFamily="34" charset="0"/>
              <a:ea typeface="Calibri" panose="020F0502020204030204" pitchFamily="34" charset="0"/>
              <a:cs typeface="Calibri" panose="020F0502020204030204" pitchFamily="34" charset="0"/>
            </a:rPr>
            <a:t>INVESTICIJSKI PROJEKT</a:t>
          </a:r>
        </a:p>
      </dsp:txBody>
      <dsp:txXfrm>
        <a:off x="39796" y="1428592"/>
        <a:ext cx="2847892" cy="1206814"/>
      </dsp:txXfrm>
    </dsp:sp>
    <dsp:sp modelId="{36225EDC-0173-49D5-94FC-2C4C9D8D8B58}">
      <dsp:nvSpPr>
        <dsp:cNvPr id="0" name=""/>
        <dsp:cNvSpPr/>
      </dsp:nvSpPr>
      <dsp:spPr>
        <a:xfrm>
          <a:off x="2250" y="2780633"/>
          <a:ext cx="2922984" cy="1281906"/>
        </a:xfrm>
        <a:prstGeom prst="roundRect">
          <a:avLst>
            <a:gd name="adj" fmla="val 10000"/>
          </a:avLst>
        </a:prstGeom>
        <a:solidFill>
          <a:srgbClr val="B0D03B"/>
        </a:solidFill>
        <a:ln w="25400" cap="flat" cmpd="sng" algn="ctr">
          <a:solidFill>
            <a:srgbClr val="B0D03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sl-SI" sz="1300" kern="1200" dirty="0">
              <a:latin typeface="Calibri" panose="020F0502020204030204" pitchFamily="34" charset="0"/>
              <a:ea typeface="Calibri" panose="020F0502020204030204" pitchFamily="34" charset="0"/>
              <a:cs typeface="Calibri" panose="020F0502020204030204" pitchFamily="34" charset="0"/>
            </a:rPr>
            <a:t>Stroški naložb/investicij v opredmetena osnovna sredstva</a:t>
          </a:r>
        </a:p>
        <a:p>
          <a:pPr marL="0" lvl="0" indent="0" algn="ctr" defTabSz="577850">
            <a:lnSpc>
              <a:spcPct val="90000"/>
            </a:lnSpc>
            <a:spcBef>
              <a:spcPct val="0"/>
            </a:spcBef>
            <a:spcAft>
              <a:spcPct val="35000"/>
            </a:spcAft>
            <a:buFont typeface="Arial" panose="020B0604020202020204" pitchFamily="34" charset="0"/>
            <a:buNone/>
          </a:pPr>
          <a:r>
            <a:rPr lang="sl-SI" sz="1300" kern="1200" dirty="0">
              <a:latin typeface="Calibri" panose="020F0502020204030204" pitchFamily="34" charset="0"/>
              <a:ea typeface="Calibri" panose="020F0502020204030204" pitchFamily="34" charset="0"/>
              <a:cs typeface="Calibri" panose="020F0502020204030204" pitchFamily="34" charset="0"/>
            </a:rPr>
            <a:t>Stroški naložb/investicij v neopredmetena sredstva</a:t>
          </a:r>
        </a:p>
        <a:p>
          <a:pPr marL="0" lvl="0" indent="0" algn="ctr" defTabSz="577850">
            <a:lnSpc>
              <a:spcPct val="90000"/>
            </a:lnSpc>
            <a:spcBef>
              <a:spcPct val="0"/>
            </a:spcBef>
            <a:spcAft>
              <a:spcPct val="35000"/>
            </a:spcAft>
            <a:buFont typeface="Arial" panose="020B0604020202020204" pitchFamily="34" charset="0"/>
            <a:buNone/>
          </a:pPr>
          <a:r>
            <a:rPr lang="sl-SI" sz="1300" kern="1200" dirty="0">
              <a:latin typeface="Calibri" panose="020F0502020204030204" pitchFamily="34" charset="0"/>
              <a:ea typeface="Calibri" panose="020F0502020204030204" pitchFamily="34" charset="0"/>
              <a:cs typeface="Calibri" panose="020F0502020204030204" pitchFamily="34" charset="0"/>
            </a:rPr>
            <a:t>Stroški storitev zunanjih izvajalcev</a:t>
          </a:r>
        </a:p>
      </dsp:txBody>
      <dsp:txXfrm>
        <a:off x="39796" y="2818179"/>
        <a:ext cx="2847892" cy="1206814"/>
      </dsp:txXfrm>
    </dsp:sp>
    <dsp:sp modelId="{B125A867-E11D-4A57-96E4-CE1FD88E415F}">
      <dsp:nvSpPr>
        <dsp:cNvPr id="0" name=""/>
        <dsp:cNvSpPr/>
      </dsp:nvSpPr>
      <dsp:spPr>
        <a:xfrm>
          <a:off x="3170765" y="1391046"/>
          <a:ext cx="2922984" cy="1281906"/>
        </a:xfrm>
        <a:prstGeom prst="roundRect">
          <a:avLst>
            <a:gd name="adj" fmla="val 10000"/>
          </a:avLst>
        </a:prstGeom>
        <a:solidFill>
          <a:srgbClr val="B0D03B"/>
        </a:solidFill>
        <a:ln w="25400" cap="flat" cmpd="sng" algn="ctr">
          <a:solidFill>
            <a:srgbClr val="B0D03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sl-SI" sz="3000" kern="1200" dirty="0">
              <a:latin typeface="Calibri" panose="020F0502020204030204" pitchFamily="34" charset="0"/>
              <a:ea typeface="Calibri" panose="020F0502020204030204" pitchFamily="34" charset="0"/>
              <a:cs typeface="Calibri" panose="020F0502020204030204" pitchFamily="34" charset="0"/>
            </a:rPr>
            <a:t>NEINVESTICIJSKI PROJEKT</a:t>
          </a:r>
        </a:p>
      </dsp:txBody>
      <dsp:txXfrm>
        <a:off x="3208311" y="1428592"/>
        <a:ext cx="2847892" cy="1206814"/>
      </dsp:txXfrm>
    </dsp:sp>
    <dsp:sp modelId="{F6D3D116-17D8-40ED-A117-0A1936574481}">
      <dsp:nvSpPr>
        <dsp:cNvPr id="0" name=""/>
        <dsp:cNvSpPr/>
      </dsp:nvSpPr>
      <dsp:spPr>
        <a:xfrm>
          <a:off x="3170765" y="2780633"/>
          <a:ext cx="2922984" cy="1281906"/>
        </a:xfrm>
        <a:prstGeom prst="roundRect">
          <a:avLst>
            <a:gd name="adj" fmla="val 10000"/>
          </a:avLst>
        </a:prstGeom>
        <a:solidFill>
          <a:srgbClr val="B0D03B"/>
        </a:solidFill>
        <a:ln w="25400" cap="flat" cmpd="sng" algn="ctr">
          <a:solidFill>
            <a:srgbClr val="B0D03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l-SI" sz="1300" kern="1200" dirty="0">
              <a:latin typeface="Calibri" panose="020F0502020204030204" pitchFamily="34" charset="0"/>
              <a:ea typeface="Calibri" panose="020F0502020204030204" pitchFamily="34" charset="0"/>
              <a:cs typeface="Calibri" panose="020F0502020204030204" pitchFamily="34" charset="0"/>
            </a:rPr>
            <a:t>Neposredni stroški osebja</a:t>
          </a:r>
        </a:p>
      </dsp:txBody>
      <dsp:txXfrm>
        <a:off x="3208311" y="2818179"/>
        <a:ext cx="2847892" cy="1206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F9BBD-7ACF-45FB-91DA-11874FE13F77}">
      <dsp:nvSpPr>
        <dsp:cNvPr id="0" name=""/>
        <dsp:cNvSpPr/>
      </dsp:nvSpPr>
      <dsp:spPr>
        <a:xfrm>
          <a:off x="5056" y="74229"/>
          <a:ext cx="3370130" cy="452010"/>
        </a:xfrm>
        <a:prstGeom prst="roundRect">
          <a:avLst>
            <a:gd name="adj" fmla="val 10000"/>
          </a:avLst>
        </a:prstGeom>
        <a:solidFill>
          <a:srgbClr val="B0D03B"/>
        </a:solidFill>
        <a:ln w="25400" cap="flat" cmpd="sng" algn="ctr">
          <a:solidFill>
            <a:srgbClr val="B0D03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sl-SI" sz="1800" kern="1200" dirty="0">
              <a:latin typeface="Calibri" panose="020F0502020204030204" pitchFamily="34" charset="0"/>
              <a:ea typeface="Calibri" panose="020F0502020204030204" pitchFamily="34" charset="0"/>
              <a:cs typeface="Calibri" panose="020F0502020204030204" pitchFamily="34" charset="0"/>
            </a:rPr>
            <a:t>ZAPOSLENI V DRUŠTVU</a:t>
          </a:r>
        </a:p>
      </dsp:txBody>
      <dsp:txXfrm>
        <a:off x="18295" y="87468"/>
        <a:ext cx="3343652" cy="425532"/>
      </dsp:txXfrm>
    </dsp:sp>
    <dsp:sp modelId="{50819337-E846-4036-8A98-A8313A607C6E}">
      <dsp:nvSpPr>
        <dsp:cNvPr id="0" name=""/>
        <dsp:cNvSpPr/>
      </dsp:nvSpPr>
      <dsp:spPr>
        <a:xfrm>
          <a:off x="342069" y="526240"/>
          <a:ext cx="337013" cy="813957"/>
        </a:xfrm>
        <a:custGeom>
          <a:avLst/>
          <a:gdLst/>
          <a:ahLst/>
          <a:cxnLst/>
          <a:rect l="0" t="0" r="0" b="0"/>
          <a:pathLst>
            <a:path>
              <a:moveTo>
                <a:pt x="0" y="0"/>
              </a:moveTo>
              <a:lnTo>
                <a:pt x="0" y="813957"/>
              </a:lnTo>
              <a:lnTo>
                <a:pt x="337013" y="813957"/>
              </a:lnTo>
            </a:path>
          </a:pathLst>
        </a:custGeom>
        <a:noFill/>
        <a:ln w="25400" cap="flat" cmpd="sng" algn="ctr">
          <a:solidFill>
            <a:srgbClr val="B0D03B"/>
          </a:solidFill>
          <a:prstDash val="solid"/>
        </a:ln>
        <a:effectLst/>
      </dsp:spPr>
      <dsp:style>
        <a:lnRef idx="2">
          <a:scrgbClr r="0" g="0" b="0"/>
        </a:lnRef>
        <a:fillRef idx="0">
          <a:scrgbClr r="0" g="0" b="0"/>
        </a:fillRef>
        <a:effectRef idx="0">
          <a:scrgbClr r="0" g="0" b="0"/>
        </a:effectRef>
        <a:fontRef idx="minor"/>
      </dsp:style>
    </dsp:sp>
    <dsp:sp modelId="{D3BDD99B-186E-4165-B088-F10C7EEC9CB3}">
      <dsp:nvSpPr>
        <dsp:cNvPr id="0" name=""/>
        <dsp:cNvSpPr/>
      </dsp:nvSpPr>
      <dsp:spPr>
        <a:xfrm>
          <a:off x="679082" y="702322"/>
          <a:ext cx="4053847" cy="1275751"/>
        </a:xfrm>
        <a:prstGeom prst="roundRect">
          <a:avLst>
            <a:gd name="adj" fmla="val 10000"/>
          </a:avLst>
        </a:prstGeom>
        <a:solidFill>
          <a:schemeClr val="lt1">
            <a:alpha val="90000"/>
            <a:hueOff val="0"/>
            <a:satOff val="0"/>
            <a:lumOff val="0"/>
            <a:alphaOff val="0"/>
          </a:schemeClr>
        </a:solidFill>
        <a:ln w="25400" cap="flat" cmpd="sng" algn="ctr">
          <a:solidFill>
            <a:srgbClr val="B0D03B"/>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sl-SI" sz="1600" kern="1200" dirty="0">
              <a:solidFill>
                <a:srgbClr val="B0D03B"/>
              </a:solidFill>
              <a:latin typeface="Calibri" panose="020F0502020204030204" pitchFamily="34" charset="0"/>
              <a:ea typeface="Calibri" panose="020F0502020204030204" pitchFamily="34" charset="0"/>
              <a:cs typeface="Calibri" panose="020F0502020204030204" pitchFamily="34" charset="0"/>
            </a:rPr>
            <a:t>• </a:t>
          </a:r>
          <a:r>
            <a:rPr lang="sl-SI" sz="1600" kern="1200" dirty="0">
              <a:solidFill>
                <a:srgbClr val="000000">
                  <a:lumMod val="65000"/>
                  <a:lumOff val="35000"/>
                </a:srgbClr>
              </a:solidFill>
              <a:latin typeface="Calibri" panose="020F0502020204030204" pitchFamily="34" charset="0"/>
              <a:ea typeface="Calibri" panose="020F0502020204030204" pitchFamily="34" charset="0"/>
              <a:cs typeface="Calibri" panose="020F0502020204030204" pitchFamily="34" charset="0"/>
            </a:rPr>
            <a:t>Pogodba o zaposlitvi</a:t>
          </a:r>
        </a:p>
        <a:p>
          <a:pPr marL="0" lvl="0" indent="0" algn="ctr" defTabSz="711200">
            <a:lnSpc>
              <a:spcPct val="90000"/>
            </a:lnSpc>
            <a:spcBef>
              <a:spcPct val="0"/>
            </a:spcBef>
            <a:spcAft>
              <a:spcPct val="35000"/>
            </a:spcAft>
            <a:buNone/>
          </a:pPr>
          <a:r>
            <a:rPr lang="sl-SI" sz="1600" kern="1200" dirty="0">
              <a:solidFill>
                <a:srgbClr val="B0D03B"/>
              </a:solidFill>
              <a:latin typeface="Calibri" panose="020F0502020204030204" pitchFamily="34" charset="0"/>
              <a:ea typeface="Calibri" panose="020F0502020204030204" pitchFamily="34" charset="0"/>
              <a:cs typeface="Calibri" panose="020F0502020204030204" pitchFamily="34" charset="0"/>
            </a:rPr>
            <a:t>• </a:t>
          </a:r>
          <a:r>
            <a:rPr lang="sl-SI" sz="1600" kern="1200" dirty="0" err="1">
              <a:solidFill>
                <a:srgbClr val="000000">
                  <a:lumMod val="65000"/>
                  <a:lumOff val="35000"/>
                </a:srgbClr>
              </a:solidFill>
              <a:latin typeface="Calibri" panose="020F0502020204030204" pitchFamily="34" charset="0"/>
              <a:ea typeface="Calibri" panose="020F0502020204030204" pitchFamily="34" charset="0"/>
              <a:cs typeface="Calibri" panose="020F0502020204030204" pitchFamily="34" charset="0"/>
            </a:rPr>
            <a:t>Podjemna</a:t>
          </a:r>
          <a:r>
            <a:rPr lang="sl-SI" sz="1600" kern="1200" dirty="0">
              <a:solidFill>
                <a:srgbClr val="000000">
                  <a:lumMod val="65000"/>
                  <a:lumOff val="35000"/>
                </a:srgbClr>
              </a:solidFill>
              <a:latin typeface="Calibri" panose="020F0502020204030204" pitchFamily="34" charset="0"/>
              <a:ea typeface="Calibri" panose="020F0502020204030204" pitchFamily="34" charset="0"/>
              <a:cs typeface="Calibri" panose="020F0502020204030204" pitchFamily="34" charset="0"/>
            </a:rPr>
            <a:t> ali avtorska pogodba</a:t>
          </a:r>
        </a:p>
      </dsp:txBody>
      <dsp:txXfrm>
        <a:off x="716447" y="739687"/>
        <a:ext cx="3979117" cy="1201021"/>
      </dsp:txXfrm>
    </dsp:sp>
    <dsp:sp modelId="{5C99E88F-2FC1-4ABF-B84C-B3368A9FD0E6}">
      <dsp:nvSpPr>
        <dsp:cNvPr id="0" name=""/>
        <dsp:cNvSpPr/>
      </dsp:nvSpPr>
      <dsp:spPr>
        <a:xfrm>
          <a:off x="342069" y="526240"/>
          <a:ext cx="337013" cy="2265791"/>
        </a:xfrm>
        <a:custGeom>
          <a:avLst/>
          <a:gdLst/>
          <a:ahLst/>
          <a:cxnLst/>
          <a:rect l="0" t="0" r="0" b="0"/>
          <a:pathLst>
            <a:path>
              <a:moveTo>
                <a:pt x="0" y="0"/>
              </a:moveTo>
              <a:lnTo>
                <a:pt x="0" y="2265791"/>
              </a:lnTo>
              <a:lnTo>
                <a:pt x="337013" y="2265791"/>
              </a:lnTo>
            </a:path>
          </a:pathLst>
        </a:custGeom>
        <a:noFill/>
        <a:ln w="25400" cap="flat" cmpd="sng" algn="ctr">
          <a:solidFill>
            <a:srgbClr val="B0D03B"/>
          </a:solidFill>
          <a:prstDash val="solid"/>
        </a:ln>
        <a:effectLst/>
      </dsp:spPr>
      <dsp:style>
        <a:lnRef idx="2">
          <a:scrgbClr r="0" g="0" b="0"/>
        </a:lnRef>
        <a:fillRef idx="0">
          <a:scrgbClr r="0" g="0" b="0"/>
        </a:fillRef>
        <a:effectRef idx="0">
          <a:scrgbClr r="0" g="0" b="0"/>
        </a:effectRef>
        <a:fontRef idx="minor"/>
      </dsp:style>
    </dsp:sp>
    <dsp:sp modelId="{70B38E83-9BF6-43A8-BDE0-53E2614921A0}">
      <dsp:nvSpPr>
        <dsp:cNvPr id="0" name=""/>
        <dsp:cNvSpPr/>
      </dsp:nvSpPr>
      <dsp:spPr>
        <a:xfrm>
          <a:off x="679082" y="2154155"/>
          <a:ext cx="4000871" cy="1275751"/>
        </a:xfrm>
        <a:prstGeom prst="roundRect">
          <a:avLst>
            <a:gd name="adj" fmla="val 10000"/>
          </a:avLst>
        </a:prstGeom>
        <a:solidFill>
          <a:schemeClr val="lt1">
            <a:alpha val="90000"/>
            <a:hueOff val="0"/>
            <a:satOff val="0"/>
            <a:lumOff val="0"/>
            <a:alphaOff val="0"/>
          </a:schemeClr>
        </a:solidFill>
        <a:ln w="25400" cap="flat" cmpd="sng" algn="ctr">
          <a:solidFill>
            <a:srgbClr val="B0D03B"/>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endParaRPr lang="sl-SI" sz="1600" kern="1200" dirty="0">
            <a:solidFill>
              <a:srgbClr val="000000">
                <a:lumMod val="65000"/>
                <a:lumOff val="35000"/>
              </a:srgbClr>
            </a:solidFill>
            <a:latin typeface="Calibri" panose="020F0502020204030204" pitchFamily="34" charset="0"/>
            <a:ea typeface="Calibri" panose="020F0502020204030204" pitchFamily="34" charset="0"/>
            <a:cs typeface="Calibri" panose="020F0502020204030204" pitchFamily="34" charset="0"/>
          </a:endParaRPr>
        </a:p>
        <a:p>
          <a:pPr marL="0" lvl="0" indent="0" algn="ctr" defTabSz="711200">
            <a:lnSpc>
              <a:spcPct val="90000"/>
            </a:lnSpc>
            <a:spcBef>
              <a:spcPct val="0"/>
            </a:spcBef>
            <a:spcAft>
              <a:spcPct val="35000"/>
            </a:spcAft>
            <a:buNone/>
          </a:pPr>
          <a:r>
            <a:rPr lang="sl-SI" sz="1400" kern="1200" dirty="0">
              <a:solidFill>
                <a:srgbClr val="000000">
                  <a:lumMod val="65000"/>
                  <a:lumOff val="35000"/>
                </a:srgbClr>
              </a:solidFill>
              <a:latin typeface="Calibri" panose="020F0502020204030204" pitchFamily="34" charset="0"/>
              <a:ea typeface="Calibri" panose="020F0502020204030204" pitchFamily="34" charset="0"/>
              <a:cs typeface="Calibri" panose="020F0502020204030204" pitchFamily="34" charset="0"/>
            </a:rPr>
            <a:t>Vodenje in koordinacija – </a:t>
          </a:r>
          <a:r>
            <a:rPr lang="sl-SI" sz="1400" b="1" kern="1200" dirty="0">
              <a:solidFill>
                <a:srgbClr val="B0D03B"/>
              </a:solidFill>
              <a:latin typeface="Calibri" panose="020F0502020204030204" pitchFamily="34" charset="0"/>
              <a:ea typeface="Calibri" panose="020F0502020204030204" pitchFamily="34" charset="0"/>
              <a:cs typeface="Calibri" panose="020F0502020204030204" pitchFamily="34" charset="0"/>
            </a:rPr>
            <a:t>23,33 EUR/h</a:t>
          </a:r>
        </a:p>
        <a:p>
          <a:pPr marL="0" lvl="0" indent="0" algn="ctr" defTabSz="711200">
            <a:lnSpc>
              <a:spcPct val="90000"/>
            </a:lnSpc>
            <a:spcBef>
              <a:spcPct val="0"/>
            </a:spcBef>
            <a:spcAft>
              <a:spcPct val="35000"/>
            </a:spcAft>
            <a:buNone/>
          </a:pPr>
          <a:r>
            <a:rPr lang="sl-SI" sz="1400" kern="1200" dirty="0">
              <a:solidFill>
                <a:srgbClr val="000000">
                  <a:lumMod val="65000"/>
                  <a:lumOff val="35000"/>
                </a:srgbClr>
              </a:solidFill>
              <a:latin typeface="Calibri" panose="020F0502020204030204" pitchFamily="34" charset="0"/>
              <a:ea typeface="Calibri" panose="020F0502020204030204" pitchFamily="34" charset="0"/>
              <a:cs typeface="Calibri" panose="020F0502020204030204" pitchFamily="34" charset="0"/>
            </a:rPr>
            <a:t>Strokovna in tehnična pomoč – </a:t>
          </a:r>
          <a:r>
            <a:rPr lang="sl-SI" sz="1400" b="1" kern="1200" dirty="0">
              <a:solidFill>
                <a:srgbClr val="B0D03B"/>
              </a:solidFill>
              <a:latin typeface="Calibri" panose="020F0502020204030204" pitchFamily="34" charset="0"/>
              <a:ea typeface="Calibri" panose="020F0502020204030204" pitchFamily="34" charset="0"/>
              <a:cs typeface="Calibri" panose="020F0502020204030204" pitchFamily="34" charset="0"/>
            </a:rPr>
            <a:t>17,89 EUR/h</a:t>
          </a:r>
        </a:p>
        <a:p>
          <a:pPr marL="0" lvl="0" indent="0" algn="ctr" defTabSz="711200">
            <a:lnSpc>
              <a:spcPct val="90000"/>
            </a:lnSpc>
            <a:spcBef>
              <a:spcPct val="0"/>
            </a:spcBef>
            <a:spcAft>
              <a:spcPct val="35000"/>
            </a:spcAft>
            <a:buNone/>
          </a:pPr>
          <a:r>
            <a:rPr lang="sl-SI" sz="1400" kern="1200" dirty="0">
              <a:solidFill>
                <a:srgbClr val="000000">
                  <a:lumMod val="65000"/>
                  <a:lumOff val="35000"/>
                </a:srgbClr>
              </a:solidFill>
              <a:latin typeface="Calibri" panose="020F0502020204030204" pitchFamily="34" charset="0"/>
              <a:ea typeface="Calibri" panose="020F0502020204030204" pitchFamily="34" charset="0"/>
              <a:cs typeface="Calibri" panose="020F0502020204030204" pitchFamily="34" charset="0"/>
            </a:rPr>
            <a:t>Izvajanje neindustrijskih dejavnosti – </a:t>
          </a:r>
          <a:r>
            <a:rPr lang="sl-SI" sz="1400" b="1" kern="1200" dirty="0">
              <a:solidFill>
                <a:srgbClr val="B0D03B"/>
              </a:solidFill>
              <a:latin typeface="Calibri" panose="020F0502020204030204" pitchFamily="34" charset="0"/>
              <a:ea typeface="Calibri" panose="020F0502020204030204" pitchFamily="34" charset="0"/>
              <a:cs typeface="Calibri" panose="020F0502020204030204" pitchFamily="34" charset="0"/>
            </a:rPr>
            <a:t>13,24 EUR/h</a:t>
          </a:r>
        </a:p>
        <a:p>
          <a:pPr marL="0" lvl="0" indent="0" algn="ctr" defTabSz="711200">
            <a:lnSpc>
              <a:spcPct val="90000"/>
            </a:lnSpc>
            <a:spcBef>
              <a:spcPct val="0"/>
            </a:spcBef>
            <a:spcAft>
              <a:spcPct val="35000"/>
            </a:spcAft>
            <a:buNone/>
          </a:pPr>
          <a:endParaRPr lang="sl-SI" sz="1600" kern="1200" dirty="0">
            <a:latin typeface="Calibri" panose="020F0502020204030204" pitchFamily="34" charset="0"/>
            <a:ea typeface="Calibri" panose="020F0502020204030204" pitchFamily="34" charset="0"/>
            <a:cs typeface="Calibri" panose="020F0502020204030204" pitchFamily="34" charset="0"/>
          </a:endParaRPr>
        </a:p>
      </dsp:txBody>
      <dsp:txXfrm>
        <a:off x="716447" y="2191520"/>
        <a:ext cx="3926141" cy="1201021"/>
      </dsp:txXfrm>
    </dsp:sp>
    <dsp:sp modelId="{A9455D39-C429-480A-ADDD-28D5BEEE798E}">
      <dsp:nvSpPr>
        <dsp:cNvPr id="0" name=""/>
        <dsp:cNvSpPr/>
      </dsp:nvSpPr>
      <dsp:spPr>
        <a:xfrm>
          <a:off x="4411069" y="74229"/>
          <a:ext cx="3370130" cy="452010"/>
        </a:xfrm>
        <a:prstGeom prst="roundRect">
          <a:avLst>
            <a:gd name="adj" fmla="val 10000"/>
          </a:avLst>
        </a:prstGeom>
        <a:solidFill>
          <a:srgbClr val="B0D03B"/>
        </a:solidFill>
        <a:ln w="25400" cap="flat" cmpd="sng" algn="ctr">
          <a:solidFill>
            <a:srgbClr val="B0D03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sl-SI" sz="1800" kern="1200" dirty="0">
              <a:latin typeface="Calibri" panose="020F0502020204030204" pitchFamily="34" charset="0"/>
              <a:ea typeface="Calibri" panose="020F0502020204030204" pitchFamily="34" charset="0"/>
              <a:cs typeface="Calibri" panose="020F0502020204030204" pitchFamily="34" charset="0"/>
            </a:rPr>
            <a:t>PROSTOVOLJSKO DELO</a:t>
          </a:r>
        </a:p>
      </dsp:txBody>
      <dsp:txXfrm>
        <a:off x="4424308" y="87468"/>
        <a:ext cx="3343652" cy="425532"/>
      </dsp:txXfrm>
    </dsp:sp>
    <dsp:sp modelId="{02257355-6767-4AB0-9857-FA52BB306846}">
      <dsp:nvSpPr>
        <dsp:cNvPr id="0" name=""/>
        <dsp:cNvSpPr/>
      </dsp:nvSpPr>
      <dsp:spPr>
        <a:xfrm>
          <a:off x="4748082" y="526240"/>
          <a:ext cx="337013" cy="813957"/>
        </a:xfrm>
        <a:custGeom>
          <a:avLst/>
          <a:gdLst/>
          <a:ahLst/>
          <a:cxnLst/>
          <a:rect l="0" t="0" r="0" b="0"/>
          <a:pathLst>
            <a:path>
              <a:moveTo>
                <a:pt x="0" y="0"/>
              </a:moveTo>
              <a:lnTo>
                <a:pt x="0" y="813957"/>
              </a:lnTo>
              <a:lnTo>
                <a:pt x="337013" y="813957"/>
              </a:lnTo>
            </a:path>
          </a:pathLst>
        </a:custGeom>
        <a:noFill/>
        <a:ln w="25400" cap="flat" cmpd="sng" algn="ctr">
          <a:solidFill>
            <a:srgbClr val="B0D03B"/>
          </a:solidFill>
          <a:prstDash val="solid"/>
        </a:ln>
        <a:effectLst/>
      </dsp:spPr>
      <dsp:style>
        <a:lnRef idx="2">
          <a:scrgbClr r="0" g="0" b="0"/>
        </a:lnRef>
        <a:fillRef idx="0">
          <a:scrgbClr r="0" g="0" b="0"/>
        </a:fillRef>
        <a:effectRef idx="0">
          <a:scrgbClr r="0" g="0" b="0"/>
        </a:effectRef>
        <a:fontRef idx="minor"/>
      </dsp:style>
    </dsp:sp>
    <dsp:sp modelId="{D08AA0FD-82EF-49E8-AEE6-AEA1390C8CB4}">
      <dsp:nvSpPr>
        <dsp:cNvPr id="0" name=""/>
        <dsp:cNvSpPr/>
      </dsp:nvSpPr>
      <dsp:spPr>
        <a:xfrm>
          <a:off x="5085095" y="702322"/>
          <a:ext cx="4053847" cy="1275751"/>
        </a:xfrm>
        <a:prstGeom prst="roundRect">
          <a:avLst>
            <a:gd name="adj" fmla="val 10000"/>
          </a:avLst>
        </a:prstGeom>
        <a:solidFill>
          <a:schemeClr val="lt1">
            <a:alpha val="90000"/>
            <a:hueOff val="0"/>
            <a:satOff val="0"/>
            <a:lumOff val="0"/>
            <a:alphaOff val="0"/>
          </a:schemeClr>
        </a:solidFill>
        <a:ln w="25400" cap="flat" cmpd="sng" algn="ctr">
          <a:solidFill>
            <a:srgbClr val="B0D03B"/>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sl-SI" sz="1600" kern="1200" dirty="0">
              <a:solidFill>
                <a:srgbClr val="B0D03B"/>
              </a:solidFill>
              <a:latin typeface="Calibri" panose="020F0502020204030204" pitchFamily="34" charset="0"/>
              <a:ea typeface="Calibri" panose="020F0502020204030204" pitchFamily="34" charset="0"/>
              <a:cs typeface="Calibri" panose="020F0502020204030204" pitchFamily="34" charset="0"/>
            </a:rPr>
            <a:t>•</a:t>
          </a:r>
          <a:r>
            <a:rPr lang="sl-SI" sz="1600" kern="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Vpisnik prostovoljskih organizacij in org. s prostovoljskim programom</a:t>
          </a:r>
        </a:p>
        <a:p>
          <a:pPr marL="0" lvl="0" indent="0" algn="ctr" defTabSz="711200">
            <a:lnSpc>
              <a:spcPct val="90000"/>
            </a:lnSpc>
            <a:spcBef>
              <a:spcPct val="0"/>
            </a:spcBef>
            <a:spcAft>
              <a:spcPct val="35000"/>
            </a:spcAft>
            <a:buFont typeface="Arial" panose="020B0604020202020204" pitchFamily="34" charset="0"/>
            <a:buNone/>
          </a:pPr>
          <a:r>
            <a:rPr lang="sl-SI" sz="1600" kern="1200" dirty="0">
              <a:solidFill>
                <a:srgbClr val="B0D03B"/>
              </a:solidFill>
              <a:latin typeface="Calibri" panose="020F0502020204030204" pitchFamily="34" charset="0"/>
              <a:ea typeface="Calibri" panose="020F0502020204030204" pitchFamily="34" charset="0"/>
              <a:cs typeface="Calibri" panose="020F0502020204030204" pitchFamily="34" charset="0"/>
            </a:rPr>
            <a:t>•</a:t>
          </a:r>
          <a:r>
            <a:rPr lang="sl-SI" sz="1600" kern="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Pogodba o prostovoljnem delu - dogovor med prostovoljcem in organizacijo</a:t>
          </a:r>
          <a:endParaRPr lang="sl-SI" sz="1600" kern="1200" dirty="0">
            <a:latin typeface="Calibri" panose="020F0502020204030204" pitchFamily="34" charset="0"/>
            <a:ea typeface="Calibri" panose="020F0502020204030204" pitchFamily="34" charset="0"/>
            <a:cs typeface="Calibri" panose="020F0502020204030204" pitchFamily="34" charset="0"/>
          </a:endParaRPr>
        </a:p>
      </dsp:txBody>
      <dsp:txXfrm>
        <a:off x="5122460" y="739687"/>
        <a:ext cx="3979117" cy="1201021"/>
      </dsp:txXfrm>
    </dsp:sp>
    <dsp:sp modelId="{3B47022D-D2C8-47A3-ACDE-E7E8B960B9AB}">
      <dsp:nvSpPr>
        <dsp:cNvPr id="0" name=""/>
        <dsp:cNvSpPr/>
      </dsp:nvSpPr>
      <dsp:spPr>
        <a:xfrm>
          <a:off x="4748082" y="526240"/>
          <a:ext cx="337013" cy="2265791"/>
        </a:xfrm>
        <a:custGeom>
          <a:avLst/>
          <a:gdLst/>
          <a:ahLst/>
          <a:cxnLst/>
          <a:rect l="0" t="0" r="0" b="0"/>
          <a:pathLst>
            <a:path>
              <a:moveTo>
                <a:pt x="0" y="0"/>
              </a:moveTo>
              <a:lnTo>
                <a:pt x="0" y="2265791"/>
              </a:lnTo>
              <a:lnTo>
                <a:pt x="337013" y="2265791"/>
              </a:lnTo>
            </a:path>
          </a:pathLst>
        </a:custGeom>
        <a:noFill/>
        <a:ln w="25400" cap="flat" cmpd="sng" algn="ctr">
          <a:solidFill>
            <a:srgbClr val="B0D03B"/>
          </a:solidFill>
          <a:prstDash val="solid"/>
        </a:ln>
        <a:effectLst/>
      </dsp:spPr>
      <dsp:style>
        <a:lnRef idx="2">
          <a:scrgbClr r="0" g="0" b="0"/>
        </a:lnRef>
        <a:fillRef idx="0">
          <a:scrgbClr r="0" g="0" b="0"/>
        </a:fillRef>
        <a:effectRef idx="0">
          <a:scrgbClr r="0" g="0" b="0"/>
        </a:effectRef>
        <a:fontRef idx="minor"/>
      </dsp:style>
    </dsp:sp>
    <dsp:sp modelId="{0F85FD8C-BCEA-4FC6-BCA1-FB719C329DA7}">
      <dsp:nvSpPr>
        <dsp:cNvPr id="0" name=""/>
        <dsp:cNvSpPr/>
      </dsp:nvSpPr>
      <dsp:spPr>
        <a:xfrm>
          <a:off x="5085095" y="2154155"/>
          <a:ext cx="4000871" cy="1275751"/>
        </a:xfrm>
        <a:prstGeom prst="roundRect">
          <a:avLst>
            <a:gd name="adj" fmla="val 10000"/>
          </a:avLst>
        </a:prstGeom>
        <a:solidFill>
          <a:schemeClr val="lt1">
            <a:alpha val="90000"/>
            <a:hueOff val="0"/>
            <a:satOff val="0"/>
            <a:lumOff val="0"/>
            <a:alphaOff val="0"/>
          </a:schemeClr>
        </a:solidFill>
        <a:ln w="25400" cap="flat" cmpd="sng" algn="ctr">
          <a:solidFill>
            <a:srgbClr val="B0D03B"/>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sl-SI" sz="1400" kern="1200" dirty="0">
              <a:solidFill>
                <a:srgbClr val="000000">
                  <a:lumMod val="65000"/>
                  <a:lumOff val="35000"/>
                </a:srgbClr>
              </a:solidFill>
              <a:latin typeface="Calibri" panose="020F0502020204030204" pitchFamily="34" charset="0"/>
              <a:ea typeface="Calibri" panose="020F0502020204030204" pitchFamily="34" charset="0"/>
              <a:cs typeface="Calibri" panose="020F0502020204030204" pitchFamily="34" charset="0"/>
            </a:rPr>
            <a:t>Prostovoljsko delo (organizacijsko) – </a:t>
          </a:r>
          <a:r>
            <a:rPr lang="sl-SI" sz="1400" b="1" kern="1200" dirty="0">
              <a:solidFill>
                <a:srgbClr val="B0D03B"/>
              </a:solidFill>
              <a:latin typeface="Calibri" panose="020F0502020204030204" pitchFamily="34" charset="0"/>
              <a:ea typeface="Calibri" panose="020F0502020204030204" pitchFamily="34" charset="0"/>
              <a:cs typeface="Calibri" panose="020F0502020204030204" pitchFamily="34" charset="0"/>
            </a:rPr>
            <a:t>13,00 EUR/h</a:t>
          </a:r>
        </a:p>
        <a:p>
          <a:pPr marL="0" lvl="0" indent="0" algn="ctr" defTabSz="622300">
            <a:lnSpc>
              <a:spcPct val="90000"/>
            </a:lnSpc>
            <a:spcBef>
              <a:spcPct val="0"/>
            </a:spcBef>
            <a:spcAft>
              <a:spcPct val="35000"/>
            </a:spcAft>
            <a:buNone/>
          </a:pPr>
          <a:r>
            <a:rPr lang="sl-SI" sz="1400" kern="1200" dirty="0">
              <a:solidFill>
                <a:srgbClr val="000000">
                  <a:lumMod val="65000"/>
                  <a:lumOff val="35000"/>
                </a:srgbClr>
              </a:solidFill>
              <a:latin typeface="Calibri" panose="020F0502020204030204" pitchFamily="34" charset="0"/>
              <a:ea typeface="Calibri" panose="020F0502020204030204" pitchFamily="34" charset="0"/>
              <a:cs typeface="Calibri" panose="020F0502020204030204" pitchFamily="34" charset="0"/>
            </a:rPr>
            <a:t>Prostovoljsko delo (vsebinsko) – </a:t>
          </a:r>
          <a:r>
            <a:rPr lang="sl-SI" sz="1400" b="1" kern="1200" dirty="0">
              <a:solidFill>
                <a:srgbClr val="B0D03B"/>
              </a:solidFill>
              <a:latin typeface="Calibri" panose="020F0502020204030204" pitchFamily="34" charset="0"/>
              <a:ea typeface="Calibri" panose="020F0502020204030204" pitchFamily="34" charset="0"/>
              <a:cs typeface="Calibri" panose="020F0502020204030204" pitchFamily="34" charset="0"/>
            </a:rPr>
            <a:t>10,00 EUR/h</a:t>
          </a:r>
        </a:p>
        <a:p>
          <a:pPr marL="0" lvl="0" indent="0" algn="ctr" defTabSz="622300">
            <a:lnSpc>
              <a:spcPct val="90000"/>
            </a:lnSpc>
            <a:spcBef>
              <a:spcPct val="0"/>
            </a:spcBef>
            <a:spcAft>
              <a:spcPct val="35000"/>
            </a:spcAft>
            <a:buNone/>
          </a:pPr>
          <a:r>
            <a:rPr lang="sl-SI" sz="1400" kern="1200" dirty="0">
              <a:solidFill>
                <a:srgbClr val="000000">
                  <a:lumMod val="65000"/>
                  <a:lumOff val="35000"/>
                </a:srgbClr>
              </a:solidFill>
              <a:latin typeface="Calibri" panose="020F0502020204030204" pitchFamily="34" charset="0"/>
              <a:ea typeface="Calibri" panose="020F0502020204030204" pitchFamily="34" charset="0"/>
              <a:cs typeface="Calibri" panose="020F0502020204030204" pitchFamily="34" charset="0"/>
            </a:rPr>
            <a:t>Prostovoljsko delo (drugo) – </a:t>
          </a:r>
          <a:r>
            <a:rPr lang="sl-SI" sz="1400" b="1" kern="1200" dirty="0">
              <a:solidFill>
                <a:srgbClr val="B0D03B"/>
              </a:solidFill>
              <a:latin typeface="Calibri" panose="020F0502020204030204" pitchFamily="34" charset="0"/>
              <a:ea typeface="Calibri" panose="020F0502020204030204" pitchFamily="34" charset="0"/>
              <a:cs typeface="Calibri" panose="020F0502020204030204" pitchFamily="34" charset="0"/>
            </a:rPr>
            <a:t>6,00 EUR/h</a:t>
          </a:r>
        </a:p>
      </dsp:txBody>
      <dsp:txXfrm>
        <a:off x="5122460" y="2191520"/>
        <a:ext cx="3926141" cy="12010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28F40-1569-4644-B811-0F7DE138B89A}">
      <dsp:nvSpPr>
        <dsp:cNvPr id="0" name=""/>
        <dsp:cNvSpPr/>
      </dsp:nvSpPr>
      <dsp:spPr>
        <a:xfrm>
          <a:off x="2250" y="541"/>
          <a:ext cx="6091499" cy="566949"/>
        </a:xfrm>
        <a:prstGeom prst="roundRect">
          <a:avLst>
            <a:gd name="adj" fmla="val 10000"/>
          </a:avLst>
        </a:prstGeom>
        <a:solidFill>
          <a:srgbClr val="B0D03B"/>
        </a:solidFill>
        <a:ln w="25400" cap="flat" cmpd="sng" algn="ctr">
          <a:solidFill>
            <a:srgbClr val="B0D03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l-SI" sz="2000" kern="1200" dirty="0">
              <a:latin typeface="Calibri" panose="020F0502020204030204" pitchFamily="34" charset="0"/>
              <a:ea typeface="Calibri" panose="020F0502020204030204" pitchFamily="34" charset="0"/>
              <a:cs typeface="Calibri" panose="020F0502020204030204" pitchFamily="34" charset="0"/>
            </a:rPr>
            <a:t>UPRAVIČENCI DO SOFINANCIRANJA PROJEKTOV</a:t>
          </a:r>
        </a:p>
      </dsp:txBody>
      <dsp:txXfrm>
        <a:off x="18855" y="17146"/>
        <a:ext cx="6058289" cy="533739"/>
      </dsp:txXfrm>
    </dsp:sp>
    <dsp:sp modelId="{AF298213-3F95-4CD3-88FD-F67C6F6D4D99}">
      <dsp:nvSpPr>
        <dsp:cNvPr id="0" name=""/>
        <dsp:cNvSpPr/>
      </dsp:nvSpPr>
      <dsp:spPr>
        <a:xfrm>
          <a:off x="8196" y="794519"/>
          <a:ext cx="2917278" cy="339191"/>
        </a:xfrm>
        <a:prstGeom prst="roundRect">
          <a:avLst>
            <a:gd name="adj" fmla="val 10000"/>
          </a:avLst>
        </a:prstGeom>
        <a:solidFill>
          <a:srgbClr val="B0D03B"/>
        </a:solidFill>
        <a:ln w="25400" cap="flat" cmpd="sng" algn="ctr">
          <a:solidFill>
            <a:srgbClr val="B0D03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l-SI" sz="2000" kern="1200" dirty="0">
              <a:latin typeface="Calibri" panose="020F0502020204030204" pitchFamily="34" charset="0"/>
              <a:ea typeface="Calibri" panose="020F0502020204030204" pitchFamily="34" charset="0"/>
              <a:cs typeface="Calibri" panose="020F0502020204030204" pitchFamily="34" charset="0"/>
            </a:rPr>
            <a:t>NEINVESTICIJSKI PROJEKT</a:t>
          </a:r>
        </a:p>
      </dsp:txBody>
      <dsp:txXfrm>
        <a:off x="18131" y="804454"/>
        <a:ext cx="2897408" cy="319321"/>
      </dsp:txXfrm>
    </dsp:sp>
    <dsp:sp modelId="{36225EDC-0173-49D5-94FC-2C4C9D8D8B58}">
      <dsp:nvSpPr>
        <dsp:cNvPr id="0" name=""/>
        <dsp:cNvSpPr/>
      </dsp:nvSpPr>
      <dsp:spPr>
        <a:xfrm>
          <a:off x="8196" y="1360739"/>
          <a:ext cx="2917278" cy="2702718"/>
        </a:xfrm>
        <a:prstGeom prst="roundRect">
          <a:avLst>
            <a:gd name="adj" fmla="val 10000"/>
          </a:avLst>
        </a:prstGeom>
        <a:solidFill>
          <a:srgbClr val="B0D03B"/>
        </a:solidFill>
        <a:ln w="25400" cap="flat" cmpd="sng" algn="ctr">
          <a:solidFill>
            <a:srgbClr val="B0D03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sl-SI" sz="1400" kern="1200" dirty="0">
              <a:latin typeface="Calibri" panose="020F0502020204030204" pitchFamily="34" charset="0"/>
              <a:ea typeface="Calibri" panose="020F0502020204030204" pitchFamily="34" charset="0"/>
              <a:cs typeface="Calibri" panose="020F0502020204030204" pitchFamily="34" charset="0"/>
            </a:rPr>
            <a:t>- PRAVNE OSEBE</a:t>
          </a:r>
        </a:p>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sl-SI"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PRAVNE OSEBE JAVNEGA PRAVA, DRUŠTVA ALI DRUGE PRAVNE OSEBE ZASEBNEGA PRAVA V JAVNEM INTERESU</a:t>
          </a:r>
        </a:p>
        <a:p>
          <a:pPr marL="0" lvl="0" algn="ctr" defTabSz="622300">
            <a:lnSpc>
              <a:spcPct val="90000"/>
            </a:lnSpc>
            <a:spcBef>
              <a:spcPct val="0"/>
            </a:spcBef>
            <a:spcAft>
              <a:spcPct val="35000"/>
            </a:spcAft>
            <a:buFont typeface="Arial" panose="020B0604020202020204" pitchFamily="34" charset="0"/>
            <a:buNone/>
          </a:pPr>
          <a:r>
            <a:rPr lang="sl-SI" sz="1400" kern="1200" dirty="0">
              <a:latin typeface="Calibri" panose="020F0502020204030204" pitchFamily="34" charset="0"/>
              <a:ea typeface="Calibri" panose="020F0502020204030204" pitchFamily="34" charset="0"/>
              <a:cs typeface="Calibri" panose="020F0502020204030204" pitchFamily="34" charset="0"/>
            </a:rPr>
            <a:t>- FIZIČNE OSEBE:</a:t>
          </a:r>
        </a:p>
        <a:p>
          <a:pPr marL="0" lvl="0" algn="ctr" defTabSz="622300">
            <a:lnSpc>
              <a:spcPct val="90000"/>
            </a:lnSpc>
            <a:spcBef>
              <a:spcPct val="0"/>
            </a:spcBef>
            <a:spcAft>
              <a:spcPct val="35000"/>
            </a:spcAft>
            <a:buFont typeface="Arial" panose="020B0604020202020204" pitchFamily="34" charset="0"/>
            <a:buNone/>
          </a:pPr>
          <a:r>
            <a:rPr lang="sl-SI" sz="1400" kern="1200" dirty="0">
              <a:latin typeface="Calibri" panose="020F0502020204030204" pitchFamily="34" charset="0"/>
              <a:ea typeface="Calibri" panose="020F0502020204030204" pitchFamily="34" charset="0"/>
              <a:cs typeface="Calibri" panose="020F0502020204030204" pitchFamily="34" charset="0"/>
            </a:rPr>
            <a:t>Samostojni podjetnik</a:t>
          </a:r>
        </a:p>
        <a:p>
          <a:pPr marL="0" lvl="0" algn="ctr" defTabSz="622300">
            <a:lnSpc>
              <a:spcPct val="90000"/>
            </a:lnSpc>
            <a:spcBef>
              <a:spcPct val="0"/>
            </a:spcBef>
            <a:spcAft>
              <a:spcPct val="35000"/>
            </a:spcAft>
            <a:buFont typeface="Arial" panose="020B0604020202020204" pitchFamily="34" charset="0"/>
            <a:buNone/>
          </a:pPr>
          <a:r>
            <a:rPr lang="sl-SI" sz="1400" kern="1200" dirty="0">
              <a:latin typeface="Calibri" panose="020F0502020204030204" pitchFamily="34" charset="0"/>
              <a:ea typeface="Calibri" panose="020F0502020204030204" pitchFamily="34" charset="0"/>
              <a:cs typeface="Calibri" panose="020F0502020204030204" pitchFamily="34" charset="0"/>
            </a:rPr>
            <a:t>Kmet</a:t>
          </a:r>
        </a:p>
      </dsp:txBody>
      <dsp:txXfrm>
        <a:off x="87356" y="1439899"/>
        <a:ext cx="2758958" cy="2544398"/>
      </dsp:txXfrm>
    </dsp:sp>
    <dsp:sp modelId="{B125A867-E11D-4A57-96E4-CE1FD88E415F}">
      <dsp:nvSpPr>
        <dsp:cNvPr id="0" name=""/>
        <dsp:cNvSpPr/>
      </dsp:nvSpPr>
      <dsp:spPr>
        <a:xfrm>
          <a:off x="3170525" y="794519"/>
          <a:ext cx="2917278" cy="339191"/>
        </a:xfrm>
        <a:prstGeom prst="roundRect">
          <a:avLst>
            <a:gd name="adj" fmla="val 10000"/>
          </a:avLst>
        </a:prstGeom>
        <a:solidFill>
          <a:srgbClr val="B0D03B"/>
        </a:solidFill>
        <a:ln w="25400" cap="flat" cmpd="sng" algn="ctr">
          <a:solidFill>
            <a:srgbClr val="B0D03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l-SI" sz="2000" kern="1200" dirty="0">
              <a:latin typeface="Calibri" panose="020F0502020204030204" pitchFamily="34" charset="0"/>
              <a:ea typeface="Calibri" panose="020F0502020204030204" pitchFamily="34" charset="0"/>
              <a:cs typeface="Calibri" panose="020F0502020204030204" pitchFamily="34" charset="0"/>
            </a:rPr>
            <a:t>INVESTICIJSKI PROJEKT</a:t>
          </a:r>
        </a:p>
      </dsp:txBody>
      <dsp:txXfrm>
        <a:off x="3180460" y="804454"/>
        <a:ext cx="2897408" cy="319321"/>
      </dsp:txXfrm>
    </dsp:sp>
    <dsp:sp modelId="{F6D3D116-17D8-40ED-A117-0A1936574481}">
      <dsp:nvSpPr>
        <dsp:cNvPr id="0" name=""/>
        <dsp:cNvSpPr/>
      </dsp:nvSpPr>
      <dsp:spPr>
        <a:xfrm>
          <a:off x="3170525" y="1360739"/>
          <a:ext cx="2917278" cy="2702718"/>
        </a:xfrm>
        <a:prstGeom prst="roundRect">
          <a:avLst>
            <a:gd name="adj" fmla="val 10000"/>
          </a:avLst>
        </a:prstGeom>
        <a:solidFill>
          <a:srgbClr val="B0D03B"/>
        </a:solidFill>
        <a:ln w="25400" cap="flat" cmpd="sng" algn="ctr">
          <a:solidFill>
            <a:srgbClr val="B0D03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l-SI" sz="1500" kern="1200" dirty="0">
              <a:latin typeface="Calibri" panose="020F0502020204030204" pitchFamily="34" charset="0"/>
              <a:ea typeface="Calibri" panose="020F0502020204030204" pitchFamily="34" charset="0"/>
              <a:cs typeface="Calibri" panose="020F0502020204030204" pitchFamily="34" charset="0"/>
            </a:rPr>
            <a:t>- PRAVNE OSEBE</a:t>
          </a:r>
        </a:p>
        <a:p>
          <a:pPr marL="0" lvl="0" indent="0" algn="ctr" defTabSz="666750">
            <a:lnSpc>
              <a:spcPct val="90000"/>
            </a:lnSpc>
            <a:spcBef>
              <a:spcPct val="0"/>
            </a:spcBef>
            <a:spcAft>
              <a:spcPct val="35000"/>
            </a:spcAft>
            <a:buNone/>
          </a:pPr>
          <a:r>
            <a:rPr lang="sl-SI" sz="15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PRAVNE OSEBE JAVNEGA PRAVA, DRUŠTVA ALI DRUGE PRAVNE OSEBE ZASEBNEGA PRAVA V JAVNEM INTERESU</a:t>
          </a:r>
          <a:endParaRPr lang="sl-SI" sz="1500" kern="1200" dirty="0">
            <a:latin typeface="Calibri" panose="020F0502020204030204" pitchFamily="34" charset="0"/>
            <a:ea typeface="Calibri" panose="020F0502020204030204" pitchFamily="34" charset="0"/>
            <a:cs typeface="Calibri" panose="020F0502020204030204" pitchFamily="34" charset="0"/>
          </a:endParaRPr>
        </a:p>
        <a:p>
          <a:pPr marL="0" lvl="0" indent="0" algn="ctr" defTabSz="666750">
            <a:lnSpc>
              <a:spcPct val="90000"/>
            </a:lnSpc>
            <a:spcBef>
              <a:spcPct val="0"/>
            </a:spcBef>
            <a:spcAft>
              <a:spcPct val="35000"/>
            </a:spcAft>
            <a:buNone/>
          </a:pPr>
          <a:r>
            <a:rPr lang="sl-SI" sz="1500" kern="1200" dirty="0">
              <a:latin typeface="Calibri" panose="020F0502020204030204" pitchFamily="34" charset="0"/>
              <a:ea typeface="Calibri" panose="020F0502020204030204" pitchFamily="34" charset="0"/>
              <a:cs typeface="Calibri" panose="020F0502020204030204" pitchFamily="34" charset="0"/>
            </a:rPr>
            <a:t>- FIZIČNE OSEBE:</a:t>
          </a:r>
        </a:p>
        <a:p>
          <a:pPr marL="0" lvl="0" indent="0" algn="ctr" defTabSz="666750">
            <a:lnSpc>
              <a:spcPct val="90000"/>
            </a:lnSpc>
            <a:spcBef>
              <a:spcPct val="0"/>
            </a:spcBef>
            <a:spcAft>
              <a:spcPct val="35000"/>
            </a:spcAft>
            <a:buFont typeface="Arial" panose="020B0604020202020204" pitchFamily="34" charset="0"/>
            <a:buNone/>
          </a:pPr>
          <a:r>
            <a:rPr lang="sl-SI" sz="1500" kern="1200" dirty="0">
              <a:latin typeface="Calibri" panose="020F0502020204030204" pitchFamily="34" charset="0"/>
              <a:ea typeface="Calibri" panose="020F0502020204030204" pitchFamily="34" charset="0"/>
              <a:cs typeface="Calibri" panose="020F0502020204030204" pitchFamily="34" charset="0"/>
            </a:rPr>
            <a:t>Samostojni podjetnik</a:t>
          </a:r>
        </a:p>
        <a:p>
          <a:pPr marL="0" lvl="0" indent="0" algn="ctr" defTabSz="666750">
            <a:lnSpc>
              <a:spcPct val="90000"/>
            </a:lnSpc>
            <a:spcBef>
              <a:spcPct val="0"/>
            </a:spcBef>
            <a:spcAft>
              <a:spcPct val="35000"/>
            </a:spcAft>
            <a:buNone/>
          </a:pPr>
          <a:r>
            <a:rPr lang="sl-SI" sz="1500" kern="1200" dirty="0">
              <a:latin typeface="Calibri" panose="020F0502020204030204" pitchFamily="34" charset="0"/>
              <a:ea typeface="Calibri" panose="020F0502020204030204" pitchFamily="34" charset="0"/>
              <a:cs typeface="Calibri" panose="020F0502020204030204" pitchFamily="34" charset="0"/>
            </a:rPr>
            <a:t>Kmet</a:t>
          </a:r>
        </a:p>
        <a:p>
          <a:pPr marL="0" lvl="0" indent="0" algn="ctr" defTabSz="666750">
            <a:lnSpc>
              <a:spcPct val="90000"/>
            </a:lnSpc>
            <a:spcBef>
              <a:spcPct val="0"/>
            </a:spcBef>
            <a:spcAft>
              <a:spcPct val="35000"/>
            </a:spcAft>
            <a:buNone/>
          </a:pPr>
          <a:r>
            <a:rPr lang="sl-SI" sz="1500" b="1" kern="1200" dirty="0">
              <a:latin typeface="Calibri" panose="020F0502020204030204" pitchFamily="34" charset="0"/>
              <a:ea typeface="Calibri" panose="020F0502020204030204" pitchFamily="34" charset="0"/>
              <a:cs typeface="Calibri" panose="020F0502020204030204" pitchFamily="34" charset="0"/>
            </a:rPr>
            <a:t>Ostale fizične osebe</a:t>
          </a:r>
        </a:p>
      </dsp:txBody>
      <dsp:txXfrm>
        <a:off x="3249685" y="1439899"/>
        <a:ext cx="2758958" cy="25443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841C8-5692-4900-BB27-5CE1C0F9FB3D}">
      <dsp:nvSpPr>
        <dsp:cNvPr id="0" name=""/>
        <dsp:cNvSpPr/>
      </dsp:nvSpPr>
      <dsp:spPr>
        <a:xfrm>
          <a:off x="0" y="833650"/>
          <a:ext cx="1743958" cy="1046374"/>
        </a:xfrm>
        <a:prstGeom prst="rect">
          <a:avLst/>
        </a:prstGeom>
        <a:solidFill>
          <a:srgbClr val="B0D03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l-SI" sz="1500" kern="1200" dirty="0"/>
            <a:t>ENOPARTNERSKI PROJEKT</a:t>
          </a:r>
        </a:p>
      </dsp:txBody>
      <dsp:txXfrm>
        <a:off x="0" y="833650"/>
        <a:ext cx="1743958" cy="1046374"/>
      </dsp:txXfrm>
    </dsp:sp>
    <dsp:sp modelId="{DAC7AC61-D9D7-4D1A-8107-BBE5B21865FA}">
      <dsp:nvSpPr>
        <dsp:cNvPr id="0" name=""/>
        <dsp:cNvSpPr/>
      </dsp:nvSpPr>
      <dsp:spPr>
        <a:xfrm>
          <a:off x="0" y="2054421"/>
          <a:ext cx="1743958" cy="1046374"/>
        </a:xfrm>
        <a:prstGeom prst="rect">
          <a:avLst/>
        </a:prstGeom>
        <a:solidFill>
          <a:srgbClr val="B0D03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l-SI" sz="1500" kern="1200" dirty="0"/>
            <a:t>VEČPARTNERSKI PROJEKT</a:t>
          </a:r>
        </a:p>
        <a:p>
          <a:pPr marL="0" lvl="0" indent="0" algn="ctr" defTabSz="666750">
            <a:lnSpc>
              <a:spcPct val="90000"/>
            </a:lnSpc>
            <a:spcBef>
              <a:spcPct val="0"/>
            </a:spcBef>
            <a:spcAft>
              <a:spcPct val="35000"/>
            </a:spcAft>
            <a:buNone/>
          </a:pPr>
          <a:r>
            <a:rPr lang="sl-SI" sz="1500" kern="1200" dirty="0"/>
            <a:t>Obvladljivost partnerstva</a:t>
          </a:r>
        </a:p>
      </dsp:txBody>
      <dsp:txXfrm>
        <a:off x="0" y="2054421"/>
        <a:ext cx="1743958" cy="10463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28F40-1569-4644-B811-0F7DE138B89A}">
      <dsp:nvSpPr>
        <dsp:cNvPr id="0" name=""/>
        <dsp:cNvSpPr/>
      </dsp:nvSpPr>
      <dsp:spPr>
        <a:xfrm>
          <a:off x="2947" y="241"/>
          <a:ext cx="3952587" cy="627824"/>
        </a:xfrm>
        <a:prstGeom prst="roundRect">
          <a:avLst>
            <a:gd name="adj" fmla="val 10000"/>
          </a:avLst>
        </a:prstGeom>
        <a:solidFill>
          <a:srgbClr val="B0D03B"/>
        </a:solidFill>
        <a:ln w="25400" cap="flat" cmpd="sng" algn="ctr">
          <a:solidFill>
            <a:srgbClr val="B0D03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l-SI" sz="2000" kern="1200" dirty="0">
              <a:latin typeface="Calibri" panose="020F0502020204030204" pitchFamily="34" charset="0"/>
              <a:ea typeface="Calibri" panose="020F0502020204030204" pitchFamily="34" charset="0"/>
              <a:cs typeface="Calibri" panose="020F0502020204030204" pitchFamily="34" charset="0"/>
            </a:rPr>
            <a:t>POMOČ PO SKUPINSKIH IZJEMAH (GBER) – </a:t>
          </a:r>
          <a:r>
            <a:rPr lang="sl-SI" sz="1800" kern="1200" dirty="0">
              <a:latin typeface="Calibri" panose="020F0502020204030204" pitchFamily="34" charset="0"/>
              <a:ea typeface="Calibri" panose="020F0502020204030204" pitchFamily="34" charset="0"/>
              <a:cs typeface="Calibri" panose="020F0502020204030204" pitchFamily="34" charset="0"/>
              <a:hlinkClick xmlns:r="http://schemas.openxmlformats.org/officeDocument/2006/relationships" r:id="rId1"/>
            </a:rPr>
            <a:t>Uredba 651/2014/EU</a:t>
          </a:r>
          <a:endParaRPr lang="sl-SI" sz="2000" kern="1200" dirty="0">
            <a:latin typeface="Calibri" panose="020F0502020204030204" pitchFamily="34" charset="0"/>
            <a:ea typeface="Calibri" panose="020F0502020204030204" pitchFamily="34" charset="0"/>
            <a:cs typeface="Calibri" panose="020F0502020204030204" pitchFamily="34" charset="0"/>
          </a:endParaRPr>
        </a:p>
      </dsp:txBody>
      <dsp:txXfrm>
        <a:off x="21335" y="18629"/>
        <a:ext cx="3915811" cy="591048"/>
      </dsp:txXfrm>
    </dsp:sp>
    <dsp:sp modelId="{3877E10C-A5B7-4563-BB1F-D61D3C558F46}">
      <dsp:nvSpPr>
        <dsp:cNvPr id="0" name=""/>
        <dsp:cNvSpPr/>
      </dsp:nvSpPr>
      <dsp:spPr>
        <a:xfrm>
          <a:off x="2947" y="767465"/>
          <a:ext cx="3952587" cy="627824"/>
        </a:xfrm>
        <a:prstGeom prst="roundRect">
          <a:avLst>
            <a:gd name="adj" fmla="val 10000"/>
          </a:avLst>
        </a:prstGeom>
        <a:solidFill>
          <a:srgbClr val="B0D03B"/>
        </a:solidFill>
        <a:ln w="25400" cap="flat" cmpd="sng" algn="ctr">
          <a:solidFill>
            <a:srgbClr val="B0D03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l-SI" sz="1600" kern="1200" dirty="0">
              <a:latin typeface="Calibri" panose="020F0502020204030204" pitchFamily="34" charset="0"/>
              <a:ea typeface="Calibri" panose="020F0502020204030204" pitchFamily="34" charset="0"/>
              <a:cs typeface="Calibri" panose="020F0502020204030204" pitchFamily="34" charset="0"/>
            </a:rPr>
            <a:t>Mala in srednja podjetja</a:t>
          </a:r>
        </a:p>
      </dsp:txBody>
      <dsp:txXfrm>
        <a:off x="21335" y="785853"/>
        <a:ext cx="3915811" cy="591048"/>
      </dsp:txXfrm>
    </dsp:sp>
    <dsp:sp modelId="{AA7F1BBC-162C-407A-8FA3-BDBB897D9E62}">
      <dsp:nvSpPr>
        <dsp:cNvPr id="0" name=""/>
        <dsp:cNvSpPr/>
      </dsp:nvSpPr>
      <dsp:spPr>
        <a:xfrm>
          <a:off x="4619570" y="241"/>
          <a:ext cx="3952587" cy="627824"/>
        </a:xfrm>
        <a:prstGeom prst="roundRect">
          <a:avLst>
            <a:gd name="adj" fmla="val 10000"/>
          </a:avLst>
        </a:prstGeom>
        <a:solidFill>
          <a:srgbClr val="B0D03B"/>
        </a:solidFill>
        <a:ln w="25400" cap="flat" cmpd="sng" algn="ctr">
          <a:solidFill>
            <a:srgbClr val="B0D03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l-SI" sz="2000" kern="1200" dirty="0">
              <a:latin typeface="Calibri" panose="020F0502020204030204" pitchFamily="34" charset="0"/>
              <a:ea typeface="Calibri" panose="020F0502020204030204" pitchFamily="34" charset="0"/>
              <a:cs typeface="Calibri" panose="020F0502020204030204" pitchFamily="34" charset="0"/>
            </a:rPr>
            <a:t>POMOČ PO PRAVILU DE MINIMIS</a:t>
          </a:r>
        </a:p>
        <a:p>
          <a:pPr marL="0" lvl="0" indent="0" algn="ctr" defTabSz="889000">
            <a:lnSpc>
              <a:spcPct val="90000"/>
            </a:lnSpc>
            <a:spcBef>
              <a:spcPct val="0"/>
            </a:spcBef>
            <a:spcAft>
              <a:spcPct val="35000"/>
            </a:spcAft>
            <a:buNone/>
          </a:pPr>
          <a:r>
            <a:rPr lang="sl-SI" sz="1800" kern="1200" dirty="0">
              <a:latin typeface="Calibri" panose="020F0502020204030204" pitchFamily="34" charset="0"/>
              <a:ea typeface="Calibri" panose="020F0502020204030204" pitchFamily="34" charset="0"/>
              <a:cs typeface="Calibri" panose="020F0502020204030204" pitchFamily="34" charset="0"/>
              <a:hlinkClick xmlns:r="http://schemas.openxmlformats.org/officeDocument/2006/relationships" r:id="rId2"/>
            </a:rPr>
            <a:t>Uredba 2023/2831/EU</a:t>
          </a:r>
          <a:endParaRPr lang="sl-SI" sz="1800" kern="1200" dirty="0">
            <a:latin typeface="Calibri" panose="020F0502020204030204" pitchFamily="34" charset="0"/>
            <a:ea typeface="Calibri" panose="020F0502020204030204" pitchFamily="34" charset="0"/>
            <a:cs typeface="Calibri" panose="020F0502020204030204" pitchFamily="34" charset="0"/>
          </a:endParaRPr>
        </a:p>
      </dsp:txBody>
      <dsp:txXfrm>
        <a:off x="4637958" y="18629"/>
        <a:ext cx="3915811" cy="591048"/>
      </dsp:txXfrm>
    </dsp:sp>
    <dsp:sp modelId="{AF298213-3F95-4CD3-88FD-F67C6F6D4D99}">
      <dsp:nvSpPr>
        <dsp:cNvPr id="0" name=""/>
        <dsp:cNvSpPr/>
      </dsp:nvSpPr>
      <dsp:spPr>
        <a:xfrm>
          <a:off x="4619570" y="767465"/>
          <a:ext cx="3952587" cy="627824"/>
        </a:xfrm>
        <a:prstGeom prst="roundRect">
          <a:avLst>
            <a:gd name="adj" fmla="val 10000"/>
          </a:avLst>
        </a:prstGeom>
        <a:solidFill>
          <a:srgbClr val="B0D03B"/>
        </a:solidFill>
        <a:ln w="25400" cap="flat" cmpd="sng" algn="ctr">
          <a:solidFill>
            <a:srgbClr val="B0D03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l-SI" sz="1600" kern="1200" dirty="0">
              <a:latin typeface="Calibri" panose="020F0502020204030204" pitchFamily="34" charset="0"/>
              <a:ea typeface="Calibri" panose="020F0502020204030204" pitchFamily="34" charset="0"/>
              <a:cs typeface="Calibri" panose="020F0502020204030204" pitchFamily="34" charset="0"/>
            </a:rPr>
            <a:t>Vse kar ni MSP: občine, javni zavodi, šole, vrtci, javno podjetje</a:t>
          </a:r>
        </a:p>
      </dsp:txBody>
      <dsp:txXfrm>
        <a:off x="4637958" y="785853"/>
        <a:ext cx="3915811" cy="591048"/>
      </dsp:txXfrm>
    </dsp:sp>
    <dsp:sp modelId="{36225EDC-0173-49D5-94FC-2C4C9D8D8B58}">
      <dsp:nvSpPr>
        <dsp:cNvPr id="0" name=""/>
        <dsp:cNvSpPr/>
      </dsp:nvSpPr>
      <dsp:spPr>
        <a:xfrm>
          <a:off x="4619570" y="1534688"/>
          <a:ext cx="3952587" cy="627824"/>
        </a:xfrm>
        <a:prstGeom prst="roundRect">
          <a:avLst>
            <a:gd name="adj" fmla="val 10000"/>
          </a:avLst>
        </a:prstGeom>
        <a:solidFill>
          <a:srgbClr val="B0D03B"/>
        </a:solidFill>
        <a:ln w="25400" cap="flat" cmpd="sng" algn="ctr">
          <a:solidFill>
            <a:srgbClr val="B0D03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sl-SI" sz="1400" kern="1200" dirty="0">
              <a:latin typeface="Calibri" panose="020F0502020204030204" pitchFamily="34" charset="0"/>
              <a:ea typeface="Calibri" panose="020F0502020204030204" pitchFamily="34" charset="0"/>
              <a:cs typeface="Calibri" panose="020F0502020204030204" pitchFamily="34" charset="0"/>
            </a:rPr>
            <a:t>Skupni znesek pomoči, dodeljen enotnemu podjetju, ne sme presegati 300.000 EUR v obdobju treh let.</a:t>
          </a:r>
        </a:p>
      </dsp:txBody>
      <dsp:txXfrm>
        <a:off x="4637958" y="1553076"/>
        <a:ext cx="3915811" cy="5910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28F40-1569-4644-B811-0F7DE138B89A}">
      <dsp:nvSpPr>
        <dsp:cNvPr id="0" name=""/>
        <dsp:cNvSpPr/>
      </dsp:nvSpPr>
      <dsp:spPr>
        <a:xfrm>
          <a:off x="4850" y="23"/>
          <a:ext cx="4247901" cy="810748"/>
        </a:xfrm>
        <a:prstGeom prst="roundRect">
          <a:avLst>
            <a:gd name="adj" fmla="val 10000"/>
          </a:avLst>
        </a:prstGeom>
        <a:solidFill>
          <a:srgbClr val="B0D03B"/>
        </a:solidFill>
        <a:ln w="25400" cap="flat" cmpd="sng" algn="ctr">
          <a:solidFill>
            <a:srgbClr val="B0D03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l-SI" sz="2000" b="1" kern="1200" dirty="0">
              <a:latin typeface="Calibri" panose="020F0502020204030204" pitchFamily="34" charset="0"/>
              <a:ea typeface="Calibri" panose="020F0502020204030204" pitchFamily="34" charset="0"/>
              <a:cs typeface="Calibri" panose="020F0502020204030204" pitchFamily="34" charset="0"/>
            </a:rPr>
            <a:t>PREDPLAČILO BREZ BANČNE GARANCIJE</a:t>
          </a:r>
        </a:p>
      </dsp:txBody>
      <dsp:txXfrm>
        <a:off x="28596" y="23769"/>
        <a:ext cx="4200409" cy="763256"/>
      </dsp:txXfrm>
    </dsp:sp>
    <dsp:sp modelId="{3877E10C-A5B7-4563-BB1F-D61D3C558F46}">
      <dsp:nvSpPr>
        <dsp:cNvPr id="0" name=""/>
        <dsp:cNvSpPr/>
      </dsp:nvSpPr>
      <dsp:spPr>
        <a:xfrm>
          <a:off x="8997" y="873597"/>
          <a:ext cx="4239609" cy="932759"/>
        </a:xfrm>
        <a:prstGeom prst="roundRect">
          <a:avLst>
            <a:gd name="adj" fmla="val 10000"/>
          </a:avLst>
        </a:prstGeom>
        <a:solidFill>
          <a:srgbClr val="B0D03B"/>
        </a:solidFill>
        <a:ln w="25400" cap="flat" cmpd="sng" algn="ctr">
          <a:solidFill>
            <a:srgbClr val="B0D03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l-SI" sz="1600" kern="1200" dirty="0">
              <a:latin typeface="Calibri" panose="020F0502020204030204" pitchFamily="34" charset="0"/>
              <a:ea typeface="Calibri" panose="020F0502020204030204" pitchFamily="34" charset="0"/>
              <a:cs typeface="Calibri" panose="020F0502020204030204" pitchFamily="34" charset="0"/>
            </a:rPr>
            <a:t>Osebe zasebnega ali javnega prava, ustanovljene in delujejo kot društvo, zasebni ali javni zavod ali ustanova za katere je zakonsko dovoljeno.</a:t>
          </a:r>
        </a:p>
      </dsp:txBody>
      <dsp:txXfrm>
        <a:off x="36317" y="900917"/>
        <a:ext cx="4184969" cy="878119"/>
      </dsp:txXfrm>
    </dsp:sp>
    <dsp:sp modelId="{21A3EA51-AD15-4BDE-B8AC-1FC04175BE49}">
      <dsp:nvSpPr>
        <dsp:cNvPr id="0" name=""/>
        <dsp:cNvSpPr/>
      </dsp:nvSpPr>
      <dsp:spPr>
        <a:xfrm>
          <a:off x="49249" y="1869183"/>
          <a:ext cx="4159105" cy="363875"/>
        </a:xfrm>
        <a:prstGeom prst="roundRect">
          <a:avLst>
            <a:gd name="adj" fmla="val 10000"/>
          </a:avLst>
        </a:prstGeom>
        <a:solidFill>
          <a:srgbClr val="B0D03B"/>
        </a:solidFill>
        <a:ln w="25400" cap="flat" cmpd="sng" algn="ctr">
          <a:solidFill>
            <a:srgbClr val="B0D03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l-SI" sz="1600" kern="1200" dirty="0">
              <a:latin typeface="Calibri" panose="020F0502020204030204" pitchFamily="34" charset="0"/>
              <a:ea typeface="Calibri" panose="020F0502020204030204" pitchFamily="34" charset="0"/>
              <a:cs typeface="Calibri" panose="020F0502020204030204" pitchFamily="34" charset="0"/>
            </a:rPr>
            <a:t>Do 30 % vrednosti podpore</a:t>
          </a:r>
        </a:p>
      </dsp:txBody>
      <dsp:txXfrm>
        <a:off x="59907" y="1879841"/>
        <a:ext cx="4137789" cy="342559"/>
      </dsp:txXfrm>
    </dsp:sp>
    <dsp:sp modelId="{0D1AF65A-685C-45FD-9A23-15E9FD9BC80A}">
      <dsp:nvSpPr>
        <dsp:cNvPr id="0" name=""/>
        <dsp:cNvSpPr/>
      </dsp:nvSpPr>
      <dsp:spPr>
        <a:xfrm>
          <a:off x="65440" y="2295884"/>
          <a:ext cx="4126723" cy="641116"/>
        </a:xfrm>
        <a:prstGeom prst="roundRect">
          <a:avLst>
            <a:gd name="adj" fmla="val 10000"/>
          </a:avLst>
        </a:prstGeom>
        <a:solidFill>
          <a:srgbClr val="B0D03B"/>
        </a:solidFill>
        <a:ln w="25400" cap="flat" cmpd="sng" algn="ctr">
          <a:solidFill>
            <a:srgbClr val="B0D03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l-SI" sz="1600" kern="1200" dirty="0">
              <a:latin typeface="Calibri" panose="020F0502020204030204" pitchFamily="34" charset="0"/>
              <a:ea typeface="Calibri" panose="020F0502020204030204" pitchFamily="34" charset="0"/>
              <a:cs typeface="Calibri" panose="020F0502020204030204" pitchFamily="34" charset="0"/>
            </a:rPr>
            <a:t>!!! </a:t>
          </a:r>
          <a:r>
            <a:rPr lang="sl-SI" sz="1600" b="1" kern="1200" dirty="0">
              <a:latin typeface="Calibri" panose="020F0502020204030204" pitchFamily="34" charset="0"/>
              <a:ea typeface="Calibri" panose="020F0502020204030204" pitchFamily="34" charset="0"/>
              <a:cs typeface="Calibri" panose="020F0502020204030204" pitchFamily="34" charset="0"/>
            </a:rPr>
            <a:t>Zahtevek v 180 dneh </a:t>
          </a:r>
        </a:p>
        <a:p>
          <a:pPr marL="0" lvl="0" indent="0" algn="ctr" defTabSz="711200">
            <a:lnSpc>
              <a:spcPct val="90000"/>
            </a:lnSpc>
            <a:spcBef>
              <a:spcPct val="0"/>
            </a:spcBef>
            <a:spcAft>
              <a:spcPct val="35000"/>
            </a:spcAft>
            <a:buNone/>
          </a:pPr>
          <a:r>
            <a:rPr lang="sl-SI" sz="1600" b="1" kern="1200" dirty="0">
              <a:latin typeface="Calibri" panose="020F0502020204030204" pitchFamily="34" charset="0"/>
              <a:ea typeface="Calibri" panose="020F0502020204030204" pitchFamily="34" charset="0"/>
              <a:cs typeface="Calibri" panose="020F0502020204030204" pitchFamily="34" charset="0"/>
            </a:rPr>
            <a:t>po izplačilu predplačila </a:t>
          </a:r>
          <a:r>
            <a:rPr lang="sl-SI" sz="1600" kern="1200" dirty="0">
              <a:latin typeface="Calibri" panose="020F0502020204030204" pitchFamily="34" charset="0"/>
              <a:ea typeface="Calibri" panose="020F0502020204030204" pitchFamily="34" charset="0"/>
              <a:cs typeface="Calibri" panose="020F0502020204030204" pitchFamily="34" charset="0"/>
            </a:rPr>
            <a:t>!!!</a:t>
          </a:r>
        </a:p>
      </dsp:txBody>
      <dsp:txXfrm>
        <a:off x="84218" y="2314662"/>
        <a:ext cx="4089167" cy="603560"/>
      </dsp:txXfrm>
    </dsp:sp>
    <dsp:sp modelId="{AA7F1BBC-162C-407A-8FA3-BDBB897D9E62}">
      <dsp:nvSpPr>
        <dsp:cNvPr id="0" name=""/>
        <dsp:cNvSpPr/>
      </dsp:nvSpPr>
      <dsp:spPr>
        <a:xfrm>
          <a:off x="4955590" y="23"/>
          <a:ext cx="4183558" cy="810748"/>
        </a:xfrm>
        <a:prstGeom prst="roundRect">
          <a:avLst>
            <a:gd name="adj" fmla="val 10000"/>
          </a:avLst>
        </a:prstGeom>
        <a:solidFill>
          <a:srgbClr val="B0D03B"/>
        </a:solidFill>
        <a:ln w="25400" cap="flat" cmpd="sng" algn="ctr">
          <a:solidFill>
            <a:srgbClr val="B0D03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l-SI" sz="2000" b="1" kern="1200" dirty="0">
              <a:latin typeface="Calibri" panose="020F0502020204030204" pitchFamily="34" charset="0"/>
              <a:ea typeface="Calibri" panose="020F0502020204030204" pitchFamily="34" charset="0"/>
              <a:cs typeface="Calibri" panose="020F0502020204030204" pitchFamily="34" charset="0"/>
            </a:rPr>
            <a:t>PREDPLAČILO Z BANČNO GARANCIJO</a:t>
          </a:r>
          <a:endParaRPr lang="sl-SI" sz="1800" b="1" kern="1200" dirty="0">
            <a:latin typeface="Calibri" panose="020F0502020204030204" pitchFamily="34" charset="0"/>
            <a:ea typeface="Calibri" panose="020F0502020204030204" pitchFamily="34" charset="0"/>
            <a:cs typeface="Calibri" panose="020F0502020204030204" pitchFamily="34" charset="0"/>
          </a:endParaRPr>
        </a:p>
      </dsp:txBody>
      <dsp:txXfrm>
        <a:off x="4979336" y="23769"/>
        <a:ext cx="4136066" cy="763256"/>
      </dsp:txXfrm>
    </dsp:sp>
    <dsp:sp modelId="{AF298213-3F95-4CD3-88FD-F67C6F6D4D99}">
      <dsp:nvSpPr>
        <dsp:cNvPr id="0" name=""/>
        <dsp:cNvSpPr/>
      </dsp:nvSpPr>
      <dsp:spPr>
        <a:xfrm>
          <a:off x="4957633" y="873597"/>
          <a:ext cx="4179473" cy="363875"/>
        </a:xfrm>
        <a:prstGeom prst="roundRect">
          <a:avLst>
            <a:gd name="adj" fmla="val 10000"/>
          </a:avLst>
        </a:prstGeom>
        <a:solidFill>
          <a:srgbClr val="B0D03B"/>
        </a:solidFill>
        <a:ln w="25400" cap="flat" cmpd="sng" algn="ctr">
          <a:solidFill>
            <a:srgbClr val="B0D03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l-SI" sz="1400" kern="1200" dirty="0">
              <a:latin typeface="Calibri" panose="020F0502020204030204" pitchFamily="34" charset="0"/>
              <a:ea typeface="Calibri" panose="020F0502020204030204" pitchFamily="34" charset="0"/>
              <a:cs typeface="Calibri" panose="020F0502020204030204" pitchFamily="34" charset="0"/>
            </a:rPr>
            <a:t>Upravičenci, ki niso upravičenci do predplačila po ZIPRS.</a:t>
          </a:r>
        </a:p>
      </dsp:txBody>
      <dsp:txXfrm>
        <a:off x="4968291" y="884255"/>
        <a:ext cx="4158157" cy="342559"/>
      </dsp:txXfrm>
    </dsp:sp>
    <dsp:sp modelId="{36225EDC-0173-49D5-94FC-2C4C9D8D8B58}">
      <dsp:nvSpPr>
        <dsp:cNvPr id="0" name=""/>
        <dsp:cNvSpPr/>
      </dsp:nvSpPr>
      <dsp:spPr>
        <a:xfrm>
          <a:off x="4961712" y="1300299"/>
          <a:ext cx="4171314" cy="363875"/>
        </a:xfrm>
        <a:prstGeom prst="roundRect">
          <a:avLst>
            <a:gd name="adj" fmla="val 10000"/>
          </a:avLst>
        </a:prstGeom>
        <a:solidFill>
          <a:srgbClr val="B0D03B"/>
        </a:solidFill>
        <a:ln w="25400" cap="flat" cmpd="sng" algn="ctr">
          <a:solidFill>
            <a:srgbClr val="B0D03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sl-SI" sz="1500" kern="1200" dirty="0">
              <a:latin typeface="Calibri" panose="020F0502020204030204" pitchFamily="34" charset="0"/>
              <a:ea typeface="Calibri" panose="020F0502020204030204" pitchFamily="34" charset="0"/>
              <a:cs typeface="Calibri" panose="020F0502020204030204" pitchFamily="34" charset="0"/>
            </a:rPr>
            <a:t>Do 50 % vrednosti podpore.</a:t>
          </a:r>
        </a:p>
      </dsp:txBody>
      <dsp:txXfrm>
        <a:off x="4972370" y="1310957"/>
        <a:ext cx="4149998" cy="342559"/>
      </dsp:txXfrm>
    </dsp:sp>
    <dsp:sp modelId="{6FC004BB-78FF-42FF-8BBC-31F02A89F63A}">
      <dsp:nvSpPr>
        <dsp:cNvPr id="0" name=""/>
        <dsp:cNvSpPr/>
      </dsp:nvSpPr>
      <dsp:spPr>
        <a:xfrm>
          <a:off x="4969847" y="1727001"/>
          <a:ext cx="4155043" cy="1238757"/>
        </a:xfrm>
        <a:prstGeom prst="roundRect">
          <a:avLst>
            <a:gd name="adj" fmla="val 10000"/>
          </a:avLst>
        </a:prstGeom>
        <a:solidFill>
          <a:srgbClr val="B0D03B"/>
        </a:solidFill>
        <a:ln w="25400" cap="flat" cmpd="sng" algn="ctr">
          <a:solidFill>
            <a:srgbClr val="B0D03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sl-SI" sz="1400" kern="1200" dirty="0">
              <a:latin typeface="Calibri" panose="020F0502020204030204" pitchFamily="34" charset="0"/>
              <a:ea typeface="Calibri" panose="020F0502020204030204" pitchFamily="34" charset="0"/>
              <a:cs typeface="Calibri" panose="020F0502020204030204" pitchFamily="34" charset="0"/>
            </a:rPr>
            <a:t>Originalna bančna garancija v višini 100 % zneska predplačila. Bančna garancija mora biti </a:t>
          </a:r>
          <a:r>
            <a:rPr lang="sl-SI" sz="1400" b="1" kern="1200" dirty="0">
              <a:latin typeface="Calibri" panose="020F0502020204030204" pitchFamily="34" charset="0"/>
              <a:ea typeface="Calibri" panose="020F0502020204030204" pitchFamily="34" charset="0"/>
              <a:cs typeface="Calibri" panose="020F0502020204030204" pitchFamily="34" charset="0"/>
            </a:rPr>
            <a:t>veljavna najmanj 6 mesecev od datuma vložitve zahtevka </a:t>
          </a:r>
          <a:r>
            <a:rPr lang="sl-SI" sz="1400" kern="1200" dirty="0">
              <a:latin typeface="Calibri" panose="020F0502020204030204" pitchFamily="34" charset="0"/>
              <a:ea typeface="Calibri" panose="020F0502020204030204" pitchFamily="34" charset="0"/>
              <a:cs typeface="Calibri" panose="020F0502020204030204" pitchFamily="34" charset="0"/>
            </a:rPr>
            <a:t>za izplačilo sredstev, katerega vrednost je večja od višine predplačila in na katerega je vezana sprostitev bančne garancije. </a:t>
          </a:r>
        </a:p>
      </dsp:txBody>
      <dsp:txXfrm>
        <a:off x="5006129" y="1763283"/>
        <a:ext cx="4082479" cy="11661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183E9-63F6-4672-A467-CDFDA7FE1C3B}">
      <dsp:nvSpPr>
        <dsp:cNvPr id="0" name=""/>
        <dsp:cNvSpPr/>
      </dsp:nvSpPr>
      <dsp:spPr>
        <a:xfrm>
          <a:off x="6594" y="0"/>
          <a:ext cx="1216914" cy="21082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sl-SI" sz="1400" kern="1200" dirty="0">
            <a:latin typeface="Calibri" panose="020F0502020204030204" pitchFamily="34" charset="0"/>
            <a:ea typeface="Calibri" panose="020F0502020204030204" pitchFamily="34" charset="0"/>
            <a:cs typeface="Calibri" panose="020F0502020204030204" pitchFamily="34" charset="0"/>
          </a:endParaRPr>
        </a:p>
        <a:p>
          <a:pPr marL="0" lvl="0" indent="0" algn="ctr" defTabSz="622300">
            <a:lnSpc>
              <a:spcPct val="90000"/>
            </a:lnSpc>
            <a:spcBef>
              <a:spcPct val="0"/>
            </a:spcBef>
            <a:spcAft>
              <a:spcPct val="35000"/>
            </a:spcAft>
            <a:buNone/>
          </a:pPr>
          <a:r>
            <a:rPr lang="sl-SI" sz="1200" b="1" kern="1200" dirty="0">
              <a:latin typeface="Calibri" panose="020F0502020204030204" pitchFamily="34" charset="0"/>
              <a:ea typeface="Calibri" panose="020F0502020204030204" pitchFamily="34" charset="0"/>
              <a:cs typeface="Calibri" panose="020F0502020204030204" pitchFamily="34" charset="0"/>
            </a:rPr>
            <a:t>PREGLED IZPOLNJEVANJA SPLOŠNIH POGOJEV</a:t>
          </a:r>
        </a:p>
      </dsp:txBody>
      <dsp:txXfrm>
        <a:off x="6594" y="0"/>
        <a:ext cx="1216914" cy="632467"/>
      </dsp:txXfrm>
    </dsp:sp>
    <dsp:sp modelId="{FFE4C889-41AC-4E4F-8C07-66297EC69037}">
      <dsp:nvSpPr>
        <dsp:cNvPr id="0" name=""/>
        <dsp:cNvSpPr/>
      </dsp:nvSpPr>
      <dsp:spPr>
        <a:xfrm>
          <a:off x="128285" y="1025783"/>
          <a:ext cx="973531" cy="58371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sl-SI" sz="1400" kern="1200" dirty="0">
              <a:latin typeface="Calibri" panose="020F0502020204030204" pitchFamily="34" charset="0"/>
              <a:ea typeface="Calibri" panose="020F0502020204030204" pitchFamily="34" charset="0"/>
              <a:cs typeface="Calibri" panose="020F0502020204030204" pitchFamily="34" charset="0"/>
            </a:rPr>
            <a:t>31. 1. 2025</a:t>
          </a:r>
        </a:p>
      </dsp:txBody>
      <dsp:txXfrm>
        <a:off x="145381" y="1042879"/>
        <a:ext cx="939339" cy="549520"/>
      </dsp:txXfrm>
    </dsp:sp>
    <dsp:sp modelId="{7D797B29-4003-410D-9515-3E6D3B695C79}">
      <dsp:nvSpPr>
        <dsp:cNvPr id="0" name=""/>
        <dsp:cNvSpPr/>
      </dsp:nvSpPr>
      <dsp:spPr>
        <a:xfrm>
          <a:off x="1314777" y="0"/>
          <a:ext cx="1216914" cy="21082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l-SI" sz="1200" b="1" kern="1200" dirty="0">
              <a:latin typeface="Calibri" panose="020F0502020204030204" pitchFamily="34" charset="0"/>
              <a:ea typeface="Calibri" panose="020F0502020204030204" pitchFamily="34" charset="0"/>
              <a:cs typeface="Calibri" panose="020F0502020204030204" pitchFamily="34" charset="0"/>
            </a:rPr>
            <a:t>DOPOLNITEV PROJEKTOV</a:t>
          </a:r>
        </a:p>
      </dsp:txBody>
      <dsp:txXfrm>
        <a:off x="1314777" y="0"/>
        <a:ext cx="1216914" cy="632467"/>
      </dsp:txXfrm>
    </dsp:sp>
    <dsp:sp modelId="{875E1D6C-BA2D-409E-BADA-3E7E24C1C5B2}">
      <dsp:nvSpPr>
        <dsp:cNvPr id="0" name=""/>
        <dsp:cNvSpPr/>
      </dsp:nvSpPr>
      <dsp:spPr>
        <a:xfrm>
          <a:off x="1436468" y="1038384"/>
          <a:ext cx="973531" cy="55851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sl-SI" sz="1400" kern="1200" dirty="0">
              <a:latin typeface="Calibri" panose="020F0502020204030204" pitchFamily="34" charset="0"/>
              <a:ea typeface="Calibri" panose="020F0502020204030204" pitchFamily="34" charset="0"/>
              <a:cs typeface="Calibri" panose="020F0502020204030204" pitchFamily="34" charset="0"/>
            </a:rPr>
            <a:t>8. 2. 2025</a:t>
          </a:r>
        </a:p>
      </dsp:txBody>
      <dsp:txXfrm>
        <a:off x="1452826" y="1054742"/>
        <a:ext cx="940815" cy="525795"/>
      </dsp:txXfrm>
    </dsp:sp>
    <dsp:sp modelId="{8498A849-C5B1-4289-9819-254E445B2B9C}">
      <dsp:nvSpPr>
        <dsp:cNvPr id="0" name=""/>
        <dsp:cNvSpPr/>
      </dsp:nvSpPr>
      <dsp:spPr>
        <a:xfrm>
          <a:off x="2622959" y="0"/>
          <a:ext cx="1216914" cy="21082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sl-SI" sz="1200" b="1" kern="1200" dirty="0">
            <a:latin typeface="Calibri" panose="020F0502020204030204" pitchFamily="34" charset="0"/>
            <a:ea typeface="Calibri" panose="020F0502020204030204" pitchFamily="34" charset="0"/>
            <a:cs typeface="Calibri" panose="020F0502020204030204" pitchFamily="34" charset="0"/>
          </a:endParaRPr>
        </a:p>
        <a:p>
          <a:pPr marL="0" lvl="0" indent="0" algn="ctr" defTabSz="533400">
            <a:lnSpc>
              <a:spcPct val="90000"/>
            </a:lnSpc>
            <a:spcBef>
              <a:spcPct val="0"/>
            </a:spcBef>
            <a:spcAft>
              <a:spcPct val="35000"/>
            </a:spcAft>
            <a:buNone/>
          </a:pPr>
          <a:r>
            <a:rPr lang="sl-SI" sz="1200" b="1" kern="1200" dirty="0">
              <a:latin typeface="Calibri" panose="020F0502020204030204" pitchFamily="34" charset="0"/>
              <a:ea typeface="Calibri" panose="020F0502020204030204" pitchFamily="34" charset="0"/>
              <a:cs typeface="Calibri" panose="020F0502020204030204" pitchFamily="34" charset="0"/>
            </a:rPr>
            <a:t>OCENJEVANJE PO SPECIFIČNIH MERILIH</a:t>
          </a:r>
        </a:p>
      </dsp:txBody>
      <dsp:txXfrm>
        <a:off x="2622959" y="0"/>
        <a:ext cx="1216914" cy="632467"/>
      </dsp:txXfrm>
    </dsp:sp>
    <dsp:sp modelId="{A47665D5-92D2-4EC8-93D8-B699A6A06620}">
      <dsp:nvSpPr>
        <dsp:cNvPr id="0" name=""/>
        <dsp:cNvSpPr/>
      </dsp:nvSpPr>
      <dsp:spPr>
        <a:xfrm>
          <a:off x="2744651" y="1032087"/>
          <a:ext cx="973531" cy="57110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sl-SI" sz="1400" kern="1200" dirty="0">
              <a:latin typeface="Calibri" panose="020F0502020204030204" pitchFamily="34" charset="0"/>
              <a:ea typeface="Calibri" panose="020F0502020204030204" pitchFamily="34" charset="0"/>
              <a:cs typeface="Calibri" panose="020F0502020204030204" pitchFamily="34" charset="0"/>
            </a:rPr>
            <a:t>25. 2. 2025</a:t>
          </a:r>
        </a:p>
      </dsp:txBody>
      <dsp:txXfrm>
        <a:off x="2761378" y="1048814"/>
        <a:ext cx="940077" cy="537651"/>
      </dsp:txXfrm>
    </dsp:sp>
    <dsp:sp modelId="{4090AE04-0A34-4DC1-B505-6FABEF8B1FE8}">
      <dsp:nvSpPr>
        <dsp:cNvPr id="0" name=""/>
        <dsp:cNvSpPr/>
      </dsp:nvSpPr>
      <dsp:spPr>
        <a:xfrm>
          <a:off x="3931142" y="0"/>
          <a:ext cx="1216914" cy="21082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sl-SI" sz="1200" b="1" kern="1200" dirty="0">
            <a:latin typeface="Calibri" panose="020F0502020204030204" pitchFamily="34" charset="0"/>
            <a:ea typeface="Calibri" panose="020F0502020204030204" pitchFamily="34" charset="0"/>
            <a:cs typeface="Calibri" panose="020F0502020204030204" pitchFamily="34" charset="0"/>
          </a:endParaRPr>
        </a:p>
        <a:p>
          <a:pPr marL="0" lvl="0" indent="0" algn="ctr" defTabSz="533400">
            <a:lnSpc>
              <a:spcPct val="90000"/>
            </a:lnSpc>
            <a:spcBef>
              <a:spcPct val="0"/>
            </a:spcBef>
            <a:spcAft>
              <a:spcPct val="35000"/>
            </a:spcAft>
            <a:buNone/>
          </a:pPr>
          <a:r>
            <a:rPr lang="sl-SI" sz="1200" b="1" kern="1200" dirty="0">
              <a:latin typeface="Calibri" panose="020F0502020204030204" pitchFamily="34" charset="0"/>
              <a:ea typeface="Calibri" panose="020F0502020204030204" pitchFamily="34" charset="0"/>
              <a:cs typeface="Calibri" panose="020F0502020204030204" pitchFamily="34" charset="0"/>
            </a:rPr>
            <a:t>IZBOR IN POTRDITEV PROJEKTOV NA NIVOJU LAS</a:t>
          </a:r>
        </a:p>
      </dsp:txBody>
      <dsp:txXfrm>
        <a:off x="3931142" y="0"/>
        <a:ext cx="1216914" cy="632467"/>
      </dsp:txXfrm>
    </dsp:sp>
    <dsp:sp modelId="{08D8122E-4E8E-43BB-983B-74051D4C7469}">
      <dsp:nvSpPr>
        <dsp:cNvPr id="0" name=""/>
        <dsp:cNvSpPr/>
      </dsp:nvSpPr>
      <dsp:spPr>
        <a:xfrm>
          <a:off x="4052833" y="802924"/>
          <a:ext cx="973531" cy="50811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sl-SI" sz="1200" kern="1200" dirty="0">
              <a:latin typeface="Calibri" panose="020F0502020204030204" pitchFamily="34" charset="0"/>
              <a:ea typeface="Calibri" panose="020F0502020204030204" pitchFamily="34" charset="0"/>
              <a:cs typeface="Calibri" panose="020F0502020204030204" pitchFamily="34" charset="0"/>
            </a:rPr>
            <a:t>PRVA POLOVICA MARCA</a:t>
          </a:r>
        </a:p>
      </dsp:txBody>
      <dsp:txXfrm>
        <a:off x="4067715" y="817806"/>
        <a:ext cx="943767" cy="478346"/>
      </dsp:txXfrm>
    </dsp:sp>
    <dsp:sp modelId="{E6C89C22-8704-4D37-A0ED-7619C1D2C1C4}">
      <dsp:nvSpPr>
        <dsp:cNvPr id="0" name=""/>
        <dsp:cNvSpPr/>
      </dsp:nvSpPr>
      <dsp:spPr>
        <a:xfrm>
          <a:off x="4052833" y="1383037"/>
          <a:ext cx="973531" cy="58813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sl-SI" sz="1200" kern="1200" dirty="0">
              <a:latin typeface="Calibri" panose="020F0502020204030204" pitchFamily="34" charset="0"/>
              <a:ea typeface="Calibri" panose="020F0502020204030204" pitchFamily="34" charset="0"/>
              <a:cs typeface="Calibri" panose="020F0502020204030204" pitchFamily="34" charset="0"/>
            </a:rPr>
            <a:t>SOGLASJA IN DOVOLJENJA</a:t>
          </a:r>
        </a:p>
      </dsp:txBody>
      <dsp:txXfrm>
        <a:off x="4070059" y="1400263"/>
        <a:ext cx="939079" cy="553686"/>
      </dsp:txXfrm>
    </dsp:sp>
    <dsp:sp modelId="{BDBA290E-3A9D-4C8B-957A-D38C526DA150}">
      <dsp:nvSpPr>
        <dsp:cNvPr id="0" name=""/>
        <dsp:cNvSpPr/>
      </dsp:nvSpPr>
      <dsp:spPr>
        <a:xfrm>
          <a:off x="5239325" y="0"/>
          <a:ext cx="1216914" cy="21082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l-SI" sz="1200" b="1" kern="1200" dirty="0">
              <a:latin typeface="Calibri" panose="020F0502020204030204" pitchFamily="34" charset="0"/>
              <a:ea typeface="Calibri" panose="020F0502020204030204" pitchFamily="34" charset="0"/>
              <a:cs typeface="Calibri" panose="020F0502020204030204" pitchFamily="34" charset="0"/>
            </a:rPr>
            <a:t>SKLEPI NA NIVOJU LAS</a:t>
          </a:r>
        </a:p>
      </dsp:txBody>
      <dsp:txXfrm>
        <a:off x="5239325" y="0"/>
        <a:ext cx="1216914" cy="632467"/>
      </dsp:txXfrm>
    </dsp:sp>
    <dsp:sp modelId="{BBF92829-0E90-4C53-9386-E4A0933F030C}">
      <dsp:nvSpPr>
        <dsp:cNvPr id="0" name=""/>
        <dsp:cNvSpPr/>
      </dsp:nvSpPr>
      <dsp:spPr>
        <a:xfrm>
          <a:off x="5361016" y="1063584"/>
          <a:ext cx="973531" cy="50811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sl-SI" sz="1400" kern="1200" dirty="0">
              <a:latin typeface="Calibri" panose="020F0502020204030204" pitchFamily="34" charset="0"/>
              <a:ea typeface="Calibri" panose="020F0502020204030204" pitchFamily="34" charset="0"/>
              <a:cs typeface="Calibri" panose="020F0502020204030204" pitchFamily="34" charset="0"/>
            </a:rPr>
            <a:t>SREDINA MARCA</a:t>
          </a:r>
        </a:p>
      </dsp:txBody>
      <dsp:txXfrm>
        <a:off x="5375898" y="1078466"/>
        <a:ext cx="943767" cy="478346"/>
      </dsp:txXfrm>
    </dsp:sp>
    <dsp:sp modelId="{E918CFC7-37E1-474D-B89A-697A3AD26312}">
      <dsp:nvSpPr>
        <dsp:cNvPr id="0" name=""/>
        <dsp:cNvSpPr/>
      </dsp:nvSpPr>
      <dsp:spPr>
        <a:xfrm>
          <a:off x="6547507" y="0"/>
          <a:ext cx="1216914" cy="21082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l-SI" sz="1200" b="1" kern="1200" dirty="0">
              <a:latin typeface="Calibri" panose="020F0502020204030204" pitchFamily="34" charset="0"/>
              <a:ea typeface="Calibri" panose="020F0502020204030204" pitchFamily="34" charset="0"/>
              <a:cs typeface="Calibri" panose="020F0502020204030204" pitchFamily="34" charset="0"/>
            </a:rPr>
            <a:t>PREDLOŽITEV ARSKTRP</a:t>
          </a:r>
        </a:p>
      </dsp:txBody>
      <dsp:txXfrm>
        <a:off x="6547507" y="0"/>
        <a:ext cx="1216914" cy="632467"/>
      </dsp:txXfrm>
    </dsp:sp>
    <dsp:sp modelId="{10CC734F-E384-4626-8C7F-62A524E2AF49}">
      <dsp:nvSpPr>
        <dsp:cNvPr id="0" name=""/>
        <dsp:cNvSpPr/>
      </dsp:nvSpPr>
      <dsp:spPr>
        <a:xfrm>
          <a:off x="6671253" y="794765"/>
          <a:ext cx="973531" cy="50811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sl-SI" sz="1400" kern="1200" dirty="0">
              <a:latin typeface="Calibri" panose="020F0502020204030204" pitchFamily="34" charset="0"/>
              <a:ea typeface="Calibri" panose="020F0502020204030204" pitchFamily="34" charset="0"/>
              <a:cs typeface="Calibri" panose="020F0502020204030204" pitchFamily="34" charset="0"/>
            </a:rPr>
            <a:t>APRIL</a:t>
          </a:r>
        </a:p>
      </dsp:txBody>
      <dsp:txXfrm>
        <a:off x="6686135" y="809647"/>
        <a:ext cx="943767" cy="478346"/>
      </dsp:txXfrm>
    </dsp:sp>
    <dsp:sp modelId="{640D056E-4006-4F98-8677-2BD0AAF8A948}">
      <dsp:nvSpPr>
        <dsp:cNvPr id="0" name=""/>
        <dsp:cNvSpPr/>
      </dsp:nvSpPr>
      <dsp:spPr>
        <a:xfrm>
          <a:off x="6669199" y="1383037"/>
          <a:ext cx="973531" cy="58813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sl-SI" sz="1000" kern="1200" dirty="0">
              <a:latin typeface="Calibri" panose="020F0502020204030204" pitchFamily="34" charset="0"/>
              <a:ea typeface="Calibri" panose="020F0502020204030204" pitchFamily="34" charset="0"/>
              <a:cs typeface="Calibri" panose="020F0502020204030204" pitchFamily="34" charset="0"/>
            </a:rPr>
            <a:t>UPRAVIČENOST STROŠKOV</a:t>
          </a:r>
        </a:p>
      </dsp:txBody>
      <dsp:txXfrm>
        <a:off x="6686425" y="1400263"/>
        <a:ext cx="939079" cy="553686"/>
      </dsp:txXfrm>
    </dsp:sp>
    <dsp:sp modelId="{8A12F378-AB21-4543-9C06-7A08ED08696E}">
      <dsp:nvSpPr>
        <dsp:cNvPr id="0" name=""/>
        <dsp:cNvSpPr/>
      </dsp:nvSpPr>
      <dsp:spPr>
        <a:xfrm>
          <a:off x="7855690" y="0"/>
          <a:ext cx="1216914" cy="21082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l-SI" sz="1100" b="1" kern="1200" dirty="0">
              <a:latin typeface="Calibri" panose="020F0502020204030204" pitchFamily="34" charset="0"/>
              <a:ea typeface="Calibri" panose="020F0502020204030204" pitchFamily="34" charset="0"/>
              <a:cs typeface="Calibri" panose="020F0502020204030204" pitchFamily="34" charset="0"/>
            </a:rPr>
            <a:t>ODLOČBA O SOFINANCIRANJU</a:t>
          </a:r>
        </a:p>
      </dsp:txBody>
      <dsp:txXfrm>
        <a:off x="7855690" y="0"/>
        <a:ext cx="1216914" cy="632467"/>
      </dsp:txXfrm>
    </dsp:sp>
    <dsp:sp modelId="{737979BE-90E5-4500-8BD9-87360C2BAABB}">
      <dsp:nvSpPr>
        <dsp:cNvPr id="0" name=""/>
        <dsp:cNvSpPr/>
      </dsp:nvSpPr>
      <dsp:spPr>
        <a:xfrm>
          <a:off x="7984771" y="771988"/>
          <a:ext cx="973531" cy="55851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sl-SI" sz="1600" kern="1200" dirty="0">
              <a:latin typeface="Calibri" panose="020F0502020204030204" pitchFamily="34" charset="0"/>
              <a:ea typeface="Calibri" panose="020F0502020204030204" pitchFamily="34" charset="0"/>
              <a:cs typeface="Calibri" panose="020F0502020204030204" pitchFamily="34" charset="0"/>
            </a:rPr>
            <a:t>AVGUST</a:t>
          </a:r>
          <a:endParaRPr lang="sl-SI" sz="1400" kern="1200" dirty="0">
            <a:latin typeface="Calibri" panose="020F0502020204030204" pitchFamily="34" charset="0"/>
            <a:ea typeface="Calibri" panose="020F0502020204030204" pitchFamily="34" charset="0"/>
            <a:cs typeface="Calibri" panose="020F0502020204030204" pitchFamily="34" charset="0"/>
          </a:endParaRPr>
        </a:p>
      </dsp:txBody>
      <dsp:txXfrm>
        <a:off x="8001129" y="788346"/>
        <a:ext cx="940815" cy="5257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5:30:12.989"/>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6594" y="4748332"/>
            <a:ext cx="5492750" cy="4498420"/>
          </a:xfrm>
          <a:prstGeom prst="rect">
            <a:avLst/>
          </a:prstGeom>
          <a:noFill/>
          <a:ln>
            <a:noFill/>
          </a:ln>
        </p:spPr>
        <p:txBody>
          <a:bodyPr spcFirstLastPara="1" wrap="square" lIns="96335" tIns="96335" rIns="96335" bIns="9633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66692A49-BFD3-7964-7F78-F36CE2F88E8B}"/>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DC55EBFB-6214-348C-4841-AAC5A478A7B7}"/>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6D279214-15BC-B6D1-BA92-233B15A7763A}"/>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a:p>
        </p:txBody>
      </p:sp>
    </p:spTree>
    <p:extLst>
      <p:ext uri="{BB962C8B-B14F-4D97-AF65-F5344CB8AC3E}">
        <p14:creationId xmlns:p14="http://schemas.microsoft.com/office/powerpoint/2010/main" val="1586784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42F4D256-DAC3-C180-25DE-17E422047999}"/>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8C392BF0-05DC-9495-FEF4-79488D2CE380}"/>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6A2054C1-015B-2523-EE41-FF78499AA598}"/>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r>
              <a:rPr lang="sl-SI" sz="1200" b="1" dirty="0">
                <a:latin typeface="Calibri" panose="020F0502020204030204" pitchFamily="34" charset="0"/>
                <a:ea typeface="Calibri" panose="020F0502020204030204" pitchFamily="34" charset="0"/>
                <a:cs typeface="Calibri" panose="020F0502020204030204" pitchFamily="34" charset="0"/>
              </a:rPr>
              <a:t>RAST IN DELOVNA MESTA NA PODEŽELJU</a:t>
            </a:r>
          </a:p>
          <a:p>
            <a:pPr marL="0" indent="0">
              <a:buNone/>
            </a:pPr>
            <a:r>
              <a:rPr lang="sl-SI" sz="1200" dirty="0">
                <a:latin typeface="Calibri" panose="020F0502020204030204" pitchFamily="34" charset="0"/>
                <a:ea typeface="Calibri" panose="020F0502020204030204" pitchFamily="34" charset="0"/>
                <a:cs typeface="Calibri" panose="020F0502020204030204" pitchFamily="34" charset="0"/>
              </a:rPr>
              <a:t>To se nanaša na </a:t>
            </a:r>
            <a:r>
              <a:rPr lang="sl-SI" sz="1200" b="1" dirty="0">
                <a:latin typeface="Calibri" panose="020F0502020204030204" pitchFamily="34" charset="0"/>
                <a:ea typeface="Calibri" panose="020F0502020204030204" pitchFamily="34" charset="0"/>
                <a:cs typeface="Calibri" panose="020F0502020204030204" pitchFamily="34" charset="0"/>
              </a:rPr>
              <a:t>zaposlitve, ko projekt deluje</a:t>
            </a:r>
            <a:r>
              <a:rPr lang="sl-SI" sz="1200" dirty="0">
                <a:latin typeface="Calibri" panose="020F0502020204030204" pitchFamily="34" charset="0"/>
                <a:ea typeface="Calibri" panose="020F0502020204030204" pitchFamily="34" charset="0"/>
                <a:cs typeface="Calibri" panose="020F0502020204030204" pitchFamily="34" charset="0"/>
              </a:rPr>
              <a:t>, tj. če je projekt vzpostavitev trgovine na kmetiji, ne vključuje zaposlitev, ustvarjenih v fazi načrtovanja/izgradnje - svetovalci/arhitekt/gradbeniki, temveč zaposlitve, ki se ustvarijo, ko trgovina deluje (vodja, prodajalci itd.). </a:t>
            </a:r>
            <a:r>
              <a:rPr lang="sl-SI" sz="1200" b="1" dirty="0">
                <a:latin typeface="Calibri" panose="020F0502020204030204" pitchFamily="34" charset="0"/>
                <a:ea typeface="Calibri" panose="020F0502020204030204" pitchFamily="34" charset="0"/>
                <a:cs typeface="Calibri" panose="020F0502020204030204" pitchFamily="34" charset="0"/>
              </a:rPr>
              <a:t>Prostovoljno delo </a:t>
            </a:r>
            <a:r>
              <a:rPr lang="sl-SI" sz="1200" dirty="0">
                <a:latin typeface="Calibri" panose="020F0502020204030204" pitchFamily="34" charset="0"/>
                <a:ea typeface="Calibri" panose="020F0502020204030204" pitchFamily="34" charset="0"/>
                <a:cs typeface="Calibri" panose="020F0502020204030204" pitchFamily="34" charset="0"/>
              </a:rPr>
              <a:t>se ne sme šteti, vključena pa je </a:t>
            </a:r>
            <a:r>
              <a:rPr lang="sl-SI" sz="1200" b="1" dirty="0">
                <a:latin typeface="Calibri" panose="020F0502020204030204" pitchFamily="34" charset="0"/>
                <a:ea typeface="Calibri" panose="020F0502020204030204" pitchFamily="34" charset="0"/>
                <a:cs typeface="Calibri" panose="020F0502020204030204" pitchFamily="34" charset="0"/>
              </a:rPr>
              <a:t>samozaposlitev</a:t>
            </a:r>
            <a:r>
              <a:rPr lang="sl-SI" sz="1200" dirty="0">
                <a:latin typeface="Calibri" panose="020F0502020204030204" pitchFamily="34" charset="0"/>
                <a:ea typeface="Calibri" panose="020F0502020204030204" pitchFamily="34" charset="0"/>
                <a:cs typeface="Calibri" panose="020F0502020204030204" pitchFamily="34" charset="0"/>
              </a:rPr>
              <a:t>. Kazalnik se izračuna v PDM; zato je pri preoblikovanju obstoječega delovnega mesta s </a:t>
            </a:r>
            <a:r>
              <a:rPr lang="sl-SI" sz="1200" b="1" dirty="0">
                <a:latin typeface="Calibri" panose="020F0502020204030204" pitchFamily="34" charset="0"/>
                <a:ea typeface="Calibri" panose="020F0502020204030204" pitchFamily="34" charset="0"/>
                <a:cs typeface="Calibri" panose="020F0502020204030204" pitchFamily="34" charset="0"/>
              </a:rPr>
              <a:t>polovičnim delovnim časom v delovno mesto s polnim delovnim časom vrednost kazalnika 0,5</a:t>
            </a:r>
            <a:r>
              <a:rPr lang="sl-SI" sz="1200" dirty="0">
                <a:latin typeface="Calibri" panose="020F0502020204030204" pitchFamily="34" charset="0"/>
                <a:ea typeface="Calibri" panose="020F0502020204030204" pitchFamily="34" charset="0"/>
                <a:cs typeface="Calibri" panose="020F0502020204030204" pitchFamily="34" charset="0"/>
              </a:rPr>
              <a:t>. Za upoštevanje enega ustvarjenega delovnega mesta v ekvivalentu polnega delovnega časa </a:t>
            </a:r>
            <a:r>
              <a:rPr lang="sl-SI" sz="1200" b="1" dirty="0">
                <a:solidFill>
                  <a:srgbClr val="FF0000"/>
                </a:solidFill>
                <a:latin typeface="Calibri" panose="020F0502020204030204" pitchFamily="34" charset="0"/>
                <a:ea typeface="Calibri" panose="020F0502020204030204" pitchFamily="34" charset="0"/>
                <a:cs typeface="Calibri" panose="020F0502020204030204" pitchFamily="34" charset="0"/>
              </a:rPr>
              <a:t>mora pogodba trajati eno leto ali več (npr. šestmesečna pogodba pri 100 % je 0,5). </a:t>
            </a:r>
          </a:p>
          <a:p>
            <a:pPr marL="0" indent="0">
              <a:buNone/>
            </a:pPr>
            <a:endParaRPr lang="sl-SI" sz="1200" b="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sl-SI" sz="1200" dirty="0">
                <a:latin typeface="Calibri" panose="020F0502020204030204" pitchFamily="34" charset="0"/>
                <a:ea typeface="Calibri" panose="020F0502020204030204" pitchFamily="34" charset="0"/>
                <a:cs typeface="Calibri" panose="020F0502020204030204" pitchFamily="34" charset="0"/>
              </a:rPr>
              <a:t>V: Ali je dokaz za novo delovno mesto v sklopu </a:t>
            </a:r>
            <a:r>
              <a:rPr lang="sl-SI" sz="1200" b="1" dirty="0">
                <a:latin typeface="Calibri" panose="020F0502020204030204" pitchFamily="34" charset="0"/>
                <a:ea typeface="Calibri" panose="020F0502020204030204" pitchFamily="34" charset="0"/>
                <a:cs typeface="Calibri" panose="020F0502020204030204" pitchFamily="34" charset="0"/>
              </a:rPr>
              <a:t>izvedbenega projekta EKSRP lahko zaposlitev osebe, ki ni invalidna oseba. V vlogi je namreč prijavitelj navedel, da bodo pri partnerju </a:t>
            </a:r>
            <a:r>
              <a:rPr lang="sl-SI" sz="1200" dirty="0">
                <a:latin typeface="Calibri" panose="020F0502020204030204" pitchFamily="34" charset="0"/>
                <a:ea typeface="Calibri" panose="020F0502020204030204" pitchFamily="34" charset="0"/>
                <a:cs typeface="Calibri" panose="020F0502020204030204" pitchFamily="34" charset="0"/>
              </a:rPr>
              <a:t>zaposlili novo osebo, vključena pa bo tudi ranljiva oseba, invalid. Partner bo namreč izvajal aktivnosti, v katere bodo vključeni tudi invalidi, ranljive osebe. Ali bi partner projekta moral zaposliti invalidno osebo, ali je dovolj dokaz M-1 obrazec in pogodba o zaposlitvi za novo zaposlitev, kot aktivnosti pa delo z ranljivimi osebami?</a:t>
            </a:r>
          </a:p>
          <a:p>
            <a:pPr marL="0" indent="0">
              <a:buNone/>
            </a:pPr>
            <a:r>
              <a:rPr lang="sl-SI" sz="1200" dirty="0">
                <a:latin typeface="Calibri" panose="020F0502020204030204" pitchFamily="34" charset="0"/>
                <a:ea typeface="Calibri" panose="020F0502020204030204" pitchFamily="34" charset="0"/>
                <a:cs typeface="Calibri" panose="020F0502020204030204" pitchFamily="34" charset="0"/>
              </a:rPr>
              <a:t>O: Če je bilo v projektu zastavljeno tako, da bodo zaposlili invalidno osebo je potrebno to tudi ob </a:t>
            </a:r>
            <a:r>
              <a:rPr lang="sl-SI" sz="1200" b="1" dirty="0">
                <a:latin typeface="Calibri" panose="020F0502020204030204" pitchFamily="34" charset="0"/>
                <a:ea typeface="Calibri" panose="020F0502020204030204" pitchFamily="34" charset="0"/>
                <a:cs typeface="Calibri" panose="020F0502020204030204" pitchFamily="34" charset="0"/>
              </a:rPr>
              <a:t>zahtevku izkazati</a:t>
            </a:r>
            <a:r>
              <a:rPr lang="sl-SI" sz="1200" dirty="0">
                <a:latin typeface="Calibri" panose="020F0502020204030204" pitchFamily="34" charset="0"/>
                <a:ea typeface="Calibri" panose="020F0502020204030204" pitchFamily="34" charset="0"/>
                <a:cs typeface="Calibri" panose="020F0502020204030204" pitchFamily="34" charset="0"/>
              </a:rPr>
              <a:t>. V nasprotnem primeru, če je projekt že odobren s strani AKTRP, in se zaposlitev ne izvede tako kot je bila v vlogi zastavljena, pa je potrebno predhodno zaprositi za </a:t>
            </a:r>
            <a:r>
              <a:rPr lang="sl-SI" sz="1200" b="1" dirty="0">
                <a:latin typeface="Calibri" panose="020F0502020204030204" pitchFamily="34" charset="0"/>
                <a:ea typeface="Calibri" panose="020F0502020204030204" pitchFamily="34" charset="0"/>
                <a:cs typeface="Calibri" panose="020F0502020204030204" pitchFamily="34" charset="0"/>
              </a:rPr>
              <a:t>spremembo projekta</a:t>
            </a:r>
            <a:r>
              <a:rPr lang="sl-SI" sz="1200" dirty="0">
                <a:latin typeface="Calibri" panose="020F0502020204030204" pitchFamily="34" charset="0"/>
                <a:ea typeface="Calibri" panose="020F0502020204030204" pitchFamily="34" charset="0"/>
                <a:cs typeface="Calibri" panose="020F0502020204030204" pitchFamily="34" charset="0"/>
              </a:rPr>
              <a:t>. Dokazilo za novo delovno mesto je pogodba o zaposlitvi. Dokazila za aktivnosti dela z ranljivimi osebami pa so lahko liste prisotnih, fotografije, …</a:t>
            </a:r>
            <a:br>
              <a:rPr lang="sl-SI" sz="1200" dirty="0">
                <a:latin typeface="Calibri" panose="020F0502020204030204" pitchFamily="34" charset="0"/>
                <a:ea typeface="Calibri" panose="020F0502020204030204" pitchFamily="34" charset="0"/>
                <a:cs typeface="Calibri" panose="020F0502020204030204" pitchFamily="34" charset="0"/>
              </a:rPr>
            </a:b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V: Pri partnerju projekta EKSRP imajo zaposlitev preko javnega dela. Z osebo v javnem delu je podpisana pogodba do konec tega leta. Partner projekta bo ustvaril novo delovno mesto skladno z vlogo. Novo delovno mesto bo ustvaril še pred zaključkom delovnega razmerja osebe v javnem delu. Pri podpisu pogodbe za novo delovno mesto se bo število zaposlitev povečalo iz 2 osebi (vključena oseba v javnem delu) na 3. Torej bo dosežen kazalnik nove zaposlitve. Ali se bo po prenehanju zaposlitve preko javnih del še štela nova zaposlitev kot dokazilo za novo delovno mesto? Nova zaposlitev ostaja, za javno delo pa se še ne ve, če bo lahko podaljšano. Lahko se zgodi, da javno delo ne bo podaljšano, torej bo ob oddaji zahtevka </a:t>
            </a:r>
            <a:r>
              <a:rPr lang="sl-SI" sz="1200" b="1" dirty="0">
                <a:latin typeface="Calibri" panose="020F0502020204030204" pitchFamily="34" charset="0"/>
                <a:ea typeface="Calibri" panose="020F0502020204030204" pitchFamily="34" charset="0"/>
                <a:cs typeface="Calibri" panose="020F0502020204030204" pitchFamily="34" charset="0"/>
              </a:rPr>
              <a:t>število zaposlenih </a:t>
            </a:r>
            <a:r>
              <a:rPr lang="sl-SI" sz="1200" dirty="0">
                <a:latin typeface="Calibri" panose="020F0502020204030204" pitchFamily="34" charset="0"/>
                <a:ea typeface="Calibri" panose="020F0502020204030204" pitchFamily="34" charset="0"/>
                <a:cs typeface="Calibri" panose="020F0502020204030204" pitchFamily="34" charset="0"/>
              </a:rPr>
              <a:t>2 (brez osebe v javnem delu). </a:t>
            </a:r>
          </a:p>
          <a:p>
            <a:pPr marL="0" indent="0">
              <a:buNone/>
            </a:pPr>
            <a:r>
              <a:rPr lang="sl-SI" sz="1200" dirty="0">
                <a:latin typeface="Calibri" panose="020F0502020204030204" pitchFamily="34" charset="0"/>
                <a:ea typeface="Calibri" panose="020F0502020204030204" pitchFamily="34" charset="0"/>
                <a:cs typeface="Calibri" panose="020F0502020204030204" pitchFamily="34" charset="0"/>
              </a:rPr>
              <a:t>O: Odgovor AKTRP: Za projekt je pomembno, da se </a:t>
            </a:r>
            <a:r>
              <a:rPr lang="sl-SI" sz="1200" b="1" dirty="0">
                <a:latin typeface="Calibri" panose="020F0502020204030204" pitchFamily="34" charset="0"/>
                <a:ea typeface="Calibri" panose="020F0502020204030204" pitchFamily="34" charset="0"/>
                <a:cs typeface="Calibri" panose="020F0502020204030204" pitchFamily="34" charset="0"/>
              </a:rPr>
              <a:t>novo ustvarjeno delovno mesto, kot rezultat projekta, ohranja še 3 leta po zadnjem izplačilu sredstev</a:t>
            </a:r>
            <a:r>
              <a:rPr lang="sl-SI" sz="1200" dirty="0">
                <a:latin typeface="Calibri" panose="020F0502020204030204" pitchFamily="34" charset="0"/>
                <a:ea typeface="Calibri" panose="020F0502020204030204" pitchFamily="34" charset="0"/>
                <a:cs typeface="Calibri" panose="020F0502020204030204" pitchFamily="34" charset="0"/>
              </a:rPr>
              <a:t>. Ostale zaposlitve pri upravičencu pa ne predstavljajo obveznosti za dotični projekt. </a:t>
            </a:r>
          </a:p>
          <a:p>
            <a:pPr marL="0" indent="0">
              <a:buNone/>
            </a:pPr>
            <a:endParaRPr lang="sl-SI" sz="12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sl-SI" sz="1200" b="1" dirty="0">
                <a:latin typeface="Calibri" panose="020F0502020204030204" pitchFamily="34" charset="0"/>
                <a:ea typeface="Calibri" panose="020F0502020204030204" pitchFamily="34" charset="0"/>
                <a:cs typeface="Calibri" panose="020F0502020204030204" pitchFamily="34" charset="0"/>
              </a:rPr>
              <a:t>RAZVOJ PODEŽELSKEGA GOSPODARSTVA</a:t>
            </a:r>
          </a:p>
          <a:p>
            <a:r>
              <a:rPr lang="sl-SI" sz="1200" b="1" dirty="0">
                <a:latin typeface="Calibri" panose="020F0502020204030204" pitchFamily="34" charset="0"/>
                <a:ea typeface="Calibri" panose="020F0502020204030204" pitchFamily="34" charset="0"/>
                <a:cs typeface="Calibri" panose="020F0502020204030204" pitchFamily="34" charset="0"/>
              </a:rPr>
              <a:t>Namen: </a:t>
            </a:r>
            <a:r>
              <a:rPr lang="sl-SI" sz="1200" dirty="0">
                <a:latin typeface="Calibri" panose="020F0502020204030204" pitchFamily="34" charset="0"/>
                <a:ea typeface="Calibri" panose="020F0502020204030204" pitchFamily="34" charset="0"/>
                <a:cs typeface="Calibri" panose="020F0502020204030204" pitchFamily="34" charset="0"/>
              </a:rPr>
              <a:t>Kvantitativna opredelitev podpore SKP za mala in srednje velika podjetja, nepridobitne organizacije, javne organe, diverzifikacijo kmetijskih gospodarstev za razvoj podjetij podeželskega gospodarstva (razen podpore kmetijstvu, tj. primarni kmetijski proizvodnji), vključno s podjetji biogospodarstva. Ta kazalnik ni omejen na novo ustanovljena podjetja. </a:t>
            </a:r>
          </a:p>
          <a:p>
            <a:r>
              <a:rPr lang="sl-SI" sz="1200" b="1" dirty="0" err="1">
                <a:latin typeface="Calibri" panose="020F0502020204030204" pitchFamily="34" charset="0"/>
                <a:ea typeface="Calibri" panose="020F0502020204030204" pitchFamily="34" charset="0"/>
                <a:cs typeface="Calibri" panose="020F0502020204030204" pitchFamily="34" charset="0"/>
              </a:rPr>
              <a:t>Biogospodarstvo</a:t>
            </a:r>
            <a:r>
              <a:rPr lang="sl-SI" sz="1200" dirty="0">
                <a:latin typeface="Calibri" panose="020F0502020204030204" pitchFamily="34" charset="0"/>
                <a:ea typeface="Calibri" panose="020F0502020204030204" pitchFamily="34" charset="0"/>
                <a:cs typeface="Calibri" panose="020F0502020204030204" pitchFamily="34" charset="0"/>
              </a:rPr>
              <a:t> zajema vse sektorje in sisteme, ki so odvisni od bioloških virov (živali, rastlin, mikroorganizmov in pridobljene biomase, vključno z organskimi odpadki), njihovih funkcij in načel. Vključuje in povezuje: ekosisteme ter storitve, ki jih zagotavljajo; vse primarne proizvodne sektorje, ki uporabljajo in proizvajajo biološke vire (kmetijstvo, gozdarstvo ter vse gospodarske in industrijske sektorje, ki uporabljajo biološke vire in procese za proizvodnjo hrane, krme, bioloških proizvodov, energije in storitev). </a:t>
            </a:r>
            <a:r>
              <a:rPr lang="sl-SI" sz="1200" b="1" dirty="0">
                <a:latin typeface="Calibri" panose="020F0502020204030204" pitchFamily="34" charset="0"/>
                <a:ea typeface="Calibri" panose="020F0502020204030204" pitchFamily="34" charset="0"/>
                <a:cs typeface="Calibri" panose="020F0502020204030204" pitchFamily="34" charset="0"/>
              </a:rPr>
              <a:t>Ta kazalnik se osredotoča na podporo SKP podjetjem, ki ustvarjajo dodano vrednost iz proizvodov in stranskih proizvodov kmetijstva in gozdarstva. </a:t>
            </a:r>
          </a:p>
          <a:p>
            <a:pPr marL="0" indent="0">
              <a:buNone/>
            </a:pPr>
            <a:endParaRPr lang="sl-SI" sz="12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sl-SI" sz="1200" dirty="0">
                <a:latin typeface="Calibri" panose="020F0502020204030204" pitchFamily="34" charset="0"/>
                <a:ea typeface="Calibri" panose="020F0502020204030204" pitchFamily="34" charset="0"/>
                <a:cs typeface="Calibri" panose="020F0502020204030204" pitchFamily="34" charset="0"/>
              </a:rPr>
              <a:t>V: Kazalnik R.39: Razvoj podeželskega gospodarstva: št. podeželskih podjetij razvitih s podporo v okviru SKP. </a:t>
            </a:r>
            <a:r>
              <a:rPr lang="sl-SI" sz="1200" b="1" dirty="0">
                <a:latin typeface="Calibri" panose="020F0502020204030204" pitchFamily="34" charset="0"/>
                <a:ea typeface="Calibri" panose="020F0502020204030204" pitchFamily="34" charset="0"/>
                <a:cs typeface="Calibri" panose="020F0502020204030204" pitchFamily="34" charset="0"/>
              </a:rPr>
              <a:t>Katera podjetja lahko štejemo znotraj kazalnika</a:t>
            </a:r>
            <a:r>
              <a:rPr lang="sl-SI" sz="1200" dirty="0">
                <a:latin typeface="Calibri" panose="020F0502020204030204" pitchFamily="34" charset="0"/>
                <a:ea typeface="Calibri" panose="020F0502020204030204" pitchFamily="34" charset="0"/>
                <a:cs typeface="Calibri" panose="020F0502020204030204" pitchFamily="34" charset="0"/>
              </a:rPr>
              <a:t>? Ali sem spadajo izključno na novo ustanovljena podjetja, ki so se ustanovila s podporo SKP (to je praktično nemogoče doseči) ali lahko sem štejemo </a:t>
            </a:r>
            <a:r>
              <a:rPr lang="sl-SI" sz="1200" b="1" dirty="0">
                <a:latin typeface="Calibri" panose="020F0502020204030204" pitchFamily="34" charset="0"/>
                <a:ea typeface="Calibri" panose="020F0502020204030204" pitchFamily="34" charset="0"/>
                <a:cs typeface="Calibri" panose="020F0502020204030204" pitchFamily="34" charset="0"/>
              </a:rPr>
              <a:t>podjetja, ki bodo npr. del projektnih aktivnosti</a:t>
            </a:r>
            <a:r>
              <a:rPr lang="sl-SI" sz="1200" dirty="0">
                <a:latin typeface="Calibri" panose="020F0502020204030204" pitchFamily="34" charset="0"/>
                <a:ea typeface="Calibri" panose="020F0502020204030204" pitchFamily="34" charset="0"/>
                <a:cs typeface="Calibri" panose="020F0502020204030204" pitchFamily="34" charset="0"/>
              </a:rPr>
              <a:t>. Skozi te aktivnosti bodo podjetja pridobila recimo nova znanja - kar se tudi lahko šteje kor razvoj podjetja. </a:t>
            </a:r>
          </a:p>
          <a:p>
            <a:pPr marL="0" indent="0">
              <a:buNone/>
            </a:pPr>
            <a:r>
              <a:rPr lang="sl-SI" sz="1200" dirty="0">
                <a:latin typeface="Calibri" panose="020F0502020204030204" pitchFamily="34" charset="0"/>
                <a:ea typeface="Calibri" panose="020F0502020204030204" pitchFamily="34" charset="0"/>
                <a:cs typeface="Calibri" panose="020F0502020204030204" pitchFamily="34" charset="0"/>
              </a:rPr>
              <a:t>O: Ta kazalnik ni omejen na novo ustanovljena podjetja. </a:t>
            </a:r>
            <a:endParaRPr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9355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a:extLst>
            <a:ext uri="{FF2B5EF4-FFF2-40B4-BE49-F238E27FC236}">
              <a16:creationId xmlns:a16="http://schemas.microsoft.com/office/drawing/2014/main" id="{A78CE7A2-5656-5A3A-CBA1-9AB7A594D328}"/>
            </a:ext>
          </a:extLst>
        </p:cNvPr>
        <p:cNvGrpSpPr/>
        <p:nvPr/>
      </p:nvGrpSpPr>
      <p:grpSpPr>
        <a:xfrm>
          <a:off x="0" y="0"/>
          <a:ext cx="0" cy="0"/>
          <a:chOff x="0" y="0"/>
          <a:chExt cx="0" cy="0"/>
        </a:xfrm>
      </p:grpSpPr>
      <p:sp>
        <p:nvSpPr>
          <p:cNvPr id="133" name="Google Shape;133;g398dfe9c945_0_166:notes">
            <a:extLst>
              <a:ext uri="{FF2B5EF4-FFF2-40B4-BE49-F238E27FC236}">
                <a16:creationId xmlns:a16="http://schemas.microsoft.com/office/drawing/2014/main" id="{472D7AB2-F313-E121-B850-7785F9BEA6E5}"/>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98dfe9c945_0_166:notes">
            <a:extLst>
              <a:ext uri="{FF2B5EF4-FFF2-40B4-BE49-F238E27FC236}">
                <a16:creationId xmlns:a16="http://schemas.microsoft.com/office/drawing/2014/main" id="{61544B81-E7A0-B41A-E41E-B9C27F054C75}"/>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a:p>
        </p:txBody>
      </p:sp>
    </p:spTree>
    <p:extLst>
      <p:ext uri="{BB962C8B-B14F-4D97-AF65-F5344CB8AC3E}">
        <p14:creationId xmlns:p14="http://schemas.microsoft.com/office/powerpoint/2010/main" val="3638338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9F48B67A-8AEA-E07F-9DAE-A5DF37842EE4}"/>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E6A2AE29-EF5C-DB9C-6F95-20C9C0BF5161}"/>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70C34B46-5689-9028-E5D2-F4ECC767CB12}"/>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dirty="0"/>
          </a:p>
        </p:txBody>
      </p:sp>
    </p:spTree>
    <p:extLst>
      <p:ext uri="{BB962C8B-B14F-4D97-AF65-F5344CB8AC3E}">
        <p14:creationId xmlns:p14="http://schemas.microsoft.com/office/powerpoint/2010/main" val="891993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174463A4-2CD9-D604-C0B6-C300E7583A36}"/>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EEC6EB25-1997-3093-F719-D39E89F58A6F}"/>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B785A6D6-5693-C93F-F65A-DDDC16EB7AA8}"/>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167275" indent="0">
              <a:buNone/>
            </a:pPr>
            <a:r>
              <a:rPr lang="sl-SI" sz="1200" b="1" dirty="0">
                <a:latin typeface="Calibri" panose="020F0502020204030204" pitchFamily="34" charset="0"/>
                <a:ea typeface="Calibri" panose="020F0502020204030204" pitchFamily="34" charset="0"/>
                <a:cs typeface="Calibri" panose="020F0502020204030204" pitchFamily="34" charset="0"/>
              </a:rPr>
              <a:t>R.27 </a:t>
            </a:r>
            <a:r>
              <a:rPr lang="sl-SI" sz="1200" b="1" dirty="0" err="1">
                <a:latin typeface="Calibri" panose="020F0502020204030204" pitchFamily="34" charset="0"/>
                <a:ea typeface="Calibri" panose="020F0502020204030204" pitchFamily="34" charset="0"/>
                <a:cs typeface="Calibri" panose="020F0502020204030204" pitchFamily="34" charset="0"/>
              </a:rPr>
              <a:t>Okoljska</a:t>
            </a:r>
            <a:r>
              <a:rPr lang="sl-SI" sz="1200" b="1" dirty="0">
                <a:latin typeface="Calibri" panose="020F0502020204030204" pitchFamily="34" charset="0"/>
                <a:ea typeface="Calibri" panose="020F0502020204030204" pitchFamily="34" charset="0"/>
                <a:cs typeface="Calibri" panose="020F0502020204030204" pitchFamily="34" charset="0"/>
              </a:rPr>
              <a:t> ali podnebna uspešnost zaradi naložb na podeželju: </a:t>
            </a:r>
            <a:r>
              <a:rPr lang="sl-SI" sz="1200" dirty="0">
                <a:latin typeface="Calibri" panose="020F0502020204030204" pitchFamily="34" charset="0"/>
                <a:ea typeface="Calibri" panose="020F0502020204030204" pitchFamily="34" charset="0"/>
                <a:cs typeface="Calibri" panose="020F0502020204030204" pitchFamily="34" charset="0"/>
              </a:rPr>
              <a:t>število operacij, ki prispevajo k ciljem na področju okoljske </a:t>
            </a:r>
            <a:r>
              <a:rPr lang="sl-SI" sz="1200" dirty="0" err="1">
                <a:latin typeface="Calibri" panose="020F0502020204030204" pitchFamily="34" charset="0"/>
                <a:ea typeface="Calibri" panose="020F0502020204030204" pitchFamily="34" charset="0"/>
                <a:cs typeface="Calibri" panose="020F0502020204030204" pitchFamily="34" charset="0"/>
              </a:rPr>
              <a:t>trajnostnosti</a:t>
            </a:r>
            <a:r>
              <a:rPr lang="sl-SI" sz="1200" dirty="0">
                <a:latin typeface="Calibri" panose="020F0502020204030204" pitchFamily="34" charset="0"/>
                <a:ea typeface="Calibri" panose="020F0502020204030204" pitchFamily="34" charset="0"/>
                <a:cs typeface="Calibri" panose="020F0502020204030204" pitchFamily="34" charset="0"/>
              </a:rPr>
              <a:t>, ter doseganje blaženja podnebnih sprememb in prilagajanja nanje na podeželju </a:t>
            </a:r>
          </a:p>
          <a:p>
            <a:r>
              <a:rPr lang="sl-SI" sz="1200" b="1" dirty="0">
                <a:latin typeface="Calibri" panose="020F0502020204030204" pitchFamily="34" charset="0"/>
                <a:ea typeface="Calibri" panose="020F0502020204030204" pitchFamily="34" charset="0"/>
                <a:cs typeface="Calibri" panose="020F0502020204030204" pitchFamily="34" charset="0"/>
              </a:rPr>
              <a:t>Namen: </a:t>
            </a:r>
            <a:r>
              <a:rPr lang="sl-SI" sz="1200" dirty="0">
                <a:latin typeface="Calibri" panose="020F0502020204030204" pitchFamily="34" charset="0"/>
                <a:ea typeface="Calibri" panose="020F0502020204030204" pitchFamily="34" charset="0"/>
                <a:cs typeface="Calibri" panose="020F0502020204030204" pitchFamily="34" charset="0"/>
              </a:rPr>
              <a:t>Povečati podporo v zvezi s skrbjo za okolje ali podnebje na podeželju. Vključuje neproizvodne in proizvodne naložbe, ki se osredotočajo na okoljske in podnebne koristi. </a:t>
            </a:r>
          </a:p>
          <a:p>
            <a:endParaRPr lang="sl-SI" sz="1200" dirty="0">
              <a:latin typeface="Calibri" panose="020F0502020204030204" pitchFamily="34" charset="0"/>
              <a:ea typeface="Calibri" panose="020F0502020204030204" pitchFamily="34" charset="0"/>
              <a:cs typeface="Calibri" panose="020F0502020204030204" pitchFamily="34" charset="0"/>
            </a:endParaRPr>
          </a:p>
          <a:p>
            <a:pPr marL="167275" indent="0">
              <a:buNone/>
            </a:pPr>
            <a:r>
              <a:rPr lang="sl-SI" sz="1200" b="1" dirty="0">
                <a:latin typeface="Calibri" panose="020F0502020204030204" pitchFamily="34" charset="0"/>
                <a:ea typeface="Calibri" panose="020F0502020204030204" pitchFamily="34" charset="0"/>
                <a:cs typeface="Calibri" panose="020F0502020204030204" pitchFamily="34" charset="0"/>
              </a:rPr>
              <a:t>R.1PS: Izboljšanje uspešnosti s pomočjo znanja in inovacij: </a:t>
            </a:r>
            <a:r>
              <a:rPr lang="sl-SI" sz="1200" dirty="0">
                <a:latin typeface="Calibri" panose="020F0502020204030204" pitchFamily="34" charset="0"/>
                <a:ea typeface="Calibri" panose="020F0502020204030204" pitchFamily="34" charset="0"/>
                <a:cs typeface="Calibri" panose="020F0502020204030204" pitchFamily="34" charset="0"/>
              </a:rPr>
              <a:t>število oseb, ki koristijo svetovanje, usposabljanje, izmenjavo znanja ali sodelujejo v operativnih skupinah evropskega partnerstva za inovacije, ki jih podpira SKP, da se okrepi uspešnost glede trajnosti gospodarstva, socialna, </a:t>
            </a:r>
            <a:r>
              <a:rPr lang="sl-SI" sz="1200" dirty="0" err="1">
                <a:latin typeface="Calibri" panose="020F0502020204030204" pitchFamily="34" charset="0"/>
                <a:ea typeface="Calibri" panose="020F0502020204030204" pitchFamily="34" charset="0"/>
                <a:cs typeface="Calibri" panose="020F0502020204030204" pitchFamily="34" charset="0"/>
              </a:rPr>
              <a:t>okoljska</a:t>
            </a:r>
            <a:r>
              <a:rPr lang="sl-SI" sz="1200" dirty="0">
                <a:latin typeface="Calibri" panose="020F0502020204030204" pitchFamily="34" charset="0"/>
                <a:ea typeface="Calibri" panose="020F0502020204030204" pitchFamily="34" charset="0"/>
                <a:cs typeface="Calibri" panose="020F0502020204030204" pitchFamily="34" charset="0"/>
              </a:rPr>
              <a:t> in podnebna uspešnost ter uspešnost glede učinkovite rabe virov </a:t>
            </a:r>
          </a:p>
          <a:p>
            <a:r>
              <a:rPr lang="sl-SI" sz="1200" b="1" dirty="0">
                <a:latin typeface="Calibri" panose="020F0502020204030204" pitchFamily="34" charset="0"/>
                <a:ea typeface="Calibri" panose="020F0502020204030204" pitchFamily="34" charset="0"/>
                <a:cs typeface="Calibri" panose="020F0502020204030204" pitchFamily="34" charset="0"/>
              </a:rPr>
              <a:t>Namen: </a:t>
            </a:r>
            <a:r>
              <a:rPr lang="sl-SI" sz="1200" dirty="0">
                <a:latin typeface="Calibri" panose="020F0502020204030204" pitchFamily="34" charset="0"/>
                <a:ea typeface="Calibri" panose="020F0502020204030204" pitchFamily="34" charset="0"/>
                <a:cs typeface="Calibri" panose="020F0502020204030204" pitchFamily="34" charset="0"/>
              </a:rPr>
              <a:t>Za količinsko opredelitev podpor, ki podpirajo zagotavljanje znanja, ustvarjanje inovacij in izmenjavo za kmetijstvo in podeželje, da se poveča trajnostna gospodarska, socialna, </a:t>
            </a:r>
            <a:r>
              <a:rPr lang="sl-SI" sz="1200" dirty="0" err="1">
                <a:latin typeface="Calibri" panose="020F0502020204030204" pitchFamily="34" charset="0"/>
                <a:ea typeface="Calibri" panose="020F0502020204030204" pitchFamily="34" charset="0"/>
                <a:cs typeface="Calibri" panose="020F0502020204030204" pitchFamily="34" charset="0"/>
              </a:rPr>
              <a:t>okoljska</a:t>
            </a:r>
            <a:r>
              <a:rPr lang="sl-SI" sz="1200" dirty="0">
                <a:latin typeface="Calibri" panose="020F0502020204030204" pitchFamily="34" charset="0"/>
                <a:ea typeface="Calibri" panose="020F0502020204030204" pitchFamily="34" charset="0"/>
                <a:cs typeface="Calibri" panose="020F0502020204030204" pitchFamily="34" charset="0"/>
              </a:rPr>
              <a:t>, podnebna in učinkovita učinkovitost virov, vključno z dobrim počutjem in zdravjem. Tukaj </a:t>
            </a:r>
            <a:r>
              <a:rPr lang="sl-SI" sz="1200" b="1" dirty="0">
                <a:latin typeface="Calibri" panose="020F0502020204030204" pitchFamily="34" charset="0"/>
                <a:ea typeface="Calibri" panose="020F0502020204030204" pitchFamily="34" charset="0"/>
                <a:cs typeface="Calibri" panose="020F0502020204030204" pitchFamily="34" charset="0"/>
              </a:rPr>
              <a:t>upoštevamo število oseb, ki imajo »koristi« od financiranega ukrepa, ne glede na to, kdo prejema plačila. </a:t>
            </a:r>
          </a:p>
          <a:p>
            <a:r>
              <a:rPr lang="sl-SI" sz="1200" b="1" dirty="0">
                <a:latin typeface="Calibri" panose="020F0502020204030204" pitchFamily="34" charset="0"/>
                <a:ea typeface="Calibri" panose="020F0502020204030204" pitchFamily="34" charset="0"/>
                <a:cs typeface="Calibri" panose="020F0502020204030204" pitchFamily="34" charset="0"/>
              </a:rPr>
              <a:t>Metodologija</a:t>
            </a:r>
            <a:r>
              <a:rPr lang="sl-SI" sz="1200" dirty="0">
                <a:latin typeface="Calibri" panose="020F0502020204030204" pitchFamily="34" charset="0"/>
                <a:ea typeface="Calibri" panose="020F0502020204030204" pitchFamily="34" charset="0"/>
                <a:cs typeface="Calibri" panose="020F0502020204030204" pitchFamily="34" charset="0"/>
              </a:rPr>
              <a:t>: Število oseb, ki koristijo plačano podporo. Število oseb se skozi čas sešteva. Oseba, ki ima korist je obračunana pri prvem plačilu (tudi če gre za delno plačilo) ukrepa ali projekta izmenjave usposabljanja/svetovanja/znanja. Oseba, ki koristi ni nujno oseba, ki prejme plačilo (npr. podpora za svetovanje se izplača svetovalcu, pri tem pa se upošteva število oseb, ki imajo koristi od svetovanja). Ne glede na dolžino ukrepa usposabljanja/svetovanja (ure ali dnevi), je upravičenec obračunan na enak način (v celoti). Lahko pride </a:t>
            </a:r>
            <a:r>
              <a:rPr lang="sl-SI" sz="1200" b="1" dirty="0">
                <a:latin typeface="Calibri" panose="020F0502020204030204" pitchFamily="34" charset="0"/>
                <a:ea typeface="Calibri" panose="020F0502020204030204" pitchFamily="34" charset="0"/>
                <a:cs typeface="Calibri" panose="020F0502020204030204" pitchFamily="34" charset="0"/>
              </a:rPr>
              <a:t>do dvojnega štetja </a:t>
            </a:r>
            <a:r>
              <a:rPr lang="sl-SI" sz="1200" dirty="0">
                <a:latin typeface="Calibri" panose="020F0502020204030204" pitchFamily="34" charset="0"/>
                <a:ea typeface="Calibri" panose="020F0502020204030204" pitchFamily="34" charset="0"/>
                <a:cs typeface="Calibri" panose="020F0502020204030204" pitchFamily="34" charset="0"/>
              </a:rPr>
              <a:t>upravičencev, saj bi lahko oseba imela koristi od usposabljanja prek različnih kanalov in večkrat v programskem obdobju. Vendar bi bilo izogibanje dvojnemu štetju pri načrtovanju in poročanju preveč obremenjujoče glede na koristi, ki bi jih prineslo. </a:t>
            </a:r>
          </a:p>
          <a:p>
            <a:pPr marL="167275" indent="0">
              <a:buNone/>
            </a:pPr>
            <a:endParaRP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865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FCE05ED7-2D9A-F2F4-6EA2-F9CFFFAF8EE6}"/>
            </a:ext>
          </a:extLst>
        </p:cNvPr>
        <p:cNvGrpSpPr/>
        <p:nvPr/>
      </p:nvGrpSpPr>
      <p:grpSpPr>
        <a:xfrm>
          <a:off x="0" y="0"/>
          <a:ext cx="0" cy="0"/>
          <a:chOff x="0" y="0"/>
          <a:chExt cx="0" cy="0"/>
        </a:xfrm>
      </p:grpSpPr>
      <p:sp>
        <p:nvSpPr>
          <p:cNvPr id="126" name="Google Shape;126;g398dfe9c945_0_64:notes">
            <a:extLst>
              <a:ext uri="{FF2B5EF4-FFF2-40B4-BE49-F238E27FC236}">
                <a16:creationId xmlns:a16="http://schemas.microsoft.com/office/drawing/2014/main" id="{636344F7-D7F7-008C-357A-AE41B33F74D3}"/>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98dfe9c945_0_64:notes">
            <a:extLst>
              <a:ext uri="{FF2B5EF4-FFF2-40B4-BE49-F238E27FC236}">
                <a16:creationId xmlns:a16="http://schemas.microsoft.com/office/drawing/2014/main" id="{CDD039AA-2501-1BFA-A17E-94E9A96E3FED}"/>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a:p>
        </p:txBody>
      </p:sp>
    </p:spTree>
    <p:extLst>
      <p:ext uri="{BB962C8B-B14F-4D97-AF65-F5344CB8AC3E}">
        <p14:creationId xmlns:p14="http://schemas.microsoft.com/office/powerpoint/2010/main" val="3963296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A36B1666-AA95-CB9C-EE41-32B8ECBA3380}"/>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D83148F6-15C4-7DD7-C9EF-3758DA100C38}"/>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73DDDFF1-AAF9-CB04-2B71-74C35752911E}"/>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a:p>
        </p:txBody>
      </p:sp>
    </p:spTree>
    <p:extLst>
      <p:ext uri="{BB962C8B-B14F-4D97-AF65-F5344CB8AC3E}">
        <p14:creationId xmlns:p14="http://schemas.microsoft.com/office/powerpoint/2010/main" val="3642187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8D34BEB0-3077-AD1A-41BA-9E208EE44605}"/>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A6C0BFCE-8859-1A35-F15A-E9DA980925C9}"/>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50D24E96-3540-8AB6-9999-A1CE8686C9A1}"/>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dirty="0"/>
          </a:p>
        </p:txBody>
      </p:sp>
    </p:spTree>
    <p:extLst>
      <p:ext uri="{BB962C8B-B14F-4D97-AF65-F5344CB8AC3E}">
        <p14:creationId xmlns:p14="http://schemas.microsoft.com/office/powerpoint/2010/main" val="2399434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100013" y="749300"/>
            <a:ext cx="6665912" cy="3749675"/>
          </a:xfrm>
        </p:spPr>
      </p:sp>
      <p:sp>
        <p:nvSpPr>
          <p:cNvPr id="3" name="Označba mesta opomb 2"/>
          <p:cNvSpPr>
            <a:spLocks noGrp="1"/>
          </p:cNvSpPr>
          <p:nvPr>
            <p:ph type="body" idx="1"/>
          </p:nvPr>
        </p:nvSpPr>
        <p:spPr/>
        <p:txBody>
          <a:bodyPr/>
          <a:lstStyle/>
          <a:p>
            <a:r>
              <a:rPr lang="sl-SI" dirty="0">
                <a:latin typeface="Calibri" panose="020F0502020204030204" pitchFamily="34" charset="0"/>
                <a:ea typeface="Calibri" panose="020F0502020204030204" pitchFamily="34" charset="0"/>
                <a:cs typeface="Calibri" panose="020F0502020204030204" pitchFamily="34" charset="0"/>
              </a:rPr>
              <a:t>OPREDMETENA OSNOVNA SREDSTVA: nakup in gradnja nepremičnin, nakup zemljišč, napeljave, stroji, oprema, pohištvo, prevozna sredstva.</a:t>
            </a:r>
          </a:p>
          <a:p>
            <a:r>
              <a:rPr lang="sl-SI" dirty="0">
                <a:latin typeface="Calibri" panose="020F0502020204030204" pitchFamily="34" charset="0"/>
                <a:ea typeface="Calibri" panose="020F0502020204030204" pitchFamily="34" charset="0"/>
                <a:cs typeface="Calibri" panose="020F0502020204030204" pitchFamily="34" charset="0"/>
              </a:rPr>
              <a:t>NEOPREDMETENA OSNOVNA SREDSTVA: patenti, licence, strokovno znanje ali druga intelektualna lastnina</a:t>
            </a:r>
          </a:p>
          <a:p>
            <a:r>
              <a:rPr lang="sl-SI" dirty="0">
                <a:latin typeface="Calibri" panose="020F0502020204030204" pitchFamily="34" charset="0"/>
                <a:ea typeface="Calibri" panose="020F0502020204030204" pitchFamily="34" charset="0"/>
                <a:cs typeface="Calibri" panose="020F0502020204030204" pitchFamily="34" charset="0"/>
              </a:rPr>
              <a:t>STORITVE ZUNANJIH IZVAJALCEV: nadzor, organizacija dogodkov oz. delavnic, pridobitev dovoljenj, promocija.</a:t>
            </a:r>
          </a:p>
          <a:p>
            <a:pPr marL="167275" indent="0">
              <a:buNone/>
            </a:pPr>
            <a:endParaRPr lang="sl-SI"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r>
              <a:rPr lang="sl-SI" sz="1200" dirty="0">
                <a:latin typeface="Calibri" panose="020F0502020204030204" pitchFamily="34" charset="0"/>
                <a:ea typeface="Calibri" panose="020F0502020204030204" pitchFamily="34" charset="0"/>
                <a:cs typeface="Calibri" panose="020F0502020204030204" pitchFamily="34" charset="0"/>
              </a:rPr>
              <a:t>Pravilnik o katalogu stroškov in njihovih vrednostih na enoto (</a:t>
            </a:r>
            <a:r>
              <a:rPr lang="sl-SI" b="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Stroški gradnje, zemljiških operacij, </a:t>
            </a:r>
            <a:r>
              <a:rPr lang="pl-PL" b="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trajnih nasadov s pripadajočo opremo, kmetijske mehanizacije, ...)</a:t>
            </a:r>
            <a:endParaRPr lang="sl-SI" sz="1200" dirty="0">
              <a:latin typeface="Calibri" panose="020F0502020204030204" pitchFamily="34" charset="0"/>
              <a:ea typeface="Calibri" panose="020F0502020204030204" pitchFamily="34" charset="0"/>
              <a:cs typeface="Calibri" panose="020F0502020204030204" pitchFamily="34" charset="0"/>
            </a:endParaRPr>
          </a:p>
          <a:p>
            <a:r>
              <a:rPr lang="sl-SI" dirty="0">
                <a:latin typeface="Calibri" panose="020F0502020204030204" pitchFamily="34" charset="0"/>
                <a:ea typeface="Calibri" panose="020F0502020204030204" pitchFamily="34" charset="0"/>
                <a:cs typeface="Calibri" panose="020F0502020204030204" pitchFamily="34" charset="0"/>
              </a:rPr>
              <a:t>Poročajo se dejansko nastali stroški: računi, gradbene situacije, dokazila o plačilih, …</a:t>
            </a:r>
          </a:p>
          <a:p>
            <a:r>
              <a:rPr lang="sl-SI" dirty="0">
                <a:latin typeface="Calibri" panose="020F0502020204030204" pitchFamily="34" charset="0"/>
                <a:ea typeface="Calibri" panose="020F0502020204030204" pitchFamily="34" charset="0"/>
                <a:cs typeface="Calibri" panose="020F0502020204030204" pitchFamily="34" charset="0"/>
              </a:rPr>
              <a:t>Če ARSKTRP zmanjša dejansko nastale stroške, se tudi znesek pavšalne stopnje bistveno zniža.</a:t>
            </a:r>
          </a:p>
          <a:p>
            <a:r>
              <a:rPr lang="sl-SI" dirty="0">
                <a:latin typeface="Calibri" panose="020F0502020204030204" pitchFamily="34" charset="0"/>
                <a:ea typeface="Calibri" panose="020F0502020204030204" pitchFamily="34" charset="0"/>
                <a:cs typeface="Calibri" panose="020F0502020204030204" pitchFamily="34" charset="0"/>
              </a:rPr>
              <a:t>Izvedene aktivnosti je potrebno dokazovati s podpornimi dokazili: poročilo, zapisniki o sestankih, liste prisotnosti, zloženke, fotografije, filmčki, *.</a:t>
            </a:r>
            <a:r>
              <a:rPr lang="sl-SI" dirty="0" err="1">
                <a:latin typeface="Calibri" panose="020F0502020204030204" pitchFamily="34" charset="0"/>
                <a:ea typeface="Calibri" panose="020F0502020204030204" pitchFamily="34" charset="0"/>
                <a:cs typeface="Calibri" panose="020F0502020204030204" pitchFamily="34" charset="0"/>
              </a:rPr>
              <a:t>ppt</a:t>
            </a:r>
            <a:r>
              <a:rPr lang="sl-SI" dirty="0">
                <a:latin typeface="Calibri" panose="020F0502020204030204" pitchFamily="34" charset="0"/>
                <a:ea typeface="Calibri" panose="020F0502020204030204" pitchFamily="34" charset="0"/>
                <a:cs typeface="Calibri" panose="020F0502020204030204" pitchFamily="34" charset="0"/>
              </a:rPr>
              <a:t> predstavitve …</a:t>
            </a:r>
          </a:p>
          <a:p>
            <a:r>
              <a:rPr lang="sl-SI" b="1" dirty="0">
                <a:latin typeface="Calibri" panose="020F0502020204030204" pitchFamily="34" charset="0"/>
                <a:ea typeface="Calibri" panose="020F0502020204030204" pitchFamily="34" charset="0"/>
                <a:cs typeface="Calibri" panose="020F0502020204030204" pitchFamily="34" charset="0"/>
              </a:rPr>
              <a:t>Če je predmet podpore naložba, nakup materiala ali izvedba storitve v okviru projekta, upravičenec ne sme pridobiti opredeljenih osnovnih sredstev, neopredmetenih sredstev, materiala ali storitev od pravnih oseb, ki so 25 % ali več lastniško povezani z upravičenci. </a:t>
            </a:r>
            <a:r>
              <a:rPr lang="sl-SI" dirty="0">
                <a:latin typeface="Calibri" panose="020F0502020204030204" pitchFamily="34" charset="0"/>
                <a:ea typeface="Calibri" panose="020F0502020204030204" pitchFamily="34" charset="0"/>
                <a:cs typeface="Calibri" panose="020F0502020204030204" pitchFamily="34" charset="0"/>
              </a:rPr>
              <a:t>(občine – javni zavodi za turizem, komunalna podjetja, …)</a:t>
            </a:r>
          </a:p>
          <a:p>
            <a:endParaRPr lang="sl-SI" dirty="0">
              <a:latin typeface="Calibri" panose="020F0502020204030204" pitchFamily="34" charset="0"/>
              <a:ea typeface="Calibri" panose="020F0502020204030204" pitchFamily="34" charset="0"/>
              <a:cs typeface="Calibri" panose="020F0502020204030204" pitchFamily="34" charset="0"/>
            </a:endParaRPr>
          </a:p>
          <a:p>
            <a:pPr marL="481752" indent="-314477" defTabSz="963503">
              <a:defRPr/>
            </a:pPr>
            <a:r>
              <a:rPr lang="sl-SI" dirty="0">
                <a:latin typeface="Calibri" panose="020F0502020204030204" pitchFamily="34" charset="0"/>
                <a:ea typeface="Calibri" panose="020F0502020204030204" pitchFamily="34" charset="0"/>
                <a:cs typeface="Calibri" panose="020F0502020204030204" pitchFamily="34" charset="0"/>
              </a:rPr>
              <a:t>Pri investicijskih projektih </a:t>
            </a:r>
            <a:r>
              <a:rPr lang="sl-SI" b="1" dirty="0">
                <a:latin typeface="Calibri" panose="020F0502020204030204" pitchFamily="34" charset="0"/>
                <a:ea typeface="Calibri" panose="020F0502020204030204" pitchFamily="34" charset="0"/>
                <a:cs typeface="Calibri" panose="020F0502020204030204" pitchFamily="34" charset="0"/>
              </a:rPr>
              <a:t>stroški za službena potovanja niso neposredno upravičeni</a:t>
            </a:r>
            <a:r>
              <a:rPr lang="sl-SI" dirty="0">
                <a:latin typeface="Calibri" panose="020F0502020204030204" pitchFamily="34" charset="0"/>
                <a:ea typeface="Calibri" panose="020F0502020204030204" pitchFamily="34" charset="0"/>
                <a:cs typeface="Calibri" panose="020F0502020204030204" pitchFamily="34" charset="0"/>
              </a:rPr>
              <a:t>. Upravičeno pa je, da gre oseba, ki opravlja naloge na projektu in katere delo se financira v obliki pavšalne stopnje 20% neposrednih stroškov na službeno pot povezano s projektom, kar je razvidno iz poročila o izvedenih aktivnosti.</a:t>
            </a:r>
          </a:p>
          <a:p>
            <a:pPr marL="481752" indent="-314477" defTabSz="963503">
              <a:defRPr/>
            </a:pPr>
            <a:endParaRPr lang="sl-SI" dirty="0">
              <a:latin typeface="Calibri" panose="020F0502020204030204" pitchFamily="34" charset="0"/>
              <a:ea typeface="Calibri" panose="020F0502020204030204" pitchFamily="34" charset="0"/>
              <a:cs typeface="Calibri" panose="020F0502020204030204" pitchFamily="34" charset="0"/>
            </a:endParaRPr>
          </a:p>
          <a:p>
            <a:pPr marL="167275" indent="0" defTabSz="963503">
              <a:buNone/>
              <a:defRPr/>
            </a:pPr>
            <a:r>
              <a:rPr lang="sl-SI" sz="1200" dirty="0">
                <a:latin typeface="Calibri" panose="020F0502020204030204" pitchFamily="34" charset="0"/>
                <a:ea typeface="Calibri" panose="020F0502020204030204" pitchFamily="34" charset="0"/>
                <a:cs typeface="Calibri" panose="020F0502020204030204" pitchFamily="34" charset="0"/>
              </a:rPr>
              <a:t>V: Ali kot stroške dela oz. stroške osebja, ki so upravičeni, lahko uvrstimo tudi </a:t>
            </a:r>
            <a:r>
              <a:rPr lang="sl-SI" sz="1200" b="1" dirty="0">
                <a:latin typeface="Calibri" panose="020F0502020204030204" pitchFamily="34" charset="0"/>
                <a:ea typeface="Calibri" panose="020F0502020204030204" pitchFamily="34" charset="0"/>
                <a:cs typeface="Calibri" panose="020F0502020204030204" pitchFamily="34" charset="0"/>
              </a:rPr>
              <a:t>študentsko delo</a:t>
            </a:r>
            <a:r>
              <a:rPr lang="sl-SI" sz="1200" dirty="0">
                <a:latin typeface="Calibri" panose="020F0502020204030204" pitchFamily="34" charset="0"/>
                <a:ea typeface="Calibri" panose="020F0502020204030204" pitchFamily="34" charset="0"/>
                <a:cs typeface="Calibri" panose="020F0502020204030204" pitchFamily="34" charset="0"/>
              </a:rPr>
              <a:t>?</a:t>
            </a:r>
            <a:r>
              <a:rPr lang="sl-SI" dirty="0">
                <a:effectLst/>
                <a:latin typeface="Calibri" panose="020F0502020204030204" pitchFamily="34" charset="0"/>
                <a:ea typeface="Calibri" panose="020F0502020204030204" pitchFamily="34" charset="0"/>
                <a:cs typeface="Calibri" panose="020F0502020204030204" pitchFamily="34" charset="0"/>
              </a:rPr>
              <a:t> </a:t>
            </a:r>
          </a:p>
          <a:p>
            <a:pPr marL="167275" indent="0" defTabSz="963503">
              <a:buNone/>
              <a:defRPr/>
            </a:pPr>
            <a:r>
              <a:rPr lang="sl-SI" sz="1200" dirty="0">
                <a:latin typeface="Calibri" panose="020F0502020204030204" pitchFamily="34" charset="0"/>
                <a:ea typeface="Calibri" panose="020F0502020204030204" pitchFamily="34" charset="0"/>
                <a:cs typeface="Calibri" panose="020F0502020204030204" pitchFamily="34" charset="0"/>
              </a:rPr>
              <a:t>O: Stroški študentskega dela se upoštevajo v okviru:</a:t>
            </a:r>
            <a:r>
              <a:rPr lang="sl-SI" sz="1200" b="1" dirty="0">
                <a:latin typeface="Calibri" panose="020F0502020204030204" pitchFamily="34" charset="0"/>
                <a:ea typeface="Calibri" panose="020F0502020204030204" pitchFamily="34" charset="0"/>
                <a:cs typeface="Calibri" panose="020F0502020204030204" pitchFamily="34" charset="0"/>
              </a:rPr>
              <a:t> investicijskega projekta v okviru stroškov storitev zunanjih izvajalcev, </a:t>
            </a:r>
            <a:r>
              <a:rPr lang="sl-SI" sz="1200" b="1" dirty="0" err="1">
                <a:latin typeface="Calibri" panose="020F0502020204030204" pitchFamily="34" charset="0"/>
                <a:ea typeface="Calibri" panose="020F0502020204030204" pitchFamily="34" charset="0"/>
                <a:cs typeface="Calibri" panose="020F0502020204030204" pitchFamily="34" charset="0"/>
              </a:rPr>
              <a:t>neinvesticijskega</a:t>
            </a:r>
            <a:r>
              <a:rPr lang="sl-SI" sz="1200" b="1" dirty="0">
                <a:latin typeface="Calibri" panose="020F0502020204030204" pitchFamily="34" charset="0"/>
                <a:ea typeface="Calibri" panose="020F0502020204030204" pitchFamily="34" charset="0"/>
                <a:cs typeface="Calibri" panose="020F0502020204030204" pitchFamily="34" charset="0"/>
              </a:rPr>
              <a:t> projekta pa v okviru 40% pavšalne stopnje upravičenih neposrednih stroškov osebja. </a:t>
            </a:r>
          </a:p>
          <a:p>
            <a:pPr marL="167275" indent="0" defTabSz="963503">
              <a:buNone/>
              <a:defRPr/>
            </a:pPr>
            <a:r>
              <a:rPr lang="sl-SI" sz="1200" dirty="0">
                <a:latin typeface="Calibri" panose="020F0502020204030204" pitchFamily="34" charset="0"/>
                <a:ea typeface="Calibri" panose="020F0502020204030204" pitchFamily="34" charset="0"/>
                <a:cs typeface="Calibri" panose="020F0502020204030204" pitchFamily="34" charset="0"/>
              </a:rPr>
              <a:t>V okviru projektov investicijske narave - dokazilo o opravljenem študentskem delu je račun študentskega servisa (opravljene storitve zunanjih izvajalcev).</a:t>
            </a:r>
            <a:r>
              <a:rPr lang="sl-SI" dirty="0">
                <a:effectLst/>
                <a:latin typeface="Calibri" panose="020F0502020204030204" pitchFamily="34" charset="0"/>
                <a:ea typeface="Calibri" panose="020F0502020204030204" pitchFamily="34" charset="0"/>
                <a:cs typeface="Calibri" panose="020F0502020204030204" pitchFamily="34" charset="0"/>
              </a:rPr>
              <a:t> </a:t>
            </a:r>
          </a:p>
          <a:p>
            <a:pPr marL="167275" indent="0" defTabSz="963503">
              <a:buNone/>
              <a:defRPr/>
            </a:pPr>
            <a:endParaRPr lang="sl-SI" dirty="0">
              <a:effectLst/>
              <a:latin typeface="Calibri" panose="020F0502020204030204" pitchFamily="34" charset="0"/>
              <a:ea typeface="Calibri" panose="020F0502020204030204" pitchFamily="34" charset="0"/>
              <a:cs typeface="Calibri" panose="020F0502020204030204" pitchFamily="34" charset="0"/>
            </a:endParaRPr>
          </a:p>
          <a:p>
            <a:pPr marL="167275" indent="0" defTabSz="963503">
              <a:buNone/>
              <a:defRPr/>
            </a:pPr>
            <a:endParaRPr lang="sl-SI" dirty="0">
              <a:latin typeface="Calibri" panose="020F0502020204030204" pitchFamily="34" charset="0"/>
              <a:ea typeface="Calibri" panose="020F0502020204030204" pitchFamily="34" charset="0"/>
              <a:cs typeface="Calibri" panose="020F0502020204030204" pitchFamily="34" charset="0"/>
            </a:endParaRPr>
          </a:p>
          <a:p>
            <a:pPr marL="167275" indent="0">
              <a:buNone/>
            </a:pPr>
            <a:endParaRPr lang="sl-SI"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0493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95D91D08-3050-9318-40B3-51B8F078AC44}"/>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A8BC8CB4-CF86-802F-A499-5CCB9E745894}"/>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4BC4E6A8-924B-D9CA-6F64-2A00CAB4E1CF}"/>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dirty="0"/>
          </a:p>
        </p:txBody>
      </p:sp>
    </p:spTree>
    <p:extLst>
      <p:ext uri="{BB962C8B-B14F-4D97-AF65-F5344CB8AC3E}">
        <p14:creationId xmlns:p14="http://schemas.microsoft.com/office/powerpoint/2010/main" val="1961874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3277611A-DB03-71B6-FD94-A1433ECC4EF0}"/>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ABF2E580-B847-CD16-21AC-B575D9380976}"/>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54242E94-6B52-653C-CB82-CD8A5D753C77}"/>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a:p>
        </p:txBody>
      </p:sp>
    </p:spTree>
    <p:extLst>
      <p:ext uri="{BB962C8B-B14F-4D97-AF65-F5344CB8AC3E}">
        <p14:creationId xmlns:p14="http://schemas.microsoft.com/office/powerpoint/2010/main" val="1150426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100013" y="749300"/>
            <a:ext cx="6665912" cy="3749675"/>
          </a:xfrm>
        </p:spPr>
      </p:sp>
      <p:sp>
        <p:nvSpPr>
          <p:cNvPr id="3" name="Označba mesta opomb 2"/>
          <p:cNvSpPr>
            <a:spLocks noGrp="1"/>
          </p:cNvSpPr>
          <p:nvPr>
            <p:ph type="body" idx="1"/>
          </p:nvPr>
        </p:nvSpPr>
        <p:spPr/>
        <p:txBody>
          <a:bodyPr/>
          <a:lstStyle/>
          <a:p>
            <a:r>
              <a:rPr lang="sl-SI" dirty="0">
                <a:latin typeface="Calibri" panose="020F0502020204030204" pitchFamily="34" charset="0"/>
                <a:ea typeface="Calibri" panose="020F0502020204030204" pitchFamily="34" charset="0"/>
                <a:cs typeface="Calibri" panose="020F0502020204030204" pitchFamily="34" charset="0"/>
              </a:rPr>
              <a:t>Ni primerna za projektne partnerje, ki imajo velike naložbe ali majhen delež stroškov plač.</a:t>
            </a:r>
          </a:p>
          <a:p>
            <a:r>
              <a:rPr lang="sl-SI" dirty="0">
                <a:latin typeface="Calibri" panose="020F0502020204030204" pitchFamily="34" charset="0"/>
                <a:ea typeface="Calibri" panose="020F0502020204030204" pitchFamily="34" charset="0"/>
                <a:cs typeface="Calibri" panose="020F0502020204030204" pitchFamily="34" charset="0"/>
              </a:rPr>
              <a:t>Če ARSKTRP zmanjša stroške osebja, se tudi znesek pavšalne stopnje bistveno zniža.</a:t>
            </a:r>
          </a:p>
          <a:p>
            <a:r>
              <a:rPr lang="sl-SI" dirty="0">
                <a:latin typeface="Calibri" panose="020F0502020204030204" pitchFamily="34" charset="0"/>
                <a:ea typeface="Calibri" panose="020F0502020204030204" pitchFamily="34" charset="0"/>
                <a:cs typeface="Calibri" panose="020F0502020204030204" pitchFamily="34" charset="0"/>
              </a:rPr>
              <a:t>Potrebno je dokazovati izvedene aktivnosti (liste prisotnosti, zloženke, fotografije, filmčke, *.</a:t>
            </a:r>
            <a:r>
              <a:rPr lang="sl-SI" dirty="0" err="1">
                <a:latin typeface="Calibri" panose="020F0502020204030204" pitchFamily="34" charset="0"/>
                <a:ea typeface="Calibri" panose="020F0502020204030204" pitchFamily="34" charset="0"/>
                <a:cs typeface="Calibri" panose="020F0502020204030204" pitchFamily="34" charset="0"/>
              </a:rPr>
              <a:t>ppt</a:t>
            </a:r>
            <a:r>
              <a:rPr lang="sl-SI" dirty="0">
                <a:latin typeface="Calibri" panose="020F0502020204030204" pitchFamily="34" charset="0"/>
                <a:ea typeface="Calibri" panose="020F0502020204030204" pitchFamily="34" charset="0"/>
                <a:cs typeface="Calibri" panose="020F0502020204030204" pitchFamily="34" charset="0"/>
              </a:rPr>
              <a:t> predstavitve …)</a:t>
            </a:r>
          </a:p>
          <a:p>
            <a:r>
              <a:rPr lang="sl-SI" dirty="0">
                <a:latin typeface="Calibri" panose="020F0502020204030204" pitchFamily="34" charset="0"/>
                <a:ea typeface="Calibri" panose="020F0502020204030204" pitchFamily="34" charset="0"/>
                <a:cs typeface="Calibri" panose="020F0502020204030204" pitchFamily="34" charset="0"/>
              </a:rPr>
              <a:t>S. P.: pravna podlaga </a:t>
            </a:r>
            <a:r>
              <a:rPr lang="sl-SI"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Sklep o vpisu v AJPES, ki se ga pridobi po uradni dolžnosti</a:t>
            </a:r>
          </a:p>
          <a:p>
            <a:r>
              <a:rPr lang="sl-SI"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Pogodba o zaposlitvi (+ dopolnilno delo, ne pa tudi pogodba o opravljanju začasnega ali občasnega dela – upokojenec)</a:t>
            </a:r>
          </a:p>
          <a:p>
            <a:r>
              <a:rPr lang="sl-SI"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Kmetje in družinski člani: vpis v RKG in KMG-MID številka z navedenimi družinskimi člani. </a:t>
            </a:r>
            <a:r>
              <a:rPr lang="sl-SI" b="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Status kmeta ni potreben</a:t>
            </a:r>
            <a:r>
              <a:rPr lang="sl-SI"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 le pod urno postavko kmeta! 12,25 EUR/uro</a:t>
            </a:r>
          </a:p>
          <a:p>
            <a:pPr marL="167275" indent="0">
              <a:buNone/>
            </a:pPr>
            <a:endParaRPr lang="sl-SI" sz="1200" dirty="0">
              <a:latin typeface="Calibri" panose="020F0502020204030204" pitchFamily="34" charset="0"/>
              <a:ea typeface="Calibri" panose="020F0502020204030204" pitchFamily="34" charset="0"/>
              <a:cs typeface="Calibri" panose="020F0502020204030204" pitchFamily="34" charset="0"/>
            </a:endParaRPr>
          </a:p>
          <a:p>
            <a:pPr marL="167275" indent="0">
              <a:buNone/>
            </a:pPr>
            <a:r>
              <a:rPr lang="sl-SI" sz="1200" dirty="0">
                <a:latin typeface="Calibri" panose="020F0502020204030204" pitchFamily="34" charset="0"/>
                <a:ea typeface="Calibri" panose="020F0502020204030204" pitchFamily="34" charset="0"/>
                <a:cs typeface="Calibri" panose="020F0502020204030204" pitchFamily="34" charset="0"/>
              </a:rPr>
              <a:t>V: Tržno naravnana kmetija bi prijavila projekt na temo enakopravnosti žensk, ki so hkrati matere in kmetice-podjetnice na podeželju.</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Prijavitelj bi bila kmetija, katere nosilec je gospodar in bi, v primeru, da bo projekt potrjen, na projektu </a:t>
            </a:r>
            <a:r>
              <a:rPr lang="sl-SI" sz="1200" b="1" dirty="0">
                <a:latin typeface="Calibri" panose="020F0502020204030204" pitchFamily="34" charset="0"/>
                <a:ea typeface="Calibri" panose="020F0502020204030204" pitchFamily="34" charset="0"/>
                <a:cs typeface="Calibri" panose="020F0502020204030204" pitchFamily="34" charset="0"/>
              </a:rPr>
              <a:t>zaposlil svojo ženo</a:t>
            </a:r>
            <a:r>
              <a:rPr lang="sl-SI" sz="1200" dirty="0">
                <a:latin typeface="Calibri" panose="020F0502020204030204" pitchFamily="34" charset="0"/>
                <a:ea typeface="Calibri" panose="020F0502020204030204" pitchFamily="34" charset="0"/>
                <a:cs typeface="Calibri" panose="020F0502020204030204" pitchFamily="34" charset="0"/>
              </a:rPr>
              <a:t> – torej s pogodbo o zaposlitvi, kot zaposlitev na kmetiji.</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Ali razumemo pravilno, da ima v primeru</a:t>
            </a:r>
            <a:r>
              <a:rPr lang="sl-SI" sz="1200" b="1" dirty="0">
                <a:latin typeface="Calibri" panose="020F0502020204030204" pitchFamily="34" charset="0"/>
                <a:ea typeface="Calibri" panose="020F0502020204030204" pitchFamily="34" charset="0"/>
                <a:cs typeface="Calibri" panose="020F0502020204030204" pitchFamily="34" charset="0"/>
              </a:rPr>
              <a:t> pogodbe o zaposlitvi gospa pavšalno urno postavko 23,33</a:t>
            </a:r>
            <a:r>
              <a:rPr lang="sl-SI" sz="1200" dirty="0">
                <a:latin typeface="Calibri" panose="020F0502020204030204" pitchFamily="34" charset="0"/>
                <a:ea typeface="Calibri" panose="020F0502020204030204" pitchFamily="34" charset="0"/>
                <a:cs typeface="Calibri" panose="020F0502020204030204" pitchFamily="34" charset="0"/>
              </a:rPr>
              <a:t> in se je v tem primeru ne smatra kot članico kmetijskega gospodarstva, torej, da bi imela nižjo urno postavko </a:t>
            </a:r>
            <a:r>
              <a:rPr lang="sl-SI" sz="1200" dirty="0" err="1">
                <a:latin typeface="Calibri" panose="020F0502020204030204" pitchFamily="34" charset="0"/>
                <a:ea typeface="Calibri" panose="020F0502020204030204" pitchFamily="34" charset="0"/>
                <a:cs typeface="Calibri" panose="020F0502020204030204" pitchFamily="34" charset="0"/>
              </a:rPr>
              <a:t>oz</a:t>
            </a:r>
            <a:r>
              <a:rPr lang="sl-SI" sz="1200" dirty="0">
                <a:latin typeface="Calibri" panose="020F0502020204030204" pitchFamily="34" charset="0"/>
                <a:ea typeface="Calibri" panose="020F0502020204030204" pitchFamily="34" charset="0"/>
                <a:cs typeface="Calibri" panose="020F0502020204030204" pitchFamily="34" charset="0"/>
              </a:rPr>
              <a:t> postavko, ki pripada kmetu kot fizični osebi?</a:t>
            </a:r>
            <a:r>
              <a:rPr lang="sl-SI" dirty="0">
                <a:effectLst/>
                <a:latin typeface="Calibri" panose="020F0502020204030204" pitchFamily="34" charset="0"/>
                <a:ea typeface="Calibri" panose="020F0502020204030204" pitchFamily="34" charset="0"/>
                <a:cs typeface="Calibri" panose="020F0502020204030204" pitchFamily="34" charset="0"/>
              </a:rPr>
              <a:t> </a:t>
            </a:r>
          </a:p>
          <a:p>
            <a:pPr marL="167275" indent="0">
              <a:buNone/>
            </a:pPr>
            <a:r>
              <a:rPr lang="sl-SI" sz="1200" b="1" dirty="0">
                <a:latin typeface="Calibri" panose="020F0502020204030204" pitchFamily="34" charset="0"/>
                <a:ea typeface="Calibri" panose="020F0502020204030204" pitchFamily="34" charset="0"/>
                <a:cs typeface="Calibri" panose="020F0502020204030204" pitchFamily="34" charset="0"/>
              </a:rPr>
              <a:t>O: Za sklad EKSRP</a:t>
            </a:r>
            <a:r>
              <a:rPr lang="sl-SI" sz="1200" dirty="0">
                <a:latin typeface="Calibri" panose="020F0502020204030204" pitchFamily="34" charset="0"/>
                <a:ea typeface="Calibri" panose="020F0502020204030204" pitchFamily="34" charset="0"/>
                <a:cs typeface="Calibri" panose="020F0502020204030204" pitchFamily="34" charset="0"/>
              </a:rPr>
              <a:t> se neposredni stroški osebja dodelijo v obliki stroškov na</a:t>
            </a:r>
            <a:r>
              <a:rPr lang="sl-SI" sz="1200" b="1" dirty="0">
                <a:latin typeface="Calibri" panose="020F0502020204030204" pitchFamily="34" charset="0"/>
                <a:ea typeface="Calibri" panose="020F0502020204030204" pitchFamily="34" charset="0"/>
                <a:cs typeface="Calibri" panose="020F0502020204030204" pitchFamily="34" charset="0"/>
              </a:rPr>
              <a:t> enoto za delo kmeta, </a:t>
            </a:r>
            <a:r>
              <a:rPr lang="sl-SI" sz="1200" dirty="0">
                <a:latin typeface="Calibri" panose="020F0502020204030204" pitchFamily="34" charset="0"/>
                <a:ea typeface="Calibri" panose="020F0502020204030204" pitchFamily="34" charset="0"/>
                <a:cs typeface="Calibri" panose="020F0502020204030204" pitchFamily="34" charset="0"/>
              </a:rPr>
              <a:t>ki je fizična oseba, pri čemer v primeru kmetije, velja za stroške dela </a:t>
            </a:r>
            <a:r>
              <a:rPr lang="sl-SI" sz="1200" b="1" dirty="0">
                <a:latin typeface="Calibri" panose="020F0502020204030204" pitchFamily="34" charset="0"/>
                <a:ea typeface="Calibri" panose="020F0502020204030204" pitchFamily="34" charset="0"/>
                <a:cs typeface="Calibri" panose="020F0502020204030204" pitchFamily="34" charset="0"/>
              </a:rPr>
              <a:t>nosilca in člana kmetije v višini 12,25 EUR na uro opravljenega dela</a:t>
            </a:r>
            <a:r>
              <a:rPr lang="sl-SI" sz="1200" dirty="0">
                <a:latin typeface="Calibri" panose="020F0502020204030204" pitchFamily="34" charset="0"/>
                <a:ea typeface="Calibri" panose="020F0502020204030204" pitchFamily="34" charset="0"/>
                <a:cs typeface="Calibri" panose="020F0502020204030204" pitchFamily="34" charset="0"/>
              </a:rPr>
              <a:t>. Urno postavko za kmeta lahko uveljavljajo vpisani </a:t>
            </a:r>
            <a:r>
              <a:rPr lang="sl-SI" sz="1200" b="1" dirty="0">
                <a:latin typeface="Calibri" panose="020F0502020204030204" pitchFamily="34" charset="0"/>
                <a:ea typeface="Calibri" panose="020F0502020204030204" pitchFamily="34" charset="0"/>
                <a:cs typeface="Calibri" panose="020F0502020204030204" pitchFamily="34" charset="0"/>
              </a:rPr>
              <a:t>nosilec KMG-MID in družinski člani, ki so vpisani v RKG</a:t>
            </a:r>
            <a:r>
              <a:rPr lang="sl-SI" sz="1200" dirty="0">
                <a:latin typeface="Calibri" panose="020F0502020204030204" pitchFamily="34" charset="0"/>
                <a:ea typeface="Calibri" panose="020F0502020204030204" pitchFamily="34" charset="0"/>
                <a:cs typeface="Calibri" panose="020F0502020204030204" pitchFamily="34" charset="0"/>
              </a:rPr>
              <a:t>. </a:t>
            </a:r>
            <a:r>
              <a:rPr lang="sl-SI" sz="1200" b="1" dirty="0">
                <a:latin typeface="Calibri" panose="020F0502020204030204" pitchFamily="34" charset="0"/>
                <a:ea typeface="Calibri" panose="020F0502020204030204" pitchFamily="34" charset="0"/>
                <a:cs typeface="Calibri" panose="020F0502020204030204" pitchFamily="34" charset="0"/>
              </a:rPr>
              <a:t>V primeru zaposlitve s pogodbo pa se lahko uporabi ostale urne postavke </a:t>
            </a:r>
            <a:r>
              <a:rPr lang="sl-SI" sz="1200" dirty="0">
                <a:latin typeface="Calibri" panose="020F0502020204030204" pitchFamily="34" charset="0"/>
                <a:ea typeface="Calibri" panose="020F0502020204030204" pitchFamily="34" charset="0"/>
                <a:cs typeface="Calibri" panose="020F0502020204030204" pitchFamily="34" charset="0"/>
              </a:rPr>
              <a:t>iz tretjega odstavka 8. člena Uredbe LEADER/CLLD, pri čemer je treba upoštevati vrsto dela.</a:t>
            </a:r>
            <a:br>
              <a:rPr lang="sl-SI" sz="1200" dirty="0">
                <a:latin typeface="Calibri" panose="020F0502020204030204" pitchFamily="34" charset="0"/>
                <a:ea typeface="Calibri" panose="020F0502020204030204" pitchFamily="34" charset="0"/>
                <a:cs typeface="Calibri" panose="020F0502020204030204" pitchFamily="34" charset="0"/>
              </a:rPr>
            </a:br>
            <a:endParaRPr lang="sl-SI" dirty="0">
              <a:effectLst/>
              <a:latin typeface="Calibri" panose="020F0502020204030204" pitchFamily="34" charset="0"/>
              <a:ea typeface="Calibri" panose="020F0502020204030204" pitchFamily="34" charset="0"/>
              <a:cs typeface="Calibri" panose="020F0502020204030204" pitchFamily="34" charset="0"/>
            </a:endParaRPr>
          </a:p>
          <a:p>
            <a:pPr marL="167275" indent="0">
              <a:buNone/>
            </a:pPr>
            <a:endParaRPr lang="sl-SI" dirty="0">
              <a:latin typeface="Calibri" panose="020F0502020204030204" pitchFamily="34" charset="0"/>
              <a:ea typeface="Calibri" panose="020F0502020204030204" pitchFamily="34" charset="0"/>
              <a:cs typeface="Calibri" panose="020F0502020204030204" pitchFamily="34" charset="0"/>
            </a:endParaRPr>
          </a:p>
          <a:p>
            <a:pPr marL="167275" indent="0">
              <a:buNone/>
            </a:pPr>
            <a:r>
              <a:rPr lang="sl-SI" sz="1200" dirty="0">
                <a:latin typeface="Calibri" panose="020F0502020204030204" pitchFamily="34" charset="0"/>
                <a:ea typeface="Calibri" panose="020F0502020204030204" pitchFamily="34" charset="0"/>
                <a:cs typeface="Calibri" panose="020F0502020204030204" pitchFamily="34" charset="0"/>
              </a:rPr>
              <a:t>V: Ali lahko </a:t>
            </a:r>
            <a:r>
              <a:rPr lang="sl-SI" sz="1200" b="1" dirty="0">
                <a:latin typeface="Calibri" panose="020F0502020204030204" pitchFamily="34" charset="0"/>
                <a:ea typeface="Calibri" panose="020F0502020204030204" pitchFamily="34" charset="0"/>
                <a:cs typeface="Calibri" panose="020F0502020204030204" pitchFamily="34" charset="0"/>
              </a:rPr>
              <a:t>upokojenec (</a:t>
            </a:r>
            <a:r>
              <a:rPr lang="sl-SI" sz="1200" b="1" dirty="0" err="1">
                <a:latin typeface="Calibri" panose="020F0502020204030204" pitchFamily="34" charset="0"/>
                <a:ea typeface="Calibri" panose="020F0502020204030204" pitchFamily="34" charset="0"/>
                <a:cs typeface="Calibri" panose="020F0502020204030204" pitchFamily="34" charset="0"/>
              </a:rPr>
              <a:t>neinvesticijski</a:t>
            </a:r>
            <a:r>
              <a:rPr lang="sl-SI" sz="1200" b="1" dirty="0">
                <a:latin typeface="Calibri" panose="020F0502020204030204" pitchFamily="34" charset="0"/>
                <a:ea typeface="Calibri" panose="020F0502020204030204" pitchFamily="34" charset="0"/>
                <a:cs typeface="Calibri" panose="020F0502020204030204" pitchFamily="34" charset="0"/>
              </a:rPr>
              <a:t> projekt) opravlja občasno delo pri projektu na osnovi Pogodbe o opravljanju začasnega ali občasnega dela </a:t>
            </a:r>
            <a:r>
              <a:rPr lang="sl-SI" sz="1200" dirty="0">
                <a:latin typeface="Calibri" panose="020F0502020204030204" pitchFamily="34" charset="0"/>
                <a:ea typeface="Calibri" panose="020F0502020204030204" pitchFamily="34" charset="0"/>
                <a:cs typeface="Calibri" panose="020F0502020204030204" pitchFamily="34" charset="0"/>
              </a:rPr>
              <a:t>v obsegu 60 ur na mesec oz. 720 ur v enem koledarskem letu in to sodi med stroške dela? Katera urna postavka se lahko uveljavlja kot upravičen strošek?</a:t>
            </a:r>
            <a:r>
              <a:rPr lang="sl-SI" dirty="0">
                <a:effectLst/>
                <a:latin typeface="Calibri" panose="020F0502020204030204" pitchFamily="34" charset="0"/>
                <a:ea typeface="Calibri" panose="020F0502020204030204" pitchFamily="34" charset="0"/>
                <a:cs typeface="Calibri" panose="020F0502020204030204" pitchFamily="34" charset="0"/>
              </a:rPr>
              <a:t> </a:t>
            </a:r>
          </a:p>
          <a:p>
            <a:pPr marL="167275" indent="0">
              <a:buNone/>
            </a:pPr>
            <a:r>
              <a:rPr lang="sl-SI" sz="1200" b="1" dirty="0">
                <a:latin typeface="Calibri" panose="020F0502020204030204" pitchFamily="34" charset="0"/>
                <a:ea typeface="Calibri" panose="020F0502020204030204" pitchFamily="34" charset="0"/>
                <a:cs typeface="Calibri" panose="020F0502020204030204" pitchFamily="34" charset="0"/>
              </a:rPr>
              <a:t>O: Pogodbe o opravljanju začasnega ali občasnega dela </a:t>
            </a:r>
            <a:r>
              <a:rPr lang="sl-SI" sz="1200" dirty="0">
                <a:latin typeface="Calibri" panose="020F0502020204030204" pitchFamily="34" charset="0"/>
                <a:ea typeface="Calibri" panose="020F0502020204030204" pitchFamily="34" charset="0"/>
                <a:cs typeface="Calibri" panose="020F0502020204030204" pitchFamily="34" charset="0"/>
              </a:rPr>
              <a:t>v obsegu 60 ur na mesec oz. 720 ur v enem koledarskem letu </a:t>
            </a:r>
            <a:r>
              <a:rPr lang="sl-SI" sz="1200" b="1" dirty="0">
                <a:latin typeface="Calibri" panose="020F0502020204030204" pitchFamily="34" charset="0"/>
                <a:ea typeface="Calibri" panose="020F0502020204030204" pitchFamily="34" charset="0"/>
                <a:cs typeface="Calibri" panose="020F0502020204030204" pitchFamily="34" charset="0"/>
              </a:rPr>
              <a:t>ni navedene med pravnimi podlagami</a:t>
            </a:r>
            <a:r>
              <a:rPr lang="sl-SI" sz="1200" dirty="0">
                <a:latin typeface="Calibri" panose="020F0502020204030204" pitchFamily="34" charset="0"/>
                <a:ea typeface="Calibri" panose="020F0502020204030204" pitchFamily="34" charset="0"/>
                <a:cs typeface="Calibri" panose="020F0502020204030204" pitchFamily="34" charset="0"/>
              </a:rPr>
              <a:t>. Upokojenec seveda lahko opravlja delo na projektu, vendar</a:t>
            </a:r>
            <a:r>
              <a:rPr lang="sl-SI" sz="1200" b="1" dirty="0">
                <a:latin typeface="Calibri" panose="020F0502020204030204" pitchFamily="34" charset="0"/>
                <a:ea typeface="Calibri" panose="020F0502020204030204" pitchFamily="34" charset="0"/>
                <a:cs typeface="Calibri" panose="020F0502020204030204" pitchFamily="34" charset="0"/>
              </a:rPr>
              <a:t> na podlagi predvidenih pravnih podlag (npr. </a:t>
            </a:r>
            <a:r>
              <a:rPr lang="sl-SI" sz="1200" b="1" dirty="0" err="1">
                <a:latin typeface="Calibri" panose="020F0502020204030204" pitchFamily="34" charset="0"/>
                <a:ea typeface="Calibri" panose="020F0502020204030204" pitchFamily="34" charset="0"/>
                <a:cs typeface="Calibri" panose="020F0502020204030204" pitchFamily="34" charset="0"/>
              </a:rPr>
              <a:t>podjemna</a:t>
            </a:r>
            <a:r>
              <a:rPr lang="sl-SI" sz="1200" b="1" dirty="0">
                <a:latin typeface="Calibri" panose="020F0502020204030204" pitchFamily="34" charset="0"/>
                <a:ea typeface="Calibri" panose="020F0502020204030204" pitchFamily="34" charset="0"/>
                <a:cs typeface="Calibri" panose="020F0502020204030204" pitchFamily="34" charset="0"/>
              </a:rPr>
              <a:t>).</a:t>
            </a:r>
            <a:r>
              <a:rPr lang="sl-SI" dirty="0">
                <a:effectLst/>
                <a:latin typeface="Calibri" panose="020F0502020204030204" pitchFamily="34" charset="0"/>
                <a:ea typeface="Calibri" panose="020F0502020204030204" pitchFamily="34" charset="0"/>
                <a:cs typeface="Calibri" panose="020F0502020204030204" pitchFamily="34" charset="0"/>
              </a:rPr>
              <a:t> </a:t>
            </a:r>
          </a:p>
          <a:p>
            <a:pPr marL="167275" indent="0">
              <a:buNone/>
            </a:pPr>
            <a:endParaRPr lang="sl-SI" dirty="0">
              <a:effectLst/>
              <a:latin typeface="Calibri" panose="020F0502020204030204" pitchFamily="34" charset="0"/>
              <a:ea typeface="Calibri" panose="020F0502020204030204" pitchFamily="34" charset="0"/>
              <a:cs typeface="Calibri" panose="020F0502020204030204" pitchFamily="34" charset="0"/>
            </a:endParaRPr>
          </a:p>
          <a:p>
            <a:pPr marL="167275" indent="0">
              <a:buNone/>
            </a:pPr>
            <a:r>
              <a:rPr lang="sl-SI" sz="1200" b="1" dirty="0">
                <a:latin typeface="Calibri" panose="020F0502020204030204" pitchFamily="34" charset="0"/>
                <a:ea typeface="Calibri" panose="020F0502020204030204" pitchFamily="34" charset="0"/>
                <a:cs typeface="Calibri" panose="020F0502020204030204" pitchFamily="34" charset="0"/>
              </a:rPr>
              <a:t>V: Projekt </a:t>
            </a:r>
            <a:r>
              <a:rPr lang="sl-SI" sz="1200" b="1" dirty="0" err="1">
                <a:latin typeface="Calibri" panose="020F0502020204030204" pitchFamily="34" charset="0"/>
                <a:ea typeface="Calibri" panose="020F0502020204030204" pitchFamily="34" charset="0"/>
                <a:cs typeface="Calibri" panose="020F0502020204030204" pitchFamily="34" charset="0"/>
              </a:rPr>
              <a:t>neinvesticijske</a:t>
            </a:r>
            <a:r>
              <a:rPr lang="sl-SI" sz="1200" b="1" dirty="0">
                <a:latin typeface="Calibri" panose="020F0502020204030204" pitchFamily="34" charset="0"/>
                <a:ea typeface="Calibri" panose="020F0502020204030204" pitchFamily="34" charset="0"/>
                <a:cs typeface="Calibri" panose="020F0502020204030204" pitchFamily="34" charset="0"/>
              </a:rPr>
              <a:t> narave: v</a:t>
            </a:r>
            <a:r>
              <a:rPr lang="sl-SI" sz="1200" dirty="0">
                <a:latin typeface="Calibri" panose="020F0502020204030204" pitchFamily="34" charset="0"/>
                <a:ea typeface="Calibri" panose="020F0502020204030204" pitchFamily="34" charset="0"/>
                <a:cs typeface="Calibri" panose="020F0502020204030204" pitchFamily="34" charset="0"/>
              </a:rPr>
              <a:t> primeru, da je partner v </a:t>
            </a:r>
            <a:r>
              <a:rPr lang="sl-SI" sz="1200" b="1" dirty="0">
                <a:latin typeface="Calibri" panose="020F0502020204030204" pitchFamily="34" charset="0"/>
                <a:ea typeface="Calibri" panose="020F0502020204030204" pitchFamily="34" charset="0"/>
                <a:cs typeface="Calibri" panose="020F0502020204030204" pitchFamily="34" charset="0"/>
              </a:rPr>
              <a:t>projektu občina</a:t>
            </a:r>
            <a:r>
              <a:rPr lang="sl-SI" sz="1200" dirty="0">
                <a:latin typeface="Calibri" panose="020F0502020204030204" pitchFamily="34" charset="0"/>
                <a:ea typeface="Calibri" panose="020F0502020204030204" pitchFamily="34" charset="0"/>
                <a:cs typeface="Calibri" panose="020F0502020204030204" pitchFamily="34" charset="0"/>
              </a:rPr>
              <a:t>. Glede na to, da Uredba določa pri </a:t>
            </a:r>
            <a:r>
              <a:rPr lang="sl-SI" sz="1200" dirty="0" err="1">
                <a:latin typeface="Calibri" panose="020F0502020204030204" pitchFamily="34" charset="0"/>
                <a:ea typeface="Calibri" panose="020F0502020204030204" pitchFamily="34" charset="0"/>
                <a:cs typeface="Calibri" panose="020F0502020204030204" pitchFamily="34" charset="0"/>
              </a:rPr>
              <a:t>neinvesticijskih</a:t>
            </a:r>
            <a:r>
              <a:rPr lang="sl-SI" sz="1200" dirty="0">
                <a:latin typeface="Calibri" panose="020F0502020204030204" pitchFamily="34" charset="0"/>
                <a:ea typeface="Calibri" panose="020F0502020204030204" pitchFamily="34" charset="0"/>
                <a:cs typeface="Calibri" panose="020F0502020204030204" pitchFamily="34" charset="0"/>
              </a:rPr>
              <a:t> projektih za dokazovanje stroškov dela </a:t>
            </a:r>
            <a:r>
              <a:rPr lang="sl-SI" sz="1200" dirty="0" err="1">
                <a:latin typeface="Calibri" panose="020F0502020204030204" pitchFamily="34" charset="0"/>
                <a:ea typeface="Calibri" panose="020F0502020204030204" pitchFamily="34" charset="0"/>
                <a:cs typeface="Calibri" panose="020F0502020204030204" pitchFamily="34" charset="0"/>
              </a:rPr>
              <a:t>časovnico</a:t>
            </a:r>
            <a:r>
              <a:rPr lang="sl-SI" sz="1200" dirty="0">
                <a:latin typeface="Calibri" panose="020F0502020204030204" pitchFamily="34" charset="0"/>
                <a:ea typeface="Calibri" panose="020F0502020204030204" pitchFamily="34" charset="0"/>
                <a:cs typeface="Calibri" panose="020F0502020204030204" pitchFamily="34" charset="0"/>
              </a:rPr>
              <a:t>, upravičenko zanima sledeče:  kako je z uveljavljanjem stroškov dela, glede na to, da so zaposleni na občinah financirani iz javnih virov?</a:t>
            </a:r>
            <a:r>
              <a:rPr lang="sl-SI" dirty="0">
                <a:effectLst/>
                <a:latin typeface="Calibri" panose="020F0502020204030204" pitchFamily="34" charset="0"/>
                <a:ea typeface="Calibri" panose="020F0502020204030204" pitchFamily="34" charset="0"/>
                <a:cs typeface="Calibri" panose="020F0502020204030204" pitchFamily="34" charset="0"/>
              </a:rPr>
              <a:t> </a:t>
            </a:r>
            <a:br>
              <a:rPr lang="sl-SI" dirty="0">
                <a:effectLst/>
                <a:latin typeface="Calibri" panose="020F0502020204030204" pitchFamily="34" charset="0"/>
                <a:ea typeface="Calibri" panose="020F0502020204030204" pitchFamily="34" charset="0"/>
                <a:cs typeface="Calibri" panose="020F0502020204030204" pitchFamily="34" charset="0"/>
              </a:rPr>
            </a:br>
            <a:r>
              <a:rPr lang="sl-SI" dirty="0">
                <a:effectLst/>
                <a:latin typeface="Calibri" panose="020F0502020204030204" pitchFamily="34" charset="0"/>
                <a:ea typeface="Calibri" panose="020F0502020204030204" pitchFamily="34" charset="0"/>
                <a:cs typeface="Calibri" panose="020F0502020204030204" pitchFamily="34" charset="0"/>
              </a:rPr>
              <a:t>O: </a:t>
            </a:r>
            <a:r>
              <a:rPr lang="sl-SI" sz="1200" dirty="0">
                <a:latin typeface="Calibri" panose="020F0502020204030204" pitchFamily="34" charset="0"/>
                <a:ea typeface="Calibri" panose="020F0502020204030204" pitchFamily="34" charset="0"/>
                <a:cs typeface="Calibri" panose="020F0502020204030204" pitchFamily="34" charset="0"/>
              </a:rPr>
              <a:t>Upravičenec/občina</a:t>
            </a:r>
            <a:r>
              <a:rPr lang="sl-SI" sz="1200" b="1" dirty="0">
                <a:latin typeface="Calibri" panose="020F0502020204030204" pitchFamily="34" charset="0"/>
                <a:ea typeface="Calibri" panose="020F0502020204030204" pitchFamily="34" charset="0"/>
                <a:cs typeface="Calibri" panose="020F0502020204030204" pitchFamily="34" charset="0"/>
              </a:rPr>
              <a:t> </a:t>
            </a:r>
            <a:r>
              <a:rPr lang="sl-SI" sz="1200" dirty="0">
                <a:latin typeface="Calibri" panose="020F0502020204030204" pitchFamily="34" charset="0"/>
                <a:ea typeface="Calibri" panose="020F0502020204030204" pitchFamily="34" charset="0"/>
                <a:cs typeface="Calibri" panose="020F0502020204030204" pitchFamily="34" charset="0"/>
              </a:rPr>
              <a:t>dokazuje izvedeno delo v okviru priložene </a:t>
            </a:r>
            <a:r>
              <a:rPr lang="sl-SI" sz="1200" dirty="0" err="1">
                <a:latin typeface="Calibri" panose="020F0502020204030204" pitchFamily="34" charset="0"/>
                <a:ea typeface="Calibri" panose="020F0502020204030204" pitchFamily="34" charset="0"/>
                <a:cs typeface="Calibri" panose="020F0502020204030204" pitchFamily="34" charset="0"/>
              </a:rPr>
              <a:t>časovnice</a:t>
            </a:r>
            <a:r>
              <a:rPr lang="sl-SI" sz="1200" dirty="0">
                <a:latin typeface="Calibri" panose="020F0502020204030204" pitchFamily="34" charset="0"/>
                <a:ea typeface="Calibri" panose="020F0502020204030204" pitchFamily="34" charset="0"/>
                <a:cs typeface="Calibri" panose="020F0502020204030204" pitchFamily="34" charset="0"/>
              </a:rPr>
              <a:t> in vsebinskem poročilu. Predvideno delo mora biti ustrezno opisano v vlogi in temu ustrezno mora biti izbrana urna postavka. Občine morajo </a:t>
            </a:r>
            <a:r>
              <a:rPr lang="sl-SI" sz="1200" b="1" dirty="0">
                <a:latin typeface="Calibri" panose="020F0502020204030204" pitchFamily="34" charset="0"/>
                <a:ea typeface="Calibri" panose="020F0502020204030204" pitchFamily="34" charset="0"/>
                <a:cs typeface="Calibri" panose="020F0502020204030204" pitchFamily="34" charset="0"/>
              </a:rPr>
              <a:t>zagotoviti, da ne bo prihajalo do dvojnega sofinanciranja </a:t>
            </a:r>
            <a:r>
              <a:rPr lang="sl-SI" sz="1200" dirty="0">
                <a:latin typeface="Calibri" panose="020F0502020204030204" pitchFamily="34" charset="0"/>
                <a:ea typeface="Calibri" panose="020F0502020204030204" pitchFamily="34" charset="0"/>
                <a:cs typeface="Calibri" panose="020F0502020204030204" pitchFamily="34" charset="0"/>
              </a:rPr>
              <a:t>v okviru stroškov dela (rednega in na projektih).</a:t>
            </a:r>
            <a:r>
              <a:rPr lang="sl-SI" b="0" dirty="0">
                <a:effectLst/>
                <a:latin typeface="Calibri" panose="020F0502020204030204" pitchFamily="34" charset="0"/>
                <a:ea typeface="Calibri" panose="020F0502020204030204" pitchFamily="34" charset="0"/>
                <a:cs typeface="Calibri" panose="020F0502020204030204" pitchFamily="34" charset="0"/>
              </a:rPr>
              <a:t> </a:t>
            </a:r>
            <a:endParaRPr lang="sl-SI" b="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3282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45440A35-C8FD-80C2-9ACD-FE5F0F725151}"/>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07E3B508-CB29-D0D8-D8DC-90F1B0686CAF}"/>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9D7956F9-8264-066F-240B-5C4ECCB3B423}"/>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dirty="0"/>
          </a:p>
        </p:txBody>
      </p:sp>
    </p:spTree>
    <p:extLst>
      <p:ext uri="{BB962C8B-B14F-4D97-AF65-F5344CB8AC3E}">
        <p14:creationId xmlns:p14="http://schemas.microsoft.com/office/powerpoint/2010/main" val="1104263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BCA00644-199F-F65E-507B-0D8F41805DAA}"/>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DE4906B2-9A35-D915-DF3F-EE791EBB5173}"/>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F188643B-37BB-9BCE-B04E-30B15E9E06CB}"/>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r>
              <a:rPr lang="sl-SI" dirty="0">
                <a:latin typeface="Calibri" panose="020F0502020204030204" pitchFamily="34" charset="0"/>
                <a:ea typeface="Calibri" panose="020F0502020204030204" pitchFamily="34" charset="0"/>
                <a:cs typeface="Calibri" panose="020F0502020204030204" pitchFamily="34" charset="0"/>
              </a:rPr>
              <a:t>VODENJE IN KOORDINACIJA: kakršnokoli aktivnost vezano na vodenje in koordinacijo tako </a:t>
            </a:r>
            <a:r>
              <a:rPr lang="sl-SI" b="1" dirty="0">
                <a:latin typeface="Calibri" panose="020F0502020204030204" pitchFamily="34" charset="0"/>
                <a:ea typeface="Calibri" panose="020F0502020204030204" pitchFamily="34" charset="0"/>
                <a:cs typeface="Calibri" panose="020F0502020204030204" pitchFamily="34" charset="0"/>
              </a:rPr>
              <a:t>med partnerji projekta kot tudi usklajevanje z zunanjimi izvajalci.</a:t>
            </a:r>
          </a:p>
        </p:txBody>
      </p:sp>
    </p:spTree>
    <p:extLst>
      <p:ext uri="{BB962C8B-B14F-4D97-AF65-F5344CB8AC3E}">
        <p14:creationId xmlns:p14="http://schemas.microsoft.com/office/powerpoint/2010/main" val="3241309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D7C14BCE-AFED-1251-E988-0354E7FC6141}"/>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56CFD75C-0008-68AA-CC16-EFFC91F055D8}"/>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4182650A-9CB4-F34B-89DF-69E4818514E2}"/>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r>
              <a:rPr lang="sl-SI" sz="1200" dirty="0">
                <a:latin typeface="Calibri" panose="020F0502020204030204" pitchFamily="34" charset="0"/>
                <a:ea typeface="Calibri" panose="020F0502020204030204" pitchFamily="34" charset="0"/>
                <a:cs typeface="Calibri" panose="020F0502020204030204" pitchFamily="34" charset="0"/>
              </a:rPr>
              <a:t>NAVODILA (poglavje 3.3. zadnji odstavek): Za delo kmeta v okviru sklada EKSRP se priloži le mesečna </a:t>
            </a:r>
            <a:r>
              <a:rPr lang="sl-SI" sz="1200" dirty="0" err="1">
                <a:latin typeface="Calibri" panose="020F0502020204030204" pitchFamily="34" charset="0"/>
                <a:ea typeface="Calibri" panose="020F0502020204030204" pitchFamily="34" charset="0"/>
                <a:cs typeface="Calibri" panose="020F0502020204030204" pitchFamily="34" charset="0"/>
              </a:rPr>
              <a:t>časovnica</a:t>
            </a:r>
            <a:r>
              <a:rPr lang="sl-SI" sz="1200" dirty="0">
                <a:latin typeface="Calibri" panose="020F0502020204030204" pitchFamily="34" charset="0"/>
                <a:ea typeface="Calibri" panose="020F0502020204030204" pitchFamily="34" charset="0"/>
                <a:cs typeface="Calibri" panose="020F0502020204030204" pitchFamily="34" charset="0"/>
              </a:rPr>
              <a:t> in dokazila o izvedenih aktivnostih.</a:t>
            </a:r>
          </a:p>
          <a:p>
            <a:pPr marL="0" indent="0">
              <a:buNone/>
            </a:pPr>
            <a:endParaRPr lang="sl-SI" sz="12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sl-SI" sz="1200" dirty="0">
                <a:latin typeface="Calibri" panose="020F0502020204030204" pitchFamily="34" charset="0"/>
                <a:ea typeface="Calibri" panose="020F0502020204030204" pitchFamily="34" charset="0"/>
                <a:cs typeface="Calibri" panose="020F0502020204030204" pitchFamily="34" charset="0"/>
              </a:rPr>
              <a:t>Status kmeta ni pogoj. Le vpis v RKG.</a:t>
            </a:r>
            <a:endParaRPr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1166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3D34C446-6CCB-1364-9464-A7C3B420E6A9}"/>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3097A0DF-C4D4-B873-D810-02E18A85AF80}"/>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7E5144CD-A8D7-13F4-E16C-373F0C676A1F}"/>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a:p>
        </p:txBody>
      </p:sp>
    </p:spTree>
    <p:extLst>
      <p:ext uri="{BB962C8B-B14F-4D97-AF65-F5344CB8AC3E}">
        <p14:creationId xmlns:p14="http://schemas.microsoft.com/office/powerpoint/2010/main" val="335090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A652B1EC-98AE-0B12-1EB4-F437499C8CB5}"/>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66A953D1-0DBA-35CE-1B21-529C8A4046E8}"/>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2CBD2BBE-96EF-C0CB-B454-2B3737351098}"/>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dirty="0"/>
          </a:p>
        </p:txBody>
      </p:sp>
    </p:spTree>
    <p:extLst>
      <p:ext uri="{BB962C8B-B14F-4D97-AF65-F5344CB8AC3E}">
        <p14:creationId xmlns:p14="http://schemas.microsoft.com/office/powerpoint/2010/main" val="3764210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440B9199-C739-7BB1-C39D-35DA6025CA6E}"/>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BDC0DE0A-D201-7C70-C740-36FBF4009318}"/>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4C680925-328E-3C2F-EF20-9ED4E193C9E7}"/>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dirty="0"/>
          </a:p>
        </p:txBody>
      </p:sp>
    </p:spTree>
    <p:extLst>
      <p:ext uri="{BB962C8B-B14F-4D97-AF65-F5344CB8AC3E}">
        <p14:creationId xmlns:p14="http://schemas.microsoft.com/office/powerpoint/2010/main" val="2179857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06F0302E-7510-E969-3B74-7E81F7928534}"/>
            </a:ext>
          </a:extLst>
        </p:cNvPr>
        <p:cNvGrpSpPr/>
        <p:nvPr/>
      </p:nvGrpSpPr>
      <p:grpSpPr>
        <a:xfrm>
          <a:off x="0" y="0"/>
          <a:ext cx="0" cy="0"/>
          <a:chOff x="0" y="0"/>
          <a:chExt cx="0" cy="0"/>
        </a:xfrm>
      </p:grpSpPr>
      <p:sp>
        <p:nvSpPr>
          <p:cNvPr id="126" name="Google Shape;126;g398dfe9c945_0_64:notes">
            <a:extLst>
              <a:ext uri="{FF2B5EF4-FFF2-40B4-BE49-F238E27FC236}">
                <a16:creationId xmlns:a16="http://schemas.microsoft.com/office/drawing/2014/main" id="{2E30E2D7-C129-0253-1019-1CDBEA455B0B}"/>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98dfe9c945_0_64:notes">
            <a:extLst>
              <a:ext uri="{FF2B5EF4-FFF2-40B4-BE49-F238E27FC236}">
                <a16:creationId xmlns:a16="http://schemas.microsoft.com/office/drawing/2014/main" id="{D91D14B8-B0DB-F911-B760-17F3D353B38D}"/>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a:p>
        </p:txBody>
      </p:sp>
    </p:spTree>
    <p:extLst>
      <p:ext uri="{BB962C8B-B14F-4D97-AF65-F5344CB8AC3E}">
        <p14:creationId xmlns:p14="http://schemas.microsoft.com/office/powerpoint/2010/main" val="37412700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4515FB3F-6600-A2B9-8417-6A190749905B}"/>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C6ED8613-A9C8-0B62-031E-D390171B2EA5}"/>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7ECCF497-351F-03EA-C3FA-2FEA1A8582C4}"/>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a:p>
        </p:txBody>
      </p:sp>
    </p:spTree>
    <p:extLst>
      <p:ext uri="{BB962C8B-B14F-4D97-AF65-F5344CB8AC3E}">
        <p14:creationId xmlns:p14="http://schemas.microsoft.com/office/powerpoint/2010/main" val="1501458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47BC20D1-0DAE-A717-85F5-A0B033B48226}"/>
            </a:ext>
          </a:extLst>
        </p:cNvPr>
        <p:cNvGrpSpPr/>
        <p:nvPr/>
      </p:nvGrpSpPr>
      <p:grpSpPr>
        <a:xfrm>
          <a:off x="0" y="0"/>
          <a:ext cx="0" cy="0"/>
          <a:chOff x="0" y="0"/>
          <a:chExt cx="0" cy="0"/>
        </a:xfrm>
      </p:grpSpPr>
      <p:sp>
        <p:nvSpPr>
          <p:cNvPr id="126" name="Google Shape;126;g398dfe9c945_0_64:notes">
            <a:extLst>
              <a:ext uri="{FF2B5EF4-FFF2-40B4-BE49-F238E27FC236}">
                <a16:creationId xmlns:a16="http://schemas.microsoft.com/office/drawing/2014/main" id="{56AE0848-3FDE-258D-06F8-6238234A094D}"/>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98dfe9c945_0_64:notes">
            <a:extLst>
              <a:ext uri="{FF2B5EF4-FFF2-40B4-BE49-F238E27FC236}">
                <a16:creationId xmlns:a16="http://schemas.microsoft.com/office/drawing/2014/main" id="{BAB5AB4A-1E08-1D99-0462-910BEACEC79F}"/>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a:p>
        </p:txBody>
      </p:sp>
    </p:spTree>
    <p:extLst>
      <p:ext uri="{BB962C8B-B14F-4D97-AF65-F5344CB8AC3E}">
        <p14:creationId xmlns:p14="http://schemas.microsoft.com/office/powerpoint/2010/main" val="4217730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5B1D2477-E2B8-7F35-0E4D-DCBBE76D5E69}"/>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F5809AC2-06A2-5A41-830A-228917D8DABA}"/>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ADA5F88C-A54E-A348-F24F-800279D7BB41}"/>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a:p>
        </p:txBody>
      </p:sp>
    </p:spTree>
    <p:extLst>
      <p:ext uri="{BB962C8B-B14F-4D97-AF65-F5344CB8AC3E}">
        <p14:creationId xmlns:p14="http://schemas.microsoft.com/office/powerpoint/2010/main" val="2093867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92422D76-E6D1-4742-B4AA-90CAE83600F2}"/>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E49B2AF4-D1DF-EC07-0449-FB20CAD99B86}"/>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3B3E955B-DC4A-4BA3-1634-E9F818B33547}"/>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301095" indent="-301095">
              <a:spcAft>
                <a:spcPts val="1264"/>
              </a:spcAft>
            </a:pPr>
            <a:r>
              <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Fizične osebe </a:t>
            </a: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 stalnim bivališčem na območju LAS (le investicijski projekti, izjema kmet v </a:t>
            </a:r>
            <a:r>
              <a:rPr lang="sl-SI" dirty="0" err="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neinvesticijskih</a:t>
            </a: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projektih)</a:t>
            </a:r>
          </a:p>
          <a:p>
            <a:pPr marL="301095" indent="-301095">
              <a:spcAft>
                <a:spcPts val="1264"/>
              </a:spcAft>
            </a:pPr>
            <a:r>
              <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Samostojni podjetnik ali pravna oseba </a:t>
            </a: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 sedežem, registrirano izpostavo, podružnico, organizacijsko enoto oz. poslovno enoto na območju LAS</a:t>
            </a:r>
          </a:p>
          <a:p>
            <a:pPr marL="301095" indent="-301095">
              <a:spcAft>
                <a:spcPts val="1264"/>
              </a:spcAft>
            </a:pPr>
            <a:r>
              <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Pravne osebe javnega prava, društva ali druge pravne osebe zasebnega prava v javnem interesu</a:t>
            </a: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ki delujejo na območju LAS in lahko delovanje v javnem interesu in na območju LAS ustrezno dokazujejo</a:t>
            </a:r>
          </a:p>
          <a:p>
            <a:pPr marL="0" indent="0">
              <a:buNone/>
            </a:pPr>
            <a:endParaRPr lang="sl-SI" dirty="0">
              <a:latin typeface="Calibri" panose="020F0502020204030204" pitchFamily="34" charset="0"/>
              <a:ea typeface="Calibri" panose="020F0502020204030204" pitchFamily="34" charset="0"/>
              <a:cs typeface="Calibri" panose="020F0502020204030204" pitchFamily="34" charset="0"/>
            </a:endParaRPr>
          </a:p>
          <a:p>
            <a:pPr marL="180657" indent="-180657"/>
            <a:r>
              <a:rPr lang="sl-SI" dirty="0">
                <a:latin typeface="Calibri" panose="020F0502020204030204" pitchFamily="34" charset="0"/>
                <a:ea typeface="Calibri" panose="020F0502020204030204" pitchFamily="34" charset="0"/>
                <a:cs typeface="Calibri" panose="020F0502020204030204" pitchFamily="34" charset="0"/>
              </a:rPr>
              <a:t>V okviru projektov </a:t>
            </a:r>
            <a:r>
              <a:rPr lang="sl-SI" dirty="0" err="1">
                <a:latin typeface="Calibri" panose="020F0502020204030204" pitchFamily="34" charset="0"/>
                <a:ea typeface="Calibri" panose="020F0502020204030204" pitchFamily="34" charset="0"/>
                <a:cs typeface="Calibri" panose="020F0502020204030204" pitchFamily="34" charset="0"/>
              </a:rPr>
              <a:t>neinvesticijske</a:t>
            </a:r>
            <a:r>
              <a:rPr lang="sl-SI" dirty="0">
                <a:latin typeface="Calibri" panose="020F0502020204030204" pitchFamily="34" charset="0"/>
                <a:ea typeface="Calibri" panose="020F0502020204030204" pitchFamily="34" charset="0"/>
                <a:cs typeface="Calibri" panose="020F0502020204030204" pitchFamily="34" charset="0"/>
              </a:rPr>
              <a:t> narave fizične osebe kot take ne morejo biti upravičenci (le tako kot ste omenili, kmet, nekdo, ki ima avtorsko oz. </a:t>
            </a:r>
            <a:r>
              <a:rPr lang="sl-SI" dirty="0" err="1">
                <a:latin typeface="Calibri" panose="020F0502020204030204" pitchFamily="34" charset="0"/>
                <a:ea typeface="Calibri" panose="020F0502020204030204" pitchFamily="34" charset="0"/>
                <a:cs typeface="Calibri" panose="020F0502020204030204" pitchFamily="34" charset="0"/>
              </a:rPr>
              <a:t>podjemno</a:t>
            </a:r>
            <a:r>
              <a:rPr lang="sl-SI" dirty="0">
                <a:latin typeface="Calibri" panose="020F0502020204030204" pitchFamily="34" charset="0"/>
                <a:ea typeface="Calibri" panose="020F0502020204030204" pitchFamily="34" charset="0"/>
                <a:cs typeface="Calibri" panose="020F0502020204030204" pitchFamily="34" charset="0"/>
              </a:rPr>
              <a:t> pogodbo..). Lahko pa fizična oseba nastopa v projektih investicijske narave, kjer priloži račune. </a:t>
            </a:r>
          </a:p>
          <a:p>
            <a:pPr marL="180657" indent="-180657"/>
            <a:r>
              <a:rPr lang="sl-SI" dirty="0">
                <a:latin typeface="Calibri" panose="020F0502020204030204" pitchFamily="34" charset="0"/>
                <a:ea typeface="Calibri" panose="020F0502020204030204" pitchFamily="34" charset="0"/>
                <a:cs typeface="Calibri" panose="020F0502020204030204" pitchFamily="34" charset="0"/>
              </a:rPr>
              <a:t>Tudi župnije upravičenke do sofinanciranja projektov.</a:t>
            </a:r>
          </a:p>
          <a:p>
            <a:pPr marL="180657" indent="-180657"/>
            <a:r>
              <a:rPr lang="sl-SI" dirty="0">
                <a:latin typeface="Calibri" panose="020F0502020204030204" pitchFamily="34" charset="0"/>
                <a:ea typeface="Calibri" panose="020F0502020204030204" pitchFamily="34" charset="0"/>
                <a:cs typeface="Calibri" panose="020F0502020204030204" pitchFamily="34" charset="0"/>
              </a:rPr>
              <a:t>KMET (</a:t>
            </a:r>
            <a:r>
              <a:rPr lang="sl-SI" dirty="0" err="1">
                <a:latin typeface="Calibri" panose="020F0502020204030204" pitchFamily="34" charset="0"/>
                <a:ea typeface="Calibri" panose="020F0502020204030204" pitchFamily="34" charset="0"/>
                <a:cs typeface="Calibri" panose="020F0502020204030204" pitchFamily="34" charset="0"/>
              </a:rPr>
              <a:t>neinvesticijski</a:t>
            </a:r>
            <a:r>
              <a:rPr lang="sl-SI" dirty="0">
                <a:latin typeface="Calibri" panose="020F0502020204030204" pitchFamily="34" charset="0"/>
                <a:ea typeface="Calibri" panose="020F0502020204030204" pitchFamily="34" charset="0"/>
                <a:cs typeface="Calibri" panose="020F0502020204030204" pitchFamily="34" charset="0"/>
              </a:rPr>
              <a:t> projekt – urna postavka): </a:t>
            </a:r>
            <a:r>
              <a:rPr lang="sl-SI" b="1" dirty="0">
                <a:latin typeface="Calibri" panose="020F0502020204030204" pitchFamily="34" charset="0"/>
                <a:ea typeface="Calibri" panose="020F0502020204030204" pitchFamily="34" charset="0"/>
                <a:cs typeface="Calibri" panose="020F0502020204030204" pitchFamily="34" charset="0"/>
              </a:rPr>
              <a:t>Kmetija mora biti vpisana v RKG </a:t>
            </a:r>
            <a:r>
              <a:rPr lang="sl-SI" dirty="0">
                <a:latin typeface="Calibri" panose="020F0502020204030204" pitchFamily="34" charset="0"/>
                <a:ea typeface="Calibri" panose="020F0502020204030204" pitchFamily="34" charset="0"/>
                <a:cs typeface="Calibri" panose="020F0502020204030204" pitchFamily="34" charset="0"/>
              </a:rPr>
              <a:t>kjer pridobi KMG-MID številko, v skladu z Uredbo o RKG. Uporabljajo urno postavko za kmeta lahko uveljavljajo </a:t>
            </a:r>
            <a:r>
              <a:rPr lang="sl-SI" b="1" dirty="0">
                <a:latin typeface="Calibri" panose="020F0502020204030204" pitchFamily="34" charset="0"/>
                <a:ea typeface="Calibri" panose="020F0502020204030204" pitchFamily="34" charset="0"/>
                <a:cs typeface="Calibri" panose="020F0502020204030204" pitchFamily="34" charset="0"/>
              </a:rPr>
              <a:t>vpisani nosilec KMG-MID in družinski člani, ki so vpisani v RKG</a:t>
            </a:r>
            <a:r>
              <a:rPr lang="sl-SI" dirty="0">
                <a:latin typeface="Calibri" panose="020F0502020204030204" pitchFamily="34" charset="0"/>
                <a:ea typeface="Calibri" panose="020F0502020204030204" pitchFamily="34" charset="0"/>
                <a:cs typeface="Calibri" panose="020F0502020204030204" pitchFamily="34" charset="0"/>
              </a:rPr>
              <a:t>. Status kmeta ni potreben.</a:t>
            </a:r>
          </a:p>
        </p:txBody>
      </p:sp>
    </p:spTree>
    <p:extLst>
      <p:ext uri="{BB962C8B-B14F-4D97-AF65-F5344CB8AC3E}">
        <p14:creationId xmlns:p14="http://schemas.microsoft.com/office/powerpoint/2010/main" val="2701397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6C21B935-F074-BAC0-E0D3-91222F0057C8}"/>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FF4CB72D-4737-1665-8C1D-6723BDB9D5C4}"/>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AAF17E3C-6BBF-2CC0-8905-C2B0AD594FC1}"/>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a:p>
        </p:txBody>
      </p:sp>
    </p:spTree>
    <p:extLst>
      <p:ext uri="{BB962C8B-B14F-4D97-AF65-F5344CB8AC3E}">
        <p14:creationId xmlns:p14="http://schemas.microsoft.com/office/powerpoint/2010/main" val="16316392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148BB8F3-C027-64CF-AD7D-5D83248174BB}"/>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62D5718E-6EA5-2EEB-A649-9BFCF00B5E9D}"/>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260E05CB-7E4E-6A4D-46E3-21B4B9E27158}"/>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167275" indent="0">
              <a:buNone/>
            </a:pPr>
            <a:r>
              <a:rPr lang="sl-SI" sz="1200" dirty="0">
                <a:latin typeface="Calibri" panose="020F0502020204030204" pitchFamily="34" charset="0"/>
                <a:ea typeface="Calibri" panose="020F0502020204030204" pitchFamily="34" charset="0"/>
                <a:cs typeface="Calibri" panose="020F0502020204030204" pitchFamily="34" charset="0"/>
              </a:rPr>
              <a:t>V: </a:t>
            </a:r>
            <a:r>
              <a:rPr lang="sl-SI" sz="1200" b="1" dirty="0">
                <a:latin typeface="Calibri" panose="020F0502020204030204" pitchFamily="34" charset="0"/>
                <a:ea typeface="Calibri" panose="020F0502020204030204" pitchFamily="34" charset="0"/>
                <a:cs typeface="Calibri" panose="020F0502020204030204" pitchFamily="34" charset="0"/>
              </a:rPr>
              <a:t>Občino</a:t>
            </a:r>
            <a:r>
              <a:rPr lang="sl-SI" sz="1200" dirty="0">
                <a:latin typeface="Calibri" panose="020F0502020204030204" pitchFamily="34" charset="0"/>
                <a:ea typeface="Calibri" panose="020F0502020204030204" pitchFamily="34" charset="0"/>
                <a:cs typeface="Calibri" panose="020F0502020204030204" pitchFamily="34" charset="0"/>
              </a:rPr>
              <a:t>, ki bo sodelovala v projektu kot projektni partner zanima, ali lahko za podizvajalca določenih del/storitev izbere </a:t>
            </a:r>
            <a:r>
              <a:rPr lang="sl-SI" sz="1200" b="1" dirty="0">
                <a:latin typeface="Calibri" panose="020F0502020204030204" pitchFamily="34" charset="0"/>
                <a:ea typeface="Calibri" panose="020F0502020204030204" pitchFamily="34" charset="0"/>
                <a:cs typeface="Calibri" panose="020F0502020204030204" pitchFamily="34" charset="0"/>
              </a:rPr>
              <a:t>javni zavod</a:t>
            </a:r>
            <a:r>
              <a:rPr lang="sl-SI" sz="1200" dirty="0">
                <a:latin typeface="Calibri" panose="020F0502020204030204" pitchFamily="34" charset="0"/>
                <a:ea typeface="Calibri" panose="020F0502020204030204" pitchFamily="34" charset="0"/>
                <a:cs typeface="Calibri" panose="020F0502020204030204" pitchFamily="34" charset="0"/>
              </a:rPr>
              <a:t>, katerega (so)ustanoviteljica je.</a:t>
            </a:r>
          </a:p>
          <a:p>
            <a:pPr marL="167275" indent="0" defTabSz="963503">
              <a:buNone/>
              <a:defRPr/>
            </a:pPr>
            <a:r>
              <a:rPr lang="sl-SI" sz="1200" dirty="0">
                <a:latin typeface="Calibri" panose="020F0502020204030204" pitchFamily="34" charset="0"/>
                <a:ea typeface="Calibri" panose="020F0502020204030204" pitchFamily="34" charset="0"/>
                <a:cs typeface="Calibri" panose="020F0502020204030204" pitchFamily="34" charset="0"/>
              </a:rPr>
              <a:t>O: Uredba LEADER/CLLD v šestem odstavku 27. člena določa, če je predmet podpore naložba, nakup materiala ali izvedba storitve v okviru projekta, upravičenec </a:t>
            </a:r>
            <a:r>
              <a:rPr lang="sl-SI" sz="1200" b="1" dirty="0">
                <a:latin typeface="Calibri" panose="020F0502020204030204" pitchFamily="34" charset="0"/>
                <a:ea typeface="Calibri" panose="020F0502020204030204" pitchFamily="34" charset="0"/>
                <a:cs typeface="Calibri" panose="020F0502020204030204" pitchFamily="34" charset="0"/>
              </a:rPr>
              <a:t>ne sme pridobiti opredmetenih osnovnih sredstev, neopredmetenih sredstev, materiala ali storitev od pravnih oseb, ki so 25 % ali več lastniško povezane z upravičencem</a:t>
            </a:r>
            <a:r>
              <a:rPr lang="sl-SI" sz="1200" dirty="0">
                <a:latin typeface="Calibri" panose="020F0502020204030204" pitchFamily="34" charset="0"/>
                <a:ea typeface="Calibri" panose="020F0502020204030204" pitchFamily="34" charset="0"/>
                <a:cs typeface="Calibri" panose="020F0502020204030204" pitchFamily="34" charset="0"/>
              </a:rPr>
              <a:t>. V aplikaciji AJPES je iz izpisa iz sodnega registra razvidno kdo so družbeniki in njihovi deleži. Torej, če je občina družbenik javnega zavoda v 25 % in več, takega izvajalca ne more oz. ne sme izbrati. </a:t>
            </a:r>
            <a:br>
              <a:rPr lang="sl-SI" sz="1200" dirty="0">
                <a:latin typeface="Calibri" panose="020F0502020204030204" pitchFamily="34" charset="0"/>
                <a:ea typeface="Calibri" panose="020F0502020204030204" pitchFamily="34" charset="0"/>
                <a:cs typeface="Calibri" panose="020F0502020204030204" pitchFamily="34" charset="0"/>
              </a:rPr>
            </a:b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Opozarjamo, da je </a:t>
            </a:r>
            <a:r>
              <a:rPr lang="sl-SI" sz="1200" b="1" dirty="0">
                <a:latin typeface="Calibri" panose="020F0502020204030204" pitchFamily="34" charset="0"/>
                <a:ea typeface="Calibri" panose="020F0502020204030204" pitchFamily="34" charset="0"/>
                <a:cs typeface="Calibri" panose="020F0502020204030204" pitchFamily="34" charset="0"/>
              </a:rPr>
              <a:t>sklepanje </a:t>
            </a:r>
            <a:r>
              <a:rPr lang="sl-SI" sz="1200" b="1" dirty="0" err="1">
                <a:latin typeface="Calibri" panose="020F0502020204030204" pitchFamily="34" charset="0"/>
                <a:ea typeface="Calibri" panose="020F0502020204030204" pitchFamily="34" charset="0"/>
                <a:cs typeface="Calibri" panose="020F0502020204030204" pitchFamily="34" charset="0"/>
              </a:rPr>
              <a:t>podjemnih</a:t>
            </a:r>
            <a:r>
              <a:rPr lang="sl-SI" sz="1200" b="1" dirty="0">
                <a:latin typeface="Calibri" panose="020F0502020204030204" pitchFamily="34" charset="0"/>
                <a:ea typeface="Calibri" panose="020F0502020204030204" pitchFamily="34" charset="0"/>
                <a:cs typeface="Calibri" panose="020F0502020204030204" pitchFamily="34" charset="0"/>
              </a:rPr>
              <a:t> (in avtorskih) pogodb s svojimi zaposlenimi ter z osebami, ki pri upravičencu delujejo kot zakoniti zastopnik, člani organov upravljanja ali nadzora, neupravičen strošek</a:t>
            </a:r>
            <a:r>
              <a:rPr lang="sl-SI" sz="1200" dirty="0">
                <a:latin typeface="Calibri" panose="020F0502020204030204" pitchFamily="34" charset="0"/>
                <a:ea typeface="Calibri" panose="020F0502020204030204" pitchFamily="34" charset="0"/>
                <a:cs typeface="Calibri" panose="020F0502020204030204" pitchFamily="34" charset="0"/>
              </a:rPr>
              <a:t>. To pravilo velja tudi v primeru partnerstva, ko projektni partnerji sklepajo </a:t>
            </a:r>
            <a:r>
              <a:rPr lang="sl-SI" sz="1200" dirty="0" err="1">
                <a:latin typeface="Calibri" panose="020F0502020204030204" pitchFamily="34" charset="0"/>
                <a:ea typeface="Calibri" panose="020F0502020204030204" pitchFamily="34" charset="0"/>
                <a:cs typeface="Calibri" panose="020F0502020204030204" pitchFamily="34" charset="0"/>
              </a:rPr>
              <a:t>podjemne</a:t>
            </a:r>
            <a:r>
              <a:rPr lang="sl-SI" sz="1200" dirty="0">
                <a:latin typeface="Calibri" panose="020F0502020204030204" pitchFamily="34" charset="0"/>
                <a:ea typeface="Calibri" panose="020F0502020204030204" pitchFamily="34" charset="0"/>
                <a:cs typeface="Calibri" panose="020F0502020204030204" pitchFamily="34" charset="0"/>
              </a:rPr>
              <a:t> (ali avtorske) pogodbe z zaposlenimi, zakonitimi zastopniki, člani organov upravljanja ali nadzora </a:t>
            </a:r>
            <a:r>
              <a:rPr lang="sl-SI" sz="1200" b="1" dirty="0">
                <a:latin typeface="Calibri" panose="020F0502020204030204" pitchFamily="34" charset="0"/>
                <a:ea typeface="Calibri" panose="020F0502020204030204" pitchFamily="34" charset="0"/>
                <a:cs typeface="Calibri" panose="020F0502020204030204" pitchFamily="34" charset="0"/>
              </a:rPr>
              <a:t>pri svojih projektnih partnerjih</a:t>
            </a:r>
            <a:r>
              <a:rPr lang="sl-SI" sz="1200" dirty="0">
                <a:latin typeface="Calibri" panose="020F0502020204030204" pitchFamily="34" charset="0"/>
                <a:ea typeface="Calibri" panose="020F0502020204030204" pitchFamily="34" charset="0"/>
                <a:cs typeface="Calibri" panose="020F0502020204030204" pitchFamily="34" charset="0"/>
              </a:rPr>
              <a:t>.</a:t>
            </a:r>
          </a:p>
          <a:p>
            <a:pPr marL="167275" indent="0">
              <a:buNone/>
            </a:pPr>
            <a:endParaRPr lang="sl-SI" sz="12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76081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98A2941D-DB45-A52F-836D-D75189CA2CFD}"/>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69322115-D995-92F0-F568-6F142713D518}"/>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ABEA85B7-2E50-761E-087C-07A2032DAE75}"/>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defTabSz="963503">
              <a:buNone/>
              <a:defRPr/>
            </a:pPr>
            <a:r>
              <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Ogledi dobrih praks izven LAS niso upravičen strošek. </a:t>
            </a:r>
            <a:r>
              <a:rPr lang="sl-SI" sz="1200" dirty="0">
                <a:latin typeface="Calibri" panose="020F0502020204030204" pitchFamily="34" charset="0"/>
                <a:ea typeface="Calibri" panose="020F0502020204030204" pitchFamily="34" charset="0"/>
                <a:cs typeface="Calibri" panose="020F0502020204030204" pitchFamily="34" charset="0"/>
              </a:rPr>
              <a:t>Lahko pa na območje LAS povabite zunanje predavatelje, ki vam predstavijo primere dobrih praks izven LAS.</a:t>
            </a:r>
          </a:p>
          <a:p>
            <a:pPr marL="0" indent="0">
              <a:buNone/>
            </a:pPr>
            <a:endParaRPr lang="sl-SI"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sl-SI" dirty="0">
                <a:latin typeface="Calibri" panose="020F0502020204030204" pitchFamily="34" charset="0"/>
                <a:ea typeface="Calibri" panose="020F0502020204030204" pitchFamily="34" charset="0"/>
                <a:cs typeface="Calibri" panose="020F0502020204030204" pitchFamily="34" charset="0"/>
              </a:rPr>
              <a:t>JESENICE:</a:t>
            </a:r>
          </a:p>
          <a:p>
            <a:pPr marL="0" indent="0">
              <a:buNone/>
            </a:pPr>
            <a:r>
              <a:rPr lang="sl-SI" sz="1200" dirty="0">
                <a:latin typeface="Calibri" panose="020F0502020204030204" pitchFamily="34" charset="0"/>
                <a:ea typeface="Calibri" panose="020F0502020204030204" pitchFamily="34" charset="0"/>
                <a:cs typeface="Calibri" panose="020F0502020204030204" pitchFamily="34" charset="0"/>
              </a:rPr>
              <a:t>V: Na območju LAS-a imamo eno naselje z več kot 10.000 prebivalci, ki je torej izključeno kot upravičeno območje. Glede na Uredbo (3. točka 7. člena) smatramo, da se preostale aktivnosti, razen investicij, kot so delavnice, izobraževanja, dogodki,… lahko izvajajo znotraj tega naselja in bodo upravičena. Tudi, če imamo projekt, ki bo imel npr. investicijo zunaj tega naselja, </a:t>
            </a:r>
            <a:r>
              <a:rPr lang="sl-SI" sz="1200" b="1" dirty="0">
                <a:latin typeface="Calibri" panose="020F0502020204030204" pitchFamily="34" charset="0"/>
                <a:ea typeface="Calibri" panose="020F0502020204030204" pitchFamily="34" charset="0"/>
                <a:cs typeface="Calibri" panose="020F0502020204030204" pitchFamily="34" charset="0"/>
              </a:rPr>
              <a:t>v samem naselju z več kot 10.000 prebivalci</a:t>
            </a:r>
            <a:r>
              <a:rPr lang="sl-SI" sz="1200" dirty="0">
                <a:latin typeface="Calibri" panose="020F0502020204030204" pitchFamily="34" charset="0"/>
                <a:ea typeface="Calibri" panose="020F0502020204030204" pitchFamily="34" charset="0"/>
                <a:cs typeface="Calibri" panose="020F0502020204030204" pitchFamily="34" charset="0"/>
              </a:rPr>
              <a:t> pa </a:t>
            </a:r>
            <a:r>
              <a:rPr lang="sl-SI" sz="1200" b="1" dirty="0">
                <a:latin typeface="Calibri" panose="020F0502020204030204" pitchFamily="34" charset="0"/>
                <a:ea typeface="Calibri" panose="020F0502020204030204" pitchFamily="34" charset="0"/>
                <a:cs typeface="Calibri" panose="020F0502020204030204" pitchFamily="34" charset="0"/>
              </a:rPr>
              <a:t>izvedbo delavnice</a:t>
            </a:r>
            <a:r>
              <a:rPr lang="sl-SI" sz="1200" dirty="0">
                <a:latin typeface="Calibri" panose="020F0502020204030204" pitchFamily="34" charset="0"/>
                <a:ea typeface="Calibri" panose="020F0502020204030204" pitchFamily="34" charset="0"/>
                <a:cs typeface="Calibri" panose="020F0502020204030204" pitchFamily="34" charset="0"/>
              </a:rPr>
              <a:t>, bo to </a:t>
            </a:r>
            <a:r>
              <a:rPr lang="sl-SI" sz="1200" dirty="0" err="1">
                <a:latin typeface="Calibri" panose="020F0502020204030204" pitchFamily="34" charset="0"/>
                <a:ea typeface="Calibri" panose="020F0502020204030204" pitchFamily="34" charset="0"/>
                <a:cs typeface="Calibri" panose="020F0502020204030204" pitchFamily="34" charset="0"/>
              </a:rPr>
              <a:t>ok</a:t>
            </a:r>
            <a:r>
              <a:rPr lang="sl-SI" sz="1200" dirty="0">
                <a:latin typeface="Calibri" panose="020F0502020204030204" pitchFamily="34" charset="0"/>
                <a:ea typeface="Calibri" panose="020F0502020204030204" pitchFamily="34" charset="0"/>
                <a:cs typeface="Calibri" panose="020F0502020204030204" pitchFamily="34" charset="0"/>
              </a:rPr>
              <a:t>?</a:t>
            </a:r>
            <a:r>
              <a:rPr lang="sl-SI" dirty="0">
                <a:effectLst/>
                <a:latin typeface="Calibri" panose="020F0502020204030204" pitchFamily="34" charset="0"/>
                <a:ea typeface="Calibri" panose="020F0502020204030204" pitchFamily="34" charset="0"/>
                <a:cs typeface="Calibri" panose="020F0502020204030204" pitchFamily="34" charset="0"/>
              </a:rPr>
              <a:t> </a:t>
            </a:r>
          </a:p>
          <a:p>
            <a:pPr marL="0" indent="0">
              <a:buNone/>
            </a:pPr>
            <a:r>
              <a:rPr lang="sl-SI" sz="1200" dirty="0">
                <a:latin typeface="Calibri" panose="020F0502020204030204" pitchFamily="34" charset="0"/>
                <a:ea typeface="Calibri" panose="020F0502020204030204" pitchFamily="34" charset="0"/>
                <a:cs typeface="Calibri" panose="020F0502020204030204" pitchFamily="34" charset="0"/>
              </a:rPr>
              <a:t>O: V naseljih z več kot 10.000 prebivalci</a:t>
            </a:r>
            <a:r>
              <a:rPr lang="sl-SI" sz="1200" b="1" dirty="0">
                <a:latin typeface="Calibri" panose="020F0502020204030204" pitchFamily="34" charset="0"/>
                <a:ea typeface="Calibri" panose="020F0502020204030204" pitchFamily="34" charset="0"/>
                <a:cs typeface="Calibri" panose="020F0502020204030204" pitchFamily="34" charset="0"/>
              </a:rPr>
              <a:t> se lahko izvede delavnice, le naložbe ne.</a:t>
            </a:r>
            <a:r>
              <a:rPr lang="sl-SI" dirty="0">
                <a:effectLst/>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sl-SI"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sl-SI" sz="1200" dirty="0">
                <a:latin typeface="Calibri" panose="020F0502020204030204" pitchFamily="34" charset="0"/>
                <a:ea typeface="Calibri" panose="020F0502020204030204" pitchFamily="34" charset="0"/>
                <a:cs typeface="Calibri" panose="020F0502020204030204" pitchFamily="34" charset="0"/>
              </a:rPr>
              <a:t>V: Občina želi prijavit projekt skozi katerega bi </a:t>
            </a:r>
            <a:r>
              <a:rPr lang="sl-SI" sz="1200" b="1" dirty="0">
                <a:latin typeface="Calibri" panose="020F0502020204030204" pitchFamily="34" charset="0"/>
                <a:ea typeface="Calibri" panose="020F0502020204030204" pitchFamily="34" charset="0"/>
                <a:cs typeface="Calibri" panose="020F0502020204030204" pitchFamily="34" charset="0"/>
              </a:rPr>
              <a:t>obnovila/renovirala obstoječe stojnice, ki se uporabljajo na tržnici oz. na različnih dogodkih, ki so izvedeni po občini. I</a:t>
            </a:r>
            <a:r>
              <a:rPr lang="sl-SI" sz="1200" dirty="0">
                <a:latin typeface="Calibri" panose="020F0502020204030204" pitchFamily="34" charset="0"/>
                <a:ea typeface="Calibri" panose="020F0502020204030204" pitchFamily="34" charset="0"/>
                <a:cs typeface="Calibri" panose="020F0502020204030204" pitchFamily="34" charset="0"/>
              </a:rPr>
              <a:t>mamo sledeči vprašanji:</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 sklad ESRR: Ali je obnova stojnic upravičen strošek, ne gre za nakup novih temveč v "duhu" varovanja okolja renovacija?</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 sklad ESRR/EKSRP: Glede na to, da je lastnik občina, ki ima znotraj območja naselje z več kot 10.000 prebivalci in so stojnice skladiščene v tem naselju in se uporabljajo tudi na dogodkih v naselju - ali je to sploh upravičen strošek? Torej ali se obnova smatra kot naložba, ki v naselju z več kot 10.000 ni upravičena?</a:t>
            </a:r>
            <a:r>
              <a:rPr lang="sl-SI" dirty="0">
                <a:effectLst/>
                <a:latin typeface="Calibri" panose="020F0502020204030204" pitchFamily="34" charset="0"/>
                <a:ea typeface="Calibri" panose="020F0502020204030204" pitchFamily="34" charset="0"/>
                <a:cs typeface="Calibri" panose="020F0502020204030204" pitchFamily="34" charset="0"/>
              </a:rPr>
              <a:t> </a:t>
            </a:r>
          </a:p>
          <a:p>
            <a:pPr marL="0" indent="0">
              <a:buNone/>
            </a:pPr>
            <a:r>
              <a:rPr lang="sl-SI" sz="1200" dirty="0">
                <a:latin typeface="Calibri" panose="020F0502020204030204" pitchFamily="34" charset="0"/>
                <a:ea typeface="Calibri" panose="020F0502020204030204" pitchFamily="34" charset="0"/>
                <a:cs typeface="Calibri" panose="020F0502020204030204" pitchFamily="34" charset="0"/>
              </a:rPr>
              <a:t>O: EKSRP: </a:t>
            </a:r>
            <a:r>
              <a:rPr lang="sl-SI" sz="1200" b="1" dirty="0">
                <a:latin typeface="Calibri" panose="020F0502020204030204" pitchFamily="34" charset="0"/>
                <a:ea typeface="Calibri" panose="020F0502020204030204" pitchFamily="34" charset="0"/>
                <a:cs typeface="Calibri" panose="020F0502020204030204" pitchFamily="34" charset="0"/>
              </a:rPr>
              <a:t>Obnova za sklad EKSRP ni nikjer prepovedana.</a:t>
            </a:r>
            <a:r>
              <a:rPr lang="sl-SI" sz="1200" dirty="0">
                <a:latin typeface="Calibri" panose="020F0502020204030204" pitchFamily="34" charset="0"/>
                <a:ea typeface="Calibri" panose="020F0502020204030204" pitchFamily="34" charset="0"/>
                <a:cs typeface="Calibri" panose="020F0502020204030204" pitchFamily="34" charset="0"/>
              </a:rPr>
              <a:t> V vašem primeru pa gre za </a:t>
            </a:r>
            <a:r>
              <a:rPr lang="sl-SI" sz="1200" b="1" dirty="0">
                <a:latin typeface="Calibri" panose="020F0502020204030204" pitchFamily="34" charset="0"/>
                <a:ea typeface="Calibri" panose="020F0502020204030204" pitchFamily="34" charset="0"/>
                <a:cs typeface="Calibri" panose="020F0502020204030204" pitchFamily="34" charset="0"/>
              </a:rPr>
              <a:t>naselje z več kot 10.000 prebivalci, torej ker so stojnice naložba, zato ta strošek ne more biti upravičen.</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ESRR: Investicijski projekti se v naseljih z več kot 10.000 prebivalci ne morejo izvajati, mehke vsebine (</a:t>
            </a:r>
            <a:r>
              <a:rPr lang="sl-SI" sz="1200" dirty="0" err="1">
                <a:latin typeface="Calibri" panose="020F0502020204030204" pitchFamily="34" charset="0"/>
                <a:ea typeface="Calibri" panose="020F0502020204030204" pitchFamily="34" charset="0"/>
                <a:cs typeface="Calibri" panose="020F0502020204030204" pitchFamily="34" charset="0"/>
              </a:rPr>
              <a:t>neinvesticijski</a:t>
            </a:r>
            <a:r>
              <a:rPr lang="sl-SI" sz="1200" dirty="0">
                <a:latin typeface="Calibri" panose="020F0502020204030204" pitchFamily="34" charset="0"/>
                <a:ea typeface="Calibri" panose="020F0502020204030204" pitchFamily="34" charset="0"/>
                <a:cs typeface="Calibri" panose="020F0502020204030204" pitchFamily="34" charset="0"/>
              </a:rPr>
              <a:t> projekti) se lahko izvajajo. Če so stojnice vodene kot osnovno sredstvo občine, obnova pomeni povišanje osnovne vrednosti, potem je to neupravičen strošek.</a:t>
            </a:r>
            <a:r>
              <a:rPr lang="sl-SI" dirty="0">
                <a:effectLst/>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sl-SI"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sl-SI" sz="1200" dirty="0">
                <a:latin typeface="Calibri" panose="020F0502020204030204" pitchFamily="34" charset="0"/>
                <a:ea typeface="Calibri" panose="020F0502020204030204" pitchFamily="34" charset="0"/>
                <a:cs typeface="Calibri" panose="020F0502020204030204" pitchFamily="34" charset="0"/>
              </a:rPr>
              <a:t>V: Potencialni prijavitelj želi na javni poziv iz sklada EKSRP kot eno izmed aktivnosti prijaviti usposabljanje ene osebe za čebelarsko-turističnega vodnika in ene osebe za </a:t>
            </a:r>
            <a:r>
              <a:rPr lang="sl-SI" sz="1200" dirty="0" err="1">
                <a:latin typeface="Calibri" panose="020F0502020204030204" pitchFamily="34" charset="0"/>
                <a:ea typeface="Calibri" panose="020F0502020204030204" pitchFamily="34" charset="0"/>
                <a:cs typeface="Calibri" panose="020F0502020204030204" pitchFamily="34" charset="0"/>
              </a:rPr>
              <a:t>apiterapevta</a:t>
            </a:r>
            <a:r>
              <a:rPr lang="sl-SI" sz="1200" dirty="0">
                <a:latin typeface="Calibri" panose="020F0502020204030204" pitchFamily="34" charset="0"/>
                <a:ea typeface="Calibri" panose="020F0502020204030204" pitchFamily="34" charset="0"/>
                <a:cs typeface="Calibri" panose="020F0502020204030204" pitchFamily="34" charset="0"/>
              </a:rPr>
              <a:t>.</a:t>
            </a:r>
            <a:r>
              <a:rPr lang="sl-SI" sz="1200" b="1" dirty="0">
                <a:latin typeface="Calibri" panose="020F0502020204030204" pitchFamily="34" charset="0"/>
                <a:ea typeface="Calibri" panose="020F0502020204030204" pitchFamily="34" charset="0"/>
                <a:cs typeface="Calibri" panose="020F0502020204030204" pitchFamily="34" charset="0"/>
              </a:rPr>
              <a:t> Usposabljanja deloma potekajo na območju izven območja našega LAS-a.</a:t>
            </a:r>
            <a:r>
              <a:rPr lang="sl-SI" sz="1200" dirty="0">
                <a:latin typeface="Calibri" panose="020F0502020204030204" pitchFamily="34" charset="0"/>
                <a:ea typeface="Calibri" panose="020F0502020204030204" pitchFamily="34" charset="0"/>
                <a:cs typeface="Calibri" panose="020F0502020204030204" pitchFamily="34" charset="0"/>
              </a:rPr>
              <a:t> </a:t>
            </a:r>
          </a:p>
          <a:p>
            <a:pPr marL="0" indent="0">
              <a:buNone/>
            </a:pPr>
            <a:r>
              <a:rPr lang="sl-SI" sz="1200" dirty="0">
                <a:latin typeface="Calibri" panose="020F0502020204030204" pitchFamily="34" charset="0"/>
                <a:ea typeface="Calibri" panose="020F0502020204030204" pitchFamily="34" charset="0"/>
                <a:cs typeface="Calibri" panose="020F0502020204030204" pitchFamily="34" charset="0"/>
              </a:rPr>
              <a:t>O: Ali je ta strošek lahko upravičen?</a:t>
            </a:r>
            <a:r>
              <a:rPr lang="sl-SI" dirty="0">
                <a:effectLst/>
                <a:latin typeface="Calibri" panose="020F0502020204030204" pitchFamily="34" charset="0"/>
                <a:ea typeface="Calibri" panose="020F0502020204030204" pitchFamily="34" charset="0"/>
                <a:cs typeface="Calibri" panose="020F0502020204030204" pitchFamily="34" charset="0"/>
              </a:rPr>
              <a:t> </a:t>
            </a:r>
            <a:r>
              <a:rPr lang="sl-SI" sz="1200" b="1" dirty="0">
                <a:latin typeface="Calibri" panose="020F0502020204030204" pitchFamily="34" charset="0"/>
                <a:ea typeface="Calibri" panose="020F0502020204030204" pitchFamily="34" charset="0"/>
                <a:cs typeface="Calibri" panose="020F0502020204030204" pitchFamily="34" charset="0"/>
              </a:rPr>
              <a:t>Strošek, ki nastane izven območja LAS ni upravičen.</a:t>
            </a:r>
            <a:r>
              <a:rPr lang="sl-SI" dirty="0">
                <a:effectLst/>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sl-SI"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sl-SI" sz="1200" dirty="0">
                <a:latin typeface="Calibri" panose="020F0502020204030204" pitchFamily="34" charset="0"/>
                <a:ea typeface="Calibri" panose="020F0502020204030204" pitchFamily="34" charset="0"/>
                <a:cs typeface="Calibri" panose="020F0502020204030204" pitchFamily="34" charset="0"/>
              </a:rPr>
              <a:t>V: Še vedno potekajo na terenu dileme glede upravičenih aktivnostih znotraj naselij z več kot 10.000 prebivalci, zato prosimo za odgovor na naslednje vprašanje:</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 </a:t>
            </a:r>
            <a:r>
              <a:rPr lang="sl-SI" sz="1200" b="1" dirty="0">
                <a:latin typeface="Calibri" panose="020F0502020204030204" pitchFamily="34" charset="0"/>
                <a:ea typeface="Calibri" panose="020F0502020204030204" pitchFamily="34" charset="0"/>
                <a:cs typeface="Calibri" panose="020F0502020204030204" pitchFamily="34" charset="0"/>
              </a:rPr>
              <a:t>Prijavitelj je iz naselja, ki ima več kot 10.000 prebivalcev</a:t>
            </a:r>
            <a:r>
              <a:rPr lang="sl-SI" sz="1200" dirty="0">
                <a:latin typeface="Calibri" panose="020F0502020204030204" pitchFamily="34" charset="0"/>
                <a:ea typeface="Calibri" panose="020F0502020204030204" pitchFamily="34" charset="0"/>
                <a:cs typeface="Calibri" panose="020F0502020204030204" pitchFamily="34" charset="0"/>
              </a:rPr>
              <a:t>, izvaja LAS projekt za sofinanciranje iz EKSRP sklada. Projekt je investicijske narave, ki pa ne vsebuje naložbe, Gre za v</a:t>
            </a:r>
            <a:r>
              <a:rPr lang="sl-SI" sz="1200" b="1" dirty="0">
                <a:latin typeface="Calibri" panose="020F0502020204030204" pitchFamily="34" charset="0"/>
                <a:ea typeface="Calibri" panose="020F0502020204030204" pitchFamily="34" charset="0"/>
                <a:cs typeface="Calibri" panose="020F0502020204030204" pitchFamily="34" charset="0"/>
              </a:rPr>
              <a:t>ečinoma stroške zunanjih izvajalcev, izvedba delavnic, oblikovanje blagovne znamke</a:t>
            </a:r>
            <a:r>
              <a:rPr lang="sl-SI" sz="1200" dirty="0">
                <a:latin typeface="Calibri" panose="020F0502020204030204" pitchFamily="34" charset="0"/>
                <a:ea typeface="Calibri" panose="020F0502020204030204" pitchFamily="34" charset="0"/>
                <a:cs typeface="Calibri" panose="020F0502020204030204" pitchFamily="34" charset="0"/>
              </a:rPr>
              <a:t> ipd....</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V sklopu projekta bodo razvili meni, definirali jedi za potrebe blagovne znamke: ali se lahko v te jedi vključujejo tudi ponudniki iz mesta, mestnega dela z več kot 10.000 prebivalci, ali so lahko udeleženci tudi ljudje s tega območja. Ker gre za razvoj blagovne znamke, ki ima večjo korist, ali lahko katero izmed delavnic prijavitelj izvedel tudi v mestnem delu?</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 Ali bi lahko prijavitelj v sklopu delavnic organiziral za potrebe razvoja blagovne znamke tud</a:t>
            </a:r>
            <a:r>
              <a:rPr lang="sl-SI" sz="1200" b="1" dirty="0">
                <a:latin typeface="Calibri" panose="020F0502020204030204" pitchFamily="34" charset="0"/>
                <a:ea typeface="Calibri" panose="020F0502020204030204" pitchFamily="34" charset="0"/>
                <a:cs typeface="Calibri" panose="020F0502020204030204" pitchFamily="34" charset="0"/>
              </a:rPr>
              <a:t>i ogled dobre prakse na drugo območje LAS</a:t>
            </a:r>
            <a:r>
              <a:rPr lang="sl-SI" sz="1200" dirty="0">
                <a:latin typeface="Calibri" panose="020F0502020204030204" pitchFamily="34" charset="0"/>
                <a:ea typeface="Calibri" panose="020F0502020204030204" pitchFamily="34" charset="0"/>
                <a:cs typeface="Calibri" panose="020F0502020204030204" pitchFamily="34" charset="0"/>
              </a:rPr>
              <a:t>?</a:t>
            </a:r>
            <a:r>
              <a:rPr lang="sl-SI" dirty="0">
                <a:effectLst/>
                <a:latin typeface="Calibri" panose="020F0502020204030204" pitchFamily="34" charset="0"/>
                <a:ea typeface="Calibri" panose="020F0502020204030204" pitchFamily="34" charset="0"/>
                <a:cs typeface="Calibri" panose="020F0502020204030204" pitchFamily="34" charset="0"/>
              </a:rPr>
              <a:t> </a:t>
            </a:r>
          </a:p>
          <a:p>
            <a:pPr marL="0" indent="0">
              <a:buNone/>
            </a:pPr>
            <a:r>
              <a:rPr lang="sl-SI" sz="1200" dirty="0">
                <a:latin typeface="Calibri" panose="020F0502020204030204" pitchFamily="34" charset="0"/>
                <a:ea typeface="Calibri" panose="020F0502020204030204" pitchFamily="34" charset="0"/>
                <a:cs typeface="Calibri" panose="020F0502020204030204" pitchFamily="34" charset="0"/>
              </a:rPr>
              <a:t>O: Uredba LEADER/CLLD v 3. odstavku 7. člena med drugim določa: '' Izjemoma se lahko projekt, ki ne vsebuje naložbe, izvaja tudi v naseljih z več kakor 10.000 prebivalci, če takšen projekt koristi razvoju območja LAS.''</a:t>
            </a:r>
            <a:r>
              <a:rPr lang="sl-SI" sz="1200" b="1" dirty="0">
                <a:latin typeface="Calibri" panose="020F0502020204030204" pitchFamily="34" charset="0"/>
                <a:ea typeface="Calibri" panose="020F0502020204030204" pitchFamily="34" charset="0"/>
                <a:cs typeface="Calibri" panose="020F0502020204030204" pitchFamily="34" charset="0"/>
              </a:rPr>
              <a:t> Torej je izvedba delavnic, oblikovanje blagovne znamke izvedeno tudi v naseljih z več kot 10.000 prebivalci. </a:t>
            </a:r>
            <a:r>
              <a:rPr lang="sl-SI" sz="1200" dirty="0">
                <a:latin typeface="Calibri" panose="020F0502020204030204" pitchFamily="34" charset="0"/>
                <a:ea typeface="Calibri" panose="020F0502020204030204" pitchFamily="34" charset="0"/>
                <a:cs typeface="Calibri" panose="020F0502020204030204" pitchFamily="34" charset="0"/>
              </a:rPr>
              <a:t>Kar pa se tiče drugega vprašanja, </a:t>
            </a:r>
            <a:r>
              <a:rPr lang="sl-SI" sz="1200" b="1" dirty="0">
                <a:latin typeface="Calibri" panose="020F0502020204030204" pitchFamily="34" charset="0"/>
                <a:ea typeface="Calibri" panose="020F0502020204030204" pitchFamily="34" charset="0"/>
                <a:cs typeface="Calibri" panose="020F0502020204030204" pitchFamily="34" charset="0"/>
              </a:rPr>
              <a:t>pa ogled dobre prakse ne more biti izveden izven območja LAS, saj se samo promocijske aktivnosti lahko izvajajo zunaj območja LAS na celotnem območju RS.</a:t>
            </a:r>
            <a:r>
              <a:rPr lang="sl-SI" dirty="0">
                <a:effectLst/>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sl-SI"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sl-SI" dirty="0">
                <a:effectLst/>
                <a:latin typeface="Calibri" panose="020F0502020204030204" pitchFamily="34" charset="0"/>
                <a:ea typeface="Calibri" panose="020F0502020204030204" pitchFamily="34" charset="0"/>
                <a:cs typeface="Calibri" panose="020F0502020204030204" pitchFamily="34" charset="0"/>
              </a:rPr>
              <a:t> </a:t>
            </a:r>
          </a:p>
          <a:p>
            <a:pPr marL="0" indent="0">
              <a:buNone/>
            </a:pPr>
            <a:endParaRP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16448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9157D920-9066-D391-7F2C-68F398FF1B9E}"/>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0AE2E42C-3BED-6BC3-7B3D-894CB9FB7119}"/>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76D5D691-9AD6-2889-C48E-43BB5C67BE7E}"/>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r>
              <a:rPr lang="sl-SI" sz="1200" dirty="0">
                <a:latin typeface="Calibri" panose="020F0502020204030204" pitchFamily="34" charset="0"/>
                <a:ea typeface="Calibri" panose="020F0502020204030204" pitchFamily="34" charset="0"/>
                <a:cs typeface="Calibri" panose="020F0502020204030204" pitchFamily="34" charset="0"/>
              </a:rPr>
              <a:t>V: Pri načrtovanem projektu gre za revitalizacijo naravnega habitata - čiščenje ribnika in ureditev okoliških zasaditev. Načrtovana dela so npr. izkopi, odstranjevanje mulja, ponovne zasaditve ipd. Zanima nas:</a:t>
            </a:r>
          </a:p>
          <a:p>
            <a:pPr marL="0" indent="0">
              <a:buNone/>
            </a:pPr>
            <a:r>
              <a:rPr lang="sl-SI" sz="1200" dirty="0">
                <a:latin typeface="Calibri" panose="020F0502020204030204" pitchFamily="34" charset="0"/>
                <a:ea typeface="Calibri" panose="020F0502020204030204" pitchFamily="34" charset="0"/>
                <a:cs typeface="Calibri" panose="020F0502020204030204" pitchFamily="34" charset="0"/>
              </a:rPr>
              <a:t>-	Ali lahko načrtovane stroške uvrstimo v kategorijo upravičenih stroškov v okviru LEADER/CLLD kot »naložbe oziroma investicije v opredmetena osnovna sredstva…« ali kot »stroški zunanjih izvajalcev«.  Strošek bo izkazan na proračunski postavki oz. SM za ta projekt kot strošek »investicijskega vzdrževanja in izboljšav«, saj v tem konkretnem primeru ne gre za gradnjo oz. osnovno sredstvo. </a:t>
            </a:r>
          </a:p>
          <a:p>
            <a:pPr marL="0" indent="0">
              <a:buNone/>
            </a:pPr>
            <a:r>
              <a:rPr lang="sl-SI" sz="1200" dirty="0">
                <a:latin typeface="Calibri" panose="020F0502020204030204" pitchFamily="34" charset="0"/>
                <a:ea typeface="Calibri" panose="020F0502020204030204" pitchFamily="34" charset="0"/>
                <a:cs typeface="Calibri" panose="020F0502020204030204" pitchFamily="34" charset="0"/>
              </a:rPr>
              <a:t>-	Od opredelitve kategorije stroška je najbrž odvisna tudi višina sofinanciranja. Če bi šlo za naložbe v investicije, bi najbrž morali upoštevati višino sofinanciranja 65 %, če pa lahko to opredelimo kot storitev, pa bi lahko uveljavljali 80 % sofinanciranje. </a:t>
            </a:r>
          </a:p>
          <a:p>
            <a:pPr marL="0" indent="0">
              <a:buNone/>
            </a:pPr>
            <a:r>
              <a:rPr lang="sl-SI" sz="1200" dirty="0">
                <a:latin typeface="Calibri" panose="020F0502020204030204" pitchFamily="34" charset="0"/>
                <a:ea typeface="Calibri" panose="020F0502020204030204" pitchFamily="34" charset="0"/>
                <a:cs typeface="Calibri" panose="020F0502020204030204" pitchFamily="34" charset="0"/>
              </a:rPr>
              <a:t>O: Čiščenje ribnika in ureditev okolice ter ostala dela kot jih navajate spodaj, sodijo pod </a:t>
            </a:r>
            <a:r>
              <a:rPr lang="sl-SI" sz="1200" b="1" dirty="0">
                <a:latin typeface="Calibri" panose="020F0502020204030204" pitchFamily="34" charset="0"/>
                <a:ea typeface="Calibri" panose="020F0502020204030204" pitchFamily="34" charset="0"/>
                <a:cs typeface="Calibri" panose="020F0502020204030204" pitchFamily="34" charset="0"/>
              </a:rPr>
              <a:t>naložbo oziroma investicijo v izboljšanje nepremičnine, kar pa sodi pod 65 % sofinanciranje, </a:t>
            </a:r>
            <a:r>
              <a:rPr lang="sl-SI" sz="1200" dirty="0">
                <a:latin typeface="Calibri" panose="020F0502020204030204" pitchFamily="34" charset="0"/>
                <a:ea typeface="Calibri" panose="020F0502020204030204" pitchFamily="34" charset="0"/>
                <a:cs typeface="Calibri" panose="020F0502020204030204" pitchFamily="34" charset="0"/>
              </a:rPr>
              <a:t>ne glede na to katero vrsto stroška izberete. Vrsta stroška ni pogojena z % sofinanciranja, potrebno je pogledati aktivnost, ki se bo izvedla. Torej naložbe oziroma investicije v gradnjo, pridobitev, vključno z zakupom, ali izboljšanje nepremičnin ter kmetijsko mehanizacijo znaša 65 % upravičenih stroškov. Vse ostalo sodi pod 80% sofinanciranje. </a:t>
            </a:r>
          </a:p>
          <a:p>
            <a:pPr marL="0" indent="0">
              <a:buNone/>
            </a:pPr>
            <a:endParaRPr lang="sl-SI" sz="12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sl-SI" sz="1200" b="1" dirty="0">
                <a:latin typeface="Calibri" panose="020F0502020204030204" pitchFamily="34" charset="0"/>
                <a:ea typeface="Calibri" panose="020F0502020204030204" pitchFamily="34" charset="0"/>
                <a:cs typeface="Calibri" panose="020F0502020204030204" pitchFamily="34" charset="0"/>
              </a:rPr>
              <a:t>V: Postavitve učilnice na prostem, ki vključuje mobilno hiško</a:t>
            </a:r>
            <a:r>
              <a:rPr lang="sl-SI" sz="1200" dirty="0">
                <a:latin typeface="Calibri" panose="020F0502020204030204" pitchFamily="34" charset="0"/>
                <a:ea typeface="Calibri" panose="020F0502020204030204" pitchFamily="34" charset="0"/>
                <a:cs typeface="Calibri" panose="020F0502020204030204" pitchFamily="34" charset="0"/>
              </a:rPr>
              <a:t> (predvidevamo, da gre za opremo, ki se sofinancira po stopnji 80%) ter pripravljalna dela (gradnja, ki se sofinancira po stopnji 65%)  </a:t>
            </a:r>
          </a:p>
          <a:p>
            <a:pPr marL="0" indent="0">
              <a:buNone/>
            </a:pPr>
            <a:r>
              <a:rPr lang="sl-SI" sz="1200" b="1" dirty="0">
                <a:latin typeface="Calibri" panose="020F0502020204030204" pitchFamily="34" charset="0"/>
                <a:ea typeface="Calibri" panose="020F0502020204030204" pitchFamily="34" charset="0"/>
                <a:cs typeface="Calibri" panose="020F0502020204030204" pitchFamily="34" charset="0"/>
              </a:rPr>
              <a:t>O: Obe našteti aktivnosti sodita pod 65% sofinanciranje</a:t>
            </a:r>
            <a:r>
              <a:rPr lang="sl-SI" sz="1200" dirty="0">
                <a:latin typeface="Calibri" panose="020F0502020204030204" pitchFamily="34" charset="0"/>
                <a:ea typeface="Calibri" panose="020F0502020204030204" pitchFamily="34" charset="0"/>
                <a:cs typeface="Calibri" panose="020F0502020204030204" pitchFamily="34" charset="0"/>
              </a:rPr>
              <a:t>. Tudi mobilna hiška je objekt, za katerega je potrebno p</a:t>
            </a:r>
            <a:r>
              <a:rPr lang="sl-SI" sz="1200" b="1" dirty="0">
                <a:latin typeface="Calibri" panose="020F0502020204030204" pitchFamily="34" charset="0"/>
                <a:ea typeface="Calibri" panose="020F0502020204030204" pitchFamily="34" charset="0"/>
                <a:cs typeface="Calibri" panose="020F0502020204030204" pitchFamily="34" charset="0"/>
              </a:rPr>
              <a:t>ridobiti gradbeno dovoljenje za nezahteven objekt.</a:t>
            </a:r>
            <a:r>
              <a:rPr lang="sl-SI" sz="1200" dirty="0">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sl-SI" sz="12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sl-SI" sz="1200" b="1" dirty="0">
                <a:latin typeface="Calibri" panose="020F0502020204030204" pitchFamily="34" charset="0"/>
                <a:ea typeface="Calibri" panose="020F0502020204030204" pitchFamily="34" charset="0"/>
                <a:cs typeface="Calibri" panose="020F0502020204030204" pitchFamily="34" charset="0"/>
              </a:rPr>
              <a:t>V: Po kateri stopnji 80 % ali 65 % se sofinancira naslednje:</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 nakup oz. postavitev sončne elektrarne (z nazivno el. močjo do 1 MW),</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 modularni objekt kot je npr. kontejner za sanitarije (gradbeno dovoljenje je potrebno); </a:t>
            </a:r>
          </a:p>
          <a:p>
            <a:pPr marL="0" indent="0">
              <a:buNone/>
            </a:pPr>
            <a:r>
              <a:rPr lang="sl-SI" sz="1200" dirty="0">
                <a:latin typeface="Calibri" panose="020F0502020204030204" pitchFamily="34" charset="0"/>
                <a:ea typeface="Calibri" panose="020F0502020204030204" pitchFamily="34" charset="0"/>
                <a:cs typeface="Calibri" panose="020F0502020204030204" pitchFamily="34" charset="0"/>
              </a:rPr>
              <a:t>O: Obe navedeni aktivnosti sodita pod 65 % sofinanciranje, saj se z postavitvijo sončne elektrarne izboljša nepremičnina, kontejner pa je tudi objekt po gradbeni zakonodaji, za katerega je potrebno pridobiti gradbeno dovoljenje. </a:t>
            </a:r>
          </a:p>
          <a:p>
            <a:pPr marL="0" indent="0">
              <a:buNone/>
            </a:pPr>
            <a:endParaRPr lang="sl-SI" sz="12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sl-SI" sz="1200" dirty="0">
                <a:latin typeface="Calibri" panose="020F0502020204030204" pitchFamily="34" charset="0"/>
                <a:ea typeface="Calibri" panose="020F0502020204030204" pitchFamily="34" charset="0"/>
                <a:cs typeface="Calibri" panose="020F0502020204030204" pitchFamily="34" charset="0"/>
              </a:rPr>
              <a:t>Ali so obrtniška dela (npr. menjava tlakov, pleskarska dela, menjava oken in vrat) za izboljšanje neke nepremičnine (ne potrebujemo gr. dovoljenja) sofinancirana 65%? Odgovor: DA</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Kaj pomeni izboljšanje nepremičnine? Dograditev objekta ali vsa notranja dela, ki izboljšajo predhodno stanje nekega objekta? Odgovor: Izboljšanje je obnova, dograditev, ne glede na to ali se izvajajo znotraj ali zunaj objekta.</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Ali se v pridobitev šteje tudi npr. pridobitev/postavitev enostavnega objekta - čebelnjaka? Je torej nakup čebelnjaka sofinanciran 65%? Odgovor: DA </a:t>
            </a:r>
          </a:p>
          <a:p>
            <a:pPr marL="0" indent="0">
              <a:buNone/>
            </a:pPr>
            <a:endParaRPr lang="sl-SI" sz="12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sl-SI" sz="1200" dirty="0">
                <a:latin typeface="Calibri" panose="020F0502020204030204" pitchFamily="34" charset="0"/>
                <a:ea typeface="Calibri" panose="020F0502020204030204" pitchFamily="34" charset="0"/>
                <a:cs typeface="Calibri" panose="020F0502020204030204" pitchFamily="34" charset="0"/>
              </a:rPr>
              <a:t>KATALOG STROŠKOV:</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V: V skladu s Pravilnikom o katalogu stroškov in njihovih vrednostih na enoto je naveden tudi strošek za postavitev oziroma obnovo nasada kostanjev, velikosti 100 dreves/ha ali več.</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Ali je navedeni strošek zavezujoč tudi v primeru, če se na območju 1 ha zasadi manj dreves, npr. 20.? </a:t>
            </a:r>
          </a:p>
          <a:p>
            <a:pPr marL="0" indent="0">
              <a:buNone/>
            </a:pPr>
            <a:r>
              <a:rPr lang="sl-SI" sz="1200" dirty="0">
                <a:latin typeface="Calibri" panose="020F0502020204030204" pitchFamily="34" charset="0"/>
                <a:ea typeface="Calibri" panose="020F0502020204030204" pitchFamily="34" charset="0"/>
                <a:cs typeface="Calibri" panose="020F0502020204030204" pitchFamily="34" charset="0"/>
              </a:rPr>
              <a:t>O: Gostota dreves v trajnem nasadu je zelo pomembna. Če ima kostanjev nasad gostoto sajenja do 100 dreves/ha se ga obravnava kot ekstenzivni nasad. V takem primeru se upošteva šifra stroška 3.1.9, vendar vrste stroškov na enoto iz pravilnika uporabijo le za določene skupine naložb v opredmetena sredstva iz za trajne nasade s pripadajočo opremo, pri čemer se kot trajni nasad štejejo naslednje dejanske vrste grafične enote rabe iz predpisa, ki ureja register kmetijskih gospodarstev: 1160 – hmeljišče, 1170 – jagode na njivi, 1180 – trajne rastline na njivskih površinah, 1211 – vinograd, 1212 matičnjak, 1221 – intenzivni sadovnjak, 1222 – ekstenzivni sadovnjak, 1230 – oljčnik in 1240 – ostali trajni nasadi; </a:t>
            </a:r>
          </a:p>
          <a:p>
            <a:pPr marL="0" indent="0">
              <a:buNone/>
            </a:pPr>
            <a:endParaRPr lang="sl-SI" sz="12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sl-SI" sz="1200" dirty="0">
                <a:latin typeface="Calibri" panose="020F0502020204030204" pitchFamily="34" charset="0"/>
                <a:ea typeface="Calibri" panose="020F0502020204030204" pitchFamily="34" charset="0"/>
                <a:cs typeface="Calibri" panose="020F0502020204030204" pitchFamily="34" charset="0"/>
              </a:rPr>
              <a:t>V: Zanima nas:</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 katero stopnjo </a:t>
            </a:r>
            <a:r>
              <a:rPr lang="sl-SI" sz="1200" b="1" dirty="0">
                <a:latin typeface="Calibri" panose="020F0502020204030204" pitchFamily="34" charset="0"/>
                <a:ea typeface="Calibri" panose="020F0502020204030204" pitchFamily="34" charset="0"/>
                <a:cs typeface="Calibri" panose="020F0502020204030204" pitchFamily="34" charset="0"/>
              </a:rPr>
              <a:t>sofinanciranja se uporabi za nakup in zasaditev okrasnih medovitih dreves</a:t>
            </a:r>
            <a:r>
              <a:rPr lang="sl-SI" sz="1200" dirty="0">
                <a:latin typeface="Calibri" panose="020F0502020204030204" pitchFamily="34" charset="0"/>
                <a:ea typeface="Calibri" panose="020F0502020204030204" pitchFamily="34" charset="0"/>
                <a:cs typeface="Calibri" panose="020F0502020204030204" pitchFamily="34" charset="0"/>
              </a:rPr>
              <a:t>, ki se bodo sadila na javnih površinah;</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 katero stopnjo </a:t>
            </a:r>
            <a:r>
              <a:rPr lang="sl-SI" sz="1200" b="1" dirty="0">
                <a:latin typeface="Calibri" panose="020F0502020204030204" pitchFamily="34" charset="0"/>
                <a:ea typeface="Calibri" panose="020F0502020204030204" pitchFamily="34" charset="0"/>
                <a:cs typeface="Calibri" panose="020F0502020204030204" pitchFamily="34" charset="0"/>
              </a:rPr>
              <a:t>sofinanciranja se uporabi za vzpostavitev javnega vrta</a:t>
            </a:r>
            <a:r>
              <a:rPr lang="sl-SI" sz="1200" dirty="0">
                <a:latin typeface="Calibri" panose="020F0502020204030204" pitchFamily="34" charset="0"/>
                <a:ea typeface="Calibri" panose="020F0502020204030204" pitchFamily="34" charset="0"/>
                <a:cs typeface="Calibri" panose="020F0502020204030204" pitchFamily="34" charset="0"/>
              </a:rPr>
              <a:t>. ODGOVOR: </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O: A) 80 % sofinanciranje, vendar bodite pozorni na neupravičen strošek - nakup enoletnih rastlin in njihovo sajenje ni upravičen strošek v skladu s 73. členom Uredbe 2021/2115/EU.</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B) Imamo premalo podatkov, če gre za opremo 80 %, če gre za npr. kak manjši objekt, tudi če je premični pa 65 % Na forumu smo podali že kaj nekaj primerov stopnje sofinanciranja. </a:t>
            </a:r>
          </a:p>
          <a:p>
            <a:pPr marL="0" indent="0">
              <a:buNone/>
            </a:pPr>
            <a:endParaRPr lang="sl-SI" sz="12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sl-SI" sz="1200" dirty="0">
                <a:latin typeface="Calibri" panose="020F0502020204030204" pitchFamily="34" charset="0"/>
                <a:ea typeface="Calibri" panose="020F0502020204030204" pitchFamily="34" charset="0"/>
                <a:cs typeface="Calibri" panose="020F0502020204030204" pitchFamily="34" charset="0"/>
              </a:rPr>
              <a:t>V: Upravičenci bi radi s projektom revitalizirali naravno okolje, natančneje ozeleneli obstoječe naravne površine, po potrebi odstranili tujerodne invazivne vrste, oprema, ki bi jo na teh zelenih točkah vzpostavili, bi služila kot tematska/ podporna oprema za dvig ozaveščenosti o pomembnosti varovanja okolja, še posebej v luči podnebnih sprememb in pomembnosti zasaditve avtohtonih rastlinskih vrst (</a:t>
            </a:r>
            <a:r>
              <a:rPr lang="sl-SI" sz="1200" dirty="0" err="1">
                <a:latin typeface="Calibri" panose="020F0502020204030204" pitchFamily="34" charset="0"/>
                <a:ea typeface="Calibri" panose="020F0502020204030204" pitchFamily="34" charset="0"/>
                <a:cs typeface="Calibri" panose="020F0502020204030204" pitchFamily="34" charset="0"/>
              </a:rPr>
              <a:t>info</a:t>
            </a:r>
            <a:r>
              <a:rPr lang="sl-SI" sz="1200" dirty="0">
                <a:latin typeface="Calibri" panose="020F0502020204030204" pitchFamily="34" charset="0"/>
                <a:ea typeface="Calibri" panose="020F0502020204030204" pitchFamily="34" charset="0"/>
                <a:cs typeface="Calibri" panose="020F0502020204030204" pitchFamily="34" charset="0"/>
              </a:rPr>
              <a:t> table). Lesene klopi, mize in koši, bi oplemenitili zelene površine in bi prispevali k trajnostnemu načinu življenja (prostočasne aktivnosti v naravi).</a:t>
            </a:r>
          </a:p>
          <a:p>
            <a:pPr marL="0" indent="0">
              <a:buNone/>
            </a:pPr>
            <a:r>
              <a:rPr lang="sl-SI" sz="1200" dirty="0">
                <a:latin typeface="Calibri" panose="020F0502020204030204" pitchFamily="34" charset="0"/>
                <a:ea typeface="Calibri" panose="020F0502020204030204" pitchFamily="34" charset="0"/>
                <a:cs typeface="Calibri" panose="020F0502020204030204" pitchFamily="34" charset="0"/>
              </a:rPr>
              <a:t>O: Zanima nas, ali se </a:t>
            </a:r>
            <a:r>
              <a:rPr lang="sl-SI" sz="1200" dirty="0" err="1">
                <a:latin typeface="Calibri" panose="020F0502020204030204" pitchFamily="34" charset="0"/>
                <a:ea typeface="Calibri" panose="020F0502020204030204" pitchFamily="34" charset="0"/>
                <a:cs typeface="Calibri" panose="020F0502020204030204" pitchFamily="34" charset="0"/>
              </a:rPr>
              <a:t>info</a:t>
            </a:r>
            <a:r>
              <a:rPr lang="sl-SI" sz="1200" dirty="0">
                <a:latin typeface="Calibri" panose="020F0502020204030204" pitchFamily="34" charset="0"/>
                <a:ea typeface="Calibri" panose="020F0502020204030204" pitchFamily="34" charset="0"/>
                <a:cs typeface="Calibri" panose="020F0502020204030204" pitchFamily="34" charset="0"/>
              </a:rPr>
              <a:t> table, klopi, mize in koši smatrajo kot oprema (80% sofinanciranja) ali se šteje postavitev te opreme kot "izboljšanje nepremičnine" (65% sofinanciranja)?  </a:t>
            </a:r>
            <a:r>
              <a:rPr lang="sl-SI" sz="1200" dirty="0" err="1">
                <a:latin typeface="Calibri" panose="020F0502020204030204" pitchFamily="34" charset="0"/>
                <a:ea typeface="Calibri" panose="020F0502020204030204" pitchFamily="34" charset="0"/>
                <a:cs typeface="Calibri" panose="020F0502020204030204" pitchFamily="34" charset="0"/>
              </a:rPr>
              <a:t>info</a:t>
            </a:r>
            <a:r>
              <a:rPr lang="sl-SI" sz="1200" dirty="0">
                <a:latin typeface="Calibri" panose="020F0502020204030204" pitchFamily="34" charset="0"/>
                <a:ea typeface="Calibri" panose="020F0502020204030204" pitchFamily="34" charset="0"/>
                <a:cs typeface="Calibri" panose="020F0502020204030204" pitchFamily="34" charset="0"/>
              </a:rPr>
              <a:t> table, klopi, mize in koši smatrajo kot oprema (80% sofinanciranja). </a:t>
            </a:r>
          </a:p>
          <a:p>
            <a:pPr marL="0" indent="0">
              <a:buNone/>
            </a:pPr>
            <a:endParaRPr lang="sl-SI" sz="12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sl-SI" sz="1200" dirty="0">
                <a:latin typeface="Calibri" panose="020F0502020204030204" pitchFamily="34" charset="0"/>
                <a:ea typeface="Calibri" panose="020F0502020204030204" pitchFamily="34" charset="0"/>
                <a:cs typeface="Calibri" panose="020F0502020204030204" pitchFamily="34" charset="0"/>
              </a:rPr>
              <a:t>Najprej je treba opozoriti, da i</a:t>
            </a:r>
            <a:r>
              <a:rPr lang="sl-SI" sz="1200" b="1" dirty="0">
                <a:latin typeface="Calibri" panose="020F0502020204030204" pitchFamily="34" charset="0"/>
                <a:ea typeface="Calibri" panose="020F0502020204030204" pitchFamily="34" charset="0"/>
                <a:cs typeface="Calibri" panose="020F0502020204030204" pitchFamily="34" charset="0"/>
              </a:rPr>
              <a:t>nvesticije in nakupi opreme, mehanizacije in storitev, namenjenih za zasebno rabo niso upravičen strošek.</a:t>
            </a:r>
            <a:br>
              <a:rPr lang="sl-SI" sz="1200" dirty="0">
                <a:latin typeface="Calibri" panose="020F0502020204030204" pitchFamily="34" charset="0"/>
                <a:ea typeface="Calibri" panose="020F0502020204030204" pitchFamily="34" charset="0"/>
                <a:cs typeface="Calibri" panose="020F0502020204030204" pitchFamily="34" charset="0"/>
              </a:rPr>
            </a:br>
            <a:endParaRPr lang="sl-SI" sz="1200" dirty="0">
              <a:latin typeface="Calibri" panose="020F0502020204030204" pitchFamily="34" charset="0"/>
              <a:ea typeface="Calibri" panose="020F0502020204030204" pitchFamily="34" charset="0"/>
              <a:cs typeface="Calibri" panose="020F0502020204030204" pitchFamily="34" charset="0"/>
            </a:endParaRPr>
          </a:p>
          <a:p>
            <a:pPr marL="0" indent="0">
              <a:buNone/>
            </a:pP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1) </a:t>
            </a:r>
            <a:r>
              <a:rPr lang="sl-SI" sz="1200" b="1" dirty="0">
                <a:latin typeface="Calibri" panose="020F0502020204030204" pitchFamily="34" charset="0"/>
                <a:ea typeface="Calibri" panose="020F0502020204030204" pitchFamily="34" charset="0"/>
                <a:cs typeface="Calibri" panose="020F0502020204030204" pitchFamily="34" charset="0"/>
              </a:rPr>
              <a:t>Nakup in menjava kuhinjskih elementov v kuhinji</a:t>
            </a:r>
            <a:r>
              <a:rPr lang="sl-SI" sz="1200" dirty="0">
                <a:latin typeface="Calibri" panose="020F0502020204030204" pitchFamily="34" charset="0"/>
                <a:ea typeface="Calibri" panose="020F0502020204030204" pitchFamily="34" charset="0"/>
                <a:cs typeface="Calibri" panose="020F0502020204030204" pitchFamily="34" charset="0"/>
              </a:rPr>
              <a:t> (stenske omarice, </a:t>
            </a:r>
            <a:r>
              <a:rPr lang="sl-SI" sz="1200" dirty="0" err="1">
                <a:latin typeface="Calibri" panose="020F0502020204030204" pitchFamily="34" charset="0"/>
                <a:ea typeface="Calibri" panose="020F0502020204030204" pitchFamily="34" charset="0"/>
                <a:cs typeface="Calibri" panose="020F0502020204030204" pitchFamily="34" charset="0"/>
              </a:rPr>
              <a:t>inox</a:t>
            </a:r>
            <a:r>
              <a:rPr lang="sl-SI" sz="1200" dirty="0">
                <a:latin typeface="Calibri" panose="020F0502020204030204" pitchFamily="34" charset="0"/>
                <a:ea typeface="Calibri" panose="020F0502020204030204" pitchFamily="34" charset="0"/>
                <a:cs typeface="Calibri" panose="020F0502020204030204" pitchFamily="34" charset="0"/>
              </a:rPr>
              <a:t> delovni pult, sanitarni umivalnik, pomivalni stroj, stenska napa). Ker gre za opremo, smatramo, da je za vse </a:t>
            </a:r>
            <a:r>
              <a:rPr lang="sl-SI" sz="1200" b="1" dirty="0">
                <a:latin typeface="Calibri" panose="020F0502020204030204" pitchFamily="34" charset="0"/>
                <a:ea typeface="Calibri" panose="020F0502020204030204" pitchFamily="34" charset="0"/>
                <a:cs typeface="Calibri" panose="020F0502020204030204" pitchFamily="34" charset="0"/>
              </a:rPr>
              <a:t>80% sofinanciranja</a:t>
            </a:r>
            <a:r>
              <a:rPr lang="sl-SI" sz="1200" dirty="0">
                <a:latin typeface="Calibri" panose="020F0502020204030204" pitchFamily="34" charset="0"/>
                <a:ea typeface="Calibri" panose="020F0502020204030204" pitchFamily="34" charset="0"/>
                <a:cs typeface="Calibri" panose="020F0502020204030204" pitchFamily="34" charset="0"/>
              </a:rPr>
              <a:t>.</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ODGOVOR: Vse to je </a:t>
            </a:r>
            <a:r>
              <a:rPr lang="sl-SI" sz="1200" b="1" dirty="0">
                <a:latin typeface="Calibri" panose="020F0502020204030204" pitchFamily="34" charset="0"/>
                <a:ea typeface="Calibri" panose="020F0502020204030204" pitchFamily="34" charset="0"/>
                <a:cs typeface="Calibri" panose="020F0502020204030204" pitchFamily="34" charset="0"/>
              </a:rPr>
              <a:t>oprema, ki pa mora biti namenjena opravljanju dejavnosti.</a:t>
            </a:r>
            <a:br>
              <a:rPr lang="sl-SI" sz="1200" dirty="0">
                <a:latin typeface="Calibri" panose="020F0502020204030204" pitchFamily="34" charset="0"/>
                <a:ea typeface="Calibri" panose="020F0502020204030204" pitchFamily="34" charset="0"/>
                <a:cs typeface="Calibri" panose="020F0502020204030204" pitchFamily="34" charset="0"/>
              </a:rPr>
            </a:b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2) </a:t>
            </a:r>
            <a:r>
              <a:rPr lang="sl-SI" sz="1200" b="1" dirty="0">
                <a:latin typeface="Calibri" panose="020F0502020204030204" pitchFamily="34" charset="0"/>
                <a:ea typeface="Calibri" panose="020F0502020204030204" pitchFamily="34" charset="0"/>
                <a:cs typeface="Calibri" panose="020F0502020204030204" pitchFamily="34" charset="0"/>
              </a:rPr>
              <a:t>Nakup kontejnerja.</a:t>
            </a:r>
            <a:r>
              <a:rPr lang="sl-SI" sz="1200" dirty="0">
                <a:latin typeface="Calibri" panose="020F0502020204030204" pitchFamily="34" charset="0"/>
                <a:ea typeface="Calibri" panose="020F0502020204030204" pitchFamily="34" charset="0"/>
                <a:cs typeface="Calibri" panose="020F0502020204030204" pitchFamily="34" charset="0"/>
              </a:rPr>
              <a:t> Polovica bo zaprta za skladišče opreme za vzdrževanje poti, polovica pa bo odprta s steklom, ki bo služil za </a:t>
            </a:r>
            <a:r>
              <a:rPr lang="sl-SI" sz="1200" dirty="0" err="1">
                <a:latin typeface="Calibri" panose="020F0502020204030204" pitchFamily="34" charset="0"/>
                <a:ea typeface="Calibri" panose="020F0502020204030204" pitchFamily="34" charset="0"/>
                <a:cs typeface="Calibri" panose="020F0502020204030204" pitchFamily="34" charset="0"/>
              </a:rPr>
              <a:t>info</a:t>
            </a:r>
            <a:r>
              <a:rPr lang="sl-SI" sz="1200" dirty="0">
                <a:latin typeface="Calibri" panose="020F0502020204030204" pitchFamily="34" charset="0"/>
                <a:ea typeface="Calibri" panose="020F0502020204030204" pitchFamily="34" charset="0"/>
                <a:cs typeface="Calibri" panose="020F0502020204030204" pitchFamily="34" charset="0"/>
              </a:rPr>
              <a:t> točko. Glede na to, da gre za enostavni objekt, ki ga lahko premaknemo na drugo lokacijo, smatramo, da je višina sofinanciranja 80%.</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ODGOVOR: Pri </a:t>
            </a:r>
            <a:r>
              <a:rPr lang="sl-SI" sz="1200" b="1" dirty="0">
                <a:latin typeface="Calibri" panose="020F0502020204030204" pitchFamily="34" charset="0"/>
                <a:ea typeface="Calibri" panose="020F0502020204030204" pitchFamily="34" charset="0"/>
                <a:cs typeface="Calibri" panose="020F0502020204030204" pitchFamily="34" charset="0"/>
              </a:rPr>
              <a:t>nakupu kontejnerja gre za 65 % sofinanciranje.</a:t>
            </a:r>
            <a:br>
              <a:rPr lang="sl-SI" sz="1200" dirty="0">
                <a:latin typeface="Calibri" panose="020F0502020204030204" pitchFamily="34" charset="0"/>
                <a:ea typeface="Calibri" panose="020F0502020204030204" pitchFamily="34" charset="0"/>
                <a:cs typeface="Calibri" panose="020F0502020204030204" pitchFamily="34" charset="0"/>
              </a:rPr>
            </a:b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3)</a:t>
            </a:r>
            <a:r>
              <a:rPr lang="sl-SI" sz="1200" b="1" dirty="0">
                <a:latin typeface="Calibri" panose="020F0502020204030204" pitchFamily="34" charset="0"/>
                <a:ea typeface="Calibri" panose="020F0502020204030204" pitchFamily="34" charset="0"/>
                <a:cs typeface="Calibri" panose="020F0502020204030204" pitchFamily="34" charset="0"/>
              </a:rPr>
              <a:t> Nakup samohodnega </a:t>
            </a:r>
            <a:r>
              <a:rPr lang="sl-SI" sz="1200" b="1" dirty="0" err="1">
                <a:latin typeface="Calibri" panose="020F0502020204030204" pitchFamily="34" charset="0"/>
                <a:ea typeface="Calibri" panose="020F0502020204030204" pitchFamily="34" charset="0"/>
                <a:cs typeface="Calibri" panose="020F0502020204030204" pitchFamily="34" charset="0"/>
              </a:rPr>
              <a:t>motokultivatorja</a:t>
            </a:r>
            <a:r>
              <a:rPr lang="sl-SI" sz="1200" b="1" dirty="0">
                <a:latin typeface="Calibri" panose="020F0502020204030204" pitchFamily="34" charset="0"/>
                <a:ea typeface="Calibri" panose="020F0502020204030204" pitchFamily="34" charset="0"/>
                <a:cs typeface="Calibri" panose="020F0502020204030204" pitchFamily="34" charset="0"/>
              </a:rPr>
              <a:t> z </a:t>
            </a:r>
            <a:r>
              <a:rPr lang="sl-SI" sz="1200" b="1" dirty="0" err="1">
                <a:latin typeface="Calibri" panose="020F0502020204030204" pitchFamily="34" charset="0"/>
                <a:ea typeface="Calibri" panose="020F0502020204030204" pitchFamily="34" charset="0"/>
                <a:cs typeface="Calibri" panose="020F0502020204030204" pitchFamily="34" charset="0"/>
              </a:rPr>
              <a:t>mulčerjem</a:t>
            </a:r>
            <a:r>
              <a:rPr lang="sl-SI" sz="1200" b="1" dirty="0">
                <a:latin typeface="Calibri" panose="020F0502020204030204" pitchFamily="34" charset="0"/>
                <a:ea typeface="Calibri" panose="020F0502020204030204" pitchFamily="34" charset="0"/>
                <a:cs typeface="Calibri" panose="020F0502020204030204" pitchFamily="34" charset="0"/>
              </a:rPr>
              <a:t>, motorne kose, akumulatorske kose, motorne žage, set rezalne garniture, drevesne škarje, akumulatorski višinski </a:t>
            </a:r>
            <a:r>
              <a:rPr lang="sl-SI" sz="1200" b="1" dirty="0" err="1">
                <a:latin typeface="Calibri" panose="020F0502020204030204" pitchFamily="34" charset="0"/>
                <a:ea typeface="Calibri" panose="020F0502020204030204" pitchFamily="34" charset="0"/>
                <a:cs typeface="Calibri" panose="020F0502020204030204" pitchFamily="34" charset="0"/>
              </a:rPr>
              <a:t>obvejevalnik</a:t>
            </a:r>
            <a:r>
              <a:rPr lang="sl-SI" sz="1200" dirty="0">
                <a:latin typeface="Calibri" panose="020F0502020204030204" pitchFamily="34" charset="0"/>
                <a:ea typeface="Calibri" panose="020F0502020204030204" pitchFamily="34" charset="0"/>
                <a:cs typeface="Calibri" panose="020F0502020204030204" pitchFamily="34" charset="0"/>
              </a:rPr>
              <a:t>. Se vsa ta oprema smatra kot kmetijska mehanizacija, ne glede na to, da nekaj kosov ni v Katalogu stroškov? Ali je oprema, ki ni v Katalogu sofinancirana 80%?</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ODGOVOR: Prvotno je potrebno</a:t>
            </a:r>
            <a:r>
              <a:rPr lang="sl-SI" sz="1200" b="1" dirty="0">
                <a:latin typeface="Calibri" panose="020F0502020204030204" pitchFamily="34" charset="0"/>
                <a:ea typeface="Calibri" panose="020F0502020204030204" pitchFamily="34" charset="0"/>
                <a:cs typeface="Calibri" panose="020F0502020204030204" pitchFamily="34" charset="0"/>
              </a:rPr>
              <a:t> preveriti pogoj, če je možno pridobiti sredstva za predvidene stroje v kateri od drugih intervencij SN</a:t>
            </a:r>
            <a:r>
              <a:rPr lang="sl-SI" sz="1200" dirty="0">
                <a:latin typeface="Calibri" panose="020F0502020204030204" pitchFamily="34" charset="0"/>
                <a:ea typeface="Calibri" panose="020F0502020204030204" pitchFamily="34" charset="0"/>
                <a:cs typeface="Calibri" panose="020F0502020204030204" pitchFamily="34" charset="0"/>
              </a:rPr>
              <a:t>, kot izhaja iz 7. člena Uredbe LEADER/CLLD. Praktično vse kar je našteto je mogoče dobiti podporo v okviru naložbenih intervencij: tako za enoosne traktorje, motorne kosilnice, električne škarje, pnevmatske škarje, bencinske ali baterijske žage, vendar za določen namen. Predlagamo, da spremljate ustrezne javne razpise na skp.si. Sicer velja za </a:t>
            </a:r>
            <a:r>
              <a:rPr lang="sl-SI" sz="1200" b="1" dirty="0">
                <a:latin typeface="Calibri" panose="020F0502020204030204" pitchFamily="34" charset="0"/>
                <a:ea typeface="Calibri" panose="020F0502020204030204" pitchFamily="34" charset="0"/>
                <a:cs typeface="Calibri" panose="020F0502020204030204" pitchFamily="34" charset="0"/>
              </a:rPr>
              <a:t>kmetijsko mehanizacijo iz kataloga stroškov 65 % sofinanciranje.</a:t>
            </a:r>
            <a:r>
              <a:rPr lang="sl-SI" sz="1200" dirty="0">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sl-SI" sz="12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sl-SI" sz="1200" dirty="0">
                <a:latin typeface="Calibri" panose="020F0502020204030204" pitchFamily="34" charset="0"/>
                <a:ea typeface="Calibri" panose="020F0502020204030204" pitchFamily="34" charset="0"/>
                <a:cs typeface="Calibri" panose="020F0502020204030204" pitchFamily="34" charset="0"/>
              </a:rPr>
              <a:t>V: Partner v okviru projekta bi želel urediti </a:t>
            </a:r>
            <a:r>
              <a:rPr lang="sl-SI" sz="1200" b="1" dirty="0">
                <a:latin typeface="Calibri" panose="020F0502020204030204" pitchFamily="34" charset="0"/>
                <a:ea typeface="Calibri" panose="020F0502020204030204" pitchFamily="34" charset="0"/>
                <a:cs typeface="Calibri" panose="020F0502020204030204" pitchFamily="34" charset="0"/>
              </a:rPr>
              <a:t>nasad čajevca (50 kom</a:t>
            </a:r>
            <a:r>
              <a:rPr lang="sl-SI" sz="1200" dirty="0">
                <a:latin typeface="Calibri" panose="020F0502020204030204" pitchFamily="34" charset="0"/>
                <a:ea typeface="Calibri" panose="020F0502020204030204" pitchFamily="34" charset="0"/>
                <a:cs typeface="Calibri" panose="020F0502020204030204" pitchFamily="34" charset="0"/>
              </a:rPr>
              <a:t>). Ker tega stroška nismo zasledili v Katalogu stroškov, nas zanima, kakšen je odstotek sofinanciranja. </a:t>
            </a:r>
          </a:p>
          <a:p>
            <a:pPr marL="0" indent="0">
              <a:buNone/>
            </a:pPr>
            <a:r>
              <a:rPr lang="sl-SI" sz="1200" dirty="0">
                <a:latin typeface="Calibri" panose="020F0502020204030204" pitchFamily="34" charset="0"/>
                <a:ea typeface="Calibri" panose="020F0502020204030204" pitchFamily="34" charset="0"/>
                <a:cs typeface="Calibri" panose="020F0502020204030204" pitchFamily="34" charset="0"/>
              </a:rPr>
              <a:t>O: Za sklad EKSRP: Glede na katalog iz Pravilnika o katalogu stroškov in njihovih vrednostih na enoto stroškov gre za trajni nasad in torej 65 % stopnjo sofinanciranja, če gre za vrsto stroška iz 2. člena pravilnika. Sicer je stopnja sofinanciranja 80 %. </a:t>
            </a:r>
          </a:p>
          <a:p>
            <a:pPr marL="0" indent="0">
              <a:buNone/>
            </a:pPr>
            <a:endParaRPr lang="sl-SI" sz="12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sl-SI" sz="1200" dirty="0">
                <a:latin typeface="Calibri" panose="020F0502020204030204" pitchFamily="34" charset="0"/>
                <a:ea typeface="Calibri" panose="020F0502020204030204" pitchFamily="34" charset="0"/>
                <a:cs typeface="Calibri" panose="020F0502020204030204" pitchFamily="34" charset="0"/>
              </a:rPr>
              <a:t>V: Zanima nas, če je ob nakupu </a:t>
            </a:r>
            <a:r>
              <a:rPr lang="sl-SI" sz="1200" b="1" dirty="0">
                <a:latin typeface="Calibri" panose="020F0502020204030204" pitchFamily="34" charset="0"/>
                <a:ea typeface="Calibri" panose="020F0502020204030204" pitchFamily="34" charset="0"/>
                <a:cs typeface="Calibri" panose="020F0502020204030204" pitchFamily="34" charset="0"/>
              </a:rPr>
              <a:t>kmetijske mehanizacije - senzorja za kartografiranje tal v kmetijstvu, kjer je zraven na ponudbi še programska oprema za zajem in procesiranje podatkov</a:t>
            </a:r>
            <a:r>
              <a:rPr lang="sl-SI" sz="1200" dirty="0">
                <a:latin typeface="Calibri" panose="020F0502020204030204" pitchFamily="34" charset="0"/>
                <a:ea typeface="Calibri" panose="020F0502020204030204" pitchFamily="34" charset="0"/>
                <a:cs typeface="Calibri" panose="020F0502020204030204" pitchFamily="34" charset="0"/>
              </a:rPr>
              <a:t>, trening uporabe na lokaciji in dostava, če so tudi te ostale postavke upravičene po 65% ali po 80% stopnji sofinanciranja? </a:t>
            </a:r>
          </a:p>
          <a:p>
            <a:pPr marL="0" indent="0">
              <a:buNone/>
            </a:pPr>
            <a:r>
              <a:rPr lang="sl-SI" sz="1200" dirty="0">
                <a:latin typeface="Calibri" panose="020F0502020204030204" pitchFamily="34" charset="0"/>
                <a:ea typeface="Calibri" panose="020F0502020204030204" pitchFamily="34" charset="0"/>
                <a:cs typeface="Calibri" panose="020F0502020204030204" pitchFamily="34" charset="0"/>
              </a:rPr>
              <a:t>O: Senzorja, kot ga navajate ni v katalogu stroškov, zato je lahko 80 % sofinanciranje. Bodite pa pozorni, da naložba ne bi mogla biti upravičena v okviru drugih intervencij SN SKP 2023–2027. </a:t>
            </a:r>
          </a:p>
          <a:p>
            <a:pPr marL="0" indent="0">
              <a:buNone/>
            </a:pPr>
            <a:endParaRPr lang="sl-SI" sz="12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sl-SI" sz="1200" dirty="0">
                <a:latin typeface="Calibri" panose="020F0502020204030204" pitchFamily="34" charset="0"/>
                <a:ea typeface="Calibri" panose="020F0502020204030204" pitchFamily="34" charset="0"/>
                <a:cs typeface="Calibri" panose="020F0502020204030204" pitchFamily="34" charset="0"/>
              </a:rPr>
              <a:t>V: Upravičenec bi želel v sklopu projekta o</a:t>
            </a:r>
            <a:r>
              <a:rPr lang="sl-SI" sz="1200" b="1" dirty="0">
                <a:latin typeface="Calibri" panose="020F0502020204030204" pitchFamily="34" charset="0"/>
                <a:ea typeface="Calibri" panose="020F0502020204030204" pitchFamily="34" charset="0"/>
                <a:cs typeface="Calibri" panose="020F0502020204030204" pitchFamily="34" charset="0"/>
              </a:rPr>
              <a:t>bnoviti in rekonstruirati kulturno dediščino.</a:t>
            </a:r>
            <a:r>
              <a:rPr lang="sl-SI" sz="1200" dirty="0">
                <a:latin typeface="Calibri" panose="020F0502020204030204" pitchFamily="34" charset="0"/>
                <a:ea typeface="Calibri" panose="020F0502020204030204" pitchFamily="34" charset="0"/>
                <a:cs typeface="Calibri" panose="020F0502020204030204" pitchFamily="34" charset="0"/>
              </a:rPr>
              <a:t> Glavne aktivnosti investicije, ki bi jih izvedli zunanji izvajalci vključujejo:</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 Sanacijo in rekonstrukcijo oltarja,</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 konservatorsko-restavratorske posege za stabilizacijo in zaščito obstoječih elementov ter ponovna namestitev vrnjenih originalnih delov oltarja,</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 Izdelava in </a:t>
            </a:r>
            <a:r>
              <a:rPr lang="sl-SI" sz="1200" dirty="0" err="1">
                <a:latin typeface="Calibri" panose="020F0502020204030204" pitchFamily="34" charset="0"/>
                <a:ea typeface="Calibri" panose="020F0502020204030204" pitchFamily="34" charset="0"/>
                <a:cs typeface="Calibri" panose="020F0502020204030204" pitchFamily="34" charset="0"/>
              </a:rPr>
              <a:t>polikromacija</a:t>
            </a:r>
            <a:r>
              <a:rPr lang="sl-SI" sz="1200" dirty="0">
                <a:latin typeface="Calibri" panose="020F0502020204030204" pitchFamily="34" charset="0"/>
                <a:ea typeface="Calibri" panose="020F0502020204030204" pitchFamily="34" charset="0"/>
                <a:cs typeface="Calibri" panose="020F0502020204030204" pitchFamily="34" charset="0"/>
              </a:rPr>
              <a:t> lesenih manjkajočih delov oltarja na podlagi zgodovinskih analogij.</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 Izdelava in namestitev dveh novih slik, skladno s prvotno ikonografijo.</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Glede na načrtovane aktivnosti vljudno prosim za odgovor, do </a:t>
            </a:r>
            <a:r>
              <a:rPr lang="sl-SI" sz="1200" b="1" dirty="0">
                <a:latin typeface="Calibri" panose="020F0502020204030204" pitchFamily="34" charset="0"/>
                <a:ea typeface="Calibri" panose="020F0502020204030204" pitchFamily="34" charset="0"/>
                <a:cs typeface="Calibri" panose="020F0502020204030204" pitchFamily="34" charset="0"/>
              </a:rPr>
              <a:t>katere stopnje financiranja </a:t>
            </a:r>
            <a:r>
              <a:rPr lang="sl-SI" sz="1200" dirty="0">
                <a:latin typeface="Calibri" panose="020F0502020204030204" pitchFamily="34" charset="0"/>
                <a:ea typeface="Calibri" panose="020F0502020204030204" pitchFamily="34" charset="0"/>
                <a:cs typeface="Calibri" panose="020F0502020204030204" pitchFamily="34" charset="0"/>
              </a:rPr>
              <a:t>(80 % ali 65 %) za sklad EKSRP so upravičene naštete aktivnosti? </a:t>
            </a:r>
          </a:p>
          <a:p>
            <a:pPr marL="0" indent="0">
              <a:buNone/>
            </a:pPr>
            <a:r>
              <a:rPr lang="sl-SI" sz="1200" dirty="0">
                <a:latin typeface="Calibri" panose="020F0502020204030204" pitchFamily="34" charset="0"/>
                <a:ea typeface="Calibri" panose="020F0502020204030204" pitchFamily="34" charset="0"/>
                <a:cs typeface="Calibri" panose="020F0502020204030204" pitchFamily="34" charset="0"/>
              </a:rPr>
              <a:t>O: V navedenem primeru gre za obnovo, torej i</a:t>
            </a:r>
            <a:r>
              <a:rPr lang="sl-SI" sz="1200" b="1" dirty="0">
                <a:latin typeface="Calibri" panose="020F0502020204030204" pitchFamily="34" charset="0"/>
                <a:ea typeface="Calibri" panose="020F0502020204030204" pitchFamily="34" charset="0"/>
                <a:cs typeface="Calibri" panose="020F0502020204030204" pitchFamily="34" charset="0"/>
              </a:rPr>
              <a:t>zboljšanje nepremičnine, zato je 65 % sofinanciranje.</a:t>
            </a:r>
            <a:r>
              <a:rPr lang="sl-SI" sz="1200" dirty="0">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sl-SI" sz="1200" dirty="0">
              <a:latin typeface="Calibri" panose="020F0502020204030204" pitchFamily="34" charset="0"/>
              <a:ea typeface="Calibri" panose="020F0502020204030204" pitchFamily="34" charset="0"/>
              <a:cs typeface="Calibri" panose="020F0502020204030204" pitchFamily="34" charset="0"/>
            </a:endParaRPr>
          </a:p>
          <a:p>
            <a:pPr marL="0" indent="0" defTabSz="963503">
              <a:buNone/>
              <a:defRPr/>
            </a:pPr>
            <a:r>
              <a:rPr lang="sl-SI" sz="1200" dirty="0">
                <a:latin typeface="Calibri" panose="020F0502020204030204" pitchFamily="34" charset="0"/>
                <a:ea typeface="Calibri" panose="020F0502020204030204" pitchFamily="34" charset="0"/>
                <a:cs typeface="Calibri" panose="020F0502020204030204" pitchFamily="34" charset="0"/>
              </a:rPr>
              <a:t>V: Dilema glede pravilnega </a:t>
            </a:r>
            <a:r>
              <a:rPr lang="sl-SI" sz="1200" b="1" dirty="0">
                <a:latin typeface="Calibri" panose="020F0502020204030204" pitchFamily="34" charset="0"/>
                <a:ea typeface="Calibri" panose="020F0502020204030204" pitchFamily="34" charset="0"/>
                <a:cs typeface="Calibri" panose="020F0502020204030204" pitchFamily="34" charset="0"/>
              </a:rPr>
              <a:t>sofinanciranja (80 % ali 65 %) za naslednje upravičene stroške</a:t>
            </a:r>
            <a:r>
              <a:rPr lang="sl-SI" sz="1200" dirty="0">
                <a:latin typeface="Calibri" panose="020F0502020204030204" pitchFamily="34" charset="0"/>
                <a:ea typeface="Calibri" panose="020F0502020204030204" pitchFamily="34" charset="0"/>
                <a:cs typeface="Calibri" panose="020F0502020204030204" pitchFamily="34" charset="0"/>
              </a:rPr>
              <a:t> - EKSRP</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 - Nakup </a:t>
            </a:r>
            <a:r>
              <a:rPr lang="sl-SI" sz="1200" dirty="0" err="1">
                <a:latin typeface="Calibri" panose="020F0502020204030204" pitchFamily="34" charset="0"/>
                <a:ea typeface="Calibri" panose="020F0502020204030204" pitchFamily="34" charset="0"/>
                <a:cs typeface="Calibri" panose="020F0502020204030204" pitchFamily="34" charset="0"/>
              </a:rPr>
              <a:t>liofilizatorja</a:t>
            </a:r>
            <a:r>
              <a:rPr lang="sl-SI" sz="1200" dirty="0">
                <a:latin typeface="Calibri" panose="020F0502020204030204" pitchFamily="34" charset="0"/>
                <a:ea typeface="Calibri" panose="020F0502020204030204" pitchFamily="34" charset="0"/>
                <a:cs typeface="Calibri" panose="020F0502020204030204" pitchFamily="34" charset="0"/>
              </a:rPr>
              <a:t> …80 % sofinanciranje?</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 - Nakup prebiralnega stroja za sadje …80 % sofinanciranje?</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 - Nakup folije za polaganje (vrtnarstvo)………..80 % sofinanciranje? - Stroj za polaganje folije in stroj za delanje grebenov pa 65 % sofinanciranje?</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 - Če bi podjetnik postavil fontano </a:t>
            </a:r>
            <a:r>
              <a:rPr lang="sl-SI" sz="1200" dirty="0" err="1">
                <a:latin typeface="Calibri" panose="020F0502020204030204" pitchFamily="34" charset="0"/>
                <a:ea typeface="Calibri" panose="020F0502020204030204" pitchFamily="34" charset="0"/>
                <a:cs typeface="Calibri" panose="020F0502020204030204" pitchFamily="34" charset="0"/>
              </a:rPr>
              <a:t>tokca</a:t>
            </a:r>
            <a:r>
              <a:rPr lang="sl-SI" sz="1200" dirty="0">
                <a:latin typeface="Calibri" panose="020F0502020204030204" pitchFamily="34" charset="0"/>
                <a:ea typeface="Calibri" panose="020F0502020204030204" pitchFamily="34" charset="0"/>
                <a:cs typeface="Calibri" panose="020F0502020204030204" pitchFamily="34" charset="0"/>
              </a:rPr>
              <a:t> (jabolčnik oziroma jabolčno vino), pa četudi gre za nakup opreme (postavitev fontane, hladilne posode za </a:t>
            </a:r>
            <a:r>
              <a:rPr lang="sl-SI" sz="1200" dirty="0" err="1">
                <a:latin typeface="Calibri" panose="020F0502020204030204" pitchFamily="34" charset="0"/>
                <a:ea typeface="Calibri" panose="020F0502020204030204" pitchFamily="34" charset="0"/>
                <a:cs typeface="Calibri" panose="020F0502020204030204" pitchFamily="34" charset="0"/>
              </a:rPr>
              <a:t>tokc</a:t>
            </a:r>
            <a:r>
              <a:rPr lang="sl-SI" sz="1200" dirty="0">
                <a:latin typeface="Calibri" panose="020F0502020204030204" pitchFamily="34" charset="0"/>
                <a:ea typeface="Calibri" panose="020F0502020204030204" pitchFamily="34" charset="0"/>
                <a:cs typeface="Calibri" panose="020F0502020204030204" pitchFamily="34" charset="0"/>
              </a:rPr>
              <a:t>), ali je ob prijavi dovolj pravnomočno gradbeno dovoljenje, ob zahtevku pa bi bilo uporabno dovoljenje?</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 - Kmetija bi se prijavila za gradnjo apartmaja. Ob vlogi bi imeli gradbeno dovoljenje za turistično dejavnost. Ali se lahko prijavi kmetija oziroma posameznik, ki se tekom izvedbe projekta registrira za turizem (sobodajalec, dopolnilna dejavnost </a:t>
            </a:r>
            <a:r>
              <a:rPr lang="sl-SI" sz="1200" dirty="0" err="1">
                <a:latin typeface="Calibri" panose="020F0502020204030204" pitchFamily="34" charset="0"/>
                <a:ea typeface="Calibri" panose="020F0502020204030204" pitchFamily="34" charset="0"/>
                <a:cs typeface="Calibri" panose="020F0502020204030204" pitchFamily="34" charset="0"/>
              </a:rPr>
              <a:t>ipd</a:t>
            </a:r>
            <a:r>
              <a:rPr lang="sl-SI" sz="1200" dirty="0">
                <a:latin typeface="Calibri" panose="020F0502020204030204" pitchFamily="34" charset="0"/>
                <a:ea typeface="Calibri" panose="020F0502020204030204" pitchFamily="34" charset="0"/>
                <a:cs typeface="Calibri" panose="020F0502020204030204" pitchFamily="34" charset="0"/>
              </a:rPr>
              <a:t>…)? </a:t>
            </a:r>
            <a:r>
              <a:rPr lang="sl-SI" sz="1200" b="1" dirty="0">
                <a:latin typeface="Calibri" panose="020F0502020204030204" pitchFamily="34" charset="0"/>
                <a:ea typeface="Calibri" panose="020F0502020204030204" pitchFamily="34" charset="0"/>
                <a:cs typeface="Calibri" panose="020F0502020204030204" pitchFamily="34" charset="0"/>
              </a:rPr>
              <a:t>Ali je obvezno, da je posameznik registriran za dejavnost turizma že ob vlogi?</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Zanima me tudi, če je prijavitelj gospodarski sektor, </a:t>
            </a:r>
            <a:r>
              <a:rPr lang="sl-SI" sz="1200" b="1" dirty="0">
                <a:latin typeface="Calibri" panose="020F0502020204030204" pitchFamily="34" charset="0"/>
                <a:ea typeface="Calibri" panose="020F0502020204030204" pitchFamily="34" charset="0"/>
                <a:cs typeface="Calibri" panose="020F0502020204030204" pitchFamily="34" charset="0"/>
              </a:rPr>
              <a:t>zadruga, pa se prijavi na ESRR sklad</a:t>
            </a:r>
            <a:r>
              <a:rPr lang="sl-SI" sz="1200" dirty="0">
                <a:latin typeface="Calibri" panose="020F0502020204030204" pitchFamily="34" charset="0"/>
                <a:ea typeface="Calibri" panose="020F0502020204030204" pitchFamily="34" charset="0"/>
                <a:cs typeface="Calibri" panose="020F0502020204030204" pitchFamily="34" charset="0"/>
              </a:rPr>
              <a:t>, ali je dovolj izjava, da ponudnika za nakup </a:t>
            </a:r>
            <a:r>
              <a:rPr lang="sl-SI" sz="1200" dirty="0" err="1">
                <a:latin typeface="Calibri" panose="020F0502020204030204" pitchFamily="34" charset="0"/>
                <a:ea typeface="Calibri" panose="020F0502020204030204" pitchFamily="34" charset="0"/>
                <a:cs typeface="Calibri" panose="020F0502020204030204" pitchFamily="34" charset="0"/>
              </a:rPr>
              <a:t>liofilizatorja</a:t>
            </a:r>
            <a:r>
              <a:rPr lang="sl-SI" sz="1200" dirty="0">
                <a:latin typeface="Calibri" panose="020F0502020204030204" pitchFamily="34" charset="0"/>
                <a:ea typeface="Calibri" panose="020F0502020204030204" pitchFamily="34" charset="0"/>
                <a:cs typeface="Calibri" panose="020F0502020204030204" pitchFamily="34" charset="0"/>
              </a:rPr>
              <a:t> ni v Sloveniji, ponudba bi bila pa ena iz tujine in potem tudi račun za nakup </a:t>
            </a:r>
            <a:r>
              <a:rPr lang="sl-SI" sz="1200" dirty="0" err="1">
                <a:latin typeface="Calibri" panose="020F0502020204030204" pitchFamily="34" charset="0"/>
                <a:ea typeface="Calibri" panose="020F0502020204030204" pitchFamily="34" charset="0"/>
                <a:cs typeface="Calibri" panose="020F0502020204030204" pitchFamily="34" charset="0"/>
              </a:rPr>
              <a:t>liofilizatorja</a:t>
            </a:r>
            <a:r>
              <a:rPr lang="sl-SI" sz="1200" dirty="0">
                <a:latin typeface="Calibri" panose="020F0502020204030204" pitchFamily="34" charset="0"/>
                <a:ea typeface="Calibri" panose="020F0502020204030204" pitchFamily="34" charset="0"/>
                <a:cs typeface="Calibri" panose="020F0502020204030204" pitchFamily="34" charset="0"/>
              </a:rPr>
              <a:t>.?</a:t>
            </a:r>
          </a:p>
          <a:p>
            <a:pPr marL="0" indent="0" defTabSz="963503">
              <a:buNone/>
              <a:defRPr/>
            </a:pPr>
            <a:r>
              <a:rPr lang="sl-SI" sz="1200" dirty="0">
                <a:latin typeface="Calibri" panose="020F0502020204030204" pitchFamily="34" charset="0"/>
                <a:ea typeface="Calibri" panose="020F0502020204030204" pitchFamily="34" charset="0"/>
                <a:cs typeface="Calibri" panose="020F0502020204030204" pitchFamily="34" charset="0"/>
              </a:rPr>
              <a:t>O: </a:t>
            </a:r>
            <a:r>
              <a:rPr lang="sl-SI" sz="1200" b="1" dirty="0">
                <a:latin typeface="Calibri" panose="020F0502020204030204" pitchFamily="34" charset="0"/>
                <a:ea typeface="Calibri" panose="020F0502020204030204" pitchFamily="34" charset="0"/>
                <a:cs typeface="Calibri" panose="020F0502020204030204" pitchFamily="34" charset="0"/>
              </a:rPr>
              <a:t>1. EKSRP: </a:t>
            </a:r>
            <a:r>
              <a:rPr lang="sl-SI" sz="1200" dirty="0">
                <a:latin typeface="Calibri" panose="020F0502020204030204" pitchFamily="34" charset="0"/>
                <a:ea typeface="Calibri" panose="020F0502020204030204" pitchFamily="34" charset="0"/>
                <a:cs typeface="Calibri" panose="020F0502020204030204" pitchFamily="34" charset="0"/>
              </a:rPr>
              <a:t>»Projekt, ki je upravičen v okviru drugih intervencij SN SKP 2023–2027 oziroma je financiranje možno prek drugih finančnih podpor, je lahko podprt s podporo za izvajanje projektov v okviru intervencije LEADER, če je takšna potreba prepoznana v SLR in izkazuje dodano vrednost za razvoj lokalnega območja, kot so povečanje socialnega kapitala, upravljanja, ali prispeva k rezultatu projekta (na primer skupni interes, skupina upravičencev, dostop javnosti do rezultatov projekta, inovativne značilnosti projekta na lokalni ravni, integrirani projekti).« </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b="1" dirty="0">
                <a:latin typeface="Calibri" panose="020F0502020204030204" pitchFamily="34" charset="0"/>
                <a:ea typeface="Calibri" panose="020F0502020204030204" pitchFamily="34" charset="0"/>
                <a:cs typeface="Calibri" panose="020F0502020204030204" pitchFamily="34" charset="0"/>
              </a:rPr>
              <a:t>Glede na stroje, ki jih omenjate, bi bilo možno financiranje v okviru drugih intervencij SN SKP, ki so namenjene za naložbe v kmetijstvu</a:t>
            </a:r>
            <a:r>
              <a:rPr lang="sl-SI" sz="1200" dirty="0">
                <a:latin typeface="Calibri" panose="020F0502020204030204" pitchFamily="34" charset="0"/>
                <a:ea typeface="Calibri" panose="020F0502020204030204" pitchFamily="34" charset="0"/>
                <a:cs typeface="Calibri" panose="020F0502020204030204" pitchFamily="34" charset="0"/>
              </a:rPr>
              <a:t>, predvsem IRP35 (predelava in trženje), tudi IRP02, dopolnilne dejavnosti na kmetiji IRP25, pa tudi v okviru IRP04, IRP12 idr. Razen folije, ki ni upravičen strošek v okviru naložbenih intervencij. Predlagamo, da spremljate okvirni terminski načrt: https://skp.si/javni-razpisi/okvirni-terminski-nacrt-objave-javnih-razpisov, kdaj bodo javni razpisi za omenjene intervencije objavljene.). Izjava, da določenega ponudnika ni mogoče najti v Sloveniji, bo zadostovala. </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b="1" dirty="0">
                <a:latin typeface="Calibri" panose="020F0502020204030204" pitchFamily="34" charset="0"/>
                <a:ea typeface="Calibri" panose="020F0502020204030204" pitchFamily="34" charset="0"/>
                <a:cs typeface="Calibri" panose="020F0502020204030204" pitchFamily="34" charset="0"/>
              </a:rPr>
              <a:t>Upoštevati je treba tudi da do podpore v okviru intervencije LEADER niso upravičeni stroški investicije in nakupi opreme, mehanizacije in storitev, namenjenih za zasebno rabo</a:t>
            </a:r>
            <a:r>
              <a:rPr lang="sl-SI" sz="1200" dirty="0">
                <a:latin typeface="Calibri" panose="020F0502020204030204" pitchFamily="34" charset="0"/>
                <a:ea typeface="Calibri" panose="020F0502020204030204" pitchFamily="34" charset="0"/>
                <a:cs typeface="Calibri" panose="020F0502020204030204" pitchFamily="34" charset="0"/>
              </a:rPr>
              <a:t>. </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V kolikor pa je izkazana dodana vrednost projekta za razvoj vašega lokalnega območja in smatrate, da se takšen projekt prijavi kot projekt v okviru SLR, potem je stopnja sofinanciranja, kot jo določa  9. člen Uredbe LEADER/CLLD in sicer: stopnja javne podpore posameznega projekta znaša 80 % upravičenih stroškov projekta, razen za - naložbe oziroma investicije v gradnjo, pridobitev, vključno z zakupom, ali izboljšanje nepremičnin ter kmetijsko mehanizacijo znaša 65 % upravičenih stroškov naložbe v okviru projekta. </a:t>
            </a:r>
            <a:r>
              <a:rPr lang="sl-SI" sz="1200" b="1" dirty="0">
                <a:latin typeface="Calibri" panose="020F0502020204030204" pitchFamily="34" charset="0"/>
                <a:ea typeface="Calibri" panose="020F0502020204030204" pitchFamily="34" charset="0"/>
                <a:cs typeface="Calibri" panose="020F0502020204030204" pitchFamily="34" charset="0"/>
              </a:rPr>
              <a:t>Seznam kmetijske mehanizacije izhaja iz kataloga stroškov iz Pravilnik o katalogu stroškov in njihovih vrednostih na enoto </a:t>
            </a:r>
            <a:r>
              <a:rPr lang="sl-SI" sz="1200" dirty="0">
                <a:latin typeface="Calibri" panose="020F0502020204030204" pitchFamily="34" charset="0"/>
                <a:ea typeface="Calibri" panose="020F0502020204030204" pitchFamily="34" charset="0"/>
                <a:cs typeface="Calibri" panose="020F0502020204030204" pitchFamily="34" charset="0"/>
              </a:rPr>
              <a:t>(Uradni list RS, št. 34/24 in 95/24 ), Priloga 1. </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b="1" dirty="0">
                <a:latin typeface="Calibri" panose="020F0502020204030204" pitchFamily="34" charset="0"/>
                <a:ea typeface="Calibri" panose="020F0502020204030204" pitchFamily="34" charset="0"/>
                <a:cs typeface="Calibri" panose="020F0502020204030204" pitchFamily="34" charset="0"/>
              </a:rPr>
              <a:t>DA, za dejavnost mora biti registriran že ob vlogi.         </a:t>
            </a:r>
            <a:r>
              <a:rPr lang="sl-SI" sz="1200" dirty="0">
                <a:latin typeface="Calibri" panose="020F0502020204030204" pitchFamily="34" charset="0"/>
                <a:ea typeface="Calibri" panose="020F0502020204030204" pitchFamily="34" charset="0"/>
                <a:cs typeface="Calibri" panose="020F0502020204030204" pitchFamily="34" charset="0"/>
              </a:rPr>
              <a:t>                                                                                                                                                                                          </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b="1" dirty="0">
                <a:latin typeface="Calibri" panose="020F0502020204030204" pitchFamily="34" charset="0"/>
                <a:ea typeface="Calibri" panose="020F0502020204030204" pitchFamily="34" charset="0"/>
                <a:cs typeface="Calibri" panose="020F0502020204030204" pitchFamily="34" charset="0"/>
              </a:rPr>
              <a:t>2. ESRR: Zadruga je lahko upravičenec pri ESRR</a:t>
            </a:r>
            <a:r>
              <a:rPr lang="sl-SI" sz="1200" dirty="0">
                <a:latin typeface="Calibri" panose="020F0502020204030204" pitchFamily="34" charset="0"/>
                <a:ea typeface="Calibri" panose="020F0502020204030204" pitchFamily="34" charset="0"/>
                <a:cs typeface="Calibri" panose="020F0502020204030204" pitchFamily="34" charset="0"/>
              </a:rPr>
              <a:t> (so že bile tudi v obdobju 2014-2020</a:t>
            </a:r>
          </a:p>
          <a:p>
            <a:pPr marL="0" indent="0" defTabSz="963503">
              <a:buNone/>
              <a:defRPr/>
            </a:pPr>
            <a:endParaRPr lang="sl-SI" sz="12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sl-SI" sz="12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46802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7EFE8F12-56F7-781C-5430-5AA0EA010CFC}"/>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951167DC-F721-7D8B-E23A-F0FC24A6B19A}"/>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E272C92A-DD55-5823-9715-8A10E313A044}"/>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481752" indent="-314477"/>
            <a:r>
              <a:rPr lang="sl-SI" b="1" dirty="0">
                <a:latin typeface="Calibri" panose="020F0502020204030204" pitchFamily="34" charset="0"/>
                <a:ea typeface="Calibri" panose="020F0502020204030204" pitchFamily="34" charset="0"/>
                <a:cs typeface="Calibri" panose="020F0502020204030204" pitchFamily="34" charset="0"/>
              </a:rPr>
              <a:t>zasebna raba</a:t>
            </a:r>
            <a:r>
              <a:rPr lang="sl-SI" sz="1200" dirty="0">
                <a:latin typeface="Calibri" panose="020F0502020204030204" pitchFamily="34" charset="0"/>
                <a:ea typeface="Calibri" panose="020F0502020204030204" pitchFamily="34" charset="0"/>
                <a:cs typeface="Calibri" panose="020F0502020204030204" pitchFamily="34" charset="0"/>
              </a:rPr>
              <a:t>: Tu je mišljena izključno zasebna raba upravičenca (urejanje stanovanja, nakup traktorja brez da bi bil vezan na vsebino projekta).</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Odgovor MKRR: zasebna raba je vse za kar pravna oseba ni registrirana (glede na opravljanje dejavnosti) oz. vse kar ni vezano na projekt.</a:t>
            </a:r>
          </a:p>
          <a:p>
            <a:pPr marL="481752" indent="-314477"/>
            <a:r>
              <a:rPr lang="sl-SI" sz="1200" b="1" dirty="0">
                <a:latin typeface="Calibri" panose="020F0502020204030204" pitchFamily="34" charset="0"/>
                <a:ea typeface="Calibri" panose="020F0502020204030204" pitchFamily="34" charset="0"/>
                <a:cs typeface="Calibri" panose="020F0502020204030204" pitchFamily="34" charset="0"/>
              </a:rPr>
              <a:t>Nakup živali, enoletnih rastlin in njihovo sajenje</a:t>
            </a:r>
            <a:r>
              <a:rPr lang="sl-SI" sz="1200" dirty="0">
                <a:latin typeface="Calibri" panose="020F0502020204030204" pitchFamily="34" charset="0"/>
                <a:ea typeface="Calibri" panose="020F0502020204030204" pitchFamily="34" charset="0"/>
                <a:cs typeface="Calibri" panose="020F0502020204030204" pitchFamily="34" charset="0"/>
              </a:rPr>
              <a:t>:</a:t>
            </a:r>
          </a:p>
          <a:p>
            <a:pPr marL="963503" lvl="1" indent="-314477"/>
            <a:r>
              <a:rPr lang="sl-SI" dirty="0">
                <a:latin typeface="Calibri" panose="020F0502020204030204" pitchFamily="34" charset="0"/>
                <a:ea typeface="Calibri" panose="020F0502020204030204" pitchFamily="34" charset="0"/>
                <a:cs typeface="Calibri" panose="020F0502020204030204" pitchFamily="34" charset="0"/>
              </a:rPr>
              <a:t>obnovitve kmetijskega ali gozdarskega potenciala </a:t>
            </a:r>
            <a:r>
              <a:rPr lang="sl-SI" b="1" dirty="0">
                <a:latin typeface="Calibri" panose="020F0502020204030204" pitchFamily="34" charset="0"/>
                <a:ea typeface="Calibri" panose="020F0502020204030204" pitchFamily="34" charset="0"/>
                <a:cs typeface="Calibri" panose="020F0502020204030204" pitchFamily="34" charset="0"/>
              </a:rPr>
              <a:t>po naravnih nesrečah, slabih vremenskih razmerah ali katastrofah</a:t>
            </a:r>
            <a:r>
              <a:rPr lang="sl-SI" dirty="0">
                <a:latin typeface="Calibri" panose="020F0502020204030204" pitchFamily="34" charset="0"/>
                <a:ea typeface="Calibri" panose="020F0502020204030204" pitchFamily="34" charset="0"/>
                <a:cs typeface="Calibri" panose="020F0502020204030204" pitchFamily="34" charset="0"/>
              </a:rPr>
              <a:t>; </a:t>
            </a:r>
          </a:p>
          <a:p>
            <a:pPr marL="963503" lvl="1" indent="-314477"/>
            <a:r>
              <a:rPr lang="sl-SI" b="1" dirty="0">
                <a:latin typeface="Calibri" panose="020F0502020204030204" pitchFamily="34" charset="0"/>
                <a:ea typeface="Calibri" panose="020F0502020204030204" pitchFamily="34" charset="0"/>
                <a:cs typeface="Calibri" panose="020F0502020204030204" pitchFamily="34" charset="0"/>
              </a:rPr>
              <a:t>zaščite živine pred velikimi plenilci </a:t>
            </a:r>
            <a:r>
              <a:rPr lang="sl-SI" dirty="0">
                <a:latin typeface="Calibri" panose="020F0502020204030204" pitchFamily="34" charset="0"/>
                <a:ea typeface="Calibri" panose="020F0502020204030204" pitchFamily="34" charset="0"/>
                <a:cs typeface="Calibri" panose="020F0502020204030204" pitchFamily="34" charset="0"/>
              </a:rPr>
              <a:t>ali pred uporabo v gozdarstvu namesto strojev; </a:t>
            </a:r>
          </a:p>
          <a:p>
            <a:pPr marL="963503" lvl="1" indent="-314477"/>
            <a:r>
              <a:rPr lang="sl-SI" b="1" dirty="0">
                <a:latin typeface="Calibri" panose="020F0502020204030204" pitchFamily="34" charset="0"/>
                <a:ea typeface="Calibri" panose="020F0502020204030204" pitchFamily="34" charset="0"/>
                <a:cs typeface="Calibri" panose="020F0502020204030204" pitchFamily="34" charset="0"/>
              </a:rPr>
              <a:t>vzreje ogroženih pasem</a:t>
            </a:r>
            <a:r>
              <a:rPr lang="sl-SI" dirty="0">
                <a:latin typeface="Calibri" panose="020F0502020204030204" pitchFamily="34" charset="0"/>
                <a:ea typeface="Calibri" panose="020F0502020204030204" pitchFamily="34" charset="0"/>
                <a:cs typeface="Calibri" panose="020F0502020204030204" pitchFamily="34" charset="0"/>
              </a:rPr>
              <a:t>, kot so opredeljene v členu 2, točka 24, Uredbe (EU) 2016/1012 Evropskega parlamenta in Sveta (45), na podlagi obveznosti iz člena 70, ali </a:t>
            </a:r>
          </a:p>
          <a:p>
            <a:pPr marL="963503" lvl="1" indent="-314477"/>
            <a:r>
              <a:rPr lang="sl-SI" b="1" dirty="0">
                <a:latin typeface="Calibri" panose="020F0502020204030204" pitchFamily="34" charset="0"/>
                <a:ea typeface="Calibri" panose="020F0502020204030204" pitchFamily="34" charset="0"/>
                <a:cs typeface="Calibri" panose="020F0502020204030204" pitchFamily="34" charset="0"/>
              </a:rPr>
              <a:t>ohranjanja rastlinskih sort, ki jim grozi genska erozija</a:t>
            </a:r>
            <a:r>
              <a:rPr lang="sl-SI" dirty="0">
                <a:latin typeface="Calibri" panose="020F0502020204030204" pitchFamily="34" charset="0"/>
                <a:ea typeface="Calibri" panose="020F0502020204030204" pitchFamily="34" charset="0"/>
                <a:cs typeface="Calibri" panose="020F0502020204030204" pitchFamily="34" charset="0"/>
              </a:rPr>
              <a:t>, na podlagi obveznosti iz člena 70; </a:t>
            </a:r>
          </a:p>
          <a:p>
            <a:pPr marL="180657" indent="-180657"/>
            <a:endParaRPr lang="sl-SI" dirty="0">
              <a:latin typeface="Calibri" panose="020F0502020204030204" pitchFamily="34" charset="0"/>
              <a:ea typeface="Calibri" panose="020F0502020204030204" pitchFamily="34" charset="0"/>
              <a:cs typeface="Calibri" panose="020F0502020204030204" pitchFamily="34" charset="0"/>
            </a:endParaRPr>
          </a:p>
          <a:p>
            <a:pPr marL="180657" indent="-180657"/>
            <a:r>
              <a:rPr lang="sl-SI" dirty="0">
                <a:latin typeface="Calibri" panose="020F0502020204030204" pitchFamily="34" charset="0"/>
                <a:ea typeface="Calibri" panose="020F0502020204030204" pitchFamily="34" charset="0"/>
                <a:cs typeface="Calibri" panose="020F0502020204030204" pitchFamily="34" charset="0"/>
              </a:rPr>
              <a:t>Nakup čebeljih družin = neupravičen strošek!</a:t>
            </a:r>
          </a:p>
          <a:p>
            <a:pPr marL="180657" indent="-180657"/>
            <a:r>
              <a:rPr lang="sl-SI" dirty="0">
                <a:latin typeface="Calibri" panose="020F0502020204030204" pitchFamily="34" charset="0"/>
                <a:ea typeface="Calibri" panose="020F0502020204030204" pitchFamily="34" charset="0"/>
                <a:cs typeface="Calibri" panose="020F0502020204030204" pitchFamily="34" charset="0"/>
              </a:rPr>
              <a:t>Nakup in sajenje trajnic = upravičen strošek!</a:t>
            </a:r>
          </a:p>
          <a:p>
            <a:pPr marL="180657" indent="-180657"/>
            <a:endParaRPr lang="sl-SI"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sl-SI" sz="1200" dirty="0">
                <a:latin typeface="Calibri" panose="020F0502020204030204" pitchFamily="34" charset="0"/>
                <a:ea typeface="Calibri" panose="020F0502020204030204" pitchFamily="34" charset="0"/>
                <a:cs typeface="Calibri" panose="020F0502020204030204" pitchFamily="34" charset="0"/>
              </a:rPr>
              <a:t>V: Če je predmet podpore naložba, nakup materiala ali izvedba storitve v okviru projekta, </a:t>
            </a:r>
            <a:r>
              <a:rPr lang="sl-SI" sz="1200" b="1" dirty="0">
                <a:latin typeface="Calibri" panose="020F0502020204030204" pitchFamily="34" charset="0"/>
                <a:ea typeface="Calibri" panose="020F0502020204030204" pitchFamily="34" charset="0"/>
                <a:cs typeface="Calibri" panose="020F0502020204030204" pitchFamily="34" charset="0"/>
              </a:rPr>
              <a:t>upravičenec ne sme pridobiti opredmetenih osnovnih sredstev, neopredmetenih sredstev, materiala ali storitev od pravnih oseb, ki so 25 % ali več lastniško povezane z upravičencem</a:t>
            </a:r>
            <a:r>
              <a:rPr lang="sl-SI" sz="1200" dirty="0">
                <a:latin typeface="Calibri" panose="020F0502020204030204" pitchFamily="34" charset="0"/>
                <a:ea typeface="Calibri" panose="020F0502020204030204" pitchFamily="34" charset="0"/>
                <a:cs typeface="Calibri" panose="020F0502020204030204" pitchFamily="34" charset="0"/>
              </a:rPr>
              <a:t>.</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1. Ali lahko samostojni podjetnik Janez Novak </a:t>
            </a:r>
            <a:r>
              <a:rPr lang="sl-SI" sz="1200" dirty="0" err="1">
                <a:latin typeface="Calibri" panose="020F0502020204030204" pitchFamily="34" charset="0"/>
                <a:ea typeface="Calibri" panose="020F0502020204030204" pitchFamily="34" charset="0"/>
                <a:cs typeface="Calibri" panose="020F0502020204030204" pitchFamily="34" charset="0"/>
              </a:rPr>
              <a:t>s.p</a:t>
            </a:r>
            <a:r>
              <a:rPr lang="sl-SI" sz="1200" dirty="0">
                <a:latin typeface="Calibri" panose="020F0502020204030204" pitchFamily="34" charset="0"/>
                <a:ea typeface="Calibri" panose="020F0502020204030204" pitchFamily="34" charset="0"/>
                <a:cs typeface="Calibri" panose="020F0502020204030204" pitchFamily="34" charset="0"/>
              </a:rPr>
              <a:t>. najame za zunanjo storitev Društvo Ozvezdje, katerega predsednik je ta samostojni podjetnik Janez Novak?</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2. Ali lahko podjetje najame društvo za zunanje storitve v primeru, da sta direktorica podjetja in predsednik društva v razmerju oče - hči? </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3. Ali lahko podjetje, katerega direktor ni lastnik tega podjetja, najame društvo, katerega predsednik je ta direktor?</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O: V vseh spodaj navedenih primerih gre za »rdeče zastavek« in prihaja do </a:t>
            </a:r>
            <a:r>
              <a:rPr lang="sl-SI" sz="1200" b="1" dirty="0">
                <a:latin typeface="Calibri" panose="020F0502020204030204" pitchFamily="34" charset="0"/>
                <a:ea typeface="Calibri" panose="020F0502020204030204" pitchFamily="34" charset="0"/>
                <a:cs typeface="Calibri" panose="020F0502020204030204" pitchFamily="34" charset="0"/>
              </a:rPr>
              <a:t>konflikta interesov. </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1. Ne, </a:t>
            </a:r>
            <a:r>
              <a:rPr lang="sl-SI" sz="1200" dirty="0" err="1">
                <a:latin typeface="Calibri" panose="020F0502020204030204" pitchFamily="34" charset="0"/>
                <a:ea typeface="Calibri" panose="020F0502020204030204" pitchFamily="34" charset="0"/>
                <a:cs typeface="Calibri" panose="020F0502020204030204" pitchFamily="34" charset="0"/>
              </a:rPr>
              <a:t>s.p</a:t>
            </a:r>
            <a:r>
              <a:rPr lang="sl-SI" sz="1200" dirty="0">
                <a:latin typeface="Calibri" panose="020F0502020204030204" pitchFamily="34" charset="0"/>
                <a:ea typeface="Calibri" panose="020F0502020204030204" pitchFamily="34" charset="0"/>
                <a:cs typeface="Calibri" panose="020F0502020204030204" pitchFamily="34" charset="0"/>
              </a:rPr>
              <a:t>. ne more najeti zunanjih storitev društva, katerega predsednik je on sam ? (konflikt interesov)</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2. konflikt interesov z opombo spodaj</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3. konflikt interesov z opombo spodaj</a:t>
            </a:r>
            <a:endParaRP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96459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989EB61C-E92B-26C8-46D4-85C1A97BC158}"/>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72B7A650-A60F-479C-7EA5-A87182B7C375}"/>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F2E7323C-D636-4263-E369-E645A4CBA6CC}"/>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a:p>
        </p:txBody>
      </p:sp>
    </p:spTree>
    <p:extLst>
      <p:ext uri="{BB962C8B-B14F-4D97-AF65-F5344CB8AC3E}">
        <p14:creationId xmlns:p14="http://schemas.microsoft.com/office/powerpoint/2010/main" val="18454498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E71B8696-A21D-D3C6-92D7-DC7DF17931F1}"/>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CF3276CD-36C0-A45C-6E2E-F5AF33F9BF56}"/>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975D128B-A208-0A82-125F-47762AD76ACF}"/>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180657" indent="-180657"/>
            <a:r>
              <a:rPr lang="sl-SI" dirty="0">
                <a:latin typeface="Calibri" panose="020F0502020204030204" pitchFamily="34" charset="0"/>
                <a:ea typeface="Calibri" panose="020F0502020204030204" pitchFamily="34" charset="0"/>
                <a:cs typeface="Calibri" panose="020F0502020204030204" pitchFamily="34" charset="0"/>
              </a:rPr>
              <a:t>PREDPLAČILO BREZ BANČNE GARANCIJE: mali projekti se morajo končati v 180 dneh od izplačila predplačila! Upoštevajoč tudi administrativni del – čas za preverbo zahtevka pri Vodilnem partnerju LAS, </a:t>
            </a:r>
            <a:r>
              <a:rPr lang="sl-SI" dirty="0" err="1">
                <a:latin typeface="Calibri" panose="020F0502020204030204" pitchFamily="34" charset="0"/>
                <a:ea typeface="Calibri" panose="020F0502020204030204" pitchFamily="34" charset="0"/>
                <a:cs typeface="Calibri" panose="020F0502020204030204" pitchFamily="34" charset="0"/>
              </a:rPr>
              <a:t>RAGORju</a:t>
            </a:r>
            <a:r>
              <a:rPr lang="sl-SI" dirty="0">
                <a:latin typeface="Calibri" panose="020F0502020204030204" pitchFamily="34" charset="0"/>
                <a:ea typeface="Calibri" panose="020F0502020204030204" pitchFamily="34" charset="0"/>
                <a:cs typeface="Calibri" panose="020F0502020204030204" pitchFamily="34" charset="0"/>
              </a:rPr>
              <a:t>, in oddajo zahtevka v </a:t>
            </a:r>
            <a:r>
              <a:rPr lang="sl-SI" dirty="0" err="1">
                <a:latin typeface="Calibri" panose="020F0502020204030204" pitchFamily="34" charset="0"/>
                <a:ea typeface="Calibri" panose="020F0502020204030204" pitchFamily="34" charset="0"/>
                <a:cs typeface="Calibri" panose="020F0502020204030204" pitchFamily="34" charset="0"/>
              </a:rPr>
              <a:t>eKmetijo</a:t>
            </a:r>
            <a:r>
              <a:rPr lang="sl-SI" dirty="0">
                <a:latin typeface="Calibri" panose="020F0502020204030204" pitchFamily="34" charset="0"/>
                <a:ea typeface="Calibri" panose="020F0502020204030204" pitchFamily="34" charset="0"/>
                <a:cs typeface="Calibri" panose="020F0502020204030204" pitchFamily="34" charset="0"/>
              </a:rPr>
              <a:t>. </a:t>
            </a:r>
          </a:p>
          <a:p>
            <a:pPr marL="180657" indent="-180657"/>
            <a:r>
              <a:rPr lang="sl-SI" dirty="0">
                <a:latin typeface="Calibri" panose="020F0502020204030204" pitchFamily="34" charset="0"/>
                <a:ea typeface="Calibri" panose="020F0502020204030204" pitchFamily="34" charset="0"/>
                <a:cs typeface="Calibri" panose="020F0502020204030204" pitchFamily="34" charset="0"/>
              </a:rPr>
              <a:t>Zahtevek najmanj v višini 5.000 EUR.</a:t>
            </a:r>
          </a:p>
          <a:p>
            <a:pPr marL="180657" indent="-180657"/>
            <a:r>
              <a:rPr lang="sl-SI" dirty="0">
                <a:latin typeface="Calibri" panose="020F0502020204030204" pitchFamily="34" charset="0"/>
                <a:ea typeface="Calibri" panose="020F0502020204030204" pitchFamily="34" charset="0"/>
                <a:cs typeface="Calibri" panose="020F0502020204030204" pitchFamily="34" charset="0"/>
              </a:rPr>
              <a:t>Do predplačila brez bančne garancije OBČINE niso upravičene.</a:t>
            </a:r>
          </a:p>
          <a:p>
            <a:pPr marL="180657" indent="-180657"/>
            <a:endParaRPr lang="sl-SI" dirty="0">
              <a:latin typeface="Calibri" panose="020F0502020204030204" pitchFamily="34" charset="0"/>
              <a:ea typeface="Calibri" panose="020F0502020204030204" pitchFamily="34" charset="0"/>
              <a:cs typeface="Calibri" panose="020F0502020204030204" pitchFamily="34" charset="0"/>
            </a:endParaRPr>
          </a:p>
          <a:p>
            <a:pPr marL="180657" indent="-180657"/>
            <a:r>
              <a:rPr lang="sl-SI" dirty="0">
                <a:latin typeface="Calibri" panose="020F0502020204030204" pitchFamily="34" charset="0"/>
                <a:ea typeface="Calibri" panose="020F0502020204030204" pitchFamily="34" charset="0"/>
                <a:cs typeface="Calibri" panose="020F0502020204030204" pitchFamily="34" charset="0"/>
              </a:rPr>
              <a:t>PREDPLAČILO Z BANČNO GARANCIJO: Originalno bančno garancijo upravičenec predloži v višini 100 % zneska predplačila v 30 dneh od vročitve odločbe o pravici do sredstev na elektronski naslov aktrp@gov.si oz. po pošti na ARSKTRP. Predplačilo upravičenec uveljavlja ob vlogi.</a:t>
            </a:r>
            <a:endParaRP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62200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EFA9AF5F-AD35-715D-B96D-952C6CD3A0D6}"/>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D396B1E8-CE77-E6E6-C82E-DDE8667F5EB6}"/>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F0766D8C-C15D-CF9C-B3C5-88810E59D0A2}"/>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a:p>
        </p:txBody>
      </p:sp>
    </p:spTree>
    <p:extLst>
      <p:ext uri="{BB962C8B-B14F-4D97-AF65-F5344CB8AC3E}">
        <p14:creationId xmlns:p14="http://schemas.microsoft.com/office/powerpoint/2010/main" val="28028678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D6B6A979-BEC8-0C49-4D6D-62858A86DBF0}"/>
            </a:ext>
          </a:extLst>
        </p:cNvPr>
        <p:cNvGrpSpPr/>
        <p:nvPr/>
      </p:nvGrpSpPr>
      <p:grpSpPr>
        <a:xfrm>
          <a:off x="0" y="0"/>
          <a:ext cx="0" cy="0"/>
          <a:chOff x="0" y="0"/>
          <a:chExt cx="0" cy="0"/>
        </a:xfrm>
      </p:grpSpPr>
      <p:sp>
        <p:nvSpPr>
          <p:cNvPr id="126" name="Google Shape;126;g398dfe9c945_0_64:notes">
            <a:extLst>
              <a:ext uri="{FF2B5EF4-FFF2-40B4-BE49-F238E27FC236}">
                <a16:creationId xmlns:a16="http://schemas.microsoft.com/office/drawing/2014/main" id="{192A5CC0-FEAF-E6F0-6B2C-830621EA391C}"/>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98dfe9c945_0_64:notes">
            <a:extLst>
              <a:ext uri="{FF2B5EF4-FFF2-40B4-BE49-F238E27FC236}">
                <a16:creationId xmlns:a16="http://schemas.microsoft.com/office/drawing/2014/main" id="{FB375FFB-184B-5395-31EF-28D91B59A85D}"/>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a:p>
        </p:txBody>
      </p:sp>
    </p:spTree>
    <p:extLst>
      <p:ext uri="{BB962C8B-B14F-4D97-AF65-F5344CB8AC3E}">
        <p14:creationId xmlns:p14="http://schemas.microsoft.com/office/powerpoint/2010/main" val="763968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88E6AF73-D898-88B4-0336-F064280BD084}"/>
            </a:ext>
          </a:extLst>
        </p:cNvPr>
        <p:cNvGrpSpPr/>
        <p:nvPr/>
      </p:nvGrpSpPr>
      <p:grpSpPr>
        <a:xfrm>
          <a:off x="0" y="0"/>
          <a:ext cx="0" cy="0"/>
          <a:chOff x="0" y="0"/>
          <a:chExt cx="0" cy="0"/>
        </a:xfrm>
      </p:grpSpPr>
      <p:sp>
        <p:nvSpPr>
          <p:cNvPr id="126" name="Google Shape;126;g398dfe9c945_0_64:notes">
            <a:extLst>
              <a:ext uri="{FF2B5EF4-FFF2-40B4-BE49-F238E27FC236}">
                <a16:creationId xmlns:a16="http://schemas.microsoft.com/office/drawing/2014/main" id="{FE81DCDF-0165-9683-54CF-A019AE1F5994}"/>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98dfe9c945_0_64:notes">
            <a:extLst>
              <a:ext uri="{FF2B5EF4-FFF2-40B4-BE49-F238E27FC236}">
                <a16:creationId xmlns:a16="http://schemas.microsoft.com/office/drawing/2014/main" id="{471483C6-6EFC-5D2D-A037-0E46377D21D4}"/>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dirty="0"/>
          </a:p>
        </p:txBody>
      </p:sp>
    </p:spTree>
    <p:extLst>
      <p:ext uri="{BB962C8B-B14F-4D97-AF65-F5344CB8AC3E}">
        <p14:creationId xmlns:p14="http://schemas.microsoft.com/office/powerpoint/2010/main" val="16008308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B8D0C8C5-0466-3FC7-FA49-98B2A10CFADE}"/>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5461D6D5-7EF1-D221-66E3-49EB91984CBD}"/>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8F4FE550-507D-4C59-DF80-CB54BA2CCADA}"/>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a:p>
        </p:txBody>
      </p:sp>
    </p:spTree>
    <p:extLst>
      <p:ext uri="{BB962C8B-B14F-4D97-AF65-F5344CB8AC3E}">
        <p14:creationId xmlns:p14="http://schemas.microsoft.com/office/powerpoint/2010/main" val="1320396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35CE187E-ECF6-B490-FCEA-ED6928AF8BC3}"/>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6B66408D-D49B-51FF-DFE0-E277E6896F50}"/>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6980B000-A74D-276E-23F8-2DCACFFC78DF}"/>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180657" indent="-180657"/>
            <a:r>
              <a:rPr lang="sl-SI" dirty="0">
                <a:latin typeface="Calibri" panose="020F0502020204030204" pitchFamily="34" charset="0"/>
                <a:ea typeface="Calibri" panose="020F0502020204030204" pitchFamily="34" charset="0"/>
                <a:cs typeface="Calibri" panose="020F0502020204030204" pitchFamily="34" charset="0"/>
              </a:rPr>
              <a:t>POENOSTAVLJENE OBLIKE STROŠKOV: </a:t>
            </a:r>
            <a:r>
              <a:rPr lang="pl-PL" dirty="0">
                <a:latin typeface="Calibri" panose="020F0502020204030204" pitchFamily="34" charset="0"/>
                <a:ea typeface="Calibri" panose="020F0502020204030204" pitchFamily="34" charset="0"/>
                <a:cs typeface="Calibri" panose="020F0502020204030204" pitchFamily="34" charset="0"/>
              </a:rPr>
              <a:t>standardni stroški na enoto, pavšalni zneski ali pavšalne stopnje.</a:t>
            </a:r>
          </a:p>
          <a:p>
            <a:pPr marL="662409" lvl="1" indent="-180657"/>
            <a:r>
              <a:rPr lang="pl-PL" dirty="0">
                <a:latin typeface="Calibri" panose="020F0502020204030204" pitchFamily="34" charset="0"/>
                <a:ea typeface="Calibri" panose="020F0502020204030204" pitchFamily="34" charset="0"/>
                <a:cs typeface="Calibri" panose="020F0502020204030204" pitchFamily="34" charset="0"/>
              </a:rPr>
              <a:t>INVESTICIJSKI PROJEKT: Na stroškovnem mestu knjižiš vse odhodke, za katere dobiš račun (gradnja, (ne)opredmetena osnovna sredstva, storitve zunanjih izvajalcev, ...), pavšala za svoje delo (20 %) ne beležiš na tem SM. </a:t>
            </a:r>
            <a:r>
              <a:rPr lang="pl-PL" dirty="0">
                <a:highlight>
                  <a:srgbClr val="FF0000"/>
                </a:highlight>
                <a:latin typeface="Calibri" panose="020F0502020204030204" pitchFamily="34" charset="0"/>
                <a:ea typeface="Calibri" panose="020F0502020204030204" pitchFamily="34" charset="0"/>
                <a:cs typeface="Calibri" panose="020F0502020204030204" pitchFamily="34" charset="0"/>
              </a:rPr>
              <a:t>Na SM beležiš še prihodke povezane s projektom</a:t>
            </a:r>
            <a:r>
              <a:rPr lang="pl-PL" dirty="0">
                <a:latin typeface="Calibri" panose="020F0502020204030204" pitchFamily="34" charset="0"/>
                <a:ea typeface="Calibri" panose="020F0502020204030204" pitchFamily="34" charset="0"/>
                <a:cs typeface="Calibri" panose="020F0502020204030204" pitchFamily="34" charset="0"/>
              </a:rPr>
              <a:t>.</a:t>
            </a:r>
          </a:p>
          <a:p>
            <a:pPr marL="662409" lvl="1" indent="-180657"/>
            <a:r>
              <a:rPr lang="pl-PL" dirty="0">
                <a:latin typeface="Calibri" panose="020F0502020204030204" pitchFamily="34" charset="0"/>
                <a:ea typeface="Calibri" panose="020F0502020204030204" pitchFamily="34" charset="0"/>
                <a:cs typeface="Calibri" panose="020F0502020204030204" pitchFamily="34" charset="0"/>
              </a:rPr>
              <a:t>NEINVESTICIJSKI PROJEKT: Ne rabiš ločenega stroškovnega mesta za odhodke, ampak le za prihodke.</a:t>
            </a:r>
            <a:endParaRP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55710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8A9DAF46-ACD3-A4DD-FE9E-321917E87FEB}"/>
            </a:ext>
          </a:extLst>
        </p:cNvPr>
        <p:cNvGrpSpPr/>
        <p:nvPr/>
      </p:nvGrpSpPr>
      <p:grpSpPr>
        <a:xfrm>
          <a:off x="0" y="0"/>
          <a:ext cx="0" cy="0"/>
          <a:chOff x="0" y="0"/>
          <a:chExt cx="0" cy="0"/>
        </a:xfrm>
      </p:grpSpPr>
      <p:sp>
        <p:nvSpPr>
          <p:cNvPr id="126" name="Google Shape;126;g398dfe9c945_0_64:notes">
            <a:extLst>
              <a:ext uri="{FF2B5EF4-FFF2-40B4-BE49-F238E27FC236}">
                <a16:creationId xmlns:a16="http://schemas.microsoft.com/office/drawing/2014/main" id="{09126364-A059-B3F0-9EB8-08B375F291DA}"/>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98dfe9c945_0_64:notes">
            <a:extLst>
              <a:ext uri="{FF2B5EF4-FFF2-40B4-BE49-F238E27FC236}">
                <a16:creationId xmlns:a16="http://schemas.microsoft.com/office/drawing/2014/main" id="{E3066D31-01DD-EB31-E841-F67D270A063D}"/>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a:p>
        </p:txBody>
      </p:sp>
    </p:spTree>
    <p:extLst>
      <p:ext uri="{BB962C8B-B14F-4D97-AF65-F5344CB8AC3E}">
        <p14:creationId xmlns:p14="http://schemas.microsoft.com/office/powerpoint/2010/main" val="1409600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8F4DF11C-BDCA-7F83-9B9D-85F2216A2275}"/>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E06D7AB1-3BF0-4CAF-0EB0-816CC22FF33D}"/>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B8EDACD6-B5B1-38A5-6E7F-B59DE383C7A7}"/>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dirty="0"/>
          </a:p>
        </p:txBody>
      </p:sp>
    </p:spTree>
    <p:extLst>
      <p:ext uri="{BB962C8B-B14F-4D97-AF65-F5344CB8AC3E}">
        <p14:creationId xmlns:p14="http://schemas.microsoft.com/office/powerpoint/2010/main" val="29076942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4920F28C-C6C0-940C-5F79-2D147572A06B}"/>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CD8E27A5-F91D-39AF-A06A-87670CB3FDD1}"/>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22AB227A-5AF6-10A2-EAF0-B8D270DB4825}"/>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a:p>
        </p:txBody>
      </p:sp>
    </p:spTree>
    <p:extLst>
      <p:ext uri="{BB962C8B-B14F-4D97-AF65-F5344CB8AC3E}">
        <p14:creationId xmlns:p14="http://schemas.microsoft.com/office/powerpoint/2010/main" val="17822632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88A44211-37E7-AEB6-B40A-4721C52587F2}"/>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6ACB4F1B-D350-1500-9707-039D24DF2704}"/>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E0C00831-75E7-27F3-0048-337C903C08C5}"/>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a:p>
        </p:txBody>
      </p:sp>
    </p:spTree>
    <p:extLst>
      <p:ext uri="{BB962C8B-B14F-4D97-AF65-F5344CB8AC3E}">
        <p14:creationId xmlns:p14="http://schemas.microsoft.com/office/powerpoint/2010/main" val="25040330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37E94C10-4CE5-B580-93AE-0564F0EAF650}"/>
            </a:ext>
          </a:extLst>
        </p:cNvPr>
        <p:cNvGrpSpPr/>
        <p:nvPr/>
      </p:nvGrpSpPr>
      <p:grpSpPr>
        <a:xfrm>
          <a:off x="0" y="0"/>
          <a:ext cx="0" cy="0"/>
          <a:chOff x="0" y="0"/>
          <a:chExt cx="0" cy="0"/>
        </a:xfrm>
      </p:grpSpPr>
      <p:sp>
        <p:nvSpPr>
          <p:cNvPr id="126" name="Google Shape;126;g398dfe9c945_0_64:notes">
            <a:extLst>
              <a:ext uri="{FF2B5EF4-FFF2-40B4-BE49-F238E27FC236}">
                <a16:creationId xmlns:a16="http://schemas.microsoft.com/office/drawing/2014/main" id="{E7FC06A9-0061-7FD5-5ABA-DEE3BD3A884D}"/>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98dfe9c945_0_64:notes">
            <a:extLst>
              <a:ext uri="{FF2B5EF4-FFF2-40B4-BE49-F238E27FC236}">
                <a16:creationId xmlns:a16="http://schemas.microsoft.com/office/drawing/2014/main" id="{42D81F5F-512F-74BB-F8BC-C1984E556D66}"/>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a:p>
        </p:txBody>
      </p:sp>
    </p:spTree>
    <p:extLst>
      <p:ext uri="{BB962C8B-B14F-4D97-AF65-F5344CB8AC3E}">
        <p14:creationId xmlns:p14="http://schemas.microsoft.com/office/powerpoint/2010/main" val="8358317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4EAB9DAA-522C-F5D1-750D-FD73068F88C7}"/>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5A8F9398-DD77-6826-AAE1-37F8D0869C5E}"/>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38A72BF0-4673-C4FF-E867-F958BE98AE16}"/>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r>
              <a:rPr lang="sl-SI" sz="1200" b="1" dirty="0">
                <a:latin typeface="Calibri" panose="020F0502020204030204" pitchFamily="34" charset="0"/>
                <a:ea typeface="Calibri" panose="020F0502020204030204" pitchFamily="34" charset="0"/>
                <a:cs typeface="Calibri" panose="020F0502020204030204" pitchFamily="34" charset="0"/>
              </a:rPr>
              <a:t>Ponudbe, e-poštna korespondenca in naročilnice pri naročilih male vrednosti ne potrebujejo označevanja vira sofinanciranja iz SN SKP 2023-2027.</a:t>
            </a: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Ponudbe namreč pripravljajo ponudniki (tretje osebe), pravilnik pa določa označevanje za dokumente, ki jih pripravijo upravičenci. Nadalje, e-poštna korespondenca ni dokument oziroma komunikacijsko gradivo v smislu 9. člena pravilnika. Pri naročilnicah pa je v 2. odstavku 9. člena izrecno zapisano, da označitev vira sofinanciranja ni potrebna.</a:t>
            </a:r>
            <a:br>
              <a:rPr lang="sl-SI" sz="1200" dirty="0">
                <a:latin typeface="Calibri" panose="020F0502020204030204" pitchFamily="34" charset="0"/>
                <a:ea typeface="Calibri" panose="020F0502020204030204" pitchFamily="34" charset="0"/>
                <a:cs typeface="Calibri" panose="020F0502020204030204" pitchFamily="34" charset="0"/>
              </a:rPr>
            </a:br>
            <a:br>
              <a:rPr lang="sl-SI" sz="1200" dirty="0">
                <a:latin typeface="Calibri" panose="020F0502020204030204" pitchFamily="34" charset="0"/>
                <a:ea typeface="Calibri" panose="020F0502020204030204" pitchFamily="34" charset="0"/>
                <a:cs typeface="Calibri" panose="020F0502020204030204" pitchFamily="34" charset="0"/>
              </a:rPr>
            </a:br>
            <a:r>
              <a:rPr lang="sl-SI" sz="1200" dirty="0">
                <a:latin typeface="Calibri" panose="020F0502020204030204" pitchFamily="34" charset="0"/>
                <a:ea typeface="Calibri" panose="020F0502020204030204" pitchFamily="34" charset="0"/>
                <a:cs typeface="Calibri" panose="020F0502020204030204" pitchFamily="34" charset="0"/>
              </a:rPr>
              <a:t>Če pa o</a:t>
            </a:r>
            <a:r>
              <a:rPr lang="sl-SI" sz="1200" b="1" dirty="0">
                <a:latin typeface="Calibri" panose="020F0502020204030204" pitchFamily="34" charset="0"/>
                <a:ea typeface="Calibri" panose="020F0502020204030204" pitchFamily="34" charset="0"/>
                <a:cs typeface="Calibri" panose="020F0502020204030204" pitchFamily="34" charset="0"/>
              </a:rPr>
              <a:t>bčina z izvajalcem sklene pogodbo, mora ta vsebovati obvezne logotipe</a:t>
            </a:r>
            <a:r>
              <a:rPr lang="sl-SI" sz="1200" dirty="0">
                <a:latin typeface="Calibri" panose="020F0502020204030204" pitchFamily="34" charset="0"/>
                <a:ea typeface="Calibri" panose="020F0502020204030204" pitchFamily="34" charset="0"/>
                <a:cs typeface="Calibri" panose="020F0502020204030204" pitchFamily="34" charset="0"/>
              </a:rPr>
              <a:t> (EU, RS, SKP).</a:t>
            </a:r>
            <a:r>
              <a:rPr lang="sl-SI" dirty="0">
                <a:effectLst/>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sl-SI" dirty="0">
              <a:effectLst/>
              <a:latin typeface="Calibri" panose="020F0502020204030204" pitchFamily="34" charset="0"/>
              <a:ea typeface="Calibri" panose="020F0502020204030204" pitchFamily="34" charset="0"/>
              <a:cs typeface="Calibri" panose="020F0502020204030204" pitchFamily="34" charset="0"/>
            </a:endParaRPr>
          </a:p>
          <a:p>
            <a:pPr marL="0" indent="0" defTabSz="963503">
              <a:buNone/>
            </a:pPr>
            <a:r>
              <a:rPr lang="sl-SI" dirty="0">
                <a:effectLst/>
                <a:latin typeface="Calibri" panose="020F0502020204030204" pitchFamily="34" charset="0"/>
                <a:ea typeface="Calibri" panose="020F0502020204030204" pitchFamily="34" charset="0"/>
                <a:cs typeface="Calibri" panose="020F0502020204030204" pitchFamily="34" charset="0"/>
              </a:rPr>
              <a:t>Sprememba projekta: pred spremembo! </a:t>
            </a:r>
            <a:r>
              <a:rPr lang="sl-SI" b="0" dirty="0">
                <a:latin typeface="Calibri" panose="020F0502020204030204" pitchFamily="34" charset="0"/>
                <a:ea typeface="Calibri" panose="020F0502020204030204" pitchFamily="34" charset="0"/>
                <a:cs typeface="Calibri" panose="020F0502020204030204" pitchFamily="34" charset="0"/>
              </a:rPr>
              <a:t>Spremembe projekta se nanašajo tudi na </a:t>
            </a:r>
            <a:r>
              <a:rPr lang="sl-SI" b="1" dirty="0">
                <a:latin typeface="Calibri" panose="020F0502020204030204" pitchFamily="34" charset="0"/>
                <a:ea typeface="Calibri" panose="020F0502020204030204" pitchFamily="34" charset="0"/>
                <a:cs typeface="Calibri" panose="020F0502020204030204" pitchFamily="34" charset="0"/>
              </a:rPr>
              <a:t>PAVŠAL.</a:t>
            </a:r>
            <a:endParaRPr lang="sl-SI" b="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62152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19033A7F-F64D-12C1-66BD-5848519F0F34}"/>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C66BBA4F-5918-A883-9F85-53EBBC7619C1}"/>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50C787F6-F914-FB18-EB27-6B740F7E9B9A}"/>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a:p>
        </p:txBody>
      </p:sp>
    </p:spTree>
    <p:extLst>
      <p:ext uri="{BB962C8B-B14F-4D97-AF65-F5344CB8AC3E}">
        <p14:creationId xmlns:p14="http://schemas.microsoft.com/office/powerpoint/2010/main" val="15197916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13354389-471F-650F-E81B-226B15435249}"/>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AE12ADDB-FA53-4468-762C-67C150898A2F}"/>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12321C36-55FC-674F-68B7-0F10AA84B4B1}"/>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a:p>
        </p:txBody>
      </p:sp>
    </p:spTree>
    <p:extLst>
      <p:ext uri="{BB962C8B-B14F-4D97-AF65-F5344CB8AC3E}">
        <p14:creationId xmlns:p14="http://schemas.microsoft.com/office/powerpoint/2010/main" val="2033441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0460020B-AF3F-1870-676E-500255F0C5A2}"/>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3CC90904-ADAA-7E7B-A545-94945988E4EB}"/>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E4E9CCC0-81E2-7C31-307B-7C88E6A1714F}"/>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a:p>
        </p:txBody>
      </p:sp>
    </p:spTree>
    <p:extLst>
      <p:ext uri="{BB962C8B-B14F-4D97-AF65-F5344CB8AC3E}">
        <p14:creationId xmlns:p14="http://schemas.microsoft.com/office/powerpoint/2010/main" val="20048431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026C0964-B869-6233-05C5-AD3280A011AA}"/>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6A92DAE8-9ACF-9261-B506-CC4489AF99AE}"/>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0D755306-FBC9-2338-5DCA-5B43E06D1518}"/>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dirty="0"/>
          </a:p>
        </p:txBody>
      </p:sp>
    </p:spTree>
    <p:extLst>
      <p:ext uri="{BB962C8B-B14F-4D97-AF65-F5344CB8AC3E}">
        <p14:creationId xmlns:p14="http://schemas.microsoft.com/office/powerpoint/2010/main" val="14487924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2839FD36-1B8E-D8C6-95C8-E0B14CB7F95E}"/>
            </a:ext>
          </a:extLst>
        </p:cNvPr>
        <p:cNvGrpSpPr/>
        <p:nvPr/>
      </p:nvGrpSpPr>
      <p:grpSpPr>
        <a:xfrm>
          <a:off x="0" y="0"/>
          <a:ext cx="0" cy="0"/>
          <a:chOff x="0" y="0"/>
          <a:chExt cx="0" cy="0"/>
        </a:xfrm>
      </p:grpSpPr>
      <p:sp>
        <p:nvSpPr>
          <p:cNvPr id="126" name="Google Shape;126;g398dfe9c945_0_64:notes">
            <a:extLst>
              <a:ext uri="{FF2B5EF4-FFF2-40B4-BE49-F238E27FC236}">
                <a16:creationId xmlns:a16="http://schemas.microsoft.com/office/drawing/2014/main" id="{3A471B16-4251-DD55-EDFF-2681BFEEA344}"/>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98dfe9c945_0_64:notes">
            <a:extLst>
              <a:ext uri="{FF2B5EF4-FFF2-40B4-BE49-F238E27FC236}">
                <a16:creationId xmlns:a16="http://schemas.microsoft.com/office/drawing/2014/main" id="{5D894300-1B90-8C67-D8CE-216C2CAFBFF2}"/>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a:p>
        </p:txBody>
      </p:sp>
    </p:spTree>
    <p:extLst>
      <p:ext uri="{BB962C8B-B14F-4D97-AF65-F5344CB8AC3E}">
        <p14:creationId xmlns:p14="http://schemas.microsoft.com/office/powerpoint/2010/main" val="10727167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D7CCC98F-B2DD-48FA-1D21-B950D5D9FBF7}"/>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37B4E157-7BBD-EAB1-D5C4-5E035D4BEF2A}"/>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C6DC61CE-4D96-8886-3FA3-588FBC9E36E1}"/>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a:p>
        </p:txBody>
      </p:sp>
    </p:spTree>
    <p:extLst>
      <p:ext uri="{BB962C8B-B14F-4D97-AF65-F5344CB8AC3E}">
        <p14:creationId xmlns:p14="http://schemas.microsoft.com/office/powerpoint/2010/main" val="25430332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F1F95BAB-8CA6-873F-3675-784BAA340E57}"/>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BADFA0BE-E761-658F-792C-D33A5E94E189}"/>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37F156F1-CE37-C98C-2557-5E655F1D62CA}"/>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a:p>
        </p:txBody>
      </p:sp>
    </p:spTree>
    <p:extLst>
      <p:ext uri="{BB962C8B-B14F-4D97-AF65-F5344CB8AC3E}">
        <p14:creationId xmlns:p14="http://schemas.microsoft.com/office/powerpoint/2010/main" val="10892058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AF55C432-11A2-AC3F-DD7E-8B3B1C60362E}"/>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BC0E839D-8511-3127-2EFE-92E1B81D956C}"/>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D04C11FA-6FA3-F880-B79F-C3F2035BC135}"/>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a:p>
        </p:txBody>
      </p:sp>
    </p:spTree>
    <p:extLst>
      <p:ext uri="{BB962C8B-B14F-4D97-AF65-F5344CB8AC3E}">
        <p14:creationId xmlns:p14="http://schemas.microsoft.com/office/powerpoint/2010/main" val="2425006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E36DC96F-E347-AD98-07DF-EB6E546F971B}"/>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E329EE91-2D9B-E2AE-0A7F-9F0E6CAAC7F9}"/>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3123ED81-008A-23B6-BE0D-A59F6FC50268}"/>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b="0" dirty="0"/>
          </a:p>
        </p:txBody>
      </p:sp>
    </p:spTree>
    <p:extLst>
      <p:ext uri="{BB962C8B-B14F-4D97-AF65-F5344CB8AC3E}">
        <p14:creationId xmlns:p14="http://schemas.microsoft.com/office/powerpoint/2010/main" val="19735230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7840B7BD-1CD3-E94B-FD45-A73E26DA4170}"/>
            </a:ext>
          </a:extLst>
        </p:cNvPr>
        <p:cNvGrpSpPr/>
        <p:nvPr/>
      </p:nvGrpSpPr>
      <p:grpSpPr>
        <a:xfrm>
          <a:off x="0" y="0"/>
          <a:ext cx="0" cy="0"/>
          <a:chOff x="0" y="0"/>
          <a:chExt cx="0" cy="0"/>
        </a:xfrm>
      </p:grpSpPr>
      <p:sp>
        <p:nvSpPr>
          <p:cNvPr id="126" name="Google Shape;126;g398dfe9c945_0_64:notes">
            <a:extLst>
              <a:ext uri="{FF2B5EF4-FFF2-40B4-BE49-F238E27FC236}">
                <a16:creationId xmlns:a16="http://schemas.microsoft.com/office/drawing/2014/main" id="{B479F1BC-4965-2FF8-E065-78A3B3123C59}"/>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98dfe9c945_0_64:notes">
            <a:extLst>
              <a:ext uri="{FF2B5EF4-FFF2-40B4-BE49-F238E27FC236}">
                <a16:creationId xmlns:a16="http://schemas.microsoft.com/office/drawing/2014/main" id="{53E35699-3ECA-E07F-AC45-7EE8DE6EFD4A}"/>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a:p>
        </p:txBody>
      </p:sp>
    </p:spTree>
    <p:extLst>
      <p:ext uri="{BB962C8B-B14F-4D97-AF65-F5344CB8AC3E}">
        <p14:creationId xmlns:p14="http://schemas.microsoft.com/office/powerpoint/2010/main" val="13781273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83E32259-61D9-FC6E-55E3-5D676D81944B}"/>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4DAB5A04-D46A-A385-D8E8-E81659C64E3A}"/>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ED5BD984-C1E1-AE61-BD0F-BD5231EB317E}"/>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r>
              <a:rPr lang="sl-SI" dirty="0">
                <a:latin typeface="Calibri" panose="020F0502020204030204" pitchFamily="34" charset="0"/>
                <a:ea typeface="Calibri" panose="020F0502020204030204" pitchFamily="34" charset="0"/>
                <a:cs typeface="Calibri" panose="020F0502020204030204" pitchFamily="34" charset="0"/>
              </a:rPr>
              <a:t>STROŠEK ZUNANJIH IZVAJALCEV: nadzor, organizacija dogodkov, delavnic, pridobitev dovoljenj, promocija…</a:t>
            </a:r>
            <a:endParaRP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30472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826F07B0-33A9-3A82-ABE4-3FC8E70FF260}"/>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CE52FC52-6162-CBDE-E41E-9E626BFE15D1}"/>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A11C8438-1498-8D11-75A0-9A0123173BAA}"/>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r>
              <a:rPr lang="sl-SI" dirty="0">
                <a:latin typeface="Calibri" panose="020F0502020204030204" pitchFamily="34" charset="0"/>
                <a:ea typeface="Calibri" panose="020F0502020204030204" pitchFamily="34" charset="0"/>
                <a:cs typeface="Calibri" panose="020F0502020204030204" pitchFamily="34" charset="0"/>
              </a:rPr>
              <a:t>STROŠEK ZUNANJIH IZVAJALCEV: nadzor, organizacija dogodkov, delavnic, pridobitev dovoljenj, promocija…</a:t>
            </a:r>
          </a:p>
          <a:p>
            <a:pPr marL="0" indent="0">
              <a:buNone/>
            </a:pPr>
            <a:r>
              <a:rPr lang="sl-SI" dirty="0">
                <a:latin typeface="Calibri" panose="020F0502020204030204" pitchFamily="34" charset="0"/>
                <a:ea typeface="Calibri" panose="020F0502020204030204" pitchFamily="34" charset="0"/>
                <a:cs typeface="Calibri" panose="020F0502020204030204" pitchFamily="34" charset="0"/>
              </a:rPr>
              <a:t>Izjava, da upravičenec ne posluje z žigom.</a:t>
            </a:r>
            <a:endParaRP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86977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DB4055F2-93A7-FCBF-D5E4-9064555F16F5}"/>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1FD78612-A99A-78AA-D187-72742924F9A5}"/>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ED020BA8-31D8-E7A2-10C6-1DD4D10B4B43}"/>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dirty="0"/>
          </a:p>
        </p:txBody>
      </p:sp>
    </p:spTree>
    <p:extLst>
      <p:ext uri="{BB962C8B-B14F-4D97-AF65-F5344CB8AC3E}">
        <p14:creationId xmlns:p14="http://schemas.microsoft.com/office/powerpoint/2010/main" val="147539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78EC2B6D-2913-F8AA-3C28-2212FDB450D9}"/>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378E614C-7F5D-5F69-4EBC-1C2811EA3F9C}"/>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10C19F88-5049-00ED-F5D9-3E4626156AC2}"/>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a:p>
        </p:txBody>
      </p:sp>
    </p:spTree>
    <p:extLst>
      <p:ext uri="{BB962C8B-B14F-4D97-AF65-F5344CB8AC3E}">
        <p14:creationId xmlns:p14="http://schemas.microsoft.com/office/powerpoint/2010/main" val="12771594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37617896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7957BDC2-0282-31C8-F72C-54EC06411D37}"/>
            </a:ext>
          </a:extLst>
        </p:cNvPr>
        <p:cNvGrpSpPr/>
        <p:nvPr/>
      </p:nvGrpSpPr>
      <p:grpSpPr>
        <a:xfrm>
          <a:off x="0" y="0"/>
          <a:ext cx="0" cy="0"/>
          <a:chOff x="0" y="0"/>
          <a:chExt cx="0" cy="0"/>
        </a:xfrm>
      </p:grpSpPr>
      <p:sp>
        <p:nvSpPr>
          <p:cNvPr id="126" name="Google Shape;126;g398dfe9c945_0_64:notes">
            <a:extLst>
              <a:ext uri="{FF2B5EF4-FFF2-40B4-BE49-F238E27FC236}">
                <a16:creationId xmlns:a16="http://schemas.microsoft.com/office/drawing/2014/main" id="{C45BCD6A-D31F-4C70-917A-C3A03D831A98}"/>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98dfe9c945_0_64:notes">
            <a:extLst>
              <a:ext uri="{FF2B5EF4-FFF2-40B4-BE49-F238E27FC236}">
                <a16:creationId xmlns:a16="http://schemas.microsoft.com/office/drawing/2014/main" id="{F345A9F7-3178-0463-D933-C047E768477B}"/>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a:p>
        </p:txBody>
      </p:sp>
    </p:spTree>
    <p:extLst>
      <p:ext uri="{BB962C8B-B14F-4D97-AF65-F5344CB8AC3E}">
        <p14:creationId xmlns:p14="http://schemas.microsoft.com/office/powerpoint/2010/main" val="21324078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D6579C15-AA52-05D7-A84E-71FC4612ACB9}"/>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326A8EFE-9235-1C67-1060-91E6C41003EC}"/>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E918E08A-26EB-42E4-F118-BE322AD2F7A3}"/>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68315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988576D3-39E8-5ED4-4626-64B68AA952D2}"/>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1B8A3C84-3508-92D9-13EC-3B4C9336B4BA}"/>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7644ADCE-BEED-D6EE-2D87-2084BAF42E3E}"/>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167275" indent="0" fontAlgn="t">
              <a:buNone/>
            </a:pPr>
            <a:r>
              <a:rPr lang="sl-SI" sz="1200" dirty="0">
                <a:latin typeface="Calibri" panose="020F0502020204030204" pitchFamily="34" charset="0"/>
                <a:ea typeface="Calibri" panose="020F0502020204030204" pitchFamily="34" charset="0"/>
                <a:cs typeface="Calibri" panose="020F0502020204030204" pitchFamily="34" charset="0"/>
              </a:rPr>
              <a:t>V: Ali v primeru </a:t>
            </a:r>
            <a:r>
              <a:rPr lang="sl-SI" sz="1200" b="1" dirty="0">
                <a:latin typeface="Calibri" panose="020F0502020204030204" pitchFamily="34" charset="0"/>
                <a:ea typeface="Calibri" panose="020F0502020204030204" pitchFamily="34" charset="0"/>
                <a:cs typeface="Calibri" panose="020F0502020204030204" pitchFamily="34" charset="0"/>
              </a:rPr>
              <a:t>nakupa premične opreme </a:t>
            </a:r>
            <a:r>
              <a:rPr lang="sl-SI" sz="1200" dirty="0">
                <a:latin typeface="Calibri" panose="020F0502020204030204" pitchFamily="34" charset="0"/>
                <a:ea typeface="Calibri" panose="020F0502020204030204" pitchFamily="34" charset="0"/>
                <a:cs typeface="Calibri" panose="020F0502020204030204" pitchFamily="34" charset="0"/>
              </a:rPr>
              <a:t>prav tako zahtevate izris tlorisa prostora z vrisano opremo in pravnomočno uporabno ali pravnomočno gradbeno dovoljenje? Ali to velja samo za nepremično opremo.</a:t>
            </a:r>
          </a:p>
          <a:p>
            <a:pPr marL="167275" indent="0" fontAlgn="t">
              <a:buNone/>
            </a:pPr>
            <a:r>
              <a:rPr lang="sl-SI" sz="1200" dirty="0">
                <a:latin typeface="Calibri" panose="020F0502020204030204" pitchFamily="34" charset="0"/>
                <a:ea typeface="Calibri" panose="020F0502020204030204" pitchFamily="34" charset="0"/>
                <a:cs typeface="Calibri" panose="020F0502020204030204" pitchFamily="34" charset="0"/>
              </a:rPr>
              <a:t>O: Za premično opremo ni potrebno prilagati izrisa tlorisa ter gradbenega oz. uporabnega dovoljenja. Potrebno je navesti lokacijo, kje se ta nahaja, ko ni v uporabi. </a:t>
            </a:r>
          </a:p>
          <a:p>
            <a:pPr marL="167275" indent="0" fontAlgn="t">
              <a:buNone/>
            </a:pPr>
            <a:endParaRPr lang="sl-SI" sz="1200" dirty="0">
              <a:latin typeface="Calibri" panose="020F0502020204030204" pitchFamily="34" charset="0"/>
              <a:ea typeface="Calibri" panose="020F0502020204030204" pitchFamily="34" charset="0"/>
              <a:cs typeface="Calibri" panose="020F0502020204030204" pitchFamily="34" charset="0"/>
            </a:endParaRPr>
          </a:p>
          <a:p>
            <a:pPr marL="167275" indent="0" fontAlgn="t">
              <a:buNone/>
            </a:pPr>
            <a:r>
              <a:rPr lang="sl-SI" sz="1200" dirty="0">
                <a:latin typeface="Calibri" panose="020F0502020204030204" pitchFamily="34" charset="0"/>
                <a:ea typeface="Calibri" panose="020F0502020204030204" pitchFamily="34" charset="0"/>
                <a:cs typeface="Calibri" panose="020F0502020204030204" pitchFamily="34" charset="0"/>
              </a:rPr>
              <a:t>V: </a:t>
            </a:r>
            <a:r>
              <a:rPr lang="sl-SI" sz="1200" b="1" dirty="0">
                <a:latin typeface="Calibri" panose="020F0502020204030204" pitchFamily="34" charset="0"/>
                <a:ea typeface="Calibri" panose="020F0502020204030204" pitchFamily="34" charset="0"/>
                <a:cs typeface="Calibri" panose="020F0502020204030204" pitchFamily="34" charset="0"/>
              </a:rPr>
              <a:t>Nakup opreme, ki se namešča v prostor</a:t>
            </a:r>
            <a:r>
              <a:rPr lang="sl-SI" sz="1200" dirty="0">
                <a:latin typeface="Calibri" panose="020F0502020204030204" pitchFamily="34" charset="0"/>
                <a:ea typeface="Calibri" panose="020F0502020204030204" pitchFamily="34" charset="0"/>
                <a:cs typeface="Calibri" panose="020F0502020204030204" pitchFamily="34" charset="0"/>
              </a:rPr>
              <a:t>.</a:t>
            </a:r>
          </a:p>
          <a:p>
            <a:pPr marL="167275" indent="0" fontAlgn="t">
              <a:buNone/>
            </a:pPr>
            <a:r>
              <a:rPr lang="sl-SI" sz="1200" dirty="0">
                <a:latin typeface="Calibri" panose="020F0502020204030204" pitchFamily="34" charset="0"/>
                <a:ea typeface="Calibri" panose="020F0502020204030204" pitchFamily="34" charset="0"/>
                <a:cs typeface="Calibri" panose="020F0502020204030204" pitchFamily="34" charset="0"/>
              </a:rPr>
              <a:t>O: Vse to pa ne velja za opremo, ki se namešča v prostor. V tem primeru pa je potrebna vsa zahtevana dokumentacija.</a:t>
            </a:r>
          </a:p>
          <a:p>
            <a:pPr marL="0" indent="0">
              <a:buNone/>
            </a:pPr>
            <a:endParaRPr dirty="0"/>
          </a:p>
        </p:txBody>
      </p:sp>
    </p:spTree>
    <p:extLst>
      <p:ext uri="{BB962C8B-B14F-4D97-AF65-F5344CB8AC3E}">
        <p14:creationId xmlns:p14="http://schemas.microsoft.com/office/powerpoint/2010/main" val="9264720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9144D078-0DCA-4D10-50CC-535441A3C32B}"/>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16F7632D-37A2-C3EF-7688-6AFB8F4B60B3}"/>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F4D2A955-BFCD-659F-E273-AA9D27E65992}"/>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r>
              <a:rPr lang="sl-SI" dirty="0">
                <a:latin typeface="Calibri" panose="020F0502020204030204" pitchFamily="34" charset="0"/>
                <a:ea typeface="Calibri" panose="020F0502020204030204" pitchFamily="34" charset="0"/>
                <a:cs typeface="Calibri" panose="020F0502020204030204" pitchFamily="34" charset="0"/>
              </a:rPr>
              <a:t>Pisna vprašanja. Dovolj zgodaj. Ministrstva terjajo svoj čas za odgovore.</a:t>
            </a:r>
            <a:endParaRP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15856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4C602F4A-8881-0298-5397-CF45089068D3}"/>
            </a:ext>
          </a:extLst>
        </p:cNvPr>
        <p:cNvGrpSpPr/>
        <p:nvPr/>
      </p:nvGrpSpPr>
      <p:grpSpPr>
        <a:xfrm>
          <a:off x="0" y="0"/>
          <a:ext cx="0" cy="0"/>
          <a:chOff x="0" y="0"/>
          <a:chExt cx="0" cy="0"/>
        </a:xfrm>
      </p:grpSpPr>
      <p:sp>
        <p:nvSpPr>
          <p:cNvPr id="126" name="Google Shape;126;g398dfe9c945_0_64:notes">
            <a:extLst>
              <a:ext uri="{FF2B5EF4-FFF2-40B4-BE49-F238E27FC236}">
                <a16:creationId xmlns:a16="http://schemas.microsoft.com/office/drawing/2014/main" id="{E4383070-17D1-8D09-D354-4D07145D14EE}"/>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98dfe9c945_0_64:notes">
            <a:extLst>
              <a:ext uri="{FF2B5EF4-FFF2-40B4-BE49-F238E27FC236}">
                <a16:creationId xmlns:a16="http://schemas.microsoft.com/office/drawing/2014/main" id="{3EA74115-61D4-732D-B0C5-A9A0D5899D4D}"/>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a:p>
        </p:txBody>
      </p:sp>
    </p:spTree>
    <p:extLst>
      <p:ext uri="{BB962C8B-B14F-4D97-AF65-F5344CB8AC3E}">
        <p14:creationId xmlns:p14="http://schemas.microsoft.com/office/powerpoint/2010/main" val="7427140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41535B3A-A62E-116A-247F-99470226D96E}"/>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475DFBA7-0578-5D73-6D6D-CC82692580B6}"/>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A45C78E9-3C10-75CA-8559-4FB34B60F16A}"/>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a:p>
        </p:txBody>
      </p:sp>
    </p:spTree>
    <p:extLst>
      <p:ext uri="{BB962C8B-B14F-4D97-AF65-F5344CB8AC3E}">
        <p14:creationId xmlns:p14="http://schemas.microsoft.com/office/powerpoint/2010/main" val="8037346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7D6997DB-E541-6DA8-3067-AB7325FB7BA7}"/>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4AD6908B-B023-8D15-B29D-CC2400341035}"/>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A69965B2-636A-C88A-5D2A-DAD0149F29F2}"/>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a:p>
        </p:txBody>
      </p:sp>
    </p:spTree>
    <p:extLst>
      <p:ext uri="{BB962C8B-B14F-4D97-AF65-F5344CB8AC3E}">
        <p14:creationId xmlns:p14="http://schemas.microsoft.com/office/powerpoint/2010/main" val="2845532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596996DF-E32C-349E-768E-561688271282}"/>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3D9831A6-07E5-681D-01FA-4078D499A6C4}"/>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2142DD97-BD13-A0E8-4DEA-7317155F7797}"/>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a:p>
        </p:txBody>
      </p:sp>
    </p:spTree>
    <p:extLst>
      <p:ext uri="{BB962C8B-B14F-4D97-AF65-F5344CB8AC3E}">
        <p14:creationId xmlns:p14="http://schemas.microsoft.com/office/powerpoint/2010/main" val="4027591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DBB0E259-5EA8-4C46-A3AD-84623341320E}"/>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DABC8DD5-4E70-00D1-1F5C-1C07BB9DFD90}"/>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86C79F05-B544-D83E-3ED0-61F1DA1FC51B}"/>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a:p>
        </p:txBody>
      </p:sp>
    </p:spTree>
    <p:extLst>
      <p:ext uri="{BB962C8B-B14F-4D97-AF65-F5344CB8AC3E}">
        <p14:creationId xmlns:p14="http://schemas.microsoft.com/office/powerpoint/2010/main" val="3625908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775C45BA-1C57-9D12-D7C1-E3CF866C435F}"/>
            </a:ext>
          </a:extLst>
        </p:cNvPr>
        <p:cNvGrpSpPr/>
        <p:nvPr/>
      </p:nvGrpSpPr>
      <p:grpSpPr>
        <a:xfrm>
          <a:off x="0" y="0"/>
          <a:ext cx="0" cy="0"/>
          <a:chOff x="0" y="0"/>
          <a:chExt cx="0" cy="0"/>
        </a:xfrm>
      </p:grpSpPr>
      <p:sp>
        <p:nvSpPr>
          <p:cNvPr id="114" name="Google Shape;114;g398dfe9c945_0_40:notes">
            <a:extLst>
              <a:ext uri="{FF2B5EF4-FFF2-40B4-BE49-F238E27FC236}">
                <a16:creationId xmlns:a16="http://schemas.microsoft.com/office/drawing/2014/main" id="{40DD38DC-5E5A-BC72-9760-A2EDEBF0902A}"/>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8dfe9c945_0_40:notes">
            <a:extLst>
              <a:ext uri="{FF2B5EF4-FFF2-40B4-BE49-F238E27FC236}">
                <a16:creationId xmlns:a16="http://schemas.microsoft.com/office/drawing/2014/main" id="{533FC310-F2EA-FC52-0AC3-E64CC255D989}"/>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a:p>
        </p:txBody>
      </p:sp>
    </p:spTree>
    <p:extLst>
      <p:ext uri="{BB962C8B-B14F-4D97-AF65-F5344CB8AC3E}">
        <p14:creationId xmlns:p14="http://schemas.microsoft.com/office/powerpoint/2010/main" val="4128221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F065E5CB-117F-3071-59FD-CB320BFC2C24}"/>
            </a:ext>
          </a:extLst>
        </p:cNvPr>
        <p:cNvGrpSpPr/>
        <p:nvPr/>
      </p:nvGrpSpPr>
      <p:grpSpPr>
        <a:xfrm>
          <a:off x="0" y="0"/>
          <a:ext cx="0" cy="0"/>
          <a:chOff x="0" y="0"/>
          <a:chExt cx="0" cy="0"/>
        </a:xfrm>
      </p:grpSpPr>
      <p:sp>
        <p:nvSpPr>
          <p:cNvPr id="151" name="Google Shape;151;g398dfe9c945_0_181:notes">
            <a:extLst>
              <a:ext uri="{FF2B5EF4-FFF2-40B4-BE49-F238E27FC236}">
                <a16:creationId xmlns:a16="http://schemas.microsoft.com/office/drawing/2014/main" id="{B19524A5-9C7C-5982-0F39-7C5EE1AB0743}"/>
              </a:ext>
            </a:extLst>
          </p:cNvPr>
          <p:cNvSpPr>
            <a:spLocks noGrp="1" noRot="1" noChangeAspect="1"/>
          </p:cNvSpPr>
          <p:nvPr>
            <p:ph type="sldImg" idx="2"/>
          </p:nvPr>
        </p:nvSpPr>
        <p:spPr>
          <a:xfrm>
            <a:off x="100013" y="749300"/>
            <a:ext cx="6665912" cy="3749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98dfe9c945_0_181:notes">
            <a:extLst>
              <a:ext uri="{FF2B5EF4-FFF2-40B4-BE49-F238E27FC236}">
                <a16:creationId xmlns:a16="http://schemas.microsoft.com/office/drawing/2014/main" id="{AF93C0DB-C29A-A333-9496-C4D3E0E2DD5F}"/>
              </a:ext>
            </a:extLst>
          </p:cNvPr>
          <p:cNvSpPr txBox="1">
            <a:spLocks noGrp="1"/>
          </p:cNvSpPr>
          <p:nvPr>
            <p:ph type="body" idx="1"/>
          </p:nvPr>
        </p:nvSpPr>
        <p:spPr>
          <a:xfrm>
            <a:off x="686594" y="4748332"/>
            <a:ext cx="5492750" cy="4498420"/>
          </a:xfrm>
          <a:prstGeom prst="rect">
            <a:avLst/>
          </a:prstGeom>
        </p:spPr>
        <p:txBody>
          <a:bodyPr spcFirstLastPara="1" wrap="square" lIns="96335" tIns="96335" rIns="96335" bIns="96335" anchor="t" anchorCtr="0">
            <a:noAutofit/>
          </a:bodyPr>
          <a:lstStyle/>
          <a:p>
            <a:pPr marL="0" indent="0">
              <a:buNone/>
            </a:pPr>
            <a:endParaRPr/>
          </a:p>
        </p:txBody>
      </p:sp>
    </p:spTree>
    <p:extLst>
      <p:ext uri="{BB962C8B-B14F-4D97-AF65-F5344CB8AC3E}">
        <p14:creationId xmlns:p14="http://schemas.microsoft.com/office/powerpoint/2010/main" val="696843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p:cSld name="TITLE_1">
    <p:bg>
      <p:bgPr>
        <a:solidFill>
          <a:srgbClr val="D94A20"/>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577375" y="986825"/>
            <a:ext cx="7740000" cy="2052600"/>
          </a:xfrm>
          <a:prstGeom prst="rect">
            <a:avLst/>
          </a:prstGeom>
        </p:spPr>
        <p:txBody>
          <a:bodyPr spcFirstLastPara="1" wrap="square" lIns="0" tIns="91425" rIns="91425" bIns="91425" anchor="b" anchorCtr="0">
            <a:normAutofit/>
          </a:bodyPr>
          <a:lstStyle>
            <a:lvl1pPr lvl="0">
              <a:spcBef>
                <a:spcPts val="0"/>
              </a:spcBef>
              <a:spcAft>
                <a:spcPts val="0"/>
              </a:spcAft>
              <a:buClr>
                <a:schemeClr val="lt1"/>
              </a:buClr>
              <a:buSzPts val="5200"/>
              <a:buNone/>
              <a:defRPr sz="5200">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3"/>
          <p:cNvSpPr txBox="1">
            <a:spLocks noGrp="1"/>
          </p:cNvSpPr>
          <p:nvPr>
            <p:ph type="subTitle" idx="1"/>
          </p:nvPr>
        </p:nvSpPr>
        <p:spPr>
          <a:xfrm>
            <a:off x="606000" y="3318625"/>
            <a:ext cx="7470600" cy="792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chemeClr val="lt1"/>
              </a:buClr>
              <a:buSzPts val="2800"/>
              <a:buNone/>
              <a:defRPr sz="28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pic>
        <p:nvPicPr>
          <p:cNvPr id="19" name="Google Shape;19;p3" title="logotipi_zgoraj.png"/>
          <p:cNvPicPr preferRelativeResize="0"/>
          <p:nvPr/>
        </p:nvPicPr>
        <p:blipFill>
          <a:blip r:embed="rId2">
            <a:alphaModFix/>
          </a:blip>
          <a:stretch>
            <a:fillRect/>
          </a:stretch>
        </p:blipFill>
        <p:spPr>
          <a:xfrm>
            <a:off x="577375" y="412875"/>
            <a:ext cx="8150400" cy="306425"/>
          </a:xfrm>
          <a:prstGeom prst="rect">
            <a:avLst/>
          </a:prstGeom>
          <a:noFill/>
          <a:ln>
            <a:noFill/>
          </a:ln>
        </p:spPr>
      </p:pic>
      <p:pic>
        <p:nvPicPr>
          <p:cNvPr id="20" name="Google Shape;20;p3" title="logotipi_spodaj.png"/>
          <p:cNvPicPr preferRelativeResize="0"/>
          <p:nvPr/>
        </p:nvPicPr>
        <p:blipFill>
          <a:blip r:embed="rId3">
            <a:alphaModFix/>
          </a:blip>
          <a:stretch>
            <a:fillRect/>
          </a:stretch>
        </p:blipFill>
        <p:spPr>
          <a:xfrm>
            <a:off x="605988" y="4325676"/>
            <a:ext cx="8093174" cy="4386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column text 1 1">
  <p:cSld name="ONE_COLUMN_TEXT_1_1">
    <p:bg>
      <p:bgPr>
        <a:solidFill>
          <a:srgbClr val="B0D03B"/>
        </a:solidFill>
        <a:effectLst/>
      </p:bgPr>
    </p:bg>
    <p:spTree>
      <p:nvGrpSpPr>
        <p:cNvPr id="1" name="Shape 56"/>
        <p:cNvGrpSpPr/>
        <p:nvPr/>
      </p:nvGrpSpPr>
      <p:grpSpPr>
        <a:xfrm>
          <a:off x="0" y="0"/>
          <a:ext cx="0" cy="0"/>
          <a:chOff x="0" y="0"/>
          <a:chExt cx="0" cy="0"/>
        </a:xfrm>
      </p:grpSpPr>
      <p:sp>
        <p:nvSpPr>
          <p:cNvPr id="57" name="Google Shape;57;p12"/>
          <p:cNvSpPr txBox="1">
            <a:spLocks noGrp="1"/>
          </p:cNvSpPr>
          <p:nvPr>
            <p:ph type="title"/>
          </p:nvPr>
        </p:nvSpPr>
        <p:spPr>
          <a:xfrm>
            <a:off x="367975" y="415925"/>
            <a:ext cx="2808000" cy="755700"/>
          </a:xfrm>
          <a:prstGeom prst="rect">
            <a:avLst/>
          </a:prstGeom>
        </p:spPr>
        <p:txBody>
          <a:bodyPr spcFirstLastPara="1" wrap="square" lIns="0" tIns="91425" rIns="91425" bIns="91425" anchor="b" anchorCtr="0">
            <a:normAutofit/>
          </a:bodyPr>
          <a:lstStyle>
            <a:lvl1pPr lvl="0">
              <a:spcBef>
                <a:spcPts val="0"/>
              </a:spcBef>
              <a:spcAft>
                <a:spcPts val="0"/>
              </a:spcAft>
              <a:buClr>
                <a:schemeClr val="lt1"/>
              </a:buClr>
              <a:buSzPts val="2400"/>
              <a:buNone/>
              <a:defRPr sz="2400">
                <a:solidFill>
                  <a:schemeClr val="lt1"/>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8" name="Google Shape;58;p12"/>
          <p:cNvSpPr txBox="1">
            <a:spLocks noGrp="1"/>
          </p:cNvSpPr>
          <p:nvPr>
            <p:ph type="body" idx="1"/>
          </p:nvPr>
        </p:nvSpPr>
        <p:spPr>
          <a:xfrm>
            <a:off x="367975" y="1171625"/>
            <a:ext cx="2808000" cy="3179400"/>
          </a:xfrm>
          <a:prstGeom prst="rect">
            <a:avLst/>
          </a:prstGeom>
        </p:spPr>
        <p:txBody>
          <a:bodyPr spcFirstLastPara="1" wrap="square" lIns="0" tIns="91425" rIns="91425" bIns="91425" anchor="t" anchorCtr="0">
            <a:norm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column text 1 1 1">
  <p:cSld name="ONE_COLUMN_TEXT_1_1_1">
    <p:bg>
      <p:bgPr>
        <a:solidFill>
          <a:srgbClr val="E8CB49"/>
        </a:solidFill>
        <a:effectLst/>
      </p:bgPr>
    </p:bg>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367975" y="415925"/>
            <a:ext cx="2808000" cy="755700"/>
          </a:xfrm>
          <a:prstGeom prst="rect">
            <a:avLst/>
          </a:prstGeom>
        </p:spPr>
        <p:txBody>
          <a:bodyPr spcFirstLastPara="1" wrap="square" lIns="0" tIns="91425" rIns="91425" bIns="91425" anchor="b" anchorCtr="0">
            <a:normAutofit/>
          </a:bodyPr>
          <a:lstStyle>
            <a:lvl1pPr lvl="0">
              <a:spcBef>
                <a:spcPts val="0"/>
              </a:spcBef>
              <a:spcAft>
                <a:spcPts val="0"/>
              </a:spcAft>
              <a:buClr>
                <a:schemeClr val="lt1"/>
              </a:buClr>
              <a:buSzPts val="2400"/>
              <a:buNone/>
              <a:defRPr sz="2400">
                <a:solidFill>
                  <a:schemeClr val="lt1"/>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2" name="Google Shape;62;p13"/>
          <p:cNvSpPr txBox="1">
            <a:spLocks noGrp="1"/>
          </p:cNvSpPr>
          <p:nvPr>
            <p:ph type="body" idx="1"/>
          </p:nvPr>
        </p:nvSpPr>
        <p:spPr>
          <a:xfrm>
            <a:off x="367975" y="1171625"/>
            <a:ext cx="2808000" cy="3179400"/>
          </a:xfrm>
          <a:prstGeom prst="rect">
            <a:avLst/>
          </a:prstGeom>
        </p:spPr>
        <p:txBody>
          <a:bodyPr spcFirstLastPara="1" wrap="square" lIns="0" tIns="91425" rIns="91425" bIns="91425" anchor="t" anchorCtr="0">
            <a:norm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
        <p:nvSpPr>
          <p:cNvPr id="63" name="Google Shape;63;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66" name="Google Shape;6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7"/>
        <p:cNvGrpSpPr/>
        <p:nvPr/>
      </p:nvGrpSpPr>
      <p:grpSpPr>
        <a:xfrm>
          <a:off x="0" y="0"/>
          <a:ext cx="0" cy="0"/>
          <a:chOff x="0" y="0"/>
          <a:chExt cx="0" cy="0"/>
        </a:xfrm>
      </p:grpSpPr>
      <p:sp>
        <p:nvSpPr>
          <p:cNvPr id="68" name="Google Shape;68;p1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0" name="Google Shape;70;p15"/>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1" name="Google Shape;71;p15"/>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2" name="Google Shape;72;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rgbClr val="0D86B2"/>
        </a:solidFill>
        <a:effectLst/>
      </p:bgPr>
    </p:bg>
    <p:spTree>
      <p:nvGrpSpPr>
        <p:cNvPr id="1" name="Shape 73"/>
        <p:cNvGrpSpPr/>
        <p:nvPr/>
      </p:nvGrpSpPr>
      <p:grpSpPr>
        <a:xfrm>
          <a:off x="0" y="0"/>
          <a:ext cx="0" cy="0"/>
          <a:chOff x="0" y="0"/>
          <a:chExt cx="0" cy="0"/>
        </a:xfrm>
      </p:grpSpPr>
      <p:sp>
        <p:nvSpPr>
          <p:cNvPr id="74" name="Google Shape;74;p16"/>
          <p:cNvSpPr txBox="1">
            <a:spLocks noGrp="1"/>
          </p:cNvSpPr>
          <p:nvPr>
            <p:ph type="body" idx="1"/>
          </p:nvPr>
        </p:nvSpPr>
        <p:spPr>
          <a:xfrm>
            <a:off x="1290800" y="4335875"/>
            <a:ext cx="63462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800"/>
              <a:buNone/>
              <a:defRPr>
                <a:solidFill>
                  <a:schemeClr val="lt1"/>
                </a:solidFill>
              </a:defRPr>
            </a:lvl1pPr>
          </a:lstStyle>
          <a:p>
            <a:endParaRPr/>
          </a:p>
        </p:txBody>
      </p:sp>
      <p:pic>
        <p:nvPicPr>
          <p:cNvPr id="75" name="Google Shape;75;p16" title="03-Pametna-ZG.png"/>
          <p:cNvPicPr preferRelativeResize="0"/>
          <p:nvPr/>
        </p:nvPicPr>
        <p:blipFill>
          <a:blip r:embed="rId2">
            <a:alphaModFix/>
          </a:blip>
          <a:stretch>
            <a:fillRect/>
          </a:stretch>
        </p:blipFill>
        <p:spPr>
          <a:xfrm>
            <a:off x="290350" y="4278425"/>
            <a:ext cx="720001" cy="719999"/>
          </a:xfrm>
          <a:prstGeom prst="rect">
            <a:avLst/>
          </a:prstGeom>
          <a:noFill/>
          <a:ln>
            <a:noFill/>
          </a:ln>
        </p:spPr>
      </p:pic>
      <p:sp>
        <p:nvSpPr>
          <p:cNvPr id="76" name="Google Shape;76;p16"/>
          <p:cNvSpPr txBox="1">
            <a:spLocks noGrp="1"/>
          </p:cNvSpPr>
          <p:nvPr>
            <p:ph type="sldNum" idx="12"/>
          </p:nvPr>
        </p:nvSpPr>
        <p:spPr>
          <a:xfrm>
            <a:off x="8235965" y="454736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latin typeface="Montserrat"/>
                <a:ea typeface="Montserrat"/>
                <a:cs typeface="Montserrat"/>
                <a:sym typeface="Montserrat"/>
              </a:defRPr>
            </a:lvl1pPr>
            <a:lvl2pPr lvl="1">
              <a:buNone/>
              <a:defRPr>
                <a:solidFill>
                  <a:schemeClr val="lt1"/>
                </a:solidFill>
                <a:latin typeface="Montserrat"/>
                <a:ea typeface="Montserrat"/>
                <a:cs typeface="Montserrat"/>
                <a:sym typeface="Montserrat"/>
              </a:defRPr>
            </a:lvl2pPr>
            <a:lvl3pPr lvl="2">
              <a:buNone/>
              <a:defRPr>
                <a:solidFill>
                  <a:schemeClr val="lt1"/>
                </a:solidFill>
                <a:latin typeface="Montserrat"/>
                <a:ea typeface="Montserrat"/>
                <a:cs typeface="Montserrat"/>
                <a:sym typeface="Montserrat"/>
              </a:defRPr>
            </a:lvl3pPr>
            <a:lvl4pPr lvl="3">
              <a:buNone/>
              <a:defRPr>
                <a:solidFill>
                  <a:schemeClr val="lt1"/>
                </a:solidFill>
                <a:latin typeface="Montserrat"/>
                <a:ea typeface="Montserrat"/>
                <a:cs typeface="Montserrat"/>
                <a:sym typeface="Montserrat"/>
              </a:defRPr>
            </a:lvl4pPr>
            <a:lvl5pPr lvl="4">
              <a:buNone/>
              <a:defRPr>
                <a:solidFill>
                  <a:schemeClr val="lt1"/>
                </a:solidFill>
                <a:latin typeface="Montserrat"/>
                <a:ea typeface="Montserrat"/>
                <a:cs typeface="Montserrat"/>
                <a:sym typeface="Montserrat"/>
              </a:defRPr>
            </a:lvl5pPr>
            <a:lvl6pPr lvl="5">
              <a:buNone/>
              <a:defRPr>
                <a:solidFill>
                  <a:schemeClr val="lt1"/>
                </a:solidFill>
                <a:latin typeface="Montserrat"/>
                <a:ea typeface="Montserrat"/>
                <a:cs typeface="Montserrat"/>
                <a:sym typeface="Montserrat"/>
              </a:defRPr>
            </a:lvl6pPr>
            <a:lvl7pPr lvl="6">
              <a:buNone/>
              <a:defRPr>
                <a:solidFill>
                  <a:schemeClr val="lt1"/>
                </a:solidFill>
                <a:latin typeface="Montserrat"/>
                <a:ea typeface="Montserrat"/>
                <a:cs typeface="Montserrat"/>
                <a:sym typeface="Montserrat"/>
              </a:defRPr>
            </a:lvl7pPr>
            <a:lvl8pPr lvl="7">
              <a:buNone/>
              <a:defRPr>
                <a:solidFill>
                  <a:schemeClr val="lt1"/>
                </a:solidFill>
                <a:latin typeface="Montserrat"/>
                <a:ea typeface="Montserrat"/>
                <a:cs typeface="Montserrat"/>
                <a:sym typeface="Montserrat"/>
              </a:defRPr>
            </a:lvl8pPr>
            <a:lvl9pPr lvl="8">
              <a:buNone/>
              <a:defRPr>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1 1 1">
  <p:cSld name="CAPTION_ONLY_1_1_1">
    <p:bg>
      <p:bgPr>
        <a:solidFill>
          <a:srgbClr val="E8CB49"/>
        </a:solidFill>
        <a:effectLst/>
      </p:bgPr>
    </p:bg>
    <p:spTree>
      <p:nvGrpSpPr>
        <p:cNvPr id="1" name="Shape 85"/>
        <p:cNvGrpSpPr/>
        <p:nvPr/>
      </p:nvGrpSpPr>
      <p:grpSpPr>
        <a:xfrm>
          <a:off x="0" y="0"/>
          <a:ext cx="0" cy="0"/>
          <a:chOff x="0" y="0"/>
          <a:chExt cx="0" cy="0"/>
        </a:xfrm>
      </p:grpSpPr>
      <p:sp>
        <p:nvSpPr>
          <p:cNvPr id="86" name="Google Shape;86;p19"/>
          <p:cNvSpPr txBox="1">
            <a:spLocks noGrp="1"/>
          </p:cNvSpPr>
          <p:nvPr>
            <p:ph type="body" idx="1"/>
          </p:nvPr>
        </p:nvSpPr>
        <p:spPr>
          <a:xfrm>
            <a:off x="1290800" y="4335875"/>
            <a:ext cx="63462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800"/>
              <a:buNone/>
              <a:defRPr>
                <a:solidFill>
                  <a:schemeClr val="lt1"/>
                </a:solidFill>
              </a:defRPr>
            </a:lvl1pPr>
          </a:lstStyle>
          <a:p>
            <a:endParaRPr/>
          </a:p>
        </p:txBody>
      </p:sp>
      <p:sp>
        <p:nvSpPr>
          <p:cNvPr id="87" name="Google Shape;87;p19"/>
          <p:cNvSpPr txBox="1">
            <a:spLocks noGrp="1"/>
          </p:cNvSpPr>
          <p:nvPr>
            <p:ph type="sldNum" idx="12"/>
          </p:nvPr>
        </p:nvSpPr>
        <p:spPr>
          <a:xfrm>
            <a:off x="8235965" y="454736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latin typeface="Montserrat"/>
                <a:ea typeface="Montserrat"/>
                <a:cs typeface="Montserrat"/>
                <a:sym typeface="Montserrat"/>
              </a:defRPr>
            </a:lvl1pPr>
            <a:lvl2pPr lvl="1">
              <a:buNone/>
              <a:defRPr>
                <a:solidFill>
                  <a:schemeClr val="lt1"/>
                </a:solidFill>
                <a:latin typeface="Montserrat"/>
                <a:ea typeface="Montserrat"/>
                <a:cs typeface="Montserrat"/>
                <a:sym typeface="Montserrat"/>
              </a:defRPr>
            </a:lvl2pPr>
            <a:lvl3pPr lvl="2">
              <a:buNone/>
              <a:defRPr>
                <a:solidFill>
                  <a:schemeClr val="lt1"/>
                </a:solidFill>
                <a:latin typeface="Montserrat"/>
                <a:ea typeface="Montserrat"/>
                <a:cs typeface="Montserrat"/>
                <a:sym typeface="Montserrat"/>
              </a:defRPr>
            </a:lvl3pPr>
            <a:lvl4pPr lvl="3">
              <a:buNone/>
              <a:defRPr>
                <a:solidFill>
                  <a:schemeClr val="lt1"/>
                </a:solidFill>
                <a:latin typeface="Montserrat"/>
                <a:ea typeface="Montserrat"/>
                <a:cs typeface="Montserrat"/>
                <a:sym typeface="Montserrat"/>
              </a:defRPr>
            </a:lvl4pPr>
            <a:lvl5pPr lvl="4">
              <a:buNone/>
              <a:defRPr>
                <a:solidFill>
                  <a:schemeClr val="lt1"/>
                </a:solidFill>
                <a:latin typeface="Montserrat"/>
                <a:ea typeface="Montserrat"/>
                <a:cs typeface="Montserrat"/>
                <a:sym typeface="Montserrat"/>
              </a:defRPr>
            </a:lvl5pPr>
            <a:lvl6pPr lvl="5">
              <a:buNone/>
              <a:defRPr>
                <a:solidFill>
                  <a:schemeClr val="lt1"/>
                </a:solidFill>
                <a:latin typeface="Montserrat"/>
                <a:ea typeface="Montserrat"/>
                <a:cs typeface="Montserrat"/>
                <a:sym typeface="Montserrat"/>
              </a:defRPr>
            </a:lvl6pPr>
            <a:lvl7pPr lvl="6">
              <a:buNone/>
              <a:defRPr>
                <a:solidFill>
                  <a:schemeClr val="lt1"/>
                </a:solidFill>
                <a:latin typeface="Montserrat"/>
                <a:ea typeface="Montserrat"/>
                <a:cs typeface="Montserrat"/>
                <a:sym typeface="Montserrat"/>
              </a:defRPr>
            </a:lvl7pPr>
            <a:lvl8pPr lvl="7">
              <a:buNone/>
              <a:defRPr>
                <a:solidFill>
                  <a:schemeClr val="lt1"/>
                </a:solidFill>
                <a:latin typeface="Montserrat"/>
                <a:ea typeface="Montserrat"/>
                <a:cs typeface="Montserrat"/>
                <a:sym typeface="Montserrat"/>
              </a:defRPr>
            </a:lvl8pPr>
            <a:lvl9pPr lvl="8">
              <a:buNone/>
              <a:defRPr>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GB"/>
              <a:t>‹#›</a:t>
            </a:fld>
            <a:endParaRPr/>
          </a:p>
        </p:txBody>
      </p:sp>
      <p:pic>
        <p:nvPicPr>
          <p:cNvPr id="88" name="Google Shape;88;p19" title="01-Podjetno-podezelje-ZG.png"/>
          <p:cNvPicPr preferRelativeResize="0"/>
          <p:nvPr/>
        </p:nvPicPr>
        <p:blipFill>
          <a:blip r:embed="rId2">
            <a:alphaModFix/>
          </a:blip>
          <a:stretch>
            <a:fillRect/>
          </a:stretch>
        </p:blipFill>
        <p:spPr>
          <a:xfrm>
            <a:off x="290351" y="4278425"/>
            <a:ext cx="720001" cy="72000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0"/>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1" name="Google Shape;91;p20"/>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92" name="Google Shape;92;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1 1">
  <p:cSld name="BLANK_1_1">
    <p:bg>
      <p:bgPr>
        <a:solidFill>
          <a:srgbClr val="D94A20"/>
        </a:solidFill>
        <a:effectLst/>
      </p:bgPr>
    </p:bg>
    <p:spTree>
      <p:nvGrpSpPr>
        <p:cNvPr id="1" name="Shape 98"/>
        <p:cNvGrpSpPr/>
        <p:nvPr/>
      </p:nvGrpSpPr>
      <p:grpSpPr>
        <a:xfrm>
          <a:off x="0" y="0"/>
          <a:ext cx="0" cy="0"/>
          <a:chOff x="0" y="0"/>
          <a:chExt cx="0" cy="0"/>
        </a:xfrm>
      </p:grpSpPr>
      <p:pic>
        <p:nvPicPr>
          <p:cNvPr id="99" name="Google Shape;99;p23" title="logotipi_zgoraj.png"/>
          <p:cNvPicPr preferRelativeResize="0"/>
          <p:nvPr/>
        </p:nvPicPr>
        <p:blipFill>
          <a:blip r:embed="rId2">
            <a:alphaModFix/>
          </a:blip>
          <a:stretch>
            <a:fillRect/>
          </a:stretch>
        </p:blipFill>
        <p:spPr>
          <a:xfrm>
            <a:off x="577375" y="412875"/>
            <a:ext cx="8150400" cy="306425"/>
          </a:xfrm>
          <a:prstGeom prst="rect">
            <a:avLst/>
          </a:prstGeom>
          <a:noFill/>
          <a:ln>
            <a:noFill/>
          </a:ln>
        </p:spPr>
      </p:pic>
      <p:pic>
        <p:nvPicPr>
          <p:cNvPr id="100" name="Google Shape;100;p23" title="logotipi_spodaj.png"/>
          <p:cNvPicPr preferRelativeResize="0"/>
          <p:nvPr/>
        </p:nvPicPr>
        <p:blipFill>
          <a:blip r:embed="rId3">
            <a:alphaModFix/>
          </a:blip>
          <a:stretch>
            <a:fillRect/>
          </a:stretch>
        </p:blipFill>
        <p:spPr>
          <a:xfrm>
            <a:off x="605988" y="4325676"/>
            <a:ext cx="8093174" cy="4386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1 1 1">
  <p:cSld name="BLANK_1_1_1">
    <p:bg>
      <p:bgPr>
        <a:solidFill>
          <a:srgbClr val="B0D03B"/>
        </a:solidFill>
        <a:effectLst/>
      </p:bgPr>
    </p:bg>
    <p:spTree>
      <p:nvGrpSpPr>
        <p:cNvPr id="1" name="Shape 101"/>
        <p:cNvGrpSpPr/>
        <p:nvPr/>
      </p:nvGrpSpPr>
      <p:grpSpPr>
        <a:xfrm>
          <a:off x="0" y="0"/>
          <a:ext cx="0" cy="0"/>
          <a:chOff x="0" y="0"/>
          <a:chExt cx="0" cy="0"/>
        </a:xfrm>
      </p:grpSpPr>
      <p:pic>
        <p:nvPicPr>
          <p:cNvPr id="102" name="Google Shape;102;p24" title="logotipi_zgoraj.png"/>
          <p:cNvPicPr preferRelativeResize="0"/>
          <p:nvPr/>
        </p:nvPicPr>
        <p:blipFill>
          <a:blip r:embed="rId2">
            <a:alphaModFix/>
          </a:blip>
          <a:stretch>
            <a:fillRect/>
          </a:stretch>
        </p:blipFill>
        <p:spPr>
          <a:xfrm>
            <a:off x="577375" y="412875"/>
            <a:ext cx="8150400" cy="306425"/>
          </a:xfrm>
          <a:prstGeom prst="rect">
            <a:avLst/>
          </a:prstGeom>
          <a:noFill/>
          <a:ln>
            <a:noFill/>
          </a:ln>
        </p:spPr>
      </p:pic>
      <p:pic>
        <p:nvPicPr>
          <p:cNvPr id="103" name="Google Shape;103;p24" title="logotipi_spodaj.png"/>
          <p:cNvPicPr preferRelativeResize="0"/>
          <p:nvPr/>
        </p:nvPicPr>
        <p:blipFill>
          <a:blip r:embed="rId3">
            <a:alphaModFix/>
          </a:blip>
          <a:stretch>
            <a:fillRect/>
          </a:stretch>
        </p:blipFill>
        <p:spPr>
          <a:xfrm>
            <a:off x="605988" y="4325676"/>
            <a:ext cx="8093174" cy="4386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1 1 1 1">
  <p:cSld name="BLANK_1_1_1_1">
    <p:bg>
      <p:bgPr>
        <a:solidFill>
          <a:srgbClr val="E8CB49"/>
        </a:solidFill>
        <a:effectLst/>
      </p:bgPr>
    </p:bg>
    <p:spTree>
      <p:nvGrpSpPr>
        <p:cNvPr id="1" name="Shape 104"/>
        <p:cNvGrpSpPr/>
        <p:nvPr/>
      </p:nvGrpSpPr>
      <p:grpSpPr>
        <a:xfrm>
          <a:off x="0" y="0"/>
          <a:ext cx="0" cy="0"/>
          <a:chOff x="0" y="0"/>
          <a:chExt cx="0" cy="0"/>
        </a:xfrm>
      </p:grpSpPr>
      <p:pic>
        <p:nvPicPr>
          <p:cNvPr id="105" name="Google Shape;105;p25" title="logotipi_zgoraj.png"/>
          <p:cNvPicPr preferRelativeResize="0"/>
          <p:nvPr/>
        </p:nvPicPr>
        <p:blipFill>
          <a:blip r:embed="rId2">
            <a:alphaModFix/>
          </a:blip>
          <a:stretch>
            <a:fillRect/>
          </a:stretch>
        </p:blipFill>
        <p:spPr>
          <a:xfrm>
            <a:off x="577375" y="412875"/>
            <a:ext cx="8150400" cy="306425"/>
          </a:xfrm>
          <a:prstGeom prst="rect">
            <a:avLst/>
          </a:prstGeom>
          <a:noFill/>
          <a:ln>
            <a:noFill/>
          </a:ln>
        </p:spPr>
      </p:pic>
      <p:pic>
        <p:nvPicPr>
          <p:cNvPr id="106" name="Google Shape;106;p25" title="logotipi_spodaj.png"/>
          <p:cNvPicPr preferRelativeResize="0"/>
          <p:nvPr/>
        </p:nvPicPr>
        <p:blipFill>
          <a:blip r:embed="rId3">
            <a:alphaModFix/>
          </a:blip>
          <a:stretch>
            <a:fillRect/>
          </a:stretch>
        </p:blipFill>
        <p:spPr>
          <a:xfrm>
            <a:off x="605988" y="4325676"/>
            <a:ext cx="8093174" cy="4386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1">
  <p:cSld name="TITLE_1_1">
    <p:bg>
      <p:bgPr>
        <a:solidFill>
          <a:srgbClr val="B0D03B"/>
        </a:solidFill>
        <a:effectLst/>
      </p:bgPr>
    </p:bg>
    <p:spTree>
      <p:nvGrpSpPr>
        <p:cNvPr id="1" name="Shape 21"/>
        <p:cNvGrpSpPr/>
        <p:nvPr/>
      </p:nvGrpSpPr>
      <p:grpSpPr>
        <a:xfrm>
          <a:off x="0" y="0"/>
          <a:ext cx="0" cy="0"/>
          <a:chOff x="0" y="0"/>
          <a:chExt cx="0" cy="0"/>
        </a:xfrm>
      </p:grpSpPr>
      <p:sp>
        <p:nvSpPr>
          <p:cNvPr id="22" name="Google Shape;22;p4"/>
          <p:cNvSpPr txBox="1">
            <a:spLocks noGrp="1"/>
          </p:cNvSpPr>
          <p:nvPr>
            <p:ph type="ctrTitle"/>
          </p:nvPr>
        </p:nvSpPr>
        <p:spPr>
          <a:xfrm>
            <a:off x="577375" y="986825"/>
            <a:ext cx="7740000" cy="2052600"/>
          </a:xfrm>
          <a:prstGeom prst="rect">
            <a:avLst/>
          </a:prstGeom>
        </p:spPr>
        <p:txBody>
          <a:bodyPr spcFirstLastPara="1" wrap="square" lIns="0" tIns="91425" rIns="91425" bIns="91425" anchor="b" anchorCtr="0">
            <a:normAutofit/>
          </a:bodyPr>
          <a:lstStyle>
            <a:lvl1pPr lvl="0">
              <a:spcBef>
                <a:spcPts val="0"/>
              </a:spcBef>
              <a:spcAft>
                <a:spcPts val="0"/>
              </a:spcAft>
              <a:buClr>
                <a:schemeClr val="lt1"/>
              </a:buClr>
              <a:buSzPts val="5200"/>
              <a:buNone/>
              <a:defRPr sz="5200">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3" name="Google Shape;23;p4"/>
          <p:cNvSpPr txBox="1">
            <a:spLocks noGrp="1"/>
          </p:cNvSpPr>
          <p:nvPr>
            <p:ph type="subTitle" idx="1"/>
          </p:nvPr>
        </p:nvSpPr>
        <p:spPr>
          <a:xfrm>
            <a:off x="606000" y="3318625"/>
            <a:ext cx="7470600" cy="792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chemeClr val="lt1"/>
              </a:buClr>
              <a:buSzPts val="2800"/>
              <a:buNone/>
              <a:defRPr sz="28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pic>
        <p:nvPicPr>
          <p:cNvPr id="25" name="Google Shape;25;p4" title="logotipi_zgoraj.png"/>
          <p:cNvPicPr preferRelativeResize="0"/>
          <p:nvPr/>
        </p:nvPicPr>
        <p:blipFill>
          <a:blip r:embed="rId2">
            <a:alphaModFix/>
          </a:blip>
          <a:stretch>
            <a:fillRect/>
          </a:stretch>
        </p:blipFill>
        <p:spPr>
          <a:xfrm>
            <a:off x="577375" y="412875"/>
            <a:ext cx="8150400" cy="306425"/>
          </a:xfrm>
          <a:prstGeom prst="rect">
            <a:avLst/>
          </a:prstGeom>
          <a:noFill/>
          <a:ln>
            <a:noFill/>
          </a:ln>
        </p:spPr>
      </p:pic>
      <p:pic>
        <p:nvPicPr>
          <p:cNvPr id="26" name="Google Shape;26;p4" title="logotipi_spodaj.png"/>
          <p:cNvPicPr preferRelativeResize="0"/>
          <p:nvPr/>
        </p:nvPicPr>
        <p:blipFill>
          <a:blip r:embed="rId3">
            <a:alphaModFix/>
          </a:blip>
          <a:stretch>
            <a:fillRect/>
          </a:stretch>
        </p:blipFill>
        <p:spPr>
          <a:xfrm>
            <a:off x="605988" y="4325676"/>
            <a:ext cx="8093174" cy="4386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1 1 1">
  <p:cSld name="TITLE_1_1_1">
    <p:bg>
      <p:bgPr>
        <a:solidFill>
          <a:srgbClr val="E8CB49"/>
        </a:solidFill>
        <a:effectLst/>
      </p:bgPr>
    </p:bg>
    <p:spTree>
      <p:nvGrpSpPr>
        <p:cNvPr id="1" name="Shape 27"/>
        <p:cNvGrpSpPr/>
        <p:nvPr/>
      </p:nvGrpSpPr>
      <p:grpSpPr>
        <a:xfrm>
          <a:off x="0" y="0"/>
          <a:ext cx="0" cy="0"/>
          <a:chOff x="0" y="0"/>
          <a:chExt cx="0" cy="0"/>
        </a:xfrm>
      </p:grpSpPr>
      <p:sp>
        <p:nvSpPr>
          <p:cNvPr id="28" name="Google Shape;28;p5"/>
          <p:cNvSpPr txBox="1">
            <a:spLocks noGrp="1"/>
          </p:cNvSpPr>
          <p:nvPr>
            <p:ph type="ctrTitle"/>
          </p:nvPr>
        </p:nvSpPr>
        <p:spPr>
          <a:xfrm>
            <a:off x="577375" y="986825"/>
            <a:ext cx="7740000" cy="2052600"/>
          </a:xfrm>
          <a:prstGeom prst="rect">
            <a:avLst/>
          </a:prstGeom>
        </p:spPr>
        <p:txBody>
          <a:bodyPr spcFirstLastPara="1" wrap="square" lIns="0" tIns="91425" rIns="91425" bIns="91425" anchor="b" anchorCtr="0">
            <a:normAutofit/>
          </a:bodyPr>
          <a:lstStyle>
            <a:lvl1pPr lvl="0">
              <a:spcBef>
                <a:spcPts val="0"/>
              </a:spcBef>
              <a:spcAft>
                <a:spcPts val="0"/>
              </a:spcAft>
              <a:buClr>
                <a:schemeClr val="lt1"/>
              </a:buClr>
              <a:buSzPts val="5200"/>
              <a:buNone/>
              <a:defRPr sz="5200">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9" name="Google Shape;29;p5"/>
          <p:cNvSpPr txBox="1">
            <a:spLocks noGrp="1"/>
          </p:cNvSpPr>
          <p:nvPr>
            <p:ph type="subTitle" idx="1"/>
          </p:nvPr>
        </p:nvSpPr>
        <p:spPr>
          <a:xfrm>
            <a:off x="606000" y="3318625"/>
            <a:ext cx="7470600" cy="7926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chemeClr val="lt1"/>
              </a:buClr>
              <a:buSzPts val="2800"/>
              <a:buNone/>
              <a:defRPr sz="28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pic>
        <p:nvPicPr>
          <p:cNvPr id="31" name="Google Shape;31;p5" title="logotipi_zgoraj.png"/>
          <p:cNvPicPr preferRelativeResize="0"/>
          <p:nvPr/>
        </p:nvPicPr>
        <p:blipFill>
          <a:blip r:embed="rId2">
            <a:alphaModFix/>
          </a:blip>
          <a:stretch>
            <a:fillRect/>
          </a:stretch>
        </p:blipFill>
        <p:spPr>
          <a:xfrm>
            <a:off x="577375" y="412875"/>
            <a:ext cx="8150400" cy="306425"/>
          </a:xfrm>
          <a:prstGeom prst="rect">
            <a:avLst/>
          </a:prstGeom>
          <a:noFill/>
          <a:ln>
            <a:noFill/>
          </a:ln>
        </p:spPr>
      </p:pic>
      <p:pic>
        <p:nvPicPr>
          <p:cNvPr id="32" name="Google Shape;32;p5" title="logotipi_spodaj.png"/>
          <p:cNvPicPr preferRelativeResize="0"/>
          <p:nvPr/>
        </p:nvPicPr>
        <p:blipFill>
          <a:blip r:embed="rId3">
            <a:alphaModFix/>
          </a:blip>
          <a:stretch>
            <a:fillRect/>
          </a:stretch>
        </p:blipFill>
        <p:spPr>
          <a:xfrm>
            <a:off x="605988" y="4325676"/>
            <a:ext cx="8093174" cy="4386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8" name="Google Shape;38;p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9" name="Google Shape;39;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2" name="Google Shape;42;p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3" name="Google Shape;43;p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0D86B2"/>
        </a:solid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367975" y="415925"/>
            <a:ext cx="2808000" cy="755700"/>
          </a:xfrm>
          <a:prstGeom prst="rect">
            <a:avLst/>
          </a:prstGeom>
        </p:spPr>
        <p:txBody>
          <a:bodyPr spcFirstLastPara="1" wrap="square" lIns="0" tIns="91425" rIns="91425" bIns="91425" anchor="b" anchorCtr="0">
            <a:normAutofit/>
          </a:bodyPr>
          <a:lstStyle>
            <a:lvl1pPr lvl="0">
              <a:spcBef>
                <a:spcPts val="0"/>
              </a:spcBef>
              <a:spcAft>
                <a:spcPts val="0"/>
              </a:spcAft>
              <a:buClr>
                <a:schemeClr val="lt1"/>
              </a:buClr>
              <a:buSzPts val="2400"/>
              <a:buNone/>
              <a:defRPr sz="2400">
                <a:solidFill>
                  <a:schemeClr val="lt1"/>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0" name="Google Shape;50;p10"/>
          <p:cNvSpPr txBox="1">
            <a:spLocks noGrp="1"/>
          </p:cNvSpPr>
          <p:nvPr>
            <p:ph type="body" idx="1"/>
          </p:nvPr>
        </p:nvSpPr>
        <p:spPr>
          <a:xfrm>
            <a:off x="367975" y="1171625"/>
            <a:ext cx="2808000" cy="3179400"/>
          </a:xfrm>
          <a:prstGeom prst="rect">
            <a:avLst/>
          </a:prstGeom>
        </p:spPr>
        <p:txBody>
          <a:bodyPr spcFirstLastPara="1" wrap="square" lIns="0" tIns="91425" rIns="91425" bIns="91425" anchor="t" anchorCtr="0">
            <a:norm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column text 1">
  <p:cSld name="ONE_COLUMN_TEXT_1">
    <p:bg>
      <p:bgPr>
        <a:solidFill>
          <a:srgbClr val="D94A20"/>
        </a:solidFill>
        <a:effectLst/>
      </p:bgPr>
    </p:bg>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xfrm>
            <a:off x="367975" y="415925"/>
            <a:ext cx="2808000" cy="755700"/>
          </a:xfrm>
          <a:prstGeom prst="rect">
            <a:avLst/>
          </a:prstGeom>
        </p:spPr>
        <p:txBody>
          <a:bodyPr spcFirstLastPara="1" wrap="square" lIns="0" tIns="91425" rIns="91425" bIns="91425" anchor="b" anchorCtr="0">
            <a:normAutofit/>
          </a:bodyPr>
          <a:lstStyle>
            <a:lvl1pPr lvl="0">
              <a:spcBef>
                <a:spcPts val="0"/>
              </a:spcBef>
              <a:spcAft>
                <a:spcPts val="0"/>
              </a:spcAft>
              <a:buClr>
                <a:schemeClr val="lt1"/>
              </a:buClr>
              <a:buSzPts val="2400"/>
              <a:buNone/>
              <a:defRPr sz="2400">
                <a:solidFill>
                  <a:schemeClr val="lt1"/>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4" name="Google Shape;54;p11"/>
          <p:cNvSpPr txBox="1">
            <a:spLocks noGrp="1"/>
          </p:cNvSpPr>
          <p:nvPr>
            <p:ph type="body" idx="1"/>
          </p:nvPr>
        </p:nvSpPr>
        <p:spPr>
          <a:xfrm>
            <a:off x="367975" y="1171625"/>
            <a:ext cx="2808000" cy="3179400"/>
          </a:xfrm>
          <a:prstGeom prst="rect">
            <a:avLst/>
          </a:prstGeom>
        </p:spPr>
        <p:txBody>
          <a:bodyPr spcFirstLastPara="1" wrap="square" lIns="0" tIns="91425" rIns="91425" bIns="91425" anchor="t" anchorCtr="0">
            <a:norm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5" r:id="rId15"/>
    <p:sldLayoutId id="2147483666" r:id="rId16"/>
    <p:sldLayoutId id="2147483669" r:id="rId17"/>
    <p:sldLayoutId id="2147483670" r:id="rId18"/>
    <p:sldLayoutId id="2147483671"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las-zg-boja.si/wp-content/uploads/2024/02/Potrjena-SLR-LAS-Zgornja-Gorenjska-BOJA-za-programsko-obdobje-2021-2027.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s://las-zg-boja.si/wp-content/uploads/2024/02/Potrjena-SLR-LAS-Zgornja-Gorenjska-BOJA-za-programsko-obdobje-2021-2027.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ustomXml" Target="../ink/ink1.xml"/><Relationship Id="rId9"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18.sv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9.sv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5.png"/><Relationship Id="rId7" Type="http://schemas.openxmlformats.org/officeDocument/2006/relationships/diagramLayout" Target="../diagrams/layout4.xm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diagramData" Target="../diagrams/data4.xml"/><Relationship Id="rId5" Type="http://schemas.openxmlformats.org/officeDocument/2006/relationships/image" Target="../media/image20.svg"/><Relationship Id="rId10" Type="http://schemas.microsoft.com/office/2007/relationships/diagramDrawing" Target="../diagrams/drawing4.xml"/><Relationship Id="rId4" Type="http://schemas.openxmlformats.org/officeDocument/2006/relationships/image" Target="../media/image19.png"/><Relationship Id="rId9" Type="http://schemas.openxmlformats.org/officeDocument/2006/relationships/diagramColors" Target="../diagrams/colors4.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5.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hyperlink" Target="https://pisrs.si/pregledPredpisa?id=PRAV15166"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skp.si/wp-content/uploads/2024/09/Navodila-za-izvajanje-CLLD-2027_EKSRP_1.-sprememba_podpisano-1.pdf"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png"/><Relationship Id="rId7" Type="http://schemas.openxmlformats.org/officeDocument/2006/relationships/diagramColors" Target="../diagrams/colors6.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5.png"/><Relationship Id="rId7" Type="http://schemas.openxmlformats.org/officeDocument/2006/relationships/diagramColors" Target="../diagrams/colors8.xml"/><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hyperlink" Target="https://pisrs.si/pregledPredpisa?id=PRAV15604" TargetMode="External"/><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hyperlink" Target="https://pisrs.si/pregledPredpisa?id=PRAV15166" TargetMode="External"/><Relationship Id="rId2" Type="http://schemas.openxmlformats.org/officeDocument/2006/relationships/notesSlide" Target="../notesSlides/notesSlide58.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hyperlink" Target="https://drsp.e-razpisi.si/" TargetMode="External"/><Relationship Id="rId7" Type="http://schemas.openxmlformats.org/officeDocument/2006/relationships/image" Target="../media/image7.svg"/><Relationship Id="rId2" Type="http://schemas.openxmlformats.org/officeDocument/2006/relationships/notesSlide" Target="../notesSlides/notesSlide62.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view.officeapps.live.com/op/view.aspx?src=https%3A%2F%2Flas-zg-boja.si%2Fwp-content%2Fuploads%2F2025%2F11%2FNavodila-za-vnos-vlog-v-aplikacijo_20112025.docx&amp;wdOrigin=BROWSELINK"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hyperlink" Target="https://las-zg-boja.si/2025/11/24/2-javni-poziv-za-izbor-projektov-za-uresnicevanje-ukrepov-slr-financiranje-eksrp/" TargetMode="External"/><Relationship Id="rId7" Type="http://schemas.openxmlformats.org/officeDocument/2006/relationships/image" Target="../media/image25.svg"/><Relationship Id="rId2" Type="http://schemas.openxmlformats.org/officeDocument/2006/relationships/notesSlide" Target="../notesSlides/notesSlide64.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5.png"/><Relationship Id="rId4" Type="http://schemas.openxmlformats.org/officeDocument/2006/relationships/hyperlink" Target="mailto:info@las-zg-boja.si"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las-zg-boja.si/wp-content/uploads/2024/02/Potrjena-SLR-LAS-Zgornja-Gorenjska-BOJA-za-programsko-obdobje-2021-2027.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6"/>
          <p:cNvSpPr txBox="1">
            <a:spLocks noGrp="1"/>
          </p:cNvSpPr>
          <p:nvPr>
            <p:ph type="ctrTitle"/>
          </p:nvPr>
        </p:nvSpPr>
        <p:spPr>
          <a:xfrm>
            <a:off x="606000" y="1570825"/>
            <a:ext cx="7740000" cy="2052600"/>
          </a:xfrm>
          <a:prstGeom prst="rect">
            <a:avLst/>
          </a:prstGeom>
        </p:spPr>
        <p:txBody>
          <a:bodyPr spcFirstLastPara="1" wrap="square" lIns="0" tIns="91425" rIns="91425" bIns="91425" anchor="b" anchorCtr="0">
            <a:noAutofit/>
          </a:bodyPr>
          <a:lstStyle/>
          <a:p>
            <a:pPr marL="0" lvl="0" indent="0" algn="l" rtl="0">
              <a:spcBef>
                <a:spcPts val="0"/>
              </a:spcBef>
              <a:spcAft>
                <a:spcPts val="0"/>
              </a:spcAft>
              <a:buNone/>
            </a:pPr>
            <a:r>
              <a:rPr lang="sl-SI" sz="2400" b="1" dirty="0">
                <a:latin typeface="Calibri" panose="020F0502020204030204" pitchFamily="34" charset="0"/>
                <a:ea typeface="Calibri" panose="020F0502020204030204" pitchFamily="34" charset="0"/>
                <a:cs typeface="Calibri" panose="020F0502020204030204" pitchFamily="34" charset="0"/>
              </a:rPr>
              <a:t>PREDSTAVITEV 2. JAVNEGA POZIVA </a:t>
            </a:r>
            <a:br>
              <a:rPr lang="sl-SI" sz="2400" dirty="0">
                <a:latin typeface="Calibri" panose="020F0502020204030204" pitchFamily="34" charset="0"/>
                <a:ea typeface="Calibri" panose="020F0502020204030204" pitchFamily="34" charset="0"/>
                <a:cs typeface="Calibri" panose="020F0502020204030204" pitchFamily="34" charset="0"/>
              </a:rPr>
            </a:br>
            <a:r>
              <a:rPr lang="sl-SI" sz="2400" dirty="0">
                <a:latin typeface="Calibri" panose="020F0502020204030204" pitchFamily="34" charset="0"/>
                <a:ea typeface="Calibri" panose="020F0502020204030204" pitchFamily="34" charset="0"/>
                <a:cs typeface="Calibri" panose="020F0502020204030204" pitchFamily="34" charset="0"/>
              </a:rPr>
              <a:t>za izbor projektov za uresničevanje ukrepov Strategije lokalnega razvoja za Lokalno akcijsko skupino LAS Zgornja Gorenjska - BOJA v programskem obdobju 2021–2027, ki se bodo sofinancirali iz sredstev </a:t>
            </a:r>
            <a:r>
              <a:rPr lang="sl-SI" sz="2400" b="1" dirty="0">
                <a:latin typeface="Calibri" panose="020F0502020204030204" pitchFamily="34" charset="0"/>
                <a:ea typeface="Calibri" panose="020F0502020204030204" pitchFamily="34" charset="0"/>
                <a:cs typeface="Calibri" panose="020F0502020204030204" pitchFamily="34" charset="0"/>
              </a:rPr>
              <a:t>Evropskega kmetijskega sklada za razvoj podeželja</a:t>
            </a:r>
            <a:endParaRPr sz="2400" dirty="0">
              <a:latin typeface="Calibri" panose="020F0502020204030204" pitchFamily="34" charset="0"/>
              <a:ea typeface="Calibri" panose="020F0502020204030204" pitchFamily="34" charset="0"/>
              <a:cs typeface="Calibri" panose="020F0502020204030204" pitchFamily="34" charset="0"/>
            </a:endParaRPr>
          </a:p>
        </p:txBody>
      </p:sp>
      <p:sp>
        <p:nvSpPr>
          <p:cNvPr id="112" name="Google Shape;112;p26"/>
          <p:cNvSpPr txBox="1">
            <a:spLocks noGrp="1"/>
          </p:cNvSpPr>
          <p:nvPr>
            <p:ph type="subTitle" idx="1"/>
          </p:nvPr>
        </p:nvSpPr>
        <p:spPr>
          <a:xfrm>
            <a:off x="606000" y="3765549"/>
            <a:ext cx="7470600" cy="650475"/>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sl-SI" sz="2000" dirty="0">
                <a:latin typeface="Calibri" panose="020F0502020204030204" pitchFamily="34" charset="0"/>
                <a:ea typeface="Calibri" panose="020F0502020204030204" pitchFamily="34" charset="0"/>
                <a:cs typeface="Calibri" panose="020F0502020204030204" pitchFamily="34" charset="0"/>
              </a:rPr>
              <a:t>Jesenice, 3. 12. 2025</a:t>
            </a:r>
            <a:endParaRPr sz="20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710D2DC1-AC45-485A-1398-02ED9D81E845}"/>
            </a:ext>
          </a:extLst>
        </p:cNvPr>
        <p:cNvGrpSpPr/>
        <p:nvPr/>
      </p:nvGrpSpPr>
      <p:grpSpPr>
        <a:xfrm>
          <a:off x="0" y="0"/>
          <a:ext cx="0" cy="0"/>
          <a:chOff x="0" y="0"/>
          <a:chExt cx="0" cy="0"/>
        </a:xfrm>
      </p:grpSpPr>
      <p:sp>
        <p:nvSpPr>
          <p:cNvPr id="117" name="Google Shape;117;p27">
            <a:extLst>
              <a:ext uri="{FF2B5EF4-FFF2-40B4-BE49-F238E27FC236}">
                <a16:creationId xmlns:a16="http://schemas.microsoft.com/office/drawing/2014/main" id="{22D5AB66-9C6B-1DE1-27E3-A3B7C55862CF}"/>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l-SI" b="1" dirty="0">
                <a:latin typeface="Calibri" panose="020F0502020204030204" pitchFamily="34" charset="0"/>
                <a:ea typeface="Calibri" panose="020F0502020204030204" pitchFamily="34" charset="0"/>
                <a:cs typeface="Calibri" panose="020F0502020204030204" pitchFamily="34" charset="0"/>
              </a:rPr>
              <a:t>UKREP A: PODJETNO PODEŽELJE</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118" name="Google Shape;118;p27">
            <a:extLst>
              <a:ext uri="{FF2B5EF4-FFF2-40B4-BE49-F238E27FC236}">
                <a16:creationId xmlns:a16="http://schemas.microsoft.com/office/drawing/2014/main" id="{44421E65-8359-D14B-9DCA-51DE899398FB}"/>
              </a:ext>
            </a:extLst>
          </p:cNvPr>
          <p:cNvSpPr txBox="1">
            <a:spLocks noGrp="1"/>
          </p:cNvSpPr>
          <p:nvPr>
            <p:ph type="body" idx="1"/>
          </p:nvPr>
        </p:nvSpPr>
        <p:spPr>
          <a:xfrm>
            <a:off x="311700" y="1140306"/>
            <a:ext cx="8520600" cy="1419300"/>
          </a:xfrm>
          <a:prstGeom prst="rect">
            <a:avLst/>
          </a:prstGeom>
          <a:noFill/>
        </p:spPr>
        <p:txBody>
          <a:bodyPr spcFirstLastPara="1" wrap="square" lIns="91425" tIns="91425" rIns="91425" bIns="91425" anchor="t" anchorCtr="0">
            <a:noAutofit/>
          </a:bodyPr>
          <a:lstStyle/>
          <a:p>
            <a:pPr marL="285750" indent="-285750">
              <a:spcAft>
                <a:spcPts val="1200"/>
              </a:spcAft>
            </a:pP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Razvoj spodbudnega okolja za razvoj podjetništva in dopolnilnih dejavnosti, </a:t>
            </a:r>
            <a:r>
              <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razvoj lokalne oskrbe in verig vrednosti kmetijstvu in razvoj trajnostnih delovnih mest</a:t>
            </a: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t>
            </a:r>
          </a:p>
          <a:p>
            <a:pPr marL="285750" indent="-285750">
              <a:spcAft>
                <a:spcPts val="1200"/>
              </a:spcAft>
            </a:pPr>
            <a:r>
              <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Spodbujanje trajnostnih oblik lokalnega podjetništva.</a:t>
            </a:r>
          </a:p>
          <a:p>
            <a:pPr marL="285750" indent="-285750">
              <a:spcAft>
                <a:spcPts val="1200"/>
              </a:spcAft>
            </a:pPr>
            <a:r>
              <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Prilagoditev ponudbe/produktov </a:t>
            </a: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podnebnim spremembam in ciljem </a:t>
            </a:r>
            <a:r>
              <a:rPr lang="sl-SI" dirty="0" err="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ogljične</a:t>
            </a: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nevtralnosti (npr. bele zime)</a:t>
            </a:r>
          </a:p>
          <a:p>
            <a:pPr marL="0" indent="0">
              <a:spcAft>
                <a:spcPts val="1200"/>
              </a:spcAft>
              <a:buNone/>
            </a:pPr>
            <a:endPar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457200" lvl="1" indent="0">
              <a:spcAft>
                <a:spcPts val="1200"/>
              </a:spcAft>
              <a:buNone/>
            </a:pPr>
            <a:br>
              <a:rPr lang="sl-SI" sz="1100" dirty="0">
                <a:latin typeface="Calibri" panose="020F0502020204030204" pitchFamily="34" charset="0"/>
                <a:ea typeface="Calibri" panose="020F0502020204030204" pitchFamily="34" charset="0"/>
                <a:cs typeface="Calibri" panose="020F0502020204030204" pitchFamily="34" charset="0"/>
              </a:rPr>
            </a:br>
            <a:endParaRPr lang="sl-SI" sz="1100"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41CF8DB3-109B-17FD-ADC0-BC93147904D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93E791D9-0A7A-A3CC-6A08-49132AD1FB0E}"/>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cxnSp>
        <p:nvCxnSpPr>
          <p:cNvPr id="22" name="Raven povezovalnik 21">
            <a:extLst>
              <a:ext uri="{FF2B5EF4-FFF2-40B4-BE49-F238E27FC236}">
                <a16:creationId xmlns:a16="http://schemas.microsoft.com/office/drawing/2014/main" id="{40C396C9-C0CE-B8F7-3E03-E6BD00646A6E}"/>
              </a:ext>
            </a:extLst>
          </p:cNvPr>
          <p:cNvCxnSpPr/>
          <p:nvPr/>
        </p:nvCxnSpPr>
        <p:spPr>
          <a:xfrm>
            <a:off x="0" y="914400"/>
            <a:ext cx="9144000" cy="0"/>
          </a:xfrm>
          <a:prstGeom prst="line">
            <a:avLst/>
          </a:prstGeom>
          <a:ln w="38100">
            <a:solidFill>
              <a:srgbClr val="E8CB49"/>
            </a:solidFill>
          </a:ln>
        </p:spPr>
        <p:style>
          <a:lnRef idx="1">
            <a:schemeClr val="dk1"/>
          </a:lnRef>
          <a:fillRef idx="0">
            <a:schemeClr val="dk1"/>
          </a:fillRef>
          <a:effectRef idx="0">
            <a:schemeClr val="dk1"/>
          </a:effectRef>
          <a:fontRef idx="minor">
            <a:schemeClr val="tx1"/>
          </a:fontRef>
        </p:style>
      </p:cxnSp>
      <p:cxnSp>
        <p:nvCxnSpPr>
          <p:cNvPr id="25" name="Raven povezovalnik 24">
            <a:extLst>
              <a:ext uri="{FF2B5EF4-FFF2-40B4-BE49-F238E27FC236}">
                <a16:creationId xmlns:a16="http://schemas.microsoft.com/office/drawing/2014/main" id="{14EDE60A-7D71-DBC1-58FB-23B5B89791F6}"/>
              </a:ext>
            </a:extLst>
          </p:cNvPr>
          <p:cNvCxnSpPr/>
          <p:nvPr/>
        </p:nvCxnSpPr>
        <p:spPr>
          <a:xfrm>
            <a:off x="0" y="971550"/>
            <a:ext cx="9144000" cy="0"/>
          </a:xfrm>
          <a:prstGeom prst="line">
            <a:avLst/>
          </a:prstGeom>
          <a:ln w="38100">
            <a:solidFill>
              <a:srgbClr val="E8CB49"/>
            </a:solidFill>
          </a:ln>
        </p:spPr>
        <p:style>
          <a:lnRef idx="1">
            <a:schemeClr val="dk1"/>
          </a:lnRef>
          <a:fillRef idx="0">
            <a:schemeClr val="dk1"/>
          </a:fillRef>
          <a:effectRef idx="0">
            <a:schemeClr val="dk1"/>
          </a:effectRef>
          <a:fontRef idx="minor">
            <a:schemeClr val="tx1"/>
          </a:fontRef>
        </p:style>
      </p:cxnSp>
      <p:pic>
        <p:nvPicPr>
          <p:cNvPr id="2" name="Slika 1">
            <a:extLst>
              <a:ext uri="{FF2B5EF4-FFF2-40B4-BE49-F238E27FC236}">
                <a16:creationId xmlns:a16="http://schemas.microsoft.com/office/drawing/2014/main" id="{C61D36FC-5D5C-2DD7-10A4-01668D4A818F}"/>
              </a:ext>
            </a:extLst>
          </p:cNvPr>
          <p:cNvPicPr>
            <a:picLocks noChangeAspect="1"/>
          </p:cNvPicPr>
          <p:nvPr/>
        </p:nvPicPr>
        <p:blipFill>
          <a:blip r:embed="rId3"/>
          <a:stretch>
            <a:fillRect/>
          </a:stretch>
        </p:blipFill>
        <p:spPr>
          <a:xfrm>
            <a:off x="0" y="4399307"/>
            <a:ext cx="9144000" cy="744193"/>
          </a:xfrm>
          <a:prstGeom prst="rect">
            <a:avLst/>
          </a:prstGeom>
        </p:spPr>
      </p:pic>
      <p:sp>
        <p:nvSpPr>
          <p:cNvPr id="3" name="PoljeZBesedilom 2">
            <a:extLst>
              <a:ext uri="{FF2B5EF4-FFF2-40B4-BE49-F238E27FC236}">
                <a16:creationId xmlns:a16="http://schemas.microsoft.com/office/drawing/2014/main" id="{E062C3D2-D52A-3C27-59DA-3A7FE41007BF}"/>
              </a:ext>
            </a:extLst>
          </p:cNvPr>
          <p:cNvSpPr txBox="1"/>
          <p:nvPr/>
        </p:nvSpPr>
        <p:spPr>
          <a:xfrm>
            <a:off x="1508289" y="3580157"/>
            <a:ext cx="7324011" cy="307777"/>
          </a:xfrm>
          <a:prstGeom prst="rect">
            <a:avLst/>
          </a:prstGeom>
          <a:solidFill>
            <a:srgbClr val="E8CB49"/>
          </a:solidFill>
        </p:spPr>
        <p:txBody>
          <a:bodyPr wrap="square" rtlCol="0">
            <a:spAutoFit/>
          </a:bodyPr>
          <a:lstStyle/>
          <a:p>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SEZNAM INDIKATIVNIH VSEBIN:</a:t>
            </a:r>
            <a:r>
              <a:rPr lang="pl-PL"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t>
            </a:r>
            <a:r>
              <a:rPr lang="pl-PL"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hlinkClick r:id="rId4"/>
              </a:rPr>
              <a:t>SLR</a:t>
            </a:r>
            <a:r>
              <a:rPr lang="pl-PL"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 poglavje 5. 1. 2. Opis ukrepov SLR in izbira kazalnikov</a:t>
            </a:r>
            <a:endParaRPr lang="sl-SI" dirty="0"/>
          </a:p>
        </p:txBody>
      </p:sp>
    </p:spTree>
    <p:extLst>
      <p:ext uri="{BB962C8B-B14F-4D97-AF65-F5344CB8AC3E}">
        <p14:creationId xmlns:p14="http://schemas.microsoft.com/office/powerpoint/2010/main" val="176927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CCB4E27F-282E-7791-FEA8-CD2DAA964A1F}"/>
            </a:ext>
          </a:extLst>
        </p:cNvPr>
        <p:cNvGrpSpPr/>
        <p:nvPr/>
      </p:nvGrpSpPr>
      <p:grpSpPr>
        <a:xfrm>
          <a:off x="0" y="0"/>
          <a:ext cx="0" cy="0"/>
          <a:chOff x="0" y="0"/>
          <a:chExt cx="0" cy="0"/>
        </a:xfrm>
      </p:grpSpPr>
      <p:sp>
        <p:nvSpPr>
          <p:cNvPr id="117" name="Google Shape;117;p27">
            <a:extLst>
              <a:ext uri="{FF2B5EF4-FFF2-40B4-BE49-F238E27FC236}">
                <a16:creationId xmlns:a16="http://schemas.microsoft.com/office/drawing/2014/main" id="{B56DDB07-409A-F92A-E616-A9035840B141}"/>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l-SI" b="1" dirty="0">
                <a:latin typeface="Calibri" panose="020F0502020204030204" pitchFamily="34" charset="0"/>
                <a:ea typeface="Calibri" panose="020F0502020204030204" pitchFamily="34" charset="0"/>
                <a:cs typeface="Calibri" panose="020F0502020204030204" pitchFamily="34" charset="0"/>
              </a:rPr>
              <a:t>UKREP A: PODJETNO PODEŽELJE - kazalniki</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118" name="Google Shape;118;p27">
            <a:extLst>
              <a:ext uri="{FF2B5EF4-FFF2-40B4-BE49-F238E27FC236}">
                <a16:creationId xmlns:a16="http://schemas.microsoft.com/office/drawing/2014/main" id="{7A6BD0F1-33E4-2C3B-2862-2BE234348897}"/>
              </a:ext>
            </a:extLst>
          </p:cNvPr>
          <p:cNvSpPr txBox="1">
            <a:spLocks noGrp="1"/>
          </p:cNvSpPr>
          <p:nvPr>
            <p:ph type="body" idx="1"/>
          </p:nvPr>
        </p:nvSpPr>
        <p:spPr>
          <a:xfrm>
            <a:off x="311700" y="1140306"/>
            <a:ext cx="8520600" cy="1419300"/>
          </a:xfrm>
          <a:prstGeom prst="rect">
            <a:avLst/>
          </a:prstGeom>
          <a:noFill/>
        </p:spPr>
        <p:txBody>
          <a:bodyPr spcFirstLastPara="1" wrap="square" lIns="91425" tIns="91425" rIns="91425" bIns="91425" anchor="t" anchorCtr="0">
            <a:noAutofit/>
          </a:bodyPr>
          <a:lstStyle/>
          <a:p>
            <a:pPr marL="0" indent="0">
              <a:spcAft>
                <a:spcPts val="1200"/>
              </a:spcAft>
              <a:buNone/>
            </a:pPr>
            <a:endPar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0" indent="0">
              <a:spcAft>
                <a:spcPts val="1200"/>
              </a:spcAft>
              <a:buNone/>
            </a:pPr>
            <a:endPar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457200" lvl="1" indent="0">
              <a:spcAft>
                <a:spcPts val="1200"/>
              </a:spcAft>
              <a:buNone/>
            </a:pPr>
            <a:br>
              <a:rPr lang="sl-SI" sz="1100" dirty="0">
                <a:latin typeface="Calibri" panose="020F0502020204030204" pitchFamily="34" charset="0"/>
                <a:ea typeface="Calibri" panose="020F0502020204030204" pitchFamily="34" charset="0"/>
                <a:cs typeface="Calibri" panose="020F0502020204030204" pitchFamily="34" charset="0"/>
              </a:rPr>
            </a:br>
            <a:endParaRPr lang="sl-SI" sz="1100"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E23BA2CF-C279-8ACD-5CA2-5C7B62BC0B4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E77D9B34-085C-CB8F-73BE-482BDED55281}"/>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cxnSp>
        <p:nvCxnSpPr>
          <p:cNvPr id="22" name="Raven povezovalnik 21">
            <a:extLst>
              <a:ext uri="{FF2B5EF4-FFF2-40B4-BE49-F238E27FC236}">
                <a16:creationId xmlns:a16="http://schemas.microsoft.com/office/drawing/2014/main" id="{C85ACF73-6B07-08FD-5AA3-76A6AFC1A0BE}"/>
              </a:ext>
            </a:extLst>
          </p:cNvPr>
          <p:cNvCxnSpPr/>
          <p:nvPr/>
        </p:nvCxnSpPr>
        <p:spPr>
          <a:xfrm>
            <a:off x="0" y="914400"/>
            <a:ext cx="9144000" cy="0"/>
          </a:xfrm>
          <a:prstGeom prst="line">
            <a:avLst/>
          </a:prstGeom>
          <a:ln w="38100">
            <a:solidFill>
              <a:srgbClr val="E8CB49"/>
            </a:solidFill>
          </a:ln>
        </p:spPr>
        <p:style>
          <a:lnRef idx="1">
            <a:schemeClr val="dk1"/>
          </a:lnRef>
          <a:fillRef idx="0">
            <a:schemeClr val="dk1"/>
          </a:fillRef>
          <a:effectRef idx="0">
            <a:schemeClr val="dk1"/>
          </a:effectRef>
          <a:fontRef idx="minor">
            <a:schemeClr val="tx1"/>
          </a:fontRef>
        </p:style>
      </p:cxnSp>
      <p:cxnSp>
        <p:nvCxnSpPr>
          <p:cNvPr id="25" name="Raven povezovalnik 24">
            <a:extLst>
              <a:ext uri="{FF2B5EF4-FFF2-40B4-BE49-F238E27FC236}">
                <a16:creationId xmlns:a16="http://schemas.microsoft.com/office/drawing/2014/main" id="{C96D8DAB-18B1-B960-ACE8-6B911C5A1FA1}"/>
              </a:ext>
            </a:extLst>
          </p:cNvPr>
          <p:cNvCxnSpPr/>
          <p:nvPr/>
        </p:nvCxnSpPr>
        <p:spPr>
          <a:xfrm>
            <a:off x="0" y="971550"/>
            <a:ext cx="9144000" cy="0"/>
          </a:xfrm>
          <a:prstGeom prst="line">
            <a:avLst/>
          </a:prstGeom>
          <a:ln w="38100">
            <a:solidFill>
              <a:srgbClr val="E8CB49"/>
            </a:solidFill>
          </a:ln>
        </p:spPr>
        <p:style>
          <a:lnRef idx="1">
            <a:schemeClr val="dk1"/>
          </a:lnRef>
          <a:fillRef idx="0">
            <a:schemeClr val="dk1"/>
          </a:fillRef>
          <a:effectRef idx="0">
            <a:schemeClr val="dk1"/>
          </a:effectRef>
          <a:fontRef idx="minor">
            <a:schemeClr val="tx1"/>
          </a:fontRef>
        </p:style>
      </p:cxnSp>
      <p:pic>
        <p:nvPicPr>
          <p:cNvPr id="2" name="Slika 1">
            <a:extLst>
              <a:ext uri="{FF2B5EF4-FFF2-40B4-BE49-F238E27FC236}">
                <a16:creationId xmlns:a16="http://schemas.microsoft.com/office/drawing/2014/main" id="{4A7791F6-0544-6AC2-9692-3A8D218E724D}"/>
              </a:ext>
            </a:extLst>
          </p:cNvPr>
          <p:cNvPicPr>
            <a:picLocks noChangeAspect="1"/>
          </p:cNvPicPr>
          <p:nvPr/>
        </p:nvPicPr>
        <p:blipFill>
          <a:blip r:embed="rId3"/>
          <a:stretch>
            <a:fillRect/>
          </a:stretch>
        </p:blipFill>
        <p:spPr>
          <a:xfrm>
            <a:off x="0" y="4399307"/>
            <a:ext cx="9144000" cy="744193"/>
          </a:xfrm>
          <a:prstGeom prst="rect">
            <a:avLst/>
          </a:prstGeom>
        </p:spPr>
      </p:pic>
      <p:sp>
        <p:nvSpPr>
          <p:cNvPr id="7" name="PoljeZBesedilom 6">
            <a:extLst>
              <a:ext uri="{FF2B5EF4-FFF2-40B4-BE49-F238E27FC236}">
                <a16:creationId xmlns:a16="http://schemas.microsoft.com/office/drawing/2014/main" id="{908FE88E-F57C-CFFF-C83F-3E034A8D30BF}"/>
              </a:ext>
            </a:extLst>
          </p:cNvPr>
          <p:cNvSpPr txBox="1"/>
          <p:nvPr/>
        </p:nvSpPr>
        <p:spPr>
          <a:xfrm>
            <a:off x="311700" y="1180043"/>
            <a:ext cx="8832300" cy="3293209"/>
          </a:xfrm>
          <a:prstGeom prst="rect">
            <a:avLst/>
          </a:prstGeom>
          <a:noFill/>
        </p:spPr>
        <p:txBody>
          <a:bodyPr wrap="square">
            <a:spAutoFit/>
          </a:bodyPr>
          <a:lstStyle/>
          <a:p>
            <a:pPr marL="285750" indent="-285750">
              <a:spcAft>
                <a:spcPts val="1200"/>
              </a:spcAft>
              <a:buClr>
                <a:srgbClr val="E8CB49"/>
              </a:buClr>
              <a:buSzPct val="150000"/>
              <a:buFont typeface="Arial" panose="020B0604020202020204" pitchFamily="34" charset="0"/>
              <a:buChar char="•"/>
            </a:pP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R.37 Rast in delovna mesta na podeželju: nova delovna mesta, ki prejemajo podporo v okviru projektov SKP.</a:t>
            </a:r>
          </a:p>
          <a:p>
            <a:pPr lvl="2">
              <a:buClr>
                <a:srgbClr val="E8CB49"/>
              </a:buClr>
              <a:buSzPct val="150000"/>
            </a:pP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Število ustvarjenih delovnih mest v ekvivalentu </a:t>
            </a:r>
            <a:r>
              <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polne delovne moči (PDM). </a:t>
            </a: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Upoštevati je treba </a:t>
            </a:r>
            <a:r>
              <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dejansko ustvarjena nova delovna mesta in ohranjena delovna mesta</a:t>
            </a: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t>
            </a:r>
          </a:p>
          <a:p>
            <a:pPr marL="285750" lvl="2" indent="-285750">
              <a:buClr>
                <a:srgbClr val="E8CB49"/>
              </a:buClr>
              <a:buSzPct val="150000"/>
              <a:buFont typeface="Arial" panose="020B0604020202020204" pitchFamily="34" charset="0"/>
              <a:buChar char="•"/>
            </a:pPr>
            <a:endPar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285750" lvl="2" indent="-285750">
              <a:spcAft>
                <a:spcPts val="1200"/>
              </a:spcAft>
              <a:buClr>
                <a:srgbClr val="E8CB49"/>
              </a:buClr>
              <a:buSzPct val="150000"/>
              <a:buFont typeface="Arial" panose="020B0604020202020204" pitchFamily="34" charset="0"/>
              <a:buChar char="•"/>
            </a:pP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R.39 Razvoj podeželskega gospodarstva: število podeželskih podjetij, vključno s podjetji na področju biogospodarstva, razvitih s podporo v okviru SKP. </a:t>
            </a:r>
          </a:p>
          <a:p>
            <a:pPr lvl="2">
              <a:spcAft>
                <a:spcPts val="1200"/>
              </a:spcAft>
              <a:buClr>
                <a:srgbClr val="E8CB49"/>
              </a:buClr>
              <a:buSzPct val="150000"/>
            </a:pP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Podpora SKP za mala in srednje velika podjetja, nepridobitne organizacije, javne organe, diverzifikacijo kmetijskih gospodarstev za razvoj podjetij podeželskega gospodarstva (razen podpore kmetijstvu, tj. primarni kmetijski proizvodnji), vključno s podjetji biogospodarstva. </a:t>
            </a:r>
            <a:r>
              <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Ta kazalnik ni omejen na novo ustanovljena podjetja</a:t>
            </a: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t>
            </a:r>
          </a:p>
          <a:p>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Ta kazalnik se osredotoča na podporo SKP podjetjem, ki ustvarjajo dodano vrednost iz proizvodov in stranskih proizvodov kmetijstva in gozdarstva. </a:t>
            </a:r>
          </a:p>
        </p:txBody>
      </p:sp>
    </p:spTree>
    <p:extLst>
      <p:ext uri="{BB962C8B-B14F-4D97-AF65-F5344CB8AC3E}">
        <p14:creationId xmlns:p14="http://schemas.microsoft.com/office/powerpoint/2010/main" val="499917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a:extLst>
            <a:ext uri="{FF2B5EF4-FFF2-40B4-BE49-F238E27FC236}">
              <a16:creationId xmlns:a16="http://schemas.microsoft.com/office/drawing/2014/main" id="{245C1C39-1A88-2FEC-61F6-DECD844E6E64}"/>
            </a:ext>
          </a:extLst>
        </p:cNvPr>
        <p:cNvGrpSpPr/>
        <p:nvPr/>
      </p:nvGrpSpPr>
      <p:grpSpPr>
        <a:xfrm>
          <a:off x="0" y="0"/>
          <a:ext cx="0" cy="0"/>
          <a:chOff x="0" y="0"/>
          <a:chExt cx="0" cy="0"/>
        </a:xfrm>
      </p:grpSpPr>
      <p:sp>
        <p:nvSpPr>
          <p:cNvPr id="136" name="Google Shape;136;p29">
            <a:extLst>
              <a:ext uri="{FF2B5EF4-FFF2-40B4-BE49-F238E27FC236}">
                <a16:creationId xmlns:a16="http://schemas.microsoft.com/office/drawing/2014/main" id="{77FE2C57-5EC1-C8AF-9E85-688542A4B8B6}"/>
              </a:ext>
            </a:extLst>
          </p:cNvPr>
          <p:cNvSpPr txBox="1">
            <a:spLocks noGrp="1"/>
          </p:cNvSpPr>
          <p:nvPr>
            <p:ph type="body" idx="1"/>
          </p:nvPr>
        </p:nvSpPr>
        <p:spPr>
          <a:xfrm>
            <a:off x="1290800" y="4335875"/>
            <a:ext cx="6346200" cy="60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a:t>PAMETNA </a:t>
            </a:r>
            <a:r>
              <a:rPr lang="en-GB" b="1"/>
              <a:t>ZGORNJA GORENJSKA</a:t>
            </a:r>
            <a:endParaRPr b="1"/>
          </a:p>
        </p:txBody>
      </p:sp>
      <p:pic>
        <p:nvPicPr>
          <p:cNvPr id="137" name="Google Shape;137;p29" title="Kopija dokumenta ZS4_1341.jpg">
            <a:extLst>
              <a:ext uri="{FF2B5EF4-FFF2-40B4-BE49-F238E27FC236}">
                <a16:creationId xmlns:a16="http://schemas.microsoft.com/office/drawing/2014/main" id="{71481B91-D946-6242-D2FF-095C8F55927C}"/>
              </a:ext>
            </a:extLst>
          </p:cNvPr>
          <p:cNvPicPr preferRelativeResize="0"/>
          <p:nvPr/>
        </p:nvPicPr>
        <p:blipFill rotWithShape="1">
          <a:blip r:embed="rId3">
            <a:alphaModFix/>
          </a:blip>
          <a:srcRect t="56022" b="7623"/>
          <a:stretch/>
        </p:blipFill>
        <p:spPr>
          <a:xfrm>
            <a:off x="0" y="0"/>
            <a:ext cx="9144000" cy="4156375"/>
          </a:xfrm>
          <a:prstGeom prst="rect">
            <a:avLst/>
          </a:prstGeom>
          <a:noFill/>
          <a:ln>
            <a:noFill/>
          </a:ln>
        </p:spPr>
      </p:pic>
    </p:spTree>
    <p:extLst>
      <p:ext uri="{BB962C8B-B14F-4D97-AF65-F5344CB8AC3E}">
        <p14:creationId xmlns:p14="http://schemas.microsoft.com/office/powerpoint/2010/main" val="130038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811EADA4-461C-60BF-C4CE-7F16FD95884C}"/>
            </a:ext>
          </a:extLst>
        </p:cNvPr>
        <p:cNvGrpSpPr/>
        <p:nvPr/>
      </p:nvGrpSpPr>
      <p:grpSpPr>
        <a:xfrm>
          <a:off x="0" y="0"/>
          <a:ext cx="0" cy="0"/>
          <a:chOff x="0" y="0"/>
          <a:chExt cx="0" cy="0"/>
        </a:xfrm>
      </p:grpSpPr>
      <p:sp>
        <p:nvSpPr>
          <p:cNvPr id="117" name="Google Shape;117;p27">
            <a:extLst>
              <a:ext uri="{FF2B5EF4-FFF2-40B4-BE49-F238E27FC236}">
                <a16:creationId xmlns:a16="http://schemas.microsoft.com/office/drawing/2014/main" id="{E46D903E-5F5A-0F9B-2C31-2F830656EE7D}"/>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l-SI" b="1" dirty="0">
                <a:latin typeface="Calibri" panose="020F0502020204030204" pitchFamily="34" charset="0"/>
                <a:ea typeface="Calibri" panose="020F0502020204030204" pitchFamily="34" charset="0"/>
                <a:cs typeface="Calibri" panose="020F0502020204030204" pitchFamily="34" charset="0"/>
              </a:rPr>
              <a:t>UKREP C: PAMETNO PODEŽELJE</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118" name="Google Shape;118;p27">
            <a:extLst>
              <a:ext uri="{FF2B5EF4-FFF2-40B4-BE49-F238E27FC236}">
                <a16:creationId xmlns:a16="http://schemas.microsoft.com/office/drawing/2014/main" id="{AE16F58D-BF31-F4F3-7FF5-B947146C2668}"/>
              </a:ext>
            </a:extLst>
          </p:cNvPr>
          <p:cNvSpPr txBox="1">
            <a:spLocks noGrp="1"/>
          </p:cNvSpPr>
          <p:nvPr>
            <p:ph type="body" idx="1"/>
          </p:nvPr>
        </p:nvSpPr>
        <p:spPr>
          <a:xfrm>
            <a:off x="73742" y="1140306"/>
            <a:ext cx="8981768" cy="1419300"/>
          </a:xfrm>
          <a:prstGeom prst="rect">
            <a:avLst/>
          </a:prstGeom>
          <a:noFill/>
        </p:spPr>
        <p:txBody>
          <a:bodyPr spcFirstLastPara="1" wrap="square" lIns="91425" tIns="91425" rIns="91425" bIns="91425" anchor="t" anchorCtr="0">
            <a:noAutofit/>
          </a:bodyPr>
          <a:lstStyle/>
          <a:p>
            <a:pPr marL="285750" indent="-285750">
              <a:spcAft>
                <a:spcPts val="1200"/>
              </a:spcAft>
            </a:pP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Vodilo ukrepa je omogočiti </a:t>
            </a:r>
            <a:r>
              <a:rPr lang="sl-SI" sz="14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enako dostopnost do storitev vsemu podeželskemu prebivalstvu: </a:t>
            </a: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inovativne rešitve, kako prebivalstvu na podeželju olajšati dostop do osnovnih storitev (oskrba s prehrambnimi izdelki, poštne storitve ...). </a:t>
            </a:r>
          </a:p>
          <a:p>
            <a:pPr marL="285750" indent="-285750">
              <a:spcAft>
                <a:spcPts val="1200"/>
              </a:spcAft>
            </a:pP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Namen ukrepa je s </a:t>
            </a:r>
            <a:r>
              <a:rPr lang="sl-SI" sz="14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povezovanjem različnih sektorjev in z uvajanjem digitalnih rešitev </a:t>
            </a: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povečati pestrost in dostopnost storitev na podeželju. </a:t>
            </a:r>
          </a:p>
          <a:p>
            <a:pPr marL="285750" indent="-285750">
              <a:spcAft>
                <a:spcPts val="1200"/>
              </a:spcAft>
            </a:pP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Spodbujamo </a:t>
            </a:r>
            <a:r>
              <a:rPr lang="sl-SI" sz="14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digitalne platforme: </a:t>
            </a:r>
            <a:r>
              <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e-učenje, e-upravljanje, socialne storitve, promet, turizem, gastronomija, transport, sledljivost pridelave hrane …, </a:t>
            </a:r>
            <a:r>
              <a:rPr lang="sl-SI" sz="14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zdravstvena oskrba: </a:t>
            </a:r>
            <a:r>
              <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ambulanta na domu, e-zdravje …, </a:t>
            </a:r>
            <a:r>
              <a:rPr lang="sl-SI" sz="14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socialne inovacije: </a:t>
            </a:r>
            <a:r>
              <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storitve starejših, spodbujanje socialne vključenosti na podeželskih območjih, oskrba starejših itd., </a:t>
            </a:r>
            <a:r>
              <a:rPr lang="sl-SI" sz="14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mobilnost v podeželskem okolju: </a:t>
            </a:r>
            <a:r>
              <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dobavitelji, prevozi za starejše, vključevanje različnih načinov prevoza v integrirano vozlišče …</a:t>
            </a:r>
          </a:p>
          <a:p>
            <a:pPr marL="285750" indent="-285750">
              <a:spcAft>
                <a:spcPts val="1200"/>
              </a:spcAft>
            </a:pP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V okviru ukrepa se bo podpiralo </a:t>
            </a:r>
            <a:r>
              <a:rPr lang="sl-SI" sz="14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inovativne pametne rešitve na podeželju </a:t>
            </a: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(npr. skupno rabo osnovnih sredstev) in </a:t>
            </a:r>
            <a:r>
              <a:rPr lang="sl-SI" sz="14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spodbujalo razvoj kulturne dejavnosti</a:t>
            </a: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t>
            </a:r>
          </a:p>
          <a:p>
            <a:pPr marL="0" indent="0">
              <a:spcAft>
                <a:spcPts val="1200"/>
              </a:spcAft>
              <a:buNone/>
            </a:pPr>
            <a:endPar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457200" lvl="1" indent="0">
              <a:spcAft>
                <a:spcPts val="1200"/>
              </a:spcAft>
              <a:buNone/>
            </a:pPr>
            <a:br>
              <a:rPr lang="sl-SI" dirty="0">
                <a:latin typeface="Calibri" panose="020F0502020204030204" pitchFamily="34" charset="0"/>
                <a:ea typeface="Calibri" panose="020F0502020204030204" pitchFamily="34" charset="0"/>
                <a:cs typeface="Calibri" panose="020F0502020204030204" pitchFamily="34" charset="0"/>
              </a:rPr>
            </a:br>
            <a:endParaRPr lang="sl-SI"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916D7AB5-93DD-4C10-6B00-1526E96FC6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67586F89-8FFF-C34F-DE67-FD1D98FF4B3B}"/>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cxnSp>
        <p:nvCxnSpPr>
          <p:cNvPr id="22" name="Raven povezovalnik 21">
            <a:extLst>
              <a:ext uri="{FF2B5EF4-FFF2-40B4-BE49-F238E27FC236}">
                <a16:creationId xmlns:a16="http://schemas.microsoft.com/office/drawing/2014/main" id="{BE3D05AC-47AC-9766-4316-0546E65B1A01}"/>
              </a:ext>
            </a:extLst>
          </p:cNvPr>
          <p:cNvCxnSpPr/>
          <p:nvPr/>
        </p:nvCxnSpPr>
        <p:spPr>
          <a:xfrm>
            <a:off x="0" y="914400"/>
            <a:ext cx="9144000" cy="0"/>
          </a:xfrm>
          <a:prstGeom prst="line">
            <a:avLst/>
          </a:prstGeom>
          <a:ln w="38100">
            <a:solidFill>
              <a:srgbClr val="0D86B2"/>
            </a:solidFill>
          </a:ln>
        </p:spPr>
        <p:style>
          <a:lnRef idx="1">
            <a:schemeClr val="dk1"/>
          </a:lnRef>
          <a:fillRef idx="0">
            <a:schemeClr val="dk1"/>
          </a:fillRef>
          <a:effectRef idx="0">
            <a:schemeClr val="dk1"/>
          </a:effectRef>
          <a:fontRef idx="minor">
            <a:schemeClr val="tx1"/>
          </a:fontRef>
        </p:style>
      </p:cxnSp>
      <p:cxnSp>
        <p:nvCxnSpPr>
          <p:cNvPr id="25" name="Raven povezovalnik 24">
            <a:extLst>
              <a:ext uri="{FF2B5EF4-FFF2-40B4-BE49-F238E27FC236}">
                <a16:creationId xmlns:a16="http://schemas.microsoft.com/office/drawing/2014/main" id="{A25B4A6B-9794-8F44-4F07-C54EA1ABCB9D}"/>
              </a:ext>
            </a:extLst>
          </p:cNvPr>
          <p:cNvCxnSpPr/>
          <p:nvPr/>
        </p:nvCxnSpPr>
        <p:spPr>
          <a:xfrm>
            <a:off x="0" y="971550"/>
            <a:ext cx="9144000" cy="0"/>
          </a:xfrm>
          <a:prstGeom prst="line">
            <a:avLst/>
          </a:prstGeom>
          <a:ln w="38100">
            <a:solidFill>
              <a:srgbClr val="0D86B2"/>
            </a:solidFill>
          </a:ln>
        </p:spPr>
        <p:style>
          <a:lnRef idx="1">
            <a:schemeClr val="dk1"/>
          </a:lnRef>
          <a:fillRef idx="0">
            <a:schemeClr val="dk1"/>
          </a:fillRef>
          <a:effectRef idx="0">
            <a:schemeClr val="dk1"/>
          </a:effectRef>
          <a:fontRef idx="minor">
            <a:schemeClr val="tx1"/>
          </a:fontRef>
        </p:style>
      </p:cxnSp>
      <p:pic>
        <p:nvPicPr>
          <p:cNvPr id="2" name="Slika 1">
            <a:extLst>
              <a:ext uri="{FF2B5EF4-FFF2-40B4-BE49-F238E27FC236}">
                <a16:creationId xmlns:a16="http://schemas.microsoft.com/office/drawing/2014/main" id="{25AF37B3-9F41-36E1-D50C-E14E4E79424E}"/>
              </a:ext>
            </a:extLst>
          </p:cNvPr>
          <p:cNvPicPr>
            <a:picLocks noChangeAspect="1"/>
          </p:cNvPicPr>
          <p:nvPr/>
        </p:nvPicPr>
        <p:blipFill>
          <a:blip r:embed="rId3"/>
          <a:stretch>
            <a:fillRect/>
          </a:stretch>
        </p:blipFill>
        <p:spPr>
          <a:xfrm>
            <a:off x="-7374" y="4832435"/>
            <a:ext cx="9144000" cy="311065"/>
          </a:xfrm>
          <a:prstGeom prst="rect">
            <a:avLst/>
          </a:prstGeom>
        </p:spPr>
      </p:pic>
      <p:sp>
        <p:nvSpPr>
          <p:cNvPr id="3" name="PoljeZBesedilom 2">
            <a:extLst>
              <a:ext uri="{FF2B5EF4-FFF2-40B4-BE49-F238E27FC236}">
                <a16:creationId xmlns:a16="http://schemas.microsoft.com/office/drawing/2014/main" id="{137CB5C2-76CD-9D74-B21E-664BF12D142A}"/>
              </a:ext>
            </a:extLst>
          </p:cNvPr>
          <p:cNvSpPr txBox="1"/>
          <p:nvPr/>
        </p:nvSpPr>
        <p:spPr>
          <a:xfrm>
            <a:off x="1508289" y="4437199"/>
            <a:ext cx="7324011" cy="307777"/>
          </a:xfrm>
          <a:prstGeom prst="rect">
            <a:avLst/>
          </a:prstGeom>
          <a:solidFill>
            <a:srgbClr val="0D86B2"/>
          </a:solidFill>
        </p:spPr>
        <p:txBody>
          <a:bodyPr wrap="square" rtlCol="0">
            <a:spAutoFit/>
          </a:bodyPr>
          <a:lstStyle/>
          <a:p>
            <a:r>
              <a:rPr lang="sl-SI" dirty="0">
                <a:solidFill>
                  <a:schemeClr val="bg1"/>
                </a:solidFill>
                <a:latin typeface="Calibri" panose="020F0502020204030204" pitchFamily="34" charset="0"/>
                <a:ea typeface="Calibri" panose="020F0502020204030204" pitchFamily="34" charset="0"/>
                <a:cs typeface="Calibri" panose="020F0502020204030204" pitchFamily="34" charset="0"/>
              </a:rPr>
              <a:t>SEZNAM INDIKATIVNIH VSEBIN:</a:t>
            </a:r>
            <a:r>
              <a:rPr lang="pl-PL"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l-PL" b="1" dirty="0">
                <a:solidFill>
                  <a:schemeClr val="bg1"/>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SLR</a:t>
            </a:r>
            <a:r>
              <a:rPr lang="pl-PL" dirty="0">
                <a:solidFill>
                  <a:schemeClr val="bg1"/>
                </a:solidFill>
                <a:latin typeface="Calibri" panose="020F0502020204030204" pitchFamily="34" charset="0"/>
                <a:ea typeface="Calibri" panose="020F0502020204030204" pitchFamily="34" charset="0"/>
                <a:cs typeface="Calibri" panose="020F0502020204030204" pitchFamily="34" charset="0"/>
              </a:rPr>
              <a:t> - poglavje 5. 1. 2. Opis ukrepov SLR in izbira kazalnikov</a:t>
            </a:r>
            <a:endParaRPr lang="sl-SI" dirty="0">
              <a:solidFill>
                <a:schemeClr val="bg1"/>
              </a:solidFill>
            </a:endParaRPr>
          </a:p>
        </p:txBody>
      </p:sp>
    </p:spTree>
    <p:extLst>
      <p:ext uri="{BB962C8B-B14F-4D97-AF65-F5344CB8AC3E}">
        <p14:creationId xmlns:p14="http://schemas.microsoft.com/office/powerpoint/2010/main" val="1360466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6AEC45DB-5A17-BF91-4596-1B555DD55E8E}"/>
            </a:ext>
          </a:extLst>
        </p:cNvPr>
        <p:cNvGrpSpPr/>
        <p:nvPr/>
      </p:nvGrpSpPr>
      <p:grpSpPr>
        <a:xfrm>
          <a:off x="0" y="0"/>
          <a:ext cx="0" cy="0"/>
          <a:chOff x="0" y="0"/>
          <a:chExt cx="0" cy="0"/>
        </a:xfrm>
      </p:grpSpPr>
      <p:sp>
        <p:nvSpPr>
          <p:cNvPr id="117" name="Google Shape;117;p27">
            <a:extLst>
              <a:ext uri="{FF2B5EF4-FFF2-40B4-BE49-F238E27FC236}">
                <a16:creationId xmlns:a16="http://schemas.microsoft.com/office/drawing/2014/main" id="{B14E3EAF-9349-6A3C-4192-1740488F0C57}"/>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l-SI" b="1" dirty="0">
                <a:latin typeface="Calibri" panose="020F0502020204030204" pitchFamily="34" charset="0"/>
                <a:ea typeface="Calibri" panose="020F0502020204030204" pitchFamily="34" charset="0"/>
                <a:cs typeface="Calibri" panose="020F0502020204030204" pitchFamily="34" charset="0"/>
              </a:rPr>
              <a:t>UKREP C: PAMETNO PODEŽELJE - kazalniki</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118" name="Google Shape;118;p27">
            <a:extLst>
              <a:ext uri="{FF2B5EF4-FFF2-40B4-BE49-F238E27FC236}">
                <a16:creationId xmlns:a16="http://schemas.microsoft.com/office/drawing/2014/main" id="{B9EA0D88-2D59-43F3-DB44-CADEC5ED4DDC}"/>
              </a:ext>
            </a:extLst>
          </p:cNvPr>
          <p:cNvSpPr txBox="1">
            <a:spLocks noGrp="1"/>
          </p:cNvSpPr>
          <p:nvPr>
            <p:ph type="body" idx="1"/>
          </p:nvPr>
        </p:nvSpPr>
        <p:spPr>
          <a:xfrm>
            <a:off x="73742" y="1140306"/>
            <a:ext cx="8981768" cy="1419300"/>
          </a:xfrm>
          <a:prstGeom prst="rect">
            <a:avLst/>
          </a:prstGeom>
          <a:noFill/>
        </p:spPr>
        <p:txBody>
          <a:bodyPr spcFirstLastPara="1" wrap="square" lIns="91425" tIns="91425" rIns="91425" bIns="91425" anchor="t" anchorCtr="0">
            <a:noAutofit/>
          </a:bodyPr>
          <a:lstStyle/>
          <a:p>
            <a:pPr marL="285750" indent="-285750">
              <a:spcAft>
                <a:spcPts val="1200"/>
              </a:spcAft>
              <a:buClr>
                <a:srgbClr val="0D86B2"/>
              </a:buClr>
            </a:pP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R.27 </a:t>
            </a:r>
            <a:r>
              <a:rPr lang="sl-SI" sz="1600" dirty="0" err="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Okoljska</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ali podnebna uspešnost zaradi naložb na podeželju: </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število operacij</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ki prispevajo k ciljem na področju </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okoljske </a:t>
            </a:r>
            <a:r>
              <a:rPr lang="sl-SI" sz="1600" b="1" dirty="0" err="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trajnostnosti</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ter doseganje </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blaženja podnebnih sprememb </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in prilagajanja nanje na podeželju.</a:t>
            </a:r>
          </a:p>
          <a:p>
            <a:pPr marL="285750" indent="-285750">
              <a:spcAft>
                <a:spcPts val="1200"/>
              </a:spcAft>
              <a:buClr>
                <a:srgbClr val="0D86B2"/>
              </a:buClr>
            </a:pP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R.41 Povezovanje evropskega podeželja: </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delež podeželskega prebivalstva</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ki ima koristi od boljšega dostopa do storitev in infrastrukture zaradi podpore iz SKP (enota: št. prebivalcev).</a:t>
            </a:r>
          </a:p>
          <a:p>
            <a:pPr marL="285750" indent="-285750">
              <a:spcAft>
                <a:spcPts val="1200"/>
              </a:spcAft>
              <a:buClr>
                <a:srgbClr val="0D86B2"/>
              </a:buClr>
            </a:pP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R.1PS Izboljšanje uspešnosti s pomočjo znanja in inovacij: </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število oseb</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ki koristijo svetovanje, usposabljanje, izmenjavo znanja ali sodelujejo v operativnih skupinah evropskega partnerstva za inovacije, ki jih podpira SKP, da se okrepi uspešnost glede </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trajnosti gospodarstva, socialna, </a:t>
            </a:r>
            <a:r>
              <a:rPr lang="sl-SI" sz="1600" b="1" dirty="0" err="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okoljska</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in podnebna uspešnost ter uspešnost glede učinkovite rabe virov</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a:t>
            </a:r>
          </a:p>
          <a:p>
            <a:pPr marL="0" indent="0">
              <a:spcAft>
                <a:spcPts val="1200"/>
              </a:spcAft>
              <a:buNone/>
            </a:pPr>
            <a:endPar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457200" lvl="1" indent="0">
              <a:spcAft>
                <a:spcPts val="1200"/>
              </a:spcAft>
              <a:buNone/>
            </a:pPr>
            <a:br>
              <a:rPr lang="sl-SI" dirty="0">
                <a:latin typeface="Calibri" panose="020F0502020204030204" pitchFamily="34" charset="0"/>
                <a:ea typeface="Calibri" panose="020F0502020204030204" pitchFamily="34" charset="0"/>
                <a:cs typeface="Calibri" panose="020F0502020204030204" pitchFamily="34" charset="0"/>
              </a:rPr>
            </a:br>
            <a:endParaRPr lang="sl-SI"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8A53579D-9BB5-FA97-D94F-CEBD5697B39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0C28BCCD-553E-59F4-848B-869604F09A37}"/>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cxnSp>
        <p:nvCxnSpPr>
          <p:cNvPr id="22" name="Raven povezovalnik 21">
            <a:extLst>
              <a:ext uri="{FF2B5EF4-FFF2-40B4-BE49-F238E27FC236}">
                <a16:creationId xmlns:a16="http://schemas.microsoft.com/office/drawing/2014/main" id="{90659DAF-4CD8-9E9A-3F08-D26D647EA036}"/>
              </a:ext>
            </a:extLst>
          </p:cNvPr>
          <p:cNvCxnSpPr/>
          <p:nvPr/>
        </p:nvCxnSpPr>
        <p:spPr>
          <a:xfrm>
            <a:off x="0" y="914400"/>
            <a:ext cx="9144000" cy="0"/>
          </a:xfrm>
          <a:prstGeom prst="line">
            <a:avLst/>
          </a:prstGeom>
          <a:ln w="38100">
            <a:solidFill>
              <a:srgbClr val="0D86B2"/>
            </a:solidFill>
          </a:ln>
        </p:spPr>
        <p:style>
          <a:lnRef idx="1">
            <a:schemeClr val="dk1"/>
          </a:lnRef>
          <a:fillRef idx="0">
            <a:schemeClr val="dk1"/>
          </a:fillRef>
          <a:effectRef idx="0">
            <a:schemeClr val="dk1"/>
          </a:effectRef>
          <a:fontRef idx="minor">
            <a:schemeClr val="tx1"/>
          </a:fontRef>
        </p:style>
      </p:cxnSp>
      <p:cxnSp>
        <p:nvCxnSpPr>
          <p:cNvPr id="25" name="Raven povezovalnik 24">
            <a:extLst>
              <a:ext uri="{FF2B5EF4-FFF2-40B4-BE49-F238E27FC236}">
                <a16:creationId xmlns:a16="http://schemas.microsoft.com/office/drawing/2014/main" id="{342EAF2E-1DD7-974D-F392-4C95BAC228FC}"/>
              </a:ext>
            </a:extLst>
          </p:cNvPr>
          <p:cNvCxnSpPr/>
          <p:nvPr/>
        </p:nvCxnSpPr>
        <p:spPr>
          <a:xfrm>
            <a:off x="0" y="971550"/>
            <a:ext cx="9144000" cy="0"/>
          </a:xfrm>
          <a:prstGeom prst="line">
            <a:avLst/>
          </a:prstGeom>
          <a:ln w="38100">
            <a:solidFill>
              <a:srgbClr val="0D86B2"/>
            </a:solidFill>
          </a:ln>
        </p:spPr>
        <p:style>
          <a:lnRef idx="1">
            <a:schemeClr val="dk1"/>
          </a:lnRef>
          <a:fillRef idx="0">
            <a:schemeClr val="dk1"/>
          </a:fillRef>
          <a:effectRef idx="0">
            <a:schemeClr val="dk1"/>
          </a:effectRef>
          <a:fontRef idx="minor">
            <a:schemeClr val="tx1"/>
          </a:fontRef>
        </p:style>
      </p:cxnSp>
      <p:pic>
        <p:nvPicPr>
          <p:cNvPr id="2" name="Slika 1">
            <a:extLst>
              <a:ext uri="{FF2B5EF4-FFF2-40B4-BE49-F238E27FC236}">
                <a16:creationId xmlns:a16="http://schemas.microsoft.com/office/drawing/2014/main" id="{768E5E70-67B7-C0DE-7530-0E78D26AE019}"/>
              </a:ext>
            </a:extLst>
          </p:cNvPr>
          <p:cNvPicPr>
            <a:picLocks noChangeAspect="1"/>
          </p:cNvPicPr>
          <p:nvPr/>
        </p:nvPicPr>
        <p:blipFill>
          <a:blip r:embed="rId3"/>
          <a:stretch>
            <a:fillRect/>
          </a:stretch>
        </p:blipFill>
        <p:spPr>
          <a:xfrm>
            <a:off x="-7374" y="4832435"/>
            <a:ext cx="9144000" cy="311065"/>
          </a:xfrm>
          <a:prstGeom prst="rect">
            <a:avLst/>
          </a:prstGeom>
        </p:spPr>
      </p:pic>
    </p:spTree>
    <p:extLst>
      <p:ext uri="{BB962C8B-B14F-4D97-AF65-F5344CB8AC3E}">
        <p14:creationId xmlns:p14="http://schemas.microsoft.com/office/powerpoint/2010/main" val="3447136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0D03B"/>
        </a:solidFill>
        <a:effectLst/>
      </p:bgPr>
    </p:bg>
    <p:spTree>
      <p:nvGrpSpPr>
        <p:cNvPr id="1" name="Shape 128">
          <a:extLst>
            <a:ext uri="{FF2B5EF4-FFF2-40B4-BE49-F238E27FC236}">
              <a16:creationId xmlns:a16="http://schemas.microsoft.com/office/drawing/2014/main" id="{ED4C7B88-D8BF-41AB-68D2-35208AC182B1}"/>
            </a:ext>
          </a:extLst>
        </p:cNvPr>
        <p:cNvGrpSpPr/>
        <p:nvPr/>
      </p:nvGrpSpPr>
      <p:grpSpPr>
        <a:xfrm>
          <a:off x="0" y="0"/>
          <a:ext cx="0" cy="0"/>
          <a:chOff x="0" y="0"/>
          <a:chExt cx="0" cy="0"/>
        </a:xfrm>
      </p:grpSpPr>
      <p:sp>
        <p:nvSpPr>
          <p:cNvPr id="129" name="Google Shape;129;p28">
            <a:extLst>
              <a:ext uri="{FF2B5EF4-FFF2-40B4-BE49-F238E27FC236}">
                <a16:creationId xmlns:a16="http://schemas.microsoft.com/office/drawing/2014/main" id="{E5607189-D4A2-9B5E-5622-BA8F033DF3BB}"/>
              </a:ext>
            </a:extLst>
          </p:cNvPr>
          <p:cNvSpPr txBox="1">
            <a:spLocks noGrp="1"/>
          </p:cNvSpPr>
          <p:nvPr>
            <p:ph type="title"/>
          </p:nvPr>
        </p:nvSpPr>
        <p:spPr>
          <a:xfrm>
            <a:off x="491623" y="2289330"/>
            <a:ext cx="3676201" cy="755700"/>
          </a:xfrm>
          <a:prstGeom prst="rect">
            <a:avLst/>
          </a:prstGeom>
        </p:spPr>
        <p:txBody>
          <a:bodyPr spcFirstLastPara="1" wrap="square" lIns="0" tIns="91425" rIns="91425" bIns="91425" anchor="b" anchorCtr="0">
            <a:noAutofit/>
          </a:bodyPr>
          <a:lstStyle/>
          <a:p>
            <a:pPr marL="0" lvl="0" indent="0" algn="l" rtl="0">
              <a:spcBef>
                <a:spcPts val="0"/>
              </a:spcBef>
              <a:spcAft>
                <a:spcPts val="0"/>
              </a:spcAft>
              <a:buNone/>
            </a:pPr>
            <a:r>
              <a:rPr lang="sl-SI" sz="3200" b="1" dirty="0">
                <a:latin typeface="Calibri" panose="020F0502020204030204" pitchFamily="34" charset="0"/>
                <a:ea typeface="Calibri" panose="020F0502020204030204" pitchFamily="34" charset="0"/>
                <a:cs typeface="Calibri" panose="020F0502020204030204" pitchFamily="34" charset="0"/>
              </a:rPr>
              <a:t>VRSTE PROJEKTOV</a:t>
            </a:r>
            <a:br>
              <a:rPr lang="sl-SI" sz="3200" b="1" dirty="0">
                <a:latin typeface="Calibri" panose="020F0502020204030204" pitchFamily="34" charset="0"/>
                <a:ea typeface="Calibri" panose="020F0502020204030204" pitchFamily="34" charset="0"/>
                <a:cs typeface="Calibri" panose="020F0502020204030204" pitchFamily="34" charset="0"/>
              </a:rPr>
            </a:br>
            <a:r>
              <a:rPr lang="sl-SI" sz="3200" b="1" dirty="0">
                <a:latin typeface="Calibri" panose="020F0502020204030204" pitchFamily="34" charset="0"/>
                <a:ea typeface="Calibri" panose="020F0502020204030204" pitchFamily="34" charset="0"/>
                <a:cs typeface="Calibri" panose="020F0502020204030204" pitchFamily="34" charset="0"/>
              </a:rPr>
              <a:t>1. PO VELIKOSTI</a:t>
            </a:r>
            <a:br>
              <a:rPr lang="sl-SI" sz="3200" b="1" dirty="0">
                <a:latin typeface="Calibri" panose="020F0502020204030204" pitchFamily="34" charset="0"/>
                <a:ea typeface="Calibri" panose="020F0502020204030204" pitchFamily="34" charset="0"/>
                <a:cs typeface="Calibri" panose="020F0502020204030204" pitchFamily="34" charset="0"/>
              </a:rPr>
            </a:br>
            <a:r>
              <a:rPr lang="sl-SI" sz="3200" b="1" dirty="0">
                <a:latin typeface="Calibri" panose="020F0502020204030204" pitchFamily="34" charset="0"/>
                <a:ea typeface="Calibri" panose="020F0502020204030204" pitchFamily="34" charset="0"/>
                <a:cs typeface="Calibri" panose="020F0502020204030204" pitchFamily="34" charset="0"/>
              </a:rPr>
              <a:t>2. PO VRSTI / TIPU</a:t>
            </a:r>
            <a:endParaRPr sz="3200" b="1" dirty="0">
              <a:latin typeface="Calibri" panose="020F0502020204030204" pitchFamily="34" charset="0"/>
              <a:ea typeface="Calibri" panose="020F0502020204030204" pitchFamily="34" charset="0"/>
              <a:cs typeface="Calibri" panose="020F0502020204030204" pitchFamily="34" charset="0"/>
            </a:endParaRPr>
          </a:p>
        </p:txBody>
      </p:sp>
      <p:pic>
        <p:nvPicPr>
          <p:cNvPr id="131" name="Google Shape;131;p28" title="Špik.jpg">
            <a:extLst>
              <a:ext uri="{FF2B5EF4-FFF2-40B4-BE49-F238E27FC236}">
                <a16:creationId xmlns:a16="http://schemas.microsoft.com/office/drawing/2014/main" id="{42A51823-4984-4522-7454-E40BCD8BE8D2}"/>
              </a:ext>
            </a:extLst>
          </p:cNvPr>
          <p:cNvPicPr preferRelativeResize="0"/>
          <p:nvPr/>
        </p:nvPicPr>
        <p:blipFill>
          <a:blip r:embed="rId3">
            <a:alphaModFix/>
          </a:blip>
          <a:stretch>
            <a:fillRect/>
          </a:stretch>
        </p:blipFill>
        <p:spPr>
          <a:xfrm>
            <a:off x="5344148" y="0"/>
            <a:ext cx="3799850" cy="5143501"/>
          </a:xfrm>
          <a:prstGeom prst="rect">
            <a:avLst/>
          </a:prstGeom>
          <a:noFill/>
          <a:ln>
            <a:noFill/>
          </a:ln>
        </p:spPr>
      </p:pic>
    </p:spTree>
    <p:extLst>
      <p:ext uri="{BB962C8B-B14F-4D97-AF65-F5344CB8AC3E}">
        <p14:creationId xmlns:p14="http://schemas.microsoft.com/office/powerpoint/2010/main" val="3607596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809D4123-89C3-3FC5-E42D-4E2FCB019D4D}"/>
            </a:ext>
          </a:extLst>
        </p:cNvPr>
        <p:cNvGrpSpPr/>
        <p:nvPr/>
      </p:nvGrpSpPr>
      <p:grpSpPr>
        <a:xfrm>
          <a:off x="0" y="0"/>
          <a:ext cx="0" cy="0"/>
          <a:chOff x="0" y="0"/>
          <a:chExt cx="0" cy="0"/>
        </a:xfrm>
      </p:grpSpPr>
      <p:sp>
        <p:nvSpPr>
          <p:cNvPr id="17" name="Rectangle 2">
            <a:extLst>
              <a:ext uri="{FF2B5EF4-FFF2-40B4-BE49-F238E27FC236}">
                <a16:creationId xmlns:a16="http://schemas.microsoft.com/office/drawing/2014/main" id="{76309AB5-FEE7-CA13-7406-EEB0CC3476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082CFF4E-BAE6-C493-DCBB-69A7EA24E0D1}"/>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20" name="Slika 19">
            <a:extLst>
              <a:ext uri="{FF2B5EF4-FFF2-40B4-BE49-F238E27FC236}">
                <a16:creationId xmlns:a16="http://schemas.microsoft.com/office/drawing/2014/main" id="{DC2C9E21-7E14-9BCC-01F5-9EC897AF7851}"/>
              </a:ext>
            </a:extLst>
          </p:cNvPr>
          <p:cNvPicPr>
            <a:picLocks noChangeAspect="1"/>
          </p:cNvPicPr>
          <p:nvPr/>
        </p:nvPicPr>
        <p:blipFill>
          <a:blip r:embed="rId3"/>
          <a:stretch>
            <a:fillRect/>
          </a:stretch>
        </p:blipFill>
        <p:spPr>
          <a:xfrm>
            <a:off x="0" y="4486667"/>
            <a:ext cx="9144000" cy="656833"/>
          </a:xfrm>
          <a:prstGeom prst="rect">
            <a:avLst/>
          </a:prstGeom>
        </p:spPr>
      </p:pic>
      <p:graphicFrame>
        <p:nvGraphicFramePr>
          <p:cNvPr id="2" name="Diagram 1">
            <a:extLst>
              <a:ext uri="{FF2B5EF4-FFF2-40B4-BE49-F238E27FC236}">
                <a16:creationId xmlns:a16="http://schemas.microsoft.com/office/drawing/2014/main" id="{A178E6DA-A0D9-D0ED-C3AA-B4EFC1E429D5}"/>
              </a:ext>
            </a:extLst>
          </p:cNvPr>
          <p:cNvGraphicFramePr/>
          <p:nvPr>
            <p:extLst>
              <p:ext uri="{D42A27DB-BD31-4B8C-83A1-F6EECF244321}">
                <p14:modId xmlns:p14="http://schemas.microsoft.com/office/powerpoint/2010/main" val="1026496317"/>
              </p:ext>
            </p:extLst>
          </p:nvPr>
        </p:nvGraphicFramePr>
        <p:xfrm>
          <a:off x="1524000" y="270267"/>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67308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4C12F5A1-20E7-DE74-41E4-FDEB8B951B1B}"/>
            </a:ext>
          </a:extLst>
        </p:cNvPr>
        <p:cNvGrpSpPr/>
        <p:nvPr/>
      </p:nvGrpSpPr>
      <p:grpSpPr>
        <a:xfrm>
          <a:off x="0" y="0"/>
          <a:ext cx="0" cy="0"/>
          <a:chOff x="0" y="0"/>
          <a:chExt cx="0" cy="0"/>
        </a:xfrm>
      </p:grpSpPr>
      <p:sp>
        <p:nvSpPr>
          <p:cNvPr id="17" name="Rectangle 2">
            <a:extLst>
              <a:ext uri="{FF2B5EF4-FFF2-40B4-BE49-F238E27FC236}">
                <a16:creationId xmlns:a16="http://schemas.microsoft.com/office/drawing/2014/main" id="{9EE9F0CE-720E-C5A6-BF3B-8CD8C8C077D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DEC055AF-05EA-4D2A-DCC2-C48A875895C3}"/>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20" name="Slika 19">
            <a:extLst>
              <a:ext uri="{FF2B5EF4-FFF2-40B4-BE49-F238E27FC236}">
                <a16:creationId xmlns:a16="http://schemas.microsoft.com/office/drawing/2014/main" id="{571D6E4F-9344-7EBD-33F8-3901708E9330}"/>
              </a:ext>
            </a:extLst>
          </p:cNvPr>
          <p:cNvPicPr>
            <a:picLocks noChangeAspect="1"/>
          </p:cNvPicPr>
          <p:nvPr/>
        </p:nvPicPr>
        <p:blipFill>
          <a:blip r:embed="rId3"/>
          <a:stretch>
            <a:fillRect/>
          </a:stretch>
        </p:blipFill>
        <p:spPr>
          <a:xfrm>
            <a:off x="0" y="4486667"/>
            <a:ext cx="9144000" cy="656833"/>
          </a:xfrm>
          <a:prstGeom prst="rect">
            <a:avLst/>
          </a:prstGeom>
        </p:spPr>
      </p:pic>
      <p:graphicFrame>
        <p:nvGraphicFramePr>
          <p:cNvPr id="2" name="Diagram 1">
            <a:extLst>
              <a:ext uri="{FF2B5EF4-FFF2-40B4-BE49-F238E27FC236}">
                <a16:creationId xmlns:a16="http://schemas.microsoft.com/office/drawing/2014/main" id="{2C98C068-7B53-4084-444F-78589F9C6ABC}"/>
              </a:ext>
            </a:extLst>
          </p:cNvPr>
          <p:cNvGraphicFramePr/>
          <p:nvPr>
            <p:extLst>
              <p:ext uri="{D42A27DB-BD31-4B8C-83A1-F6EECF244321}">
                <p14:modId xmlns:p14="http://schemas.microsoft.com/office/powerpoint/2010/main" val="4024511382"/>
              </p:ext>
            </p:extLst>
          </p:nvPr>
        </p:nvGraphicFramePr>
        <p:xfrm>
          <a:off x="1524000" y="270267"/>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38715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a:extLst>
              <a:ext uri="{FF2B5EF4-FFF2-40B4-BE49-F238E27FC236}">
                <a16:creationId xmlns:a16="http://schemas.microsoft.com/office/drawing/2014/main" id="{2B58AC31-02AE-8681-6B9D-FAEEB9529949}"/>
              </a:ext>
            </a:extLst>
          </p:cNvPr>
          <p:cNvPicPr>
            <a:picLocks noChangeAspect="1"/>
          </p:cNvPicPr>
          <p:nvPr/>
        </p:nvPicPr>
        <p:blipFill>
          <a:blip r:embed="rId3"/>
          <a:stretch>
            <a:fillRect/>
          </a:stretch>
        </p:blipFill>
        <p:spPr>
          <a:xfrm>
            <a:off x="275520" y="0"/>
            <a:ext cx="8592959" cy="5143500"/>
          </a:xfrm>
          <a:prstGeom prst="rect">
            <a:avLst/>
          </a:prstGeom>
        </p:spPr>
      </p:pic>
    </p:spTree>
    <p:extLst>
      <p:ext uri="{BB962C8B-B14F-4D97-AF65-F5344CB8AC3E}">
        <p14:creationId xmlns:p14="http://schemas.microsoft.com/office/powerpoint/2010/main" val="347101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CE2C973F-D126-93BE-C66B-6F83E3C150CA}"/>
            </a:ext>
          </a:extLst>
        </p:cNvPr>
        <p:cNvGrpSpPr/>
        <p:nvPr/>
      </p:nvGrpSpPr>
      <p:grpSpPr>
        <a:xfrm>
          <a:off x="0" y="0"/>
          <a:ext cx="0" cy="0"/>
          <a:chOff x="0" y="0"/>
          <a:chExt cx="0" cy="0"/>
        </a:xfrm>
      </p:grpSpPr>
      <p:sp>
        <p:nvSpPr>
          <p:cNvPr id="117" name="Google Shape;117;p27">
            <a:extLst>
              <a:ext uri="{FF2B5EF4-FFF2-40B4-BE49-F238E27FC236}">
                <a16:creationId xmlns:a16="http://schemas.microsoft.com/office/drawing/2014/main" id="{79430392-2B72-4188-8618-5B92819D51F4}"/>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l-SI" b="1" dirty="0">
                <a:latin typeface="Calibri" panose="020F0502020204030204" pitchFamily="34" charset="0"/>
                <a:ea typeface="Calibri" panose="020F0502020204030204" pitchFamily="34" charset="0"/>
                <a:cs typeface="Calibri" panose="020F0502020204030204" pitchFamily="34" charset="0"/>
              </a:rPr>
              <a:t>PRIMER IZRAČUNA SOFINANCIRANJA – INVESTICIJSKI PROJEKT</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EAFF864B-AD61-482E-BB30-350817EA9C9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8B849BD7-A60B-61F4-4DF4-CBA4A155769F}"/>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20" name="Slika 19">
            <a:extLst>
              <a:ext uri="{FF2B5EF4-FFF2-40B4-BE49-F238E27FC236}">
                <a16:creationId xmlns:a16="http://schemas.microsoft.com/office/drawing/2014/main" id="{87973F32-A675-8D35-7331-03230711220C}"/>
              </a:ext>
            </a:extLst>
          </p:cNvPr>
          <p:cNvPicPr>
            <a:picLocks noChangeAspect="1"/>
          </p:cNvPicPr>
          <p:nvPr/>
        </p:nvPicPr>
        <p:blipFill>
          <a:blip r:embed="rId3"/>
          <a:stretch>
            <a:fillRect/>
          </a:stretch>
        </p:blipFill>
        <p:spPr>
          <a:xfrm>
            <a:off x="0" y="4486667"/>
            <a:ext cx="9144000" cy="656833"/>
          </a:xfrm>
          <a:prstGeom prst="rect">
            <a:avLst/>
          </a:prstGeom>
        </p:spPr>
      </p:pic>
      <p:cxnSp>
        <p:nvCxnSpPr>
          <p:cNvPr id="22" name="Raven povezovalnik 21">
            <a:extLst>
              <a:ext uri="{FF2B5EF4-FFF2-40B4-BE49-F238E27FC236}">
                <a16:creationId xmlns:a16="http://schemas.microsoft.com/office/drawing/2014/main" id="{B5E4FF49-7F53-A2D5-7286-A74A370AD156}"/>
              </a:ext>
            </a:extLst>
          </p:cNvPr>
          <p:cNvCxnSpPr/>
          <p:nvPr/>
        </p:nvCxnSpPr>
        <p:spPr>
          <a:xfrm>
            <a:off x="0" y="91440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cxnSp>
        <p:nvCxnSpPr>
          <p:cNvPr id="25" name="Raven povezovalnik 24">
            <a:extLst>
              <a:ext uri="{FF2B5EF4-FFF2-40B4-BE49-F238E27FC236}">
                <a16:creationId xmlns:a16="http://schemas.microsoft.com/office/drawing/2014/main" id="{AC069E91-13B6-C9FD-B45C-D595F7D37CE1}"/>
              </a:ext>
            </a:extLst>
          </p:cNvPr>
          <p:cNvCxnSpPr/>
          <p:nvPr/>
        </p:nvCxnSpPr>
        <p:spPr>
          <a:xfrm>
            <a:off x="0" y="97155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graphicFrame>
        <p:nvGraphicFramePr>
          <p:cNvPr id="6" name="Tabela 5">
            <a:extLst>
              <a:ext uri="{FF2B5EF4-FFF2-40B4-BE49-F238E27FC236}">
                <a16:creationId xmlns:a16="http://schemas.microsoft.com/office/drawing/2014/main" id="{46EE89B9-46F9-3918-7230-01303341C93F}"/>
              </a:ext>
            </a:extLst>
          </p:cNvPr>
          <p:cNvGraphicFramePr>
            <a:graphicFrameLocks noGrp="1"/>
          </p:cNvGraphicFramePr>
          <p:nvPr>
            <p:extLst>
              <p:ext uri="{D42A27DB-BD31-4B8C-83A1-F6EECF244321}">
                <p14:modId xmlns:p14="http://schemas.microsoft.com/office/powerpoint/2010/main" val="2911910334"/>
              </p:ext>
            </p:extLst>
          </p:nvPr>
        </p:nvGraphicFramePr>
        <p:xfrm>
          <a:off x="-1" y="1383776"/>
          <a:ext cx="9144001" cy="2878217"/>
        </p:xfrm>
        <a:graphic>
          <a:graphicData uri="http://schemas.openxmlformats.org/drawingml/2006/table">
            <a:tbl>
              <a:tblPr>
                <a:tableStyleId>{5C22544A-7EE6-4342-B048-85BDC9FD1C3A}</a:tableStyleId>
              </a:tblPr>
              <a:tblGrid>
                <a:gridCol w="1191521">
                  <a:extLst>
                    <a:ext uri="{9D8B030D-6E8A-4147-A177-3AD203B41FA5}">
                      <a16:colId xmlns:a16="http://schemas.microsoft.com/office/drawing/2014/main" val="2533322734"/>
                    </a:ext>
                  </a:extLst>
                </a:gridCol>
                <a:gridCol w="864138">
                  <a:extLst>
                    <a:ext uri="{9D8B030D-6E8A-4147-A177-3AD203B41FA5}">
                      <a16:colId xmlns:a16="http://schemas.microsoft.com/office/drawing/2014/main" val="2687699068"/>
                    </a:ext>
                  </a:extLst>
                </a:gridCol>
                <a:gridCol w="1357460">
                  <a:extLst>
                    <a:ext uri="{9D8B030D-6E8A-4147-A177-3AD203B41FA5}">
                      <a16:colId xmlns:a16="http://schemas.microsoft.com/office/drawing/2014/main" val="3749454887"/>
                    </a:ext>
                  </a:extLst>
                </a:gridCol>
                <a:gridCol w="1215443">
                  <a:extLst>
                    <a:ext uri="{9D8B030D-6E8A-4147-A177-3AD203B41FA5}">
                      <a16:colId xmlns:a16="http://schemas.microsoft.com/office/drawing/2014/main" val="3036788559"/>
                    </a:ext>
                  </a:extLst>
                </a:gridCol>
                <a:gridCol w="801893">
                  <a:extLst>
                    <a:ext uri="{9D8B030D-6E8A-4147-A177-3AD203B41FA5}">
                      <a16:colId xmlns:a16="http://schemas.microsoft.com/office/drawing/2014/main" val="1221487667"/>
                    </a:ext>
                  </a:extLst>
                </a:gridCol>
                <a:gridCol w="1348033">
                  <a:extLst>
                    <a:ext uri="{9D8B030D-6E8A-4147-A177-3AD203B41FA5}">
                      <a16:colId xmlns:a16="http://schemas.microsoft.com/office/drawing/2014/main" val="4206100837"/>
                    </a:ext>
                  </a:extLst>
                </a:gridCol>
                <a:gridCol w="1093509">
                  <a:extLst>
                    <a:ext uri="{9D8B030D-6E8A-4147-A177-3AD203B41FA5}">
                      <a16:colId xmlns:a16="http://schemas.microsoft.com/office/drawing/2014/main" val="1423226559"/>
                    </a:ext>
                  </a:extLst>
                </a:gridCol>
                <a:gridCol w="1272004">
                  <a:extLst>
                    <a:ext uri="{9D8B030D-6E8A-4147-A177-3AD203B41FA5}">
                      <a16:colId xmlns:a16="http://schemas.microsoft.com/office/drawing/2014/main" val="2425189953"/>
                    </a:ext>
                  </a:extLst>
                </a:gridCol>
              </a:tblGrid>
              <a:tr h="246985">
                <a:tc rowSpan="2">
                  <a:txBody>
                    <a:bodyPr/>
                    <a:lstStyle/>
                    <a:p>
                      <a:pPr algn="l" fontAlgn="b">
                        <a:buNone/>
                      </a:pPr>
                      <a:r>
                        <a:rPr lang="sl-SI" sz="1500" b="1" u="none" strike="noStrike" dirty="0">
                          <a:effectLst/>
                          <a:latin typeface="Calibri" panose="020F0502020204030204" pitchFamily="34" charset="0"/>
                          <a:ea typeface="Calibri" panose="020F0502020204030204" pitchFamily="34" charset="0"/>
                          <a:cs typeface="Calibri" panose="020F0502020204030204" pitchFamily="34" charset="0"/>
                        </a:rPr>
                        <a:t>Partner</a:t>
                      </a:r>
                      <a:endParaRPr lang="sl-SI"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solidFill>
                      <a:srgbClr val="B0D03B"/>
                    </a:solidFill>
                  </a:tcPr>
                </a:tc>
                <a:tc rowSpan="2">
                  <a:txBody>
                    <a:bodyPr/>
                    <a:lstStyle/>
                    <a:p>
                      <a:pPr algn="ctr" fontAlgn="b">
                        <a:buNone/>
                      </a:pPr>
                      <a:r>
                        <a:rPr lang="sl-SI" sz="1500" b="1" u="none" strike="noStrike" dirty="0">
                          <a:effectLst/>
                          <a:latin typeface="Calibri" panose="020F0502020204030204" pitchFamily="34" charset="0"/>
                          <a:ea typeface="Calibri" panose="020F0502020204030204" pitchFamily="34" charset="0"/>
                          <a:cs typeface="Calibri" panose="020F0502020204030204" pitchFamily="34" charset="0"/>
                        </a:rPr>
                        <a:t>Vrsta stroška</a:t>
                      </a:r>
                      <a:endParaRPr lang="sl-SI"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solidFill>
                      <a:srgbClr val="B0D03B"/>
                    </a:solidFill>
                  </a:tcPr>
                </a:tc>
                <a:tc rowSpan="2">
                  <a:txBody>
                    <a:bodyPr/>
                    <a:lstStyle/>
                    <a:p>
                      <a:pPr algn="ctr" fontAlgn="b">
                        <a:buNone/>
                      </a:pPr>
                      <a:r>
                        <a:rPr lang="sl-SI" sz="1500" b="1" u="none" strike="noStrike" dirty="0">
                          <a:effectLst/>
                          <a:latin typeface="Calibri" panose="020F0502020204030204" pitchFamily="34" charset="0"/>
                          <a:ea typeface="Calibri" panose="020F0502020204030204" pitchFamily="34" charset="0"/>
                          <a:cs typeface="Calibri" panose="020F0502020204030204" pitchFamily="34" charset="0"/>
                        </a:rPr>
                        <a:t>Višina upravičenega stroška</a:t>
                      </a:r>
                      <a:endParaRPr lang="sl-SI"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solidFill>
                      <a:srgbClr val="B0D03B"/>
                    </a:solidFill>
                  </a:tcPr>
                </a:tc>
                <a:tc rowSpan="2">
                  <a:txBody>
                    <a:bodyPr/>
                    <a:lstStyle/>
                    <a:p>
                      <a:pPr algn="ctr" fontAlgn="b">
                        <a:buNone/>
                      </a:pPr>
                      <a:r>
                        <a:rPr lang="sl-SI" sz="1500" b="1" u="none" strike="noStrike" dirty="0">
                          <a:effectLst/>
                          <a:latin typeface="Calibri" panose="020F0502020204030204" pitchFamily="34" charset="0"/>
                          <a:ea typeface="Calibri" panose="020F0502020204030204" pitchFamily="34" charset="0"/>
                          <a:cs typeface="Calibri" panose="020F0502020204030204" pitchFamily="34" charset="0"/>
                        </a:rPr>
                        <a:t>Pavšal </a:t>
                      </a:r>
                    </a:p>
                    <a:p>
                      <a:pPr algn="ctr" fontAlgn="b">
                        <a:buNone/>
                      </a:pPr>
                      <a:r>
                        <a:rPr lang="sl-SI" sz="1500" b="1" u="none" strike="noStrike" dirty="0">
                          <a:effectLst/>
                          <a:latin typeface="Calibri" panose="020F0502020204030204" pitchFamily="34" charset="0"/>
                          <a:ea typeface="Calibri" panose="020F0502020204030204" pitchFamily="34" charset="0"/>
                          <a:cs typeface="Calibri" panose="020F0502020204030204" pitchFamily="34" charset="0"/>
                        </a:rPr>
                        <a:t>20 %</a:t>
                      </a:r>
                      <a:endParaRPr lang="sl-SI"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solidFill>
                      <a:srgbClr val="B0D03B"/>
                    </a:solidFill>
                  </a:tcPr>
                </a:tc>
                <a:tc rowSpan="2">
                  <a:txBody>
                    <a:bodyPr/>
                    <a:lstStyle/>
                    <a:p>
                      <a:pPr algn="ctr" fontAlgn="b">
                        <a:buNone/>
                      </a:pPr>
                      <a:r>
                        <a:rPr lang="sl-SI" sz="1500" b="1" u="none" strike="noStrike" dirty="0">
                          <a:effectLst/>
                          <a:latin typeface="Calibri" panose="020F0502020204030204" pitchFamily="34" charset="0"/>
                          <a:ea typeface="Calibri" panose="020F0502020204030204" pitchFamily="34" charset="0"/>
                          <a:cs typeface="Calibri" panose="020F0502020204030204" pitchFamily="34" charset="0"/>
                        </a:rPr>
                        <a:t>Stopnja podpore</a:t>
                      </a:r>
                      <a:endParaRPr lang="sl-SI"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solidFill>
                      <a:srgbClr val="B0D03B"/>
                    </a:solidFill>
                  </a:tcPr>
                </a:tc>
                <a:tc gridSpan="3">
                  <a:txBody>
                    <a:bodyPr/>
                    <a:lstStyle/>
                    <a:p>
                      <a:pPr algn="ctr" fontAlgn="b">
                        <a:buNone/>
                      </a:pPr>
                      <a:r>
                        <a:rPr lang="sl-SI" sz="1500" b="1" u="none" strike="noStrike">
                          <a:effectLst/>
                          <a:latin typeface="Calibri" panose="020F0502020204030204" pitchFamily="34" charset="0"/>
                          <a:ea typeface="Calibri" panose="020F0502020204030204" pitchFamily="34" charset="0"/>
                          <a:cs typeface="Calibri" panose="020F0502020204030204" pitchFamily="34" charset="0"/>
                        </a:rPr>
                        <a:t>Podpora</a:t>
                      </a:r>
                      <a:endParaRPr lang="sl-SI" sz="15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solidFill>
                      <a:srgbClr val="B0D03B"/>
                    </a:solidFill>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179702295"/>
                  </a:ext>
                </a:extLst>
              </a:tr>
              <a:tr h="740957">
                <a:tc vMerge="1">
                  <a:txBody>
                    <a:bodyPr/>
                    <a:lstStyle/>
                    <a:p>
                      <a:endParaRPr lang="sl-SI"/>
                    </a:p>
                  </a:txBody>
                  <a:tcPr/>
                </a:tc>
                <a:tc vMerge="1">
                  <a:txBody>
                    <a:bodyPr/>
                    <a:lstStyle/>
                    <a:p>
                      <a:endParaRPr lang="sl-SI"/>
                    </a:p>
                  </a:txBody>
                  <a:tcPr/>
                </a:tc>
                <a:tc vMerge="1">
                  <a:txBody>
                    <a:bodyPr/>
                    <a:lstStyle/>
                    <a:p>
                      <a:endParaRPr dirty="0"/>
                    </a:p>
                  </a:txBody>
                  <a:tcPr marL="6928" marR="6928" marT="6928" marB="0" anchor="b">
                    <a:solidFill>
                      <a:srgbClr val="B0D03B"/>
                    </a:solidFill>
                  </a:tcPr>
                </a:tc>
                <a:tc vMerge="1">
                  <a:txBody>
                    <a:bodyPr/>
                    <a:lstStyle/>
                    <a:p>
                      <a:endParaRPr dirty="0"/>
                    </a:p>
                  </a:txBody>
                  <a:tcPr marL="6928" marR="6928" marT="6928" marB="0" anchor="b">
                    <a:solidFill>
                      <a:srgbClr val="B0D03B"/>
                    </a:solidFill>
                  </a:tcPr>
                </a:tc>
                <a:tc vMerge="1">
                  <a:txBody>
                    <a:bodyPr/>
                    <a:lstStyle/>
                    <a:p>
                      <a:endParaRPr lang="sl-SI"/>
                    </a:p>
                  </a:txBody>
                  <a:tcPr/>
                </a:tc>
                <a:tc>
                  <a:txBody>
                    <a:bodyPr/>
                    <a:lstStyle/>
                    <a:p>
                      <a:pPr algn="ctr" fontAlgn="b">
                        <a:buNone/>
                      </a:pPr>
                      <a:r>
                        <a:rPr lang="sl-SI" sz="1500" b="1" u="none" strike="noStrike" dirty="0">
                          <a:effectLst/>
                          <a:latin typeface="Calibri" panose="020F0502020204030204" pitchFamily="34" charset="0"/>
                          <a:ea typeface="Calibri" panose="020F0502020204030204" pitchFamily="34" charset="0"/>
                          <a:cs typeface="Calibri" panose="020F0502020204030204" pitchFamily="34" charset="0"/>
                        </a:rPr>
                        <a:t>Upravičeni stroški</a:t>
                      </a:r>
                      <a:endParaRPr lang="sl-SI"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solidFill>
                      <a:srgbClr val="B0D03B"/>
                    </a:solidFill>
                  </a:tcPr>
                </a:tc>
                <a:tc>
                  <a:txBody>
                    <a:bodyPr/>
                    <a:lstStyle/>
                    <a:p>
                      <a:pPr algn="ctr" fontAlgn="b">
                        <a:buNone/>
                      </a:pPr>
                      <a:r>
                        <a:rPr lang="sl-SI" sz="1500" b="1" u="none" strike="noStrike" dirty="0">
                          <a:effectLst/>
                          <a:latin typeface="Calibri" panose="020F0502020204030204" pitchFamily="34" charset="0"/>
                          <a:ea typeface="Calibri" panose="020F0502020204030204" pitchFamily="34" charset="0"/>
                          <a:cs typeface="Calibri" panose="020F0502020204030204" pitchFamily="34" charset="0"/>
                        </a:rPr>
                        <a:t>Pavšal</a:t>
                      </a:r>
                      <a:endParaRPr lang="sl-SI"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solidFill>
                      <a:srgbClr val="B0D03B"/>
                    </a:solidFill>
                  </a:tcPr>
                </a:tc>
                <a:tc>
                  <a:txBody>
                    <a:bodyPr/>
                    <a:lstStyle/>
                    <a:p>
                      <a:pPr algn="ctr" fontAlgn="b">
                        <a:buNone/>
                      </a:pPr>
                      <a:r>
                        <a:rPr lang="sl-SI" sz="1500" b="1" u="none" strike="noStrike" dirty="0">
                          <a:effectLst/>
                          <a:latin typeface="Calibri" panose="020F0502020204030204" pitchFamily="34" charset="0"/>
                          <a:ea typeface="Calibri" panose="020F0502020204030204" pitchFamily="34" charset="0"/>
                          <a:cs typeface="Calibri" panose="020F0502020204030204" pitchFamily="34" charset="0"/>
                        </a:rPr>
                        <a:t>Financiranje skupaj</a:t>
                      </a:r>
                      <a:endParaRPr lang="sl-SI"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solidFill>
                      <a:srgbClr val="B0D03B"/>
                    </a:solidFill>
                  </a:tcPr>
                </a:tc>
                <a:extLst>
                  <a:ext uri="{0D108BD9-81ED-4DB2-BD59-A6C34878D82A}">
                    <a16:rowId xmlns:a16="http://schemas.microsoft.com/office/drawing/2014/main" val="2779818221"/>
                  </a:ext>
                </a:extLst>
              </a:tr>
              <a:tr h="378055">
                <a:tc>
                  <a:txBody>
                    <a:bodyPr/>
                    <a:lstStyle/>
                    <a:p>
                      <a:pPr algn="l" fontAlgn="b">
                        <a:buNone/>
                      </a:pPr>
                      <a:r>
                        <a:rPr lang="sl-SI" sz="1500" u="none" strike="noStrike" dirty="0">
                          <a:effectLst/>
                          <a:latin typeface="Calibri" panose="020F0502020204030204" pitchFamily="34" charset="0"/>
                          <a:ea typeface="Calibri" panose="020F0502020204030204" pitchFamily="34" charset="0"/>
                          <a:cs typeface="Calibri" panose="020F0502020204030204" pitchFamily="34" charset="0"/>
                        </a:rPr>
                        <a:t>Občina</a:t>
                      </a:r>
                      <a:endParaRPr lang="sl-SI"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tc>
                <a:tc>
                  <a:txBody>
                    <a:bodyPr/>
                    <a:lstStyle/>
                    <a:p>
                      <a:pPr algn="l" fontAlgn="b">
                        <a:buNone/>
                      </a:pPr>
                      <a:r>
                        <a:rPr lang="sl-SI" sz="1500" u="none" strike="noStrike" dirty="0">
                          <a:effectLst/>
                          <a:latin typeface="Calibri" panose="020F0502020204030204" pitchFamily="34" charset="0"/>
                          <a:ea typeface="Calibri" panose="020F0502020204030204" pitchFamily="34" charset="0"/>
                          <a:cs typeface="Calibri" panose="020F0502020204030204" pitchFamily="34" charset="0"/>
                        </a:rPr>
                        <a:t>gradnja</a:t>
                      </a:r>
                      <a:endParaRPr lang="sl-SI"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tc>
                <a:tc>
                  <a:txBody>
                    <a:bodyPr/>
                    <a:lstStyle/>
                    <a:p>
                      <a:pPr algn="l" fontAlgn="b">
                        <a:buNone/>
                      </a:pPr>
                      <a:r>
                        <a:rPr lang="sl-SI" sz="1500" u="none" strike="noStrike">
                          <a:effectLst/>
                          <a:latin typeface="Calibri" panose="020F0502020204030204" pitchFamily="34" charset="0"/>
                          <a:ea typeface="Calibri" panose="020F0502020204030204" pitchFamily="34" charset="0"/>
                          <a:cs typeface="Calibri" panose="020F0502020204030204" pitchFamily="34" charset="0"/>
                        </a:rPr>
                        <a:t>  50.000,00 € </a:t>
                      </a:r>
                      <a:endParaRPr lang="sl-SI" sz="15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tc>
                <a:tc>
                  <a:txBody>
                    <a:bodyPr/>
                    <a:lstStyle/>
                    <a:p>
                      <a:pPr algn="l" fontAlgn="b">
                        <a:buNone/>
                      </a:pPr>
                      <a:r>
                        <a:rPr lang="sl-SI" sz="1500" u="none" strike="noStrike" dirty="0">
                          <a:effectLst/>
                          <a:latin typeface="Calibri" panose="020F0502020204030204" pitchFamily="34" charset="0"/>
                          <a:ea typeface="Calibri" panose="020F0502020204030204" pitchFamily="34" charset="0"/>
                          <a:cs typeface="Calibri" panose="020F0502020204030204" pitchFamily="34" charset="0"/>
                        </a:rPr>
                        <a:t>  10.000,00 € </a:t>
                      </a:r>
                      <a:endParaRPr lang="sl-SI"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tc>
                <a:tc>
                  <a:txBody>
                    <a:bodyPr/>
                    <a:lstStyle/>
                    <a:p>
                      <a:pPr algn="r" fontAlgn="b">
                        <a:buNone/>
                      </a:pPr>
                      <a:r>
                        <a:rPr lang="sl-SI" sz="1500" u="none" strike="noStrike" dirty="0">
                          <a:effectLst/>
                          <a:latin typeface="Calibri" panose="020F0502020204030204" pitchFamily="34" charset="0"/>
                          <a:ea typeface="Calibri" panose="020F0502020204030204" pitchFamily="34" charset="0"/>
                          <a:cs typeface="Calibri" panose="020F0502020204030204" pitchFamily="34" charset="0"/>
                        </a:rPr>
                        <a:t>65%</a:t>
                      </a:r>
                      <a:endParaRPr lang="sl-SI"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tc>
                <a:tc>
                  <a:txBody>
                    <a:bodyPr/>
                    <a:lstStyle/>
                    <a:p>
                      <a:pPr algn="l" fontAlgn="b">
                        <a:buNone/>
                      </a:pPr>
                      <a:r>
                        <a:rPr lang="sl-SI" sz="1500" u="none" strike="noStrike">
                          <a:effectLst/>
                          <a:latin typeface="Calibri" panose="020F0502020204030204" pitchFamily="34" charset="0"/>
                          <a:ea typeface="Calibri" panose="020F0502020204030204" pitchFamily="34" charset="0"/>
                          <a:cs typeface="Calibri" panose="020F0502020204030204" pitchFamily="34" charset="0"/>
                        </a:rPr>
                        <a:t>  32.500,00 € </a:t>
                      </a:r>
                      <a:endParaRPr lang="sl-SI" sz="15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tc>
                <a:tc>
                  <a:txBody>
                    <a:bodyPr/>
                    <a:lstStyle/>
                    <a:p>
                      <a:pPr algn="l" fontAlgn="b">
                        <a:buNone/>
                      </a:pPr>
                      <a:r>
                        <a:rPr lang="sl-SI" sz="1500" u="none" strike="noStrike">
                          <a:effectLst/>
                          <a:latin typeface="Calibri" panose="020F0502020204030204" pitchFamily="34" charset="0"/>
                          <a:ea typeface="Calibri" panose="020F0502020204030204" pitchFamily="34" charset="0"/>
                          <a:cs typeface="Calibri" panose="020F0502020204030204" pitchFamily="34" charset="0"/>
                        </a:rPr>
                        <a:t>  6.500,00 € </a:t>
                      </a:r>
                      <a:endParaRPr lang="sl-SI" sz="15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tc>
                <a:tc>
                  <a:txBody>
                    <a:bodyPr/>
                    <a:lstStyle/>
                    <a:p>
                      <a:pPr algn="l" fontAlgn="b">
                        <a:buNone/>
                      </a:pPr>
                      <a:r>
                        <a:rPr lang="sl-SI" sz="1500" u="none" strike="noStrike">
                          <a:effectLst/>
                          <a:latin typeface="Calibri" panose="020F0502020204030204" pitchFamily="34" charset="0"/>
                          <a:ea typeface="Calibri" panose="020F0502020204030204" pitchFamily="34" charset="0"/>
                          <a:cs typeface="Calibri" panose="020F0502020204030204" pitchFamily="34" charset="0"/>
                        </a:rPr>
                        <a:t>  39.000,00 € </a:t>
                      </a:r>
                      <a:endParaRPr lang="sl-SI" sz="15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tc>
                <a:extLst>
                  <a:ext uri="{0D108BD9-81ED-4DB2-BD59-A6C34878D82A}">
                    <a16:rowId xmlns:a16="http://schemas.microsoft.com/office/drawing/2014/main" val="1976963174"/>
                  </a:ext>
                </a:extLst>
              </a:tr>
              <a:tr h="378055">
                <a:tc>
                  <a:txBody>
                    <a:bodyPr/>
                    <a:lstStyle/>
                    <a:p>
                      <a:pPr algn="l" fontAlgn="b">
                        <a:buNone/>
                      </a:pPr>
                      <a:r>
                        <a:rPr lang="sl-SI" sz="1500" u="none" strike="noStrike" dirty="0">
                          <a:effectLst/>
                          <a:latin typeface="Calibri" panose="020F0502020204030204" pitchFamily="34" charset="0"/>
                          <a:ea typeface="Calibri" panose="020F0502020204030204" pitchFamily="34" charset="0"/>
                          <a:cs typeface="Calibri" panose="020F0502020204030204" pitchFamily="34" charset="0"/>
                        </a:rPr>
                        <a:t>Društvo</a:t>
                      </a:r>
                      <a:endParaRPr lang="sl-SI"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solidFill>
                      <a:srgbClr val="B0D03B">
                        <a:alpha val="50196"/>
                      </a:srgbClr>
                    </a:solidFill>
                  </a:tcPr>
                </a:tc>
                <a:tc>
                  <a:txBody>
                    <a:bodyPr/>
                    <a:lstStyle/>
                    <a:p>
                      <a:pPr algn="l" fontAlgn="b">
                        <a:buNone/>
                      </a:pPr>
                      <a:r>
                        <a:rPr lang="sl-SI" sz="1500" u="none" strike="noStrike" dirty="0">
                          <a:effectLst/>
                          <a:latin typeface="Calibri" panose="020F0502020204030204" pitchFamily="34" charset="0"/>
                          <a:ea typeface="Calibri" panose="020F0502020204030204" pitchFamily="34" charset="0"/>
                          <a:cs typeface="Calibri" panose="020F0502020204030204" pitchFamily="34" charset="0"/>
                        </a:rPr>
                        <a:t>zunanji s.</a:t>
                      </a:r>
                      <a:endParaRPr lang="sl-SI"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solidFill>
                      <a:srgbClr val="B0D03B">
                        <a:alpha val="50196"/>
                      </a:srgbClr>
                    </a:solidFill>
                  </a:tcPr>
                </a:tc>
                <a:tc>
                  <a:txBody>
                    <a:bodyPr/>
                    <a:lstStyle/>
                    <a:p>
                      <a:pPr algn="l" fontAlgn="b">
                        <a:buNone/>
                      </a:pPr>
                      <a:r>
                        <a:rPr lang="sl-SI" sz="1500" u="none" strike="noStrike" dirty="0">
                          <a:effectLst/>
                          <a:latin typeface="Calibri" panose="020F0502020204030204" pitchFamily="34" charset="0"/>
                          <a:ea typeface="Calibri" panose="020F0502020204030204" pitchFamily="34" charset="0"/>
                          <a:cs typeface="Calibri" panose="020F0502020204030204" pitchFamily="34" charset="0"/>
                        </a:rPr>
                        <a:t>  10.000,00 € </a:t>
                      </a:r>
                      <a:endParaRPr lang="sl-SI"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solidFill>
                      <a:srgbClr val="B0D03B">
                        <a:alpha val="50196"/>
                      </a:srgbClr>
                    </a:solidFill>
                  </a:tcPr>
                </a:tc>
                <a:tc>
                  <a:txBody>
                    <a:bodyPr/>
                    <a:lstStyle/>
                    <a:p>
                      <a:pPr algn="l" fontAlgn="b">
                        <a:buNone/>
                      </a:pPr>
                      <a:r>
                        <a:rPr lang="sl-SI" sz="1500" u="none" strike="noStrike" dirty="0">
                          <a:effectLst/>
                          <a:latin typeface="Calibri" panose="020F0502020204030204" pitchFamily="34" charset="0"/>
                          <a:ea typeface="Calibri" panose="020F0502020204030204" pitchFamily="34" charset="0"/>
                          <a:cs typeface="Calibri" panose="020F0502020204030204" pitchFamily="34" charset="0"/>
                        </a:rPr>
                        <a:t>    2.000,00 € </a:t>
                      </a:r>
                      <a:endParaRPr lang="sl-SI"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solidFill>
                      <a:srgbClr val="B0D03B">
                        <a:alpha val="50196"/>
                      </a:srgbClr>
                    </a:solidFill>
                  </a:tcPr>
                </a:tc>
                <a:tc>
                  <a:txBody>
                    <a:bodyPr/>
                    <a:lstStyle/>
                    <a:p>
                      <a:pPr algn="r" fontAlgn="b">
                        <a:buNone/>
                      </a:pPr>
                      <a:r>
                        <a:rPr lang="sl-SI" sz="1500" u="none" strike="noStrike" dirty="0">
                          <a:effectLst/>
                          <a:latin typeface="Calibri" panose="020F0502020204030204" pitchFamily="34" charset="0"/>
                          <a:ea typeface="Calibri" panose="020F0502020204030204" pitchFamily="34" charset="0"/>
                          <a:cs typeface="Calibri" panose="020F0502020204030204" pitchFamily="34" charset="0"/>
                        </a:rPr>
                        <a:t>80%</a:t>
                      </a:r>
                      <a:endParaRPr lang="sl-SI"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solidFill>
                      <a:srgbClr val="B0D03B">
                        <a:alpha val="50196"/>
                      </a:srgbClr>
                    </a:solidFill>
                  </a:tcPr>
                </a:tc>
                <a:tc>
                  <a:txBody>
                    <a:bodyPr/>
                    <a:lstStyle/>
                    <a:p>
                      <a:pPr algn="l" fontAlgn="b">
                        <a:buNone/>
                      </a:pPr>
                      <a:r>
                        <a:rPr lang="sl-SI" sz="1500" u="none" strike="noStrike" dirty="0">
                          <a:effectLst/>
                          <a:latin typeface="Calibri" panose="020F0502020204030204" pitchFamily="34" charset="0"/>
                          <a:ea typeface="Calibri" panose="020F0502020204030204" pitchFamily="34" charset="0"/>
                          <a:cs typeface="Calibri" panose="020F0502020204030204" pitchFamily="34" charset="0"/>
                        </a:rPr>
                        <a:t>    8.000,00 € </a:t>
                      </a:r>
                      <a:endParaRPr lang="sl-SI"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solidFill>
                      <a:srgbClr val="B0D03B">
                        <a:alpha val="50196"/>
                      </a:srgbClr>
                    </a:solidFill>
                  </a:tcPr>
                </a:tc>
                <a:tc>
                  <a:txBody>
                    <a:bodyPr/>
                    <a:lstStyle/>
                    <a:p>
                      <a:pPr algn="l" fontAlgn="b">
                        <a:buNone/>
                      </a:pPr>
                      <a:r>
                        <a:rPr lang="sl-SI" sz="1500" u="none" strike="noStrike" dirty="0">
                          <a:effectLst/>
                          <a:latin typeface="Calibri" panose="020F0502020204030204" pitchFamily="34" charset="0"/>
                          <a:ea typeface="Calibri" panose="020F0502020204030204" pitchFamily="34" charset="0"/>
                          <a:cs typeface="Calibri" panose="020F0502020204030204" pitchFamily="34" charset="0"/>
                        </a:rPr>
                        <a:t>  1.600,00 € </a:t>
                      </a:r>
                      <a:endParaRPr lang="sl-SI"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solidFill>
                      <a:srgbClr val="B0D03B">
                        <a:alpha val="50196"/>
                      </a:srgbClr>
                    </a:solidFill>
                  </a:tcPr>
                </a:tc>
                <a:tc>
                  <a:txBody>
                    <a:bodyPr/>
                    <a:lstStyle/>
                    <a:p>
                      <a:pPr algn="l" fontAlgn="b">
                        <a:buNone/>
                      </a:pPr>
                      <a:r>
                        <a:rPr lang="sl-SI" sz="1500" u="none" strike="noStrike" dirty="0">
                          <a:effectLst/>
                          <a:latin typeface="Calibri" panose="020F0502020204030204" pitchFamily="34" charset="0"/>
                          <a:ea typeface="Calibri" panose="020F0502020204030204" pitchFamily="34" charset="0"/>
                          <a:cs typeface="Calibri" panose="020F0502020204030204" pitchFamily="34" charset="0"/>
                        </a:rPr>
                        <a:t>    9.600,00 € </a:t>
                      </a:r>
                      <a:endParaRPr lang="sl-SI"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solidFill>
                      <a:srgbClr val="B0D03B">
                        <a:alpha val="50196"/>
                      </a:srgbClr>
                    </a:solidFill>
                  </a:tcPr>
                </a:tc>
                <a:extLst>
                  <a:ext uri="{0D108BD9-81ED-4DB2-BD59-A6C34878D82A}">
                    <a16:rowId xmlns:a16="http://schemas.microsoft.com/office/drawing/2014/main" val="2579989633"/>
                  </a:ext>
                </a:extLst>
              </a:tr>
              <a:tr h="378055">
                <a:tc>
                  <a:txBody>
                    <a:bodyPr/>
                    <a:lstStyle/>
                    <a:p>
                      <a:pPr algn="l" fontAlgn="b">
                        <a:buNone/>
                      </a:pPr>
                      <a:r>
                        <a:rPr lang="sl-SI" sz="1500" u="none" strike="noStrike">
                          <a:effectLst/>
                          <a:latin typeface="Calibri" panose="020F0502020204030204" pitchFamily="34" charset="0"/>
                          <a:ea typeface="Calibri" panose="020F0502020204030204" pitchFamily="34" charset="0"/>
                          <a:cs typeface="Calibri" panose="020F0502020204030204" pitchFamily="34" charset="0"/>
                        </a:rPr>
                        <a:t>D. o. o.</a:t>
                      </a:r>
                      <a:endParaRPr lang="sl-SI" sz="15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tc>
                <a:tc>
                  <a:txBody>
                    <a:bodyPr/>
                    <a:lstStyle/>
                    <a:p>
                      <a:pPr algn="l" fontAlgn="b">
                        <a:buNone/>
                      </a:pPr>
                      <a:r>
                        <a:rPr lang="sl-SI" sz="1500" u="none" strike="noStrike" dirty="0">
                          <a:effectLst/>
                          <a:latin typeface="Calibri" panose="020F0502020204030204" pitchFamily="34" charset="0"/>
                          <a:ea typeface="Calibri" panose="020F0502020204030204" pitchFamily="34" charset="0"/>
                          <a:cs typeface="Calibri" panose="020F0502020204030204" pitchFamily="34" charset="0"/>
                        </a:rPr>
                        <a:t>zunanji s.</a:t>
                      </a:r>
                      <a:endParaRPr lang="sl-SI"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tc>
                <a:tc>
                  <a:txBody>
                    <a:bodyPr/>
                    <a:lstStyle/>
                    <a:p>
                      <a:pPr algn="l" fontAlgn="b">
                        <a:buNone/>
                      </a:pPr>
                      <a:r>
                        <a:rPr lang="sl-SI" sz="1500" u="none" strike="noStrike">
                          <a:effectLst/>
                          <a:latin typeface="Calibri" panose="020F0502020204030204" pitchFamily="34" charset="0"/>
                          <a:ea typeface="Calibri" panose="020F0502020204030204" pitchFamily="34" charset="0"/>
                          <a:cs typeface="Calibri" panose="020F0502020204030204" pitchFamily="34" charset="0"/>
                        </a:rPr>
                        <a:t>    5.000,00 € </a:t>
                      </a:r>
                      <a:endParaRPr lang="sl-SI" sz="15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tc>
                <a:tc>
                  <a:txBody>
                    <a:bodyPr/>
                    <a:lstStyle/>
                    <a:p>
                      <a:pPr algn="l" fontAlgn="b">
                        <a:buNone/>
                      </a:pPr>
                      <a:r>
                        <a:rPr lang="sl-SI" sz="1500" u="none" strike="noStrike" dirty="0">
                          <a:effectLst/>
                          <a:latin typeface="Calibri" panose="020F0502020204030204" pitchFamily="34" charset="0"/>
                          <a:ea typeface="Calibri" panose="020F0502020204030204" pitchFamily="34" charset="0"/>
                          <a:cs typeface="Calibri" panose="020F0502020204030204" pitchFamily="34" charset="0"/>
                        </a:rPr>
                        <a:t>    1.000,00 € </a:t>
                      </a:r>
                      <a:endParaRPr lang="sl-SI"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tc>
                <a:tc>
                  <a:txBody>
                    <a:bodyPr/>
                    <a:lstStyle/>
                    <a:p>
                      <a:pPr algn="r" fontAlgn="b">
                        <a:buNone/>
                      </a:pPr>
                      <a:r>
                        <a:rPr lang="sl-SI" sz="1500" u="none" strike="noStrike">
                          <a:effectLst/>
                          <a:latin typeface="Calibri" panose="020F0502020204030204" pitchFamily="34" charset="0"/>
                          <a:ea typeface="Calibri" panose="020F0502020204030204" pitchFamily="34" charset="0"/>
                          <a:cs typeface="Calibri" panose="020F0502020204030204" pitchFamily="34" charset="0"/>
                        </a:rPr>
                        <a:t>80%</a:t>
                      </a:r>
                      <a:endParaRPr lang="sl-SI" sz="15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tc>
                <a:tc>
                  <a:txBody>
                    <a:bodyPr/>
                    <a:lstStyle/>
                    <a:p>
                      <a:pPr algn="l" fontAlgn="b">
                        <a:buNone/>
                      </a:pPr>
                      <a:r>
                        <a:rPr lang="sl-SI" sz="1500" u="none" strike="noStrike" dirty="0">
                          <a:effectLst/>
                          <a:latin typeface="Calibri" panose="020F0502020204030204" pitchFamily="34" charset="0"/>
                          <a:ea typeface="Calibri" panose="020F0502020204030204" pitchFamily="34" charset="0"/>
                          <a:cs typeface="Calibri" panose="020F0502020204030204" pitchFamily="34" charset="0"/>
                        </a:rPr>
                        <a:t>    4.000,00 € </a:t>
                      </a:r>
                      <a:endParaRPr lang="sl-SI"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tc>
                <a:tc>
                  <a:txBody>
                    <a:bodyPr/>
                    <a:lstStyle/>
                    <a:p>
                      <a:pPr algn="l" fontAlgn="b">
                        <a:buNone/>
                      </a:pPr>
                      <a:r>
                        <a:rPr lang="sl-SI" sz="1500" u="none" strike="noStrike" dirty="0">
                          <a:effectLst/>
                          <a:latin typeface="Calibri" panose="020F0502020204030204" pitchFamily="34" charset="0"/>
                          <a:ea typeface="Calibri" panose="020F0502020204030204" pitchFamily="34" charset="0"/>
                          <a:cs typeface="Calibri" panose="020F0502020204030204" pitchFamily="34" charset="0"/>
                        </a:rPr>
                        <a:t>     800,00 € </a:t>
                      </a:r>
                      <a:endParaRPr lang="sl-SI"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tc>
                <a:tc>
                  <a:txBody>
                    <a:bodyPr/>
                    <a:lstStyle/>
                    <a:p>
                      <a:pPr algn="l" fontAlgn="b">
                        <a:buNone/>
                      </a:pPr>
                      <a:r>
                        <a:rPr lang="sl-SI" sz="1500" u="none" strike="noStrike">
                          <a:effectLst/>
                          <a:latin typeface="Calibri" panose="020F0502020204030204" pitchFamily="34" charset="0"/>
                          <a:ea typeface="Calibri" panose="020F0502020204030204" pitchFamily="34" charset="0"/>
                          <a:cs typeface="Calibri" panose="020F0502020204030204" pitchFamily="34" charset="0"/>
                        </a:rPr>
                        <a:t>    4.800,00 € </a:t>
                      </a:r>
                      <a:endParaRPr lang="sl-SI" sz="15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tc>
                <a:extLst>
                  <a:ext uri="{0D108BD9-81ED-4DB2-BD59-A6C34878D82A}">
                    <a16:rowId xmlns:a16="http://schemas.microsoft.com/office/drawing/2014/main" val="220137348"/>
                  </a:ext>
                </a:extLst>
              </a:tr>
              <a:tr h="378055">
                <a:tc>
                  <a:txBody>
                    <a:bodyPr/>
                    <a:lstStyle/>
                    <a:p>
                      <a:pPr algn="l" fontAlgn="b">
                        <a:buNone/>
                      </a:pPr>
                      <a:r>
                        <a:rPr lang="sl-SI" sz="1500" u="none" strike="noStrike" dirty="0">
                          <a:effectLst/>
                          <a:latin typeface="Calibri" panose="020F0502020204030204" pitchFamily="34" charset="0"/>
                          <a:ea typeface="Calibri" panose="020F0502020204030204" pitchFamily="34" charset="0"/>
                          <a:cs typeface="Calibri" panose="020F0502020204030204" pitchFamily="34" charset="0"/>
                        </a:rPr>
                        <a:t>D. o. o.</a:t>
                      </a:r>
                      <a:endParaRPr lang="sl-SI"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solidFill>
                      <a:srgbClr val="B0D03B">
                        <a:alpha val="50196"/>
                      </a:srgbClr>
                    </a:solidFill>
                  </a:tcPr>
                </a:tc>
                <a:tc>
                  <a:txBody>
                    <a:bodyPr/>
                    <a:lstStyle/>
                    <a:p>
                      <a:pPr algn="l" fontAlgn="b">
                        <a:buNone/>
                      </a:pPr>
                      <a:r>
                        <a:rPr lang="sl-SI" sz="1500" u="none" strike="noStrike" dirty="0">
                          <a:effectLst/>
                          <a:latin typeface="Calibri" panose="020F0502020204030204" pitchFamily="34" charset="0"/>
                          <a:ea typeface="Calibri" panose="020F0502020204030204" pitchFamily="34" charset="0"/>
                          <a:cs typeface="Calibri" panose="020F0502020204030204" pitchFamily="34" charset="0"/>
                        </a:rPr>
                        <a:t>oprema</a:t>
                      </a:r>
                      <a:endParaRPr lang="sl-SI"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solidFill>
                      <a:srgbClr val="B0D03B">
                        <a:alpha val="50196"/>
                      </a:srgbClr>
                    </a:solidFill>
                  </a:tcPr>
                </a:tc>
                <a:tc>
                  <a:txBody>
                    <a:bodyPr/>
                    <a:lstStyle/>
                    <a:p>
                      <a:pPr algn="l" fontAlgn="b">
                        <a:buNone/>
                      </a:pPr>
                      <a:r>
                        <a:rPr lang="sl-SI" sz="1500" u="none" strike="noStrike" dirty="0">
                          <a:effectLst/>
                          <a:latin typeface="Calibri" panose="020F0502020204030204" pitchFamily="34" charset="0"/>
                          <a:ea typeface="Calibri" panose="020F0502020204030204" pitchFamily="34" charset="0"/>
                          <a:cs typeface="Calibri" panose="020F0502020204030204" pitchFamily="34" charset="0"/>
                        </a:rPr>
                        <a:t>    5.000,00 € </a:t>
                      </a:r>
                      <a:endParaRPr lang="sl-SI"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solidFill>
                      <a:srgbClr val="B0D03B">
                        <a:alpha val="50196"/>
                      </a:srgbClr>
                    </a:solidFill>
                  </a:tcPr>
                </a:tc>
                <a:tc>
                  <a:txBody>
                    <a:bodyPr/>
                    <a:lstStyle/>
                    <a:p>
                      <a:pPr algn="l" fontAlgn="b">
                        <a:buNone/>
                      </a:pPr>
                      <a:r>
                        <a:rPr lang="sl-SI" sz="1500" u="none" strike="noStrike" dirty="0">
                          <a:effectLst/>
                          <a:latin typeface="Calibri" panose="020F0502020204030204" pitchFamily="34" charset="0"/>
                          <a:ea typeface="Calibri" panose="020F0502020204030204" pitchFamily="34" charset="0"/>
                          <a:cs typeface="Calibri" panose="020F0502020204030204" pitchFamily="34" charset="0"/>
                        </a:rPr>
                        <a:t>    1.000,00 € </a:t>
                      </a:r>
                      <a:endParaRPr lang="sl-SI"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solidFill>
                      <a:srgbClr val="B0D03B">
                        <a:alpha val="50196"/>
                      </a:srgbClr>
                    </a:solidFill>
                  </a:tcPr>
                </a:tc>
                <a:tc>
                  <a:txBody>
                    <a:bodyPr/>
                    <a:lstStyle/>
                    <a:p>
                      <a:pPr algn="r" fontAlgn="b">
                        <a:buNone/>
                      </a:pPr>
                      <a:r>
                        <a:rPr lang="sl-SI" sz="1500" u="none" strike="noStrike" dirty="0">
                          <a:effectLst/>
                          <a:latin typeface="Calibri" panose="020F0502020204030204" pitchFamily="34" charset="0"/>
                          <a:ea typeface="Calibri" panose="020F0502020204030204" pitchFamily="34" charset="0"/>
                          <a:cs typeface="Calibri" panose="020F0502020204030204" pitchFamily="34" charset="0"/>
                        </a:rPr>
                        <a:t>80%</a:t>
                      </a:r>
                      <a:endParaRPr lang="sl-SI"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solidFill>
                      <a:srgbClr val="B0D03B">
                        <a:alpha val="50196"/>
                      </a:srgbClr>
                    </a:solidFill>
                  </a:tcPr>
                </a:tc>
                <a:tc>
                  <a:txBody>
                    <a:bodyPr/>
                    <a:lstStyle/>
                    <a:p>
                      <a:pPr algn="l" fontAlgn="b">
                        <a:buNone/>
                      </a:pPr>
                      <a:r>
                        <a:rPr lang="sl-SI" sz="1500" u="none" strike="noStrike" dirty="0">
                          <a:effectLst/>
                          <a:latin typeface="Calibri" panose="020F0502020204030204" pitchFamily="34" charset="0"/>
                          <a:ea typeface="Calibri" panose="020F0502020204030204" pitchFamily="34" charset="0"/>
                          <a:cs typeface="Calibri" panose="020F0502020204030204" pitchFamily="34" charset="0"/>
                        </a:rPr>
                        <a:t>    4.000,00 € </a:t>
                      </a:r>
                      <a:endParaRPr lang="sl-SI"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solidFill>
                      <a:srgbClr val="B0D03B">
                        <a:alpha val="50196"/>
                      </a:srgbClr>
                    </a:solidFill>
                  </a:tcPr>
                </a:tc>
                <a:tc>
                  <a:txBody>
                    <a:bodyPr/>
                    <a:lstStyle/>
                    <a:p>
                      <a:pPr algn="l" fontAlgn="b">
                        <a:buNone/>
                      </a:pPr>
                      <a:r>
                        <a:rPr lang="sl-SI" sz="1500" u="none" strike="noStrike" dirty="0">
                          <a:effectLst/>
                          <a:latin typeface="Calibri" panose="020F0502020204030204" pitchFamily="34" charset="0"/>
                          <a:ea typeface="Calibri" panose="020F0502020204030204" pitchFamily="34" charset="0"/>
                          <a:cs typeface="Calibri" panose="020F0502020204030204" pitchFamily="34" charset="0"/>
                        </a:rPr>
                        <a:t>     800,00 € </a:t>
                      </a:r>
                      <a:endParaRPr lang="sl-SI"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solidFill>
                      <a:srgbClr val="B0D03B">
                        <a:alpha val="50196"/>
                      </a:srgbClr>
                    </a:solidFill>
                  </a:tcPr>
                </a:tc>
                <a:tc>
                  <a:txBody>
                    <a:bodyPr/>
                    <a:lstStyle/>
                    <a:p>
                      <a:pPr algn="l" fontAlgn="b">
                        <a:buNone/>
                      </a:pPr>
                      <a:r>
                        <a:rPr lang="sl-SI" sz="1500" u="none" strike="noStrike" dirty="0">
                          <a:effectLst/>
                          <a:latin typeface="Calibri" panose="020F0502020204030204" pitchFamily="34" charset="0"/>
                          <a:ea typeface="Calibri" panose="020F0502020204030204" pitchFamily="34" charset="0"/>
                          <a:cs typeface="Calibri" panose="020F0502020204030204" pitchFamily="34" charset="0"/>
                        </a:rPr>
                        <a:t>    4.800,00 € </a:t>
                      </a:r>
                      <a:endParaRPr lang="sl-SI"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solidFill>
                      <a:srgbClr val="B0D03B">
                        <a:alpha val="50196"/>
                      </a:srgbClr>
                    </a:solidFill>
                  </a:tcPr>
                </a:tc>
                <a:extLst>
                  <a:ext uri="{0D108BD9-81ED-4DB2-BD59-A6C34878D82A}">
                    <a16:rowId xmlns:a16="http://schemas.microsoft.com/office/drawing/2014/main" val="3566259940"/>
                  </a:ext>
                </a:extLst>
              </a:tr>
              <a:tr h="378055">
                <a:tc>
                  <a:txBody>
                    <a:bodyPr/>
                    <a:lstStyle/>
                    <a:p>
                      <a:pPr algn="l" fontAlgn="b">
                        <a:buNone/>
                      </a:pPr>
                      <a:r>
                        <a:rPr lang="sl-SI" sz="1500" u="none" strike="noStrike" dirty="0">
                          <a:effectLst/>
                          <a:latin typeface="Calibri" panose="020F0502020204030204" pitchFamily="34" charset="0"/>
                          <a:ea typeface="Calibri" panose="020F0502020204030204" pitchFamily="34" charset="0"/>
                          <a:cs typeface="Calibri" panose="020F0502020204030204" pitchFamily="34" charset="0"/>
                        </a:rPr>
                        <a:t>Skupaj</a:t>
                      </a:r>
                      <a:endParaRPr lang="sl-SI"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solidFill>
                      <a:srgbClr val="B0D03B"/>
                    </a:solidFill>
                  </a:tcPr>
                </a:tc>
                <a:tc>
                  <a:txBody>
                    <a:bodyPr/>
                    <a:lstStyle/>
                    <a:p>
                      <a:pPr algn="l" fontAlgn="b">
                        <a:buNone/>
                      </a:pPr>
                      <a:endParaRPr lang="sl-SI"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solidFill>
                      <a:srgbClr val="B0D03B"/>
                    </a:solidFill>
                  </a:tcPr>
                </a:tc>
                <a:tc>
                  <a:txBody>
                    <a:bodyPr/>
                    <a:lstStyle/>
                    <a:p>
                      <a:pPr algn="l" fontAlgn="b">
                        <a:buNone/>
                      </a:pPr>
                      <a:r>
                        <a:rPr lang="sl-SI" sz="1500" u="none" strike="noStrike" dirty="0">
                          <a:effectLst/>
                          <a:latin typeface="Calibri" panose="020F0502020204030204" pitchFamily="34" charset="0"/>
                          <a:ea typeface="Calibri" panose="020F0502020204030204" pitchFamily="34" charset="0"/>
                          <a:cs typeface="Calibri" panose="020F0502020204030204" pitchFamily="34" charset="0"/>
                        </a:rPr>
                        <a:t>  70.000,00 € </a:t>
                      </a:r>
                      <a:endParaRPr lang="sl-SI"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solidFill>
                      <a:srgbClr val="B0D03B"/>
                    </a:solidFill>
                  </a:tcPr>
                </a:tc>
                <a:tc>
                  <a:txBody>
                    <a:bodyPr/>
                    <a:lstStyle/>
                    <a:p>
                      <a:pPr algn="l" fontAlgn="b">
                        <a:buNone/>
                      </a:pPr>
                      <a:r>
                        <a:rPr lang="sl-SI" sz="1500" u="none" strike="noStrike" dirty="0">
                          <a:effectLst/>
                          <a:latin typeface="Calibri" panose="020F0502020204030204" pitchFamily="34" charset="0"/>
                          <a:ea typeface="Calibri" panose="020F0502020204030204" pitchFamily="34" charset="0"/>
                          <a:cs typeface="Calibri" panose="020F0502020204030204" pitchFamily="34" charset="0"/>
                        </a:rPr>
                        <a:t>  14.000,00 € </a:t>
                      </a:r>
                      <a:endParaRPr lang="sl-SI"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solidFill>
                      <a:srgbClr val="B0D03B"/>
                    </a:solidFill>
                  </a:tcPr>
                </a:tc>
                <a:tc>
                  <a:txBody>
                    <a:bodyPr/>
                    <a:lstStyle/>
                    <a:p>
                      <a:pPr algn="l" fontAlgn="b">
                        <a:buNone/>
                      </a:pPr>
                      <a:endParaRPr lang="sl-SI"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solidFill>
                      <a:srgbClr val="B0D03B"/>
                    </a:solidFill>
                  </a:tcPr>
                </a:tc>
                <a:tc>
                  <a:txBody>
                    <a:bodyPr/>
                    <a:lstStyle/>
                    <a:p>
                      <a:pPr algn="l" fontAlgn="b">
                        <a:buNone/>
                      </a:pPr>
                      <a:r>
                        <a:rPr lang="sl-SI" sz="1500" u="none" strike="noStrike" dirty="0">
                          <a:effectLst/>
                          <a:latin typeface="Calibri" panose="020F0502020204030204" pitchFamily="34" charset="0"/>
                          <a:ea typeface="Calibri" panose="020F0502020204030204" pitchFamily="34" charset="0"/>
                          <a:cs typeface="Calibri" panose="020F0502020204030204" pitchFamily="34" charset="0"/>
                        </a:rPr>
                        <a:t>  48.500,00 € </a:t>
                      </a:r>
                      <a:endParaRPr lang="sl-SI"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solidFill>
                      <a:srgbClr val="B0D03B"/>
                    </a:solidFill>
                  </a:tcPr>
                </a:tc>
                <a:tc>
                  <a:txBody>
                    <a:bodyPr/>
                    <a:lstStyle/>
                    <a:p>
                      <a:pPr algn="l" fontAlgn="b">
                        <a:buNone/>
                      </a:pPr>
                      <a:r>
                        <a:rPr lang="sl-SI" sz="1500" u="none" strike="noStrike" dirty="0">
                          <a:effectLst/>
                          <a:latin typeface="Calibri" panose="020F0502020204030204" pitchFamily="34" charset="0"/>
                          <a:ea typeface="Calibri" panose="020F0502020204030204" pitchFamily="34" charset="0"/>
                          <a:cs typeface="Calibri" panose="020F0502020204030204" pitchFamily="34" charset="0"/>
                        </a:rPr>
                        <a:t>  9.700,00 € </a:t>
                      </a:r>
                      <a:endParaRPr lang="sl-SI"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solidFill>
                      <a:srgbClr val="B0D03B"/>
                    </a:solidFill>
                  </a:tcPr>
                </a:tc>
                <a:tc>
                  <a:txBody>
                    <a:bodyPr/>
                    <a:lstStyle/>
                    <a:p>
                      <a:pPr algn="l" fontAlgn="b">
                        <a:buNone/>
                      </a:pPr>
                      <a:r>
                        <a:rPr lang="sl-SI" sz="1500" u="none" strike="noStrike" dirty="0">
                          <a:effectLst/>
                          <a:latin typeface="Calibri" panose="020F0502020204030204" pitchFamily="34" charset="0"/>
                          <a:ea typeface="Calibri" panose="020F0502020204030204" pitchFamily="34" charset="0"/>
                          <a:cs typeface="Calibri" panose="020F0502020204030204" pitchFamily="34" charset="0"/>
                        </a:rPr>
                        <a:t>  58.200,00 € </a:t>
                      </a:r>
                      <a:endParaRPr lang="sl-SI"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28" marR="6928" marT="6928" marB="0" anchor="b">
                    <a:solidFill>
                      <a:srgbClr val="B0D03B"/>
                    </a:solidFill>
                  </a:tcPr>
                </a:tc>
                <a:extLst>
                  <a:ext uri="{0D108BD9-81ED-4DB2-BD59-A6C34878D82A}">
                    <a16:rowId xmlns:a16="http://schemas.microsoft.com/office/drawing/2014/main" val="3700106201"/>
                  </a:ext>
                </a:extLst>
              </a:tr>
            </a:tbl>
          </a:graphicData>
        </a:graphic>
      </p:graphicFrame>
    </p:spTree>
    <p:extLst>
      <p:ext uri="{BB962C8B-B14F-4D97-AF65-F5344CB8AC3E}">
        <p14:creationId xmlns:p14="http://schemas.microsoft.com/office/powerpoint/2010/main" val="592619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70B826C4-C45D-73B1-98BA-DD6190621AAD}"/>
            </a:ext>
          </a:extLst>
        </p:cNvPr>
        <p:cNvGrpSpPr/>
        <p:nvPr/>
      </p:nvGrpSpPr>
      <p:grpSpPr>
        <a:xfrm>
          <a:off x="0" y="0"/>
          <a:ext cx="0" cy="0"/>
          <a:chOff x="0" y="0"/>
          <a:chExt cx="0" cy="0"/>
        </a:xfrm>
      </p:grpSpPr>
      <p:sp>
        <p:nvSpPr>
          <p:cNvPr id="117" name="Google Shape;117;p27">
            <a:extLst>
              <a:ext uri="{FF2B5EF4-FFF2-40B4-BE49-F238E27FC236}">
                <a16:creationId xmlns:a16="http://schemas.microsoft.com/office/drawing/2014/main" id="{09447CE5-E7E7-D356-0F4A-68AD50F2CDB1}"/>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l-SI" b="1" dirty="0">
                <a:latin typeface="Calibri" panose="020F0502020204030204" pitchFamily="34" charset="0"/>
                <a:ea typeface="Calibri" panose="020F0502020204030204" pitchFamily="34" charset="0"/>
                <a:cs typeface="Calibri" panose="020F0502020204030204" pitchFamily="34" charset="0"/>
              </a:rPr>
              <a:t>DNEVNI RED DELAVNICE</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118" name="Google Shape;118;p27">
            <a:extLst>
              <a:ext uri="{FF2B5EF4-FFF2-40B4-BE49-F238E27FC236}">
                <a16:creationId xmlns:a16="http://schemas.microsoft.com/office/drawing/2014/main" id="{5469D18B-3992-EFCA-821D-718A183C75C5}"/>
              </a:ext>
            </a:extLst>
          </p:cNvPr>
          <p:cNvSpPr txBox="1">
            <a:spLocks noGrp="1"/>
          </p:cNvSpPr>
          <p:nvPr>
            <p:ph type="body" idx="1"/>
          </p:nvPr>
        </p:nvSpPr>
        <p:spPr>
          <a:xfrm>
            <a:off x="311700" y="1407857"/>
            <a:ext cx="6145661" cy="1419300"/>
          </a:xfrm>
          <a:prstGeom prst="rect">
            <a:avLst/>
          </a:prstGeom>
          <a:noFill/>
        </p:spPr>
        <p:txBody>
          <a:bodyPr spcFirstLastPara="1" wrap="square" lIns="91425" tIns="91425" rIns="91425" bIns="91425" anchor="t" anchorCtr="0">
            <a:noAutofit/>
          </a:bodyPr>
          <a:lstStyle/>
          <a:p>
            <a:pPr marL="0" indent="0">
              <a:spcAft>
                <a:spcPts val="1200"/>
              </a:spcAft>
              <a:buClr>
                <a:srgbClr val="B0D03B"/>
              </a:buClr>
              <a:buNone/>
            </a:pPr>
            <a:r>
              <a:rPr lang="sl-SI" b="1" dirty="0">
                <a:solidFill>
                  <a:srgbClr val="B0D03B"/>
                </a:solidFill>
                <a:latin typeface="Calibri" panose="020F0502020204030204" pitchFamily="34" charset="0"/>
                <a:ea typeface="Calibri" panose="020F0502020204030204" pitchFamily="34" charset="0"/>
                <a:cs typeface="Calibri" panose="020F0502020204030204" pitchFamily="34" charset="0"/>
              </a:rPr>
              <a:t>16:00 – 17:15 </a:t>
            </a:r>
            <a:r>
              <a:rPr lang="sl-SI" dirty="0">
                <a:latin typeface="Calibri" panose="020F0502020204030204" pitchFamily="34" charset="0"/>
                <a:ea typeface="Calibri" panose="020F0502020204030204" pitchFamily="34" charset="0"/>
                <a:cs typeface="Calibri" panose="020F0502020204030204" pitchFamily="34" charset="0"/>
              </a:rPr>
              <a:t>Predstavitev 2. javni poziv LAS</a:t>
            </a:r>
          </a:p>
          <a:p>
            <a:pPr marL="0" indent="0">
              <a:spcAft>
                <a:spcPts val="1200"/>
              </a:spcAft>
              <a:buClr>
                <a:srgbClr val="B0D03B"/>
              </a:buClr>
              <a:buNone/>
            </a:pPr>
            <a:r>
              <a:rPr lang="sl-SI" b="1" dirty="0">
                <a:solidFill>
                  <a:srgbClr val="B0D03B"/>
                </a:solidFill>
                <a:latin typeface="Calibri" panose="020F0502020204030204" pitchFamily="34" charset="0"/>
                <a:ea typeface="Calibri" panose="020F0502020204030204" pitchFamily="34" charset="0"/>
                <a:cs typeface="Calibri" panose="020F0502020204030204" pitchFamily="34" charset="0"/>
              </a:rPr>
              <a:t>17:15 – 17:40 </a:t>
            </a:r>
            <a:r>
              <a:rPr lang="sl-SI" dirty="0">
                <a:latin typeface="Calibri" panose="020F0502020204030204" pitchFamily="34" charset="0"/>
                <a:ea typeface="Calibri" panose="020F0502020204030204" pitchFamily="34" charset="0"/>
                <a:cs typeface="Calibri" panose="020F0502020204030204" pitchFamily="34" charset="0"/>
              </a:rPr>
              <a:t>Izpolnjevanje vloge v aplikaciji in finančni načrt</a:t>
            </a:r>
          </a:p>
          <a:p>
            <a:pPr marL="0" indent="0">
              <a:spcAft>
                <a:spcPts val="1200"/>
              </a:spcAft>
              <a:buClr>
                <a:srgbClr val="B0D03B"/>
              </a:buClr>
              <a:buNone/>
            </a:pPr>
            <a:r>
              <a:rPr lang="sl-SI" b="1" dirty="0">
                <a:solidFill>
                  <a:srgbClr val="B0D03B"/>
                </a:solidFill>
                <a:latin typeface="Calibri" panose="020F0502020204030204" pitchFamily="34" charset="0"/>
                <a:ea typeface="Calibri" panose="020F0502020204030204" pitchFamily="34" charset="0"/>
                <a:cs typeface="Calibri" panose="020F0502020204030204" pitchFamily="34" charset="0"/>
              </a:rPr>
              <a:t>17:40 – 18:00 </a:t>
            </a:r>
            <a:r>
              <a:rPr lang="sl-SI" dirty="0">
                <a:latin typeface="Calibri" panose="020F0502020204030204" pitchFamily="34" charset="0"/>
                <a:ea typeface="Calibri" panose="020F0502020204030204" pitchFamily="34" charset="0"/>
                <a:cs typeface="Calibri" panose="020F0502020204030204" pitchFamily="34" charset="0"/>
              </a:rPr>
              <a:t>Vprašanja in odgovor</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23" name="Google Shape;123;p27">
            <a:extLst>
              <a:ext uri="{FF2B5EF4-FFF2-40B4-BE49-F238E27FC236}">
                <a16:creationId xmlns:a16="http://schemas.microsoft.com/office/drawing/2014/main" id="{0C1A56EC-52FA-AF5A-4A42-A43C281B5F3E}"/>
              </a:ext>
            </a:extLst>
          </p:cNvPr>
          <p:cNvSpPr txBox="1">
            <a:spLocks noGrp="1"/>
          </p:cNvSpPr>
          <p:nvPr>
            <p:ph type="body" idx="1"/>
          </p:nvPr>
        </p:nvSpPr>
        <p:spPr>
          <a:xfrm>
            <a:off x="1" y="4438650"/>
            <a:ext cx="9144000" cy="704849"/>
          </a:xfrm>
          <a:prstGeom prst="rect">
            <a:avLst/>
          </a:prstGeom>
          <a:solidFill>
            <a:srgbClr val="B0D03B"/>
          </a:solidFill>
        </p:spPr>
        <p:txBody>
          <a:bodyPr spcFirstLastPara="1" wrap="square" lIns="91425" tIns="91425" rIns="91425" bIns="91425" anchor="t" anchorCtr="0">
            <a:noAutofit/>
          </a:bodyPr>
          <a:lstStyle/>
          <a:p>
            <a:pPr marL="114300" indent="0" algn="ctr">
              <a:buNone/>
            </a:pP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Dogodek je javnega značaja in tako ne moremo zagotoviti, da se bodo vse informacije izmenjane na delavnici obravnavale kot poslovna skrivnost. </a:t>
            </a:r>
          </a:p>
        </p:txBody>
      </p:sp>
      <p:sp>
        <p:nvSpPr>
          <p:cNvPr id="17" name="Rectangle 2">
            <a:extLst>
              <a:ext uri="{FF2B5EF4-FFF2-40B4-BE49-F238E27FC236}">
                <a16:creationId xmlns:a16="http://schemas.microsoft.com/office/drawing/2014/main" id="{A58626ED-B73F-E322-CC81-E8827181119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5348CE46-436D-D145-4404-63D767E86E4E}"/>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20" name="Slika 19">
            <a:extLst>
              <a:ext uri="{FF2B5EF4-FFF2-40B4-BE49-F238E27FC236}">
                <a16:creationId xmlns:a16="http://schemas.microsoft.com/office/drawing/2014/main" id="{71B0FFD0-F5AB-8B3C-3C86-F2E1A388234E}"/>
              </a:ext>
            </a:extLst>
          </p:cNvPr>
          <p:cNvPicPr>
            <a:picLocks noChangeAspect="1"/>
          </p:cNvPicPr>
          <p:nvPr/>
        </p:nvPicPr>
        <p:blipFill>
          <a:blip r:embed="rId3"/>
          <a:stretch>
            <a:fillRect/>
          </a:stretch>
        </p:blipFill>
        <p:spPr>
          <a:xfrm>
            <a:off x="0" y="3735643"/>
            <a:ext cx="9144000" cy="656833"/>
          </a:xfrm>
          <a:prstGeom prst="rect">
            <a:avLst/>
          </a:prstGeom>
        </p:spPr>
      </p:pic>
      <p:cxnSp>
        <p:nvCxnSpPr>
          <p:cNvPr id="22" name="Raven povezovalnik 21">
            <a:extLst>
              <a:ext uri="{FF2B5EF4-FFF2-40B4-BE49-F238E27FC236}">
                <a16:creationId xmlns:a16="http://schemas.microsoft.com/office/drawing/2014/main" id="{E94513C0-19F5-3893-E709-9964D681B854}"/>
              </a:ext>
            </a:extLst>
          </p:cNvPr>
          <p:cNvCxnSpPr/>
          <p:nvPr/>
        </p:nvCxnSpPr>
        <p:spPr>
          <a:xfrm>
            <a:off x="0" y="91440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cxnSp>
        <p:nvCxnSpPr>
          <p:cNvPr id="25" name="Raven povezovalnik 24">
            <a:extLst>
              <a:ext uri="{FF2B5EF4-FFF2-40B4-BE49-F238E27FC236}">
                <a16:creationId xmlns:a16="http://schemas.microsoft.com/office/drawing/2014/main" id="{7E5F544D-63BB-3CDD-2123-51224CD5FB18}"/>
              </a:ext>
            </a:extLst>
          </p:cNvPr>
          <p:cNvCxnSpPr/>
          <p:nvPr/>
        </p:nvCxnSpPr>
        <p:spPr>
          <a:xfrm>
            <a:off x="0" y="97155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pic>
        <p:nvPicPr>
          <p:cNvPr id="3" name="Grafika 2" descr="Stopwatch with solid fill">
            <a:extLst>
              <a:ext uri="{FF2B5EF4-FFF2-40B4-BE49-F238E27FC236}">
                <a16:creationId xmlns:a16="http://schemas.microsoft.com/office/drawing/2014/main" id="{8CF268DF-116D-4AAA-1B4F-F6B7CDC843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27058" y="1299701"/>
            <a:ext cx="2107791" cy="2107791"/>
          </a:xfrm>
          <a:prstGeom prst="rect">
            <a:avLst/>
          </a:prstGeom>
        </p:spPr>
      </p:pic>
    </p:spTree>
    <p:extLst>
      <p:ext uri="{BB962C8B-B14F-4D97-AF65-F5344CB8AC3E}">
        <p14:creationId xmlns:p14="http://schemas.microsoft.com/office/powerpoint/2010/main" val="1332196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a:extLst>
              <a:ext uri="{FF2B5EF4-FFF2-40B4-BE49-F238E27FC236}">
                <a16:creationId xmlns:a16="http://schemas.microsoft.com/office/drawing/2014/main" id="{9975A112-1539-C6B3-F9A0-6D9C375F4906}"/>
              </a:ext>
            </a:extLst>
          </p:cNvPr>
          <p:cNvPicPr>
            <a:picLocks noChangeAspect="1"/>
          </p:cNvPicPr>
          <p:nvPr/>
        </p:nvPicPr>
        <p:blipFill>
          <a:blip r:embed="rId3"/>
          <a:stretch>
            <a:fillRect/>
          </a:stretch>
        </p:blipFill>
        <p:spPr>
          <a:xfrm>
            <a:off x="270387" y="0"/>
            <a:ext cx="8603226" cy="5143500"/>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Rokopis 9">
                <a:extLst>
                  <a:ext uri="{FF2B5EF4-FFF2-40B4-BE49-F238E27FC236}">
                    <a16:creationId xmlns:a16="http://schemas.microsoft.com/office/drawing/2014/main" id="{9FDB4B30-04CD-697A-D5BD-42E9142F0BB1}"/>
                  </a:ext>
                </a:extLst>
              </p14:cNvPr>
              <p14:cNvContentPartPr/>
              <p14:nvPr/>
            </p14:nvContentPartPr>
            <p14:xfrm>
              <a:off x="7992993" y="3003182"/>
              <a:ext cx="360" cy="360"/>
            </p14:xfrm>
          </p:contentPart>
        </mc:Choice>
        <mc:Fallback xmlns="">
          <p:pic>
            <p:nvPicPr>
              <p:cNvPr id="10" name="Rokopis 9">
                <a:extLst>
                  <a:ext uri="{FF2B5EF4-FFF2-40B4-BE49-F238E27FC236}">
                    <a16:creationId xmlns:a16="http://schemas.microsoft.com/office/drawing/2014/main" id="{9FDB4B30-04CD-697A-D5BD-42E9142F0BB1}"/>
                  </a:ext>
                </a:extLst>
              </p:cNvPr>
              <p:cNvPicPr/>
              <p:nvPr/>
            </p:nvPicPr>
            <p:blipFill>
              <a:blip r:embed="rId9"/>
              <a:stretch>
                <a:fillRect/>
              </a:stretch>
            </p:blipFill>
            <p:spPr>
              <a:xfrm>
                <a:off x="7986873" y="2997062"/>
                <a:ext cx="12600" cy="12600"/>
              </a:xfrm>
              <a:prstGeom prst="rect">
                <a:avLst/>
              </a:prstGeom>
            </p:spPr>
          </p:pic>
        </mc:Fallback>
      </mc:AlternateContent>
    </p:spTree>
    <p:extLst>
      <p:ext uri="{BB962C8B-B14F-4D97-AF65-F5344CB8AC3E}">
        <p14:creationId xmlns:p14="http://schemas.microsoft.com/office/powerpoint/2010/main" val="3274876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E6AB08AA-B225-CF32-AF26-9FC59C0F7D6D}"/>
            </a:ext>
          </a:extLst>
        </p:cNvPr>
        <p:cNvGrpSpPr/>
        <p:nvPr/>
      </p:nvGrpSpPr>
      <p:grpSpPr>
        <a:xfrm>
          <a:off x="0" y="0"/>
          <a:ext cx="0" cy="0"/>
          <a:chOff x="0" y="0"/>
          <a:chExt cx="0" cy="0"/>
        </a:xfrm>
      </p:grpSpPr>
      <p:sp>
        <p:nvSpPr>
          <p:cNvPr id="117" name="Google Shape;117;p27">
            <a:extLst>
              <a:ext uri="{FF2B5EF4-FFF2-40B4-BE49-F238E27FC236}">
                <a16:creationId xmlns:a16="http://schemas.microsoft.com/office/drawing/2014/main" id="{F83D41F4-2697-4805-A3CB-842F233CC179}"/>
              </a:ext>
            </a:extLst>
          </p:cNvPr>
          <p:cNvSpPr txBox="1">
            <a:spLocks noGrp="1"/>
          </p:cNvSpPr>
          <p:nvPr>
            <p:ph type="title"/>
          </p:nvPr>
        </p:nvSpPr>
        <p:spPr>
          <a:xfrm>
            <a:off x="311700" y="445025"/>
            <a:ext cx="8984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l-SI" b="1" dirty="0">
                <a:latin typeface="Calibri" panose="020F0502020204030204" pitchFamily="34" charset="0"/>
                <a:ea typeface="Calibri" panose="020F0502020204030204" pitchFamily="34" charset="0"/>
                <a:cs typeface="Calibri" panose="020F0502020204030204" pitchFamily="34" charset="0"/>
              </a:rPr>
              <a:t>PRIMER IZRAČUNA SOFINANCIRANJA – NEINVESTICIJSKI PROJEKT</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F79E8B7C-BA9A-7F70-2189-D518421D552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71B7C0AB-4409-F185-7BDB-C5E09CFD98CD}"/>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20" name="Slika 19">
            <a:extLst>
              <a:ext uri="{FF2B5EF4-FFF2-40B4-BE49-F238E27FC236}">
                <a16:creationId xmlns:a16="http://schemas.microsoft.com/office/drawing/2014/main" id="{4AA842E5-09AA-142F-A8D0-0269118546BC}"/>
              </a:ext>
            </a:extLst>
          </p:cNvPr>
          <p:cNvPicPr>
            <a:picLocks noChangeAspect="1"/>
          </p:cNvPicPr>
          <p:nvPr/>
        </p:nvPicPr>
        <p:blipFill>
          <a:blip r:embed="rId3"/>
          <a:stretch>
            <a:fillRect/>
          </a:stretch>
        </p:blipFill>
        <p:spPr>
          <a:xfrm>
            <a:off x="0" y="4486667"/>
            <a:ext cx="9144000" cy="656833"/>
          </a:xfrm>
          <a:prstGeom prst="rect">
            <a:avLst/>
          </a:prstGeom>
        </p:spPr>
      </p:pic>
      <p:cxnSp>
        <p:nvCxnSpPr>
          <p:cNvPr id="22" name="Raven povezovalnik 21">
            <a:extLst>
              <a:ext uri="{FF2B5EF4-FFF2-40B4-BE49-F238E27FC236}">
                <a16:creationId xmlns:a16="http://schemas.microsoft.com/office/drawing/2014/main" id="{7E547176-AE56-5FF0-E9DA-66A451F2C3D0}"/>
              </a:ext>
            </a:extLst>
          </p:cNvPr>
          <p:cNvCxnSpPr/>
          <p:nvPr/>
        </p:nvCxnSpPr>
        <p:spPr>
          <a:xfrm>
            <a:off x="0" y="91440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cxnSp>
        <p:nvCxnSpPr>
          <p:cNvPr id="25" name="Raven povezovalnik 24">
            <a:extLst>
              <a:ext uri="{FF2B5EF4-FFF2-40B4-BE49-F238E27FC236}">
                <a16:creationId xmlns:a16="http://schemas.microsoft.com/office/drawing/2014/main" id="{3F90AB08-4504-6DEB-A586-867BC4524FED}"/>
              </a:ext>
            </a:extLst>
          </p:cNvPr>
          <p:cNvCxnSpPr/>
          <p:nvPr/>
        </p:nvCxnSpPr>
        <p:spPr>
          <a:xfrm>
            <a:off x="0" y="97155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graphicFrame>
        <p:nvGraphicFramePr>
          <p:cNvPr id="4" name="Tabela 3">
            <a:extLst>
              <a:ext uri="{FF2B5EF4-FFF2-40B4-BE49-F238E27FC236}">
                <a16:creationId xmlns:a16="http://schemas.microsoft.com/office/drawing/2014/main" id="{E6558266-CAE8-5104-487D-2965DD033A27}"/>
              </a:ext>
            </a:extLst>
          </p:cNvPr>
          <p:cNvGraphicFramePr>
            <a:graphicFrameLocks noGrp="1"/>
          </p:cNvGraphicFramePr>
          <p:nvPr>
            <p:extLst>
              <p:ext uri="{D42A27DB-BD31-4B8C-83A1-F6EECF244321}">
                <p14:modId xmlns:p14="http://schemas.microsoft.com/office/powerpoint/2010/main" val="1432640881"/>
              </p:ext>
            </p:extLst>
          </p:nvPr>
        </p:nvGraphicFramePr>
        <p:xfrm>
          <a:off x="9427" y="1908046"/>
          <a:ext cx="8823424" cy="1740380"/>
        </p:xfrm>
        <a:graphic>
          <a:graphicData uri="http://schemas.openxmlformats.org/drawingml/2006/table">
            <a:tbl>
              <a:tblPr/>
              <a:tblGrid>
                <a:gridCol w="1371069">
                  <a:extLst>
                    <a:ext uri="{9D8B030D-6E8A-4147-A177-3AD203B41FA5}">
                      <a16:colId xmlns:a16="http://schemas.microsoft.com/office/drawing/2014/main" val="3928196833"/>
                    </a:ext>
                  </a:extLst>
                </a:gridCol>
                <a:gridCol w="1311878">
                  <a:extLst>
                    <a:ext uri="{9D8B030D-6E8A-4147-A177-3AD203B41FA5}">
                      <a16:colId xmlns:a16="http://schemas.microsoft.com/office/drawing/2014/main" val="2775866751"/>
                    </a:ext>
                  </a:extLst>
                </a:gridCol>
                <a:gridCol w="1069347">
                  <a:extLst>
                    <a:ext uri="{9D8B030D-6E8A-4147-A177-3AD203B41FA5}">
                      <a16:colId xmlns:a16="http://schemas.microsoft.com/office/drawing/2014/main" val="2601024617"/>
                    </a:ext>
                  </a:extLst>
                </a:gridCol>
                <a:gridCol w="1069347">
                  <a:extLst>
                    <a:ext uri="{9D8B030D-6E8A-4147-A177-3AD203B41FA5}">
                      <a16:colId xmlns:a16="http://schemas.microsoft.com/office/drawing/2014/main" val="3025886393"/>
                    </a:ext>
                  </a:extLst>
                </a:gridCol>
                <a:gridCol w="793742">
                  <a:extLst>
                    <a:ext uri="{9D8B030D-6E8A-4147-A177-3AD203B41FA5}">
                      <a16:colId xmlns:a16="http://schemas.microsoft.com/office/drawing/2014/main" val="176243779"/>
                    </a:ext>
                  </a:extLst>
                </a:gridCol>
                <a:gridCol w="1069347">
                  <a:extLst>
                    <a:ext uri="{9D8B030D-6E8A-4147-A177-3AD203B41FA5}">
                      <a16:colId xmlns:a16="http://schemas.microsoft.com/office/drawing/2014/main" val="1164220929"/>
                    </a:ext>
                  </a:extLst>
                </a:gridCol>
                <a:gridCol w="1069347">
                  <a:extLst>
                    <a:ext uri="{9D8B030D-6E8A-4147-A177-3AD203B41FA5}">
                      <a16:colId xmlns:a16="http://schemas.microsoft.com/office/drawing/2014/main" val="4147811595"/>
                    </a:ext>
                  </a:extLst>
                </a:gridCol>
                <a:gridCol w="1069347">
                  <a:extLst>
                    <a:ext uri="{9D8B030D-6E8A-4147-A177-3AD203B41FA5}">
                      <a16:colId xmlns:a16="http://schemas.microsoft.com/office/drawing/2014/main" val="2838468609"/>
                    </a:ext>
                  </a:extLst>
                </a:gridCol>
              </a:tblGrid>
              <a:tr h="235559">
                <a:tc rowSpan="2">
                  <a:txBody>
                    <a:bodyPr/>
                    <a:lstStyle/>
                    <a:p>
                      <a:pPr algn="l" rtl="0" fontAlgn="b">
                        <a:buNone/>
                      </a:pPr>
                      <a:r>
                        <a:rPr lang="sl-SI" sz="1400" b="1" i="0" u="none" strike="noStrike" dirty="0">
                          <a:solidFill>
                            <a:srgbClr val="000000"/>
                          </a:solidFill>
                          <a:effectLst/>
                          <a:latin typeface="Calibri" panose="020F0502020204030204" pitchFamily="34" charset="0"/>
                        </a:rPr>
                        <a:t>Partner</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D03B"/>
                    </a:solidFill>
                  </a:tcPr>
                </a:tc>
                <a:tc rowSpan="2">
                  <a:txBody>
                    <a:bodyPr/>
                    <a:lstStyle/>
                    <a:p>
                      <a:pPr algn="ctr" rtl="0" fontAlgn="b">
                        <a:buNone/>
                      </a:pPr>
                      <a:r>
                        <a:rPr lang="sl-SI" sz="1400" b="1" i="0" u="none" strike="noStrike" dirty="0">
                          <a:solidFill>
                            <a:srgbClr val="000000"/>
                          </a:solidFill>
                          <a:effectLst/>
                          <a:latin typeface="Calibri" panose="020F0502020204030204" pitchFamily="34" charset="0"/>
                        </a:rPr>
                        <a:t>Vrsta stroška</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D03B"/>
                    </a:solidFill>
                  </a:tcPr>
                </a:tc>
                <a:tc rowSpan="2">
                  <a:txBody>
                    <a:bodyPr/>
                    <a:lstStyle/>
                    <a:p>
                      <a:pPr algn="ctr" rtl="0" fontAlgn="b">
                        <a:buNone/>
                      </a:pPr>
                      <a:r>
                        <a:rPr lang="sl-SI" sz="1400" b="1" i="0" u="none" strike="noStrike" dirty="0">
                          <a:solidFill>
                            <a:srgbClr val="000000"/>
                          </a:solidFill>
                          <a:effectLst/>
                          <a:latin typeface="Calibri" panose="020F0502020204030204" pitchFamily="34" charset="0"/>
                        </a:rPr>
                        <a:t>Višina upravičenega stroška</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D03B"/>
                    </a:solidFill>
                  </a:tcPr>
                </a:tc>
                <a:tc>
                  <a:txBody>
                    <a:bodyPr/>
                    <a:lstStyle/>
                    <a:p>
                      <a:pPr algn="ctr" rtl="0" fontAlgn="b">
                        <a:buNone/>
                      </a:pPr>
                      <a:r>
                        <a:rPr lang="sl-SI" sz="1400" b="1" i="0" u="none" strike="noStrike">
                          <a:solidFill>
                            <a:srgbClr val="000000"/>
                          </a:solidFill>
                          <a:effectLst/>
                          <a:latin typeface="Calibri" panose="020F0502020204030204" pitchFamily="34" charset="0"/>
                        </a:rPr>
                        <a:t>Pavšal </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0D03B"/>
                    </a:solidFill>
                  </a:tcPr>
                </a:tc>
                <a:tc rowSpan="2">
                  <a:txBody>
                    <a:bodyPr/>
                    <a:lstStyle/>
                    <a:p>
                      <a:pPr algn="ctr" rtl="0" fontAlgn="b">
                        <a:buNone/>
                      </a:pPr>
                      <a:r>
                        <a:rPr lang="sl-SI" sz="1400" b="1" i="0" u="none" strike="noStrike">
                          <a:solidFill>
                            <a:srgbClr val="000000"/>
                          </a:solidFill>
                          <a:effectLst/>
                          <a:latin typeface="Calibri" panose="020F0502020204030204" pitchFamily="34" charset="0"/>
                        </a:rPr>
                        <a:t>Stopnja podpore</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D03B"/>
                    </a:solidFill>
                  </a:tcPr>
                </a:tc>
                <a:tc gridSpan="3">
                  <a:txBody>
                    <a:bodyPr/>
                    <a:lstStyle/>
                    <a:p>
                      <a:pPr algn="ctr" rtl="0" fontAlgn="b">
                        <a:buNone/>
                      </a:pPr>
                      <a:r>
                        <a:rPr lang="sl-SI" sz="1400" b="1" i="0" u="none" strike="noStrike">
                          <a:solidFill>
                            <a:srgbClr val="000000"/>
                          </a:solidFill>
                          <a:effectLst/>
                          <a:latin typeface="Calibri" panose="020F0502020204030204" pitchFamily="34" charset="0"/>
                        </a:rPr>
                        <a:t>Podpora</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D03B"/>
                    </a:solidFill>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1078608222"/>
                  </a:ext>
                </a:extLst>
              </a:tr>
              <a:tr h="505327">
                <a:tc vMerge="1">
                  <a:txBody>
                    <a:bodyPr/>
                    <a:lstStyle/>
                    <a:p>
                      <a:endParaRPr lang="sl-SI"/>
                    </a:p>
                  </a:txBody>
                  <a:tcPr/>
                </a:tc>
                <a:tc vMerge="1">
                  <a:txBody>
                    <a:bodyPr/>
                    <a:lstStyle/>
                    <a:p>
                      <a:endParaRPr lang="sl-SI"/>
                    </a:p>
                  </a:txBody>
                  <a:tcPr/>
                </a:tc>
                <a:tc vMerge="1">
                  <a:txBody>
                    <a:bodyPr/>
                    <a:lstStyle/>
                    <a:p>
                      <a:endParaRPr lang="sl-SI"/>
                    </a:p>
                  </a:txBody>
                  <a:tcPr/>
                </a:tc>
                <a:tc>
                  <a:txBody>
                    <a:bodyPr/>
                    <a:lstStyle/>
                    <a:p>
                      <a:pPr algn="ctr" rtl="0" fontAlgn="b">
                        <a:buNone/>
                      </a:pPr>
                      <a:r>
                        <a:rPr lang="sl-SI" sz="1400" b="1" i="0" u="none" strike="noStrike" dirty="0">
                          <a:solidFill>
                            <a:srgbClr val="000000"/>
                          </a:solidFill>
                          <a:effectLst/>
                          <a:latin typeface="Calibri" panose="020F0502020204030204" pitchFamily="34" charset="0"/>
                        </a:rPr>
                        <a:t>40%</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B0D03B"/>
                    </a:solidFill>
                  </a:tcPr>
                </a:tc>
                <a:tc vMerge="1">
                  <a:txBody>
                    <a:bodyPr/>
                    <a:lstStyle/>
                    <a:p>
                      <a:endParaRPr lang="sl-SI"/>
                    </a:p>
                  </a:txBody>
                  <a:tcPr/>
                </a:tc>
                <a:tc>
                  <a:txBody>
                    <a:bodyPr/>
                    <a:lstStyle/>
                    <a:p>
                      <a:pPr algn="ctr" rtl="0" fontAlgn="b">
                        <a:buNone/>
                      </a:pPr>
                      <a:r>
                        <a:rPr lang="sl-SI" sz="1400" b="1" i="0" u="none" strike="noStrike" dirty="0">
                          <a:solidFill>
                            <a:srgbClr val="000000"/>
                          </a:solidFill>
                          <a:effectLst/>
                          <a:latin typeface="Calibri" panose="020F0502020204030204" pitchFamily="34" charset="0"/>
                        </a:rPr>
                        <a:t>Upravičeni stroški</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D03B"/>
                    </a:solidFill>
                  </a:tcPr>
                </a:tc>
                <a:tc>
                  <a:txBody>
                    <a:bodyPr/>
                    <a:lstStyle/>
                    <a:p>
                      <a:pPr algn="ctr" rtl="0" fontAlgn="b">
                        <a:buNone/>
                      </a:pPr>
                      <a:r>
                        <a:rPr lang="sl-SI" sz="1400" b="1" i="0" u="none" strike="noStrike" dirty="0">
                          <a:solidFill>
                            <a:srgbClr val="000000"/>
                          </a:solidFill>
                          <a:effectLst/>
                          <a:latin typeface="Calibri" panose="020F0502020204030204" pitchFamily="34" charset="0"/>
                        </a:rPr>
                        <a:t>Pavšal</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D03B"/>
                    </a:solidFill>
                  </a:tcPr>
                </a:tc>
                <a:tc>
                  <a:txBody>
                    <a:bodyPr/>
                    <a:lstStyle/>
                    <a:p>
                      <a:pPr algn="ctr" rtl="0" fontAlgn="b">
                        <a:buNone/>
                      </a:pPr>
                      <a:r>
                        <a:rPr lang="sl-SI" sz="1400" b="1" i="0" u="none" strike="noStrike" dirty="0">
                          <a:solidFill>
                            <a:srgbClr val="000000"/>
                          </a:solidFill>
                          <a:effectLst/>
                          <a:latin typeface="Calibri" panose="020F0502020204030204" pitchFamily="34" charset="0"/>
                        </a:rPr>
                        <a:t>Financiranje skupaj</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D03B"/>
                    </a:solidFill>
                  </a:tcPr>
                </a:tc>
                <a:extLst>
                  <a:ext uri="{0D108BD9-81ED-4DB2-BD59-A6C34878D82A}">
                    <a16:rowId xmlns:a16="http://schemas.microsoft.com/office/drawing/2014/main" val="593406414"/>
                  </a:ext>
                </a:extLst>
              </a:tr>
              <a:tr h="235559">
                <a:tc>
                  <a:txBody>
                    <a:bodyPr/>
                    <a:lstStyle/>
                    <a:p>
                      <a:pPr algn="l" rtl="0" fontAlgn="b">
                        <a:buNone/>
                      </a:pPr>
                      <a:r>
                        <a:rPr lang="sl-SI" sz="1400" b="0" i="0" u="none" strike="noStrike">
                          <a:solidFill>
                            <a:srgbClr val="000000"/>
                          </a:solidFill>
                          <a:effectLst/>
                          <a:latin typeface="Calibri" panose="020F0502020204030204" pitchFamily="34" charset="0"/>
                        </a:rPr>
                        <a:t>Muzej</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D"/>
                    </a:solidFill>
                  </a:tcPr>
                </a:tc>
                <a:tc>
                  <a:txBody>
                    <a:bodyPr/>
                    <a:lstStyle/>
                    <a:p>
                      <a:pPr algn="l" rtl="0" fontAlgn="b">
                        <a:buNone/>
                      </a:pPr>
                      <a:r>
                        <a:rPr lang="sl-SI" sz="1400" b="0" i="0" u="none" strike="noStrike">
                          <a:solidFill>
                            <a:srgbClr val="000000"/>
                          </a:solidFill>
                          <a:effectLst/>
                          <a:latin typeface="Calibri" panose="020F0502020204030204" pitchFamily="34" charset="0"/>
                        </a:rPr>
                        <a:t>strošek dela</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D"/>
                    </a:solidFill>
                  </a:tcPr>
                </a:tc>
                <a:tc>
                  <a:txBody>
                    <a:bodyPr/>
                    <a:lstStyle/>
                    <a:p>
                      <a:pPr algn="r" rtl="0" fontAlgn="b">
                        <a:buNone/>
                      </a:pPr>
                      <a:r>
                        <a:rPr lang="sl-SI" sz="1400" b="0" i="0" u="none" strike="noStrike">
                          <a:solidFill>
                            <a:srgbClr val="000000"/>
                          </a:solidFill>
                          <a:effectLst/>
                          <a:latin typeface="Calibri" panose="020F0502020204030204" pitchFamily="34" charset="0"/>
                        </a:rPr>
                        <a:t>50.000,00 €</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D"/>
                    </a:solidFill>
                  </a:tcPr>
                </a:tc>
                <a:tc>
                  <a:txBody>
                    <a:bodyPr/>
                    <a:lstStyle/>
                    <a:p>
                      <a:pPr algn="r" rtl="0" fontAlgn="b">
                        <a:buNone/>
                      </a:pPr>
                      <a:r>
                        <a:rPr lang="sl-SI" sz="1400" b="0" i="0" u="none" strike="noStrike">
                          <a:solidFill>
                            <a:srgbClr val="000000"/>
                          </a:solidFill>
                          <a:effectLst/>
                          <a:latin typeface="Calibri" panose="020F0502020204030204" pitchFamily="34" charset="0"/>
                        </a:rPr>
                        <a:t>20.000,00 €</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D"/>
                    </a:solidFill>
                  </a:tcPr>
                </a:tc>
                <a:tc>
                  <a:txBody>
                    <a:bodyPr/>
                    <a:lstStyle/>
                    <a:p>
                      <a:pPr algn="r" rtl="0" fontAlgn="b">
                        <a:buNone/>
                      </a:pPr>
                      <a:r>
                        <a:rPr lang="sl-SI" sz="1400" b="0" i="0" u="none" strike="noStrike">
                          <a:solidFill>
                            <a:srgbClr val="000000"/>
                          </a:solidFill>
                          <a:effectLst/>
                          <a:latin typeface="Calibri" panose="020F0502020204030204" pitchFamily="34" charset="0"/>
                        </a:rPr>
                        <a:t>80%</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D"/>
                    </a:solidFill>
                  </a:tcPr>
                </a:tc>
                <a:tc>
                  <a:txBody>
                    <a:bodyPr/>
                    <a:lstStyle/>
                    <a:p>
                      <a:pPr algn="r" rtl="0" fontAlgn="b">
                        <a:buNone/>
                      </a:pPr>
                      <a:r>
                        <a:rPr lang="sl-SI" sz="1400" b="0" i="0" u="none" strike="noStrike">
                          <a:solidFill>
                            <a:srgbClr val="000000"/>
                          </a:solidFill>
                          <a:effectLst/>
                          <a:latin typeface="Calibri" panose="020F0502020204030204" pitchFamily="34" charset="0"/>
                        </a:rPr>
                        <a:t>40.000,00 €</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D"/>
                    </a:solidFill>
                  </a:tcPr>
                </a:tc>
                <a:tc>
                  <a:txBody>
                    <a:bodyPr/>
                    <a:lstStyle/>
                    <a:p>
                      <a:pPr algn="r" rtl="0" fontAlgn="b">
                        <a:buNone/>
                      </a:pPr>
                      <a:r>
                        <a:rPr lang="sl-SI" sz="1400" b="0" i="0" u="none" strike="noStrike">
                          <a:solidFill>
                            <a:srgbClr val="000000"/>
                          </a:solidFill>
                          <a:effectLst/>
                          <a:latin typeface="Calibri" panose="020F0502020204030204" pitchFamily="34" charset="0"/>
                        </a:rPr>
                        <a:t>16.000,00 €</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D"/>
                    </a:solidFill>
                  </a:tcPr>
                </a:tc>
                <a:tc>
                  <a:txBody>
                    <a:bodyPr/>
                    <a:lstStyle/>
                    <a:p>
                      <a:pPr algn="r" rtl="0" fontAlgn="b">
                        <a:buNone/>
                      </a:pPr>
                      <a:r>
                        <a:rPr lang="sl-SI" sz="1400" b="0" i="0" u="none" strike="noStrike">
                          <a:solidFill>
                            <a:srgbClr val="000000"/>
                          </a:solidFill>
                          <a:effectLst/>
                          <a:latin typeface="Calibri" panose="020F0502020204030204" pitchFamily="34" charset="0"/>
                        </a:rPr>
                        <a:t>56.000,00 €</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D"/>
                    </a:solidFill>
                  </a:tcPr>
                </a:tc>
                <a:extLst>
                  <a:ext uri="{0D108BD9-81ED-4DB2-BD59-A6C34878D82A}">
                    <a16:rowId xmlns:a16="http://schemas.microsoft.com/office/drawing/2014/main" val="3008754328"/>
                  </a:ext>
                </a:extLst>
              </a:tr>
              <a:tr h="235559">
                <a:tc>
                  <a:txBody>
                    <a:bodyPr/>
                    <a:lstStyle/>
                    <a:p>
                      <a:pPr algn="l" rtl="0" fontAlgn="b">
                        <a:buNone/>
                      </a:pPr>
                      <a:r>
                        <a:rPr lang="sl-SI" sz="1400" b="0" i="0" u="none" strike="noStrike">
                          <a:solidFill>
                            <a:srgbClr val="000000"/>
                          </a:solidFill>
                          <a:effectLst/>
                          <a:latin typeface="Calibri" panose="020F0502020204030204" pitchFamily="34" charset="0"/>
                        </a:rPr>
                        <a:t>Društvo</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9BF"/>
                    </a:solidFill>
                  </a:tcPr>
                </a:tc>
                <a:tc>
                  <a:txBody>
                    <a:bodyPr/>
                    <a:lstStyle/>
                    <a:p>
                      <a:pPr algn="l" rtl="0" fontAlgn="b">
                        <a:buNone/>
                      </a:pPr>
                      <a:r>
                        <a:rPr lang="sl-SI" sz="1400" b="0" i="0" u="none" strike="noStrike">
                          <a:solidFill>
                            <a:srgbClr val="000000"/>
                          </a:solidFill>
                          <a:effectLst/>
                          <a:latin typeface="Calibri" panose="020F0502020204030204" pitchFamily="34" charset="0"/>
                        </a:rPr>
                        <a:t>strošek dela</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9BF"/>
                    </a:solidFill>
                  </a:tcPr>
                </a:tc>
                <a:tc>
                  <a:txBody>
                    <a:bodyPr/>
                    <a:lstStyle/>
                    <a:p>
                      <a:pPr algn="r" rtl="0" fontAlgn="b">
                        <a:buNone/>
                      </a:pPr>
                      <a:r>
                        <a:rPr lang="sl-SI" sz="1400" b="0" i="0" u="none" strike="noStrike">
                          <a:solidFill>
                            <a:srgbClr val="000000"/>
                          </a:solidFill>
                          <a:effectLst/>
                          <a:latin typeface="Calibri" panose="020F0502020204030204" pitchFamily="34" charset="0"/>
                        </a:rPr>
                        <a:t>10.000,00 €</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9BF"/>
                    </a:solidFill>
                  </a:tcPr>
                </a:tc>
                <a:tc>
                  <a:txBody>
                    <a:bodyPr/>
                    <a:lstStyle/>
                    <a:p>
                      <a:pPr algn="r" rtl="0" fontAlgn="b">
                        <a:buNone/>
                      </a:pPr>
                      <a:r>
                        <a:rPr lang="sl-SI" sz="1400" b="0" i="0" u="none" strike="noStrike">
                          <a:solidFill>
                            <a:srgbClr val="000000"/>
                          </a:solidFill>
                          <a:effectLst/>
                          <a:latin typeface="Calibri" panose="020F0502020204030204" pitchFamily="34" charset="0"/>
                        </a:rPr>
                        <a:t>4.000,00 €</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9BF"/>
                    </a:solidFill>
                  </a:tcPr>
                </a:tc>
                <a:tc>
                  <a:txBody>
                    <a:bodyPr/>
                    <a:lstStyle/>
                    <a:p>
                      <a:pPr algn="r" rtl="0" fontAlgn="b">
                        <a:buNone/>
                      </a:pPr>
                      <a:r>
                        <a:rPr lang="sl-SI" sz="1400" b="0" i="0" u="none" strike="noStrike">
                          <a:solidFill>
                            <a:srgbClr val="000000"/>
                          </a:solidFill>
                          <a:effectLst/>
                          <a:latin typeface="Calibri" panose="020F0502020204030204" pitchFamily="34" charset="0"/>
                        </a:rPr>
                        <a:t>80%</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9BF"/>
                    </a:solidFill>
                  </a:tcPr>
                </a:tc>
                <a:tc>
                  <a:txBody>
                    <a:bodyPr/>
                    <a:lstStyle/>
                    <a:p>
                      <a:pPr algn="r" rtl="0" fontAlgn="b">
                        <a:buNone/>
                      </a:pPr>
                      <a:r>
                        <a:rPr lang="sl-SI" sz="1400" b="0" i="0" u="none" strike="noStrike">
                          <a:solidFill>
                            <a:srgbClr val="000000"/>
                          </a:solidFill>
                          <a:effectLst/>
                          <a:latin typeface="Calibri" panose="020F0502020204030204" pitchFamily="34" charset="0"/>
                        </a:rPr>
                        <a:t>8.000,00 €</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9BF"/>
                    </a:solidFill>
                  </a:tcPr>
                </a:tc>
                <a:tc>
                  <a:txBody>
                    <a:bodyPr/>
                    <a:lstStyle/>
                    <a:p>
                      <a:pPr algn="r" rtl="0" fontAlgn="b">
                        <a:buNone/>
                      </a:pPr>
                      <a:r>
                        <a:rPr lang="sl-SI" sz="1400" b="0" i="0" u="none" strike="noStrike" dirty="0">
                          <a:solidFill>
                            <a:srgbClr val="000000"/>
                          </a:solidFill>
                          <a:effectLst/>
                          <a:latin typeface="Calibri" panose="020F0502020204030204" pitchFamily="34" charset="0"/>
                        </a:rPr>
                        <a:t>3.200,00 €</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9BF"/>
                    </a:solidFill>
                  </a:tcPr>
                </a:tc>
                <a:tc>
                  <a:txBody>
                    <a:bodyPr/>
                    <a:lstStyle/>
                    <a:p>
                      <a:pPr algn="r" rtl="0" fontAlgn="b">
                        <a:buNone/>
                      </a:pPr>
                      <a:r>
                        <a:rPr lang="sl-SI" sz="1400" b="0" i="0" u="none" strike="noStrike">
                          <a:solidFill>
                            <a:srgbClr val="000000"/>
                          </a:solidFill>
                          <a:effectLst/>
                          <a:latin typeface="Calibri" panose="020F0502020204030204" pitchFamily="34" charset="0"/>
                        </a:rPr>
                        <a:t>11.200,00 €</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9BF"/>
                    </a:solidFill>
                  </a:tcPr>
                </a:tc>
                <a:extLst>
                  <a:ext uri="{0D108BD9-81ED-4DB2-BD59-A6C34878D82A}">
                    <a16:rowId xmlns:a16="http://schemas.microsoft.com/office/drawing/2014/main" val="229826169"/>
                  </a:ext>
                </a:extLst>
              </a:tr>
              <a:tr h="258176">
                <a:tc>
                  <a:txBody>
                    <a:bodyPr/>
                    <a:lstStyle/>
                    <a:p>
                      <a:pPr algn="l" rtl="0" fontAlgn="b">
                        <a:buNone/>
                      </a:pPr>
                      <a:r>
                        <a:rPr lang="sl-SI" sz="1400" b="0" i="0" u="none" strike="noStrike" dirty="0">
                          <a:solidFill>
                            <a:srgbClr val="000000"/>
                          </a:solidFill>
                          <a:effectLst/>
                          <a:latin typeface="Calibri" panose="020F0502020204030204" pitchFamily="34" charset="0"/>
                        </a:rPr>
                        <a:t>Razvojna agencija</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D"/>
                    </a:solidFill>
                  </a:tcPr>
                </a:tc>
                <a:tc>
                  <a:txBody>
                    <a:bodyPr/>
                    <a:lstStyle/>
                    <a:p>
                      <a:pPr algn="l" rtl="0" fontAlgn="b">
                        <a:buNone/>
                      </a:pPr>
                      <a:r>
                        <a:rPr lang="sl-SI" sz="1400" b="0" i="0" u="none" strike="noStrike">
                          <a:solidFill>
                            <a:srgbClr val="000000"/>
                          </a:solidFill>
                          <a:effectLst/>
                          <a:latin typeface="Calibri" panose="020F0502020204030204" pitchFamily="34" charset="0"/>
                        </a:rPr>
                        <a:t>strošek dela</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D"/>
                    </a:solidFill>
                  </a:tcPr>
                </a:tc>
                <a:tc>
                  <a:txBody>
                    <a:bodyPr/>
                    <a:lstStyle/>
                    <a:p>
                      <a:pPr algn="r" rtl="0" fontAlgn="b">
                        <a:buNone/>
                      </a:pPr>
                      <a:r>
                        <a:rPr lang="sl-SI" sz="1400" b="0" i="0" u="none" strike="noStrike">
                          <a:solidFill>
                            <a:srgbClr val="000000"/>
                          </a:solidFill>
                          <a:effectLst/>
                          <a:latin typeface="Calibri" panose="020F0502020204030204" pitchFamily="34" charset="0"/>
                        </a:rPr>
                        <a:t>20.000,00 €</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D"/>
                    </a:solidFill>
                  </a:tcPr>
                </a:tc>
                <a:tc>
                  <a:txBody>
                    <a:bodyPr/>
                    <a:lstStyle/>
                    <a:p>
                      <a:pPr algn="r" rtl="0" fontAlgn="b">
                        <a:buNone/>
                      </a:pPr>
                      <a:r>
                        <a:rPr lang="sl-SI" sz="1400" b="0" i="0" u="none" strike="noStrike">
                          <a:solidFill>
                            <a:srgbClr val="000000"/>
                          </a:solidFill>
                          <a:effectLst/>
                          <a:latin typeface="Calibri" panose="020F0502020204030204" pitchFamily="34" charset="0"/>
                        </a:rPr>
                        <a:t>8.000,00 €</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D"/>
                    </a:solidFill>
                  </a:tcPr>
                </a:tc>
                <a:tc>
                  <a:txBody>
                    <a:bodyPr/>
                    <a:lstStyle/>
                    <a:p>
                      <a:pPr algn="r" rtl="0" fontAlgn="b">
                        <a:buNone/>
                      </a:pPr>
                      <a:r>
                        <a:rPr lang="sl-SI" sz="1400" b="0" i="0" u="none" strike="noStrike">
                          <a:solidFill>
                            <a:srgbClr val="000000"/>
                          </a:solidFill>
                          <a:effectLst/>
                          <a:latin typeface="Calibri" panose="020F0502020204030204" pitchFamily="34" charset="0"/>
                        </a:rPr>
                        <a:t>80%</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D"/>
                    </a:solidFill>
                  </a:tcPr>
                </a:tc>
                <a:tc>
                  <a:txBody>
                    <a:bodyPr/>
                    <a:lstStyle/>
                    <a:p>
                      <a:pPr algn="r" rtl="0" fontAlgn="b">
                        <a:buNone/>
                      </a:pPr>
                      <a:r>
                        <a:rPr lang="sl-SI" sz="1400" b="0" i="0" u="none" strike="noStrike">
                          <a:solidFill>
                            <a:srgbClr val="000000"/>
                          </a:solidFill>
                          <a:effectLst/>
                          <a:latin typeface="Calibri" panose="020F0502020204030204" pitchFamily="34" charset="0"/>
                        </a:rPr>
                        <a:t>16.000,00 €</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D"/>
                    </a:solidFill>
                  </a:tcPr>
                </a:tc>
                <a:tc>
                  <a:txBody>
                    <a:bodyPr/>
                    <a:lstStyle/>
                    <a:p>
                      <a:pPr algn="r" rtl="0" fontAlgn="b">
                        <a:buNone/>
                      </a:pPr>
                      <a:r>
                        <a:rPr lang="sl-SI" sz="1400" b="0" i="0" u="none" strike="noStrike" dirty="0">
                          <a:solidFill>
                            <a:srgbClr val="000000"/>
                          </a:solidFill>
                          <a:effectLst/>
                          <a:latin typeface="Calibri" panose="020F0502020204030204" pitchFamily="34" charset="0"/>
                        </a:rPr>
                        <a:t>6.400,00 €</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D"/>
                    </a:solidFill>
                  </a:tcPr>
                </a:tc>
                <a:tc>
                  <a:txBody>
                    <a:bodyPr/>
                    <a:lstStyle/>
                    <a:p>
                      <a:pPr algn="r" rtl="0" fontAlgn="b">
                        <a:buNone/>
                      </a:pPr>
                      <a:r>
                        <a:rPr lang="sl-SI" sz="1400" b="0" i="0" u="none" strike="noStrike" dirty="0">
                          <a:solidFill>
                            <a:srgbClr val="000000"/>
                          </a:solidFill>
                          <a:effectLst/>
                          <a:latin typeface="Calibri" panose="020F0502020204030204" pitchFamily="34" charset="0"/>
                        </a:rPr>
                        <a:t>22.400,00 €</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D"/>
                    </a:solidFill>
                  </a:tcPr>
                </a:tc>
                <a:extLst>
                  <a:ext uri="{0D108BD9-81ED-4DB2-BD59-A6C34878D82A}">
                    <a16:rowId xmlns:a16="http://schemas.microsoft.com/office/drawing/2014/main" val="3772707630"/>
                  </a:ext>
                </a:extLst>
              </a:tr>
              <a:tr h="270200">
                <a:tc>
                  <a:txBody>
                    <a:bodyPr/>
                    <a:lstStyle/>
                    <a:p>
                      <a:pPr algn="l" rtl="0" fontAlgn="b">
                        <a:buNone/>
                      </a:pPr>
                      <a:r>
                        <a:rPr lang="sl-SI" sz="1400" b="0" i="0" u="none" strike="noStrike">
                          <a:solidFill>
                            <a:srgbClr val="000000"/>
                          </a:solidFill>
                          <a:effectLst/>
                          <a:latin typeface="Calibri" panose="020F0502020204030204" pitchFamily="34" charset="0"/>
                        </a:rPr>
                        <a:t>Skupaj</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D03B"/>
                    </a:solidFill>
                  </a:tcPr>
                </a:tc>
                <a:tc>
                  <a:txBody>
                    <a:bodyPr/>
                    <a:lstStyle/>
                    <a:p>
                      <a:pPr algn="l" fontAlgn="b">
                        <a:buNone/>
                      </a:pPr>
                      <a:r>
                        <a:rPr lang="sl-SI" sz="1600" b="0" i="0" u="none" strike="noStrike">
                          <a:solidFill>
                            <a:srgbClr val="000000"/>
                          </a:solidFill>
                          <a:effectLst/>
                          <a:latin typeface="Arial" panose="020B0604020202020204" pitchFamily="34" charset="0"/>
                        </a:rPr>
                        <a:t> </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D03B"/>
                    </a:solidFill>
                  </a:tcPr>
                </a:tc>
                <a:tc>
                  <a:txBody>
                    <a:bodyPr/>
                    <a:lstStyle/>
                    <a:p>
                      <a:pPr algn="r" rtl="0" fontAlgn="b">
                        <a:buNone/>
                      </a:pPr>
                      <a:r>
                        <a:rPr lang="sl-SI" sz="1400" b="0" i="0" u="none" strike="noStrike" dirty="0">
                          <a:solidFill>
                            <a:srgbClr val="000000"/>
                          </a:solidFill>
                          <a:effectLst/>
                          <a:latin typeface="Calibri" panose="020F0502020204030204" pitchFamily="34" charset="0"/>
                        </a:rPr>
                        <a:t>80.000,00 €</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D03B"/>
                    </a:solidFill>
                  </a:tcPr>
                </a:tc>
                <a:tc>
                  <a:txBody>
                    <a:bodyPr/>
                    <a:lstStyle/>
                    <a:p>
                      <a:pPr algn="r" rtl="0" fontAlgn="b">
                        <a:buNone/>
                      </a:pPr>
                      <a:r>
                        <a:rPr lang="sl-SI" sz="1400" b="0" i="0" u="none" strike="noStrike" dirty="0">
                          <a:solidFill>
                            <a:srgbClr val="000000"/>
                          </a:solidFill>
                          <a:effectLst/>
                          <a:latin typeface="Calibri" panose="020F0502020204030204" pitchFamily="34" charset="0"/>
                        </a:rPr>
                        <a:t>32.000,00 €</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D03B"/>
                    </a:solidFill>
                  </a:tcPr>
                </a:tc>
                <a:tc>
                  <a:txBody>
                    <a:bodyPr/>
                    <a:lstStyle/>
                    <a:p>
                      <a:pPr algn="r" rtl="0" fontAlgn="b">
                        <a:buNone/>
                      </a:pPr>
                      <a:r>
                        <a:rPr lang="sl-SI" sz="1400" b="0" i="0" u="none" strike="noStrike">
                          <a:solidFill>
                            <a:srgbClr val="000000"/>
                          </a:solidFill>
                          <a:effectLst/>
                          <a:latin typeface="Calibri" panose="020F0502020204030204" pitchFamily="34" charset="0"/>
                        </a:rPr>
                        <a:t> </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D03B"/>
                    </a:solidFill>
                  </a:tcPr>
                </a:tc>
                <a:tc>
                  <a:txBody>
                    <a:bodyPr/>
                    <a:lstStyle/>
                    <a:p>
                      <a:pPr algn="r" rtl="0" fontAlgn="b">
                        <a:buNone/>
                      </a:pPr>
                      <a:r>
                        <a:rPr lang="sl-SI" sz="1400" b="0" i="0" u="none" strike="noStrike" dirty="0">
                          <a:solidFill>
                            <a:srgbClr val="000000"/>
                          </a:solidFill>
                          <a:effectLst/>
                          <a:latin typeface="Calibri" panose="020F0502020204030204" pitchFamily="34" charset="0"/>
                        </a:rPr>
                        <a:t>64.000,00 €</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D03B"/>
                    </a:solidFill>
                  </a:tcPr>
                </a:tc>
                <a:tc>
                  <a:txBody>
                    <a:bodyPr/>
                    <a:lstStyle/>
                    <a:p>
                      <a:pPr algn="r" rtl="0" fontAlgn="b">
                        <a:buNone/>
                      </a:pPr>
                      <a:r>
                        <a:rPr lang="sl-SI" sz="1400" b="0" i="0" u="none" strike="noStrike" dirty="0">
                          <a:solidFill>
                            <a:srgbClr val="000000"/>
                          </a:solidFill>
                          <a:effectLst/>
                          <a:latin typeface="Calibri" panose="020F0502020204030204" pitchFamily="34" charset="0"/>
                        </a:rPr>
                        <a:t>25.600,00 €</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D03B"/>
                    </a:solidFill>
                  </a:tcPr>
                </a:tc>
                <a:tc>
                  <a:txBody>
                    <a:bodyPr/>
                    <a:lstStyle/>
                    <a:p>
                      <a:pPr algn="r" rtl="0" fontAlgn="b">
                        <a:buNone/>
                      </a:pPr>
                      <a:r>
                        <a:rPr lang="sl-SI" sz="1400" b="0" i="0" u="none" strike="noStrike" dirty="0">
                          <a:solidFill>
                            <a:srgbClr val="000000"/>
                          </a:solidFill>
                          <a:effectLst/>
                          <a:latin typeface="Calibri" panose="020F0502020204030204" pitchFamily="34" charset="0"/>
                        </a:rPr>
                        <a:t>89.600,00 €</a:t>
                      </a:r>
                    </a:p>
                  </a:txBody>
                  <a:tcPr marL="6928" marR="6928" marT="692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D03B"/>
                    </a:solidFill>
                  </a:tcPr>
                </a:tc>
                <a:extLst>
                  <a:ext uri="{0D108BD9-81ED-4DB2-BD59-A6C34878D82A}">
                    <a16:rowId xmlns:a16="http://schemas.microsoft.com/office/drawing/2014/main" val="1496393011"/>
                  </a:ext>
                </a:extLst>
              </a:tr>
            </a:tbl>
          </a:graphicData>
        </a:graphic>
      </p:graphicFrame>
    </p:spTree>
    <p:extLst>
      <p:ext uri="{BB962C8B-B14F-4D97-AF65-F5344CB8AC3E}">
        <p14:creationId xmlns:p14="http://schemas.microsoft.com/office/powerpoint/2010/main" val="1008794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74C0CAF6-71A3-924C-D353-45E9944DD652}"/>
            </a:ext>
          </a:extLst>
        </p:cNvPr>
        <p:cNvGrpSpPr/>
        <p:nvPr/>
      </p:nvGrpSpPr>
      <p:grpSpPr>
        <a:xfrm>
          <a:off x="0" y="0"/>
          <a:ext cx="0" cy="0"/>
          <a:chOff x="0" y="0"/>
          <a:chExt cx="0" cy="0"/>
        </a:xfrm>
      </p:grpSpPr>
      <p:sp>
        <p:nvSpPr>
          <p:cNvPr id="118" name="Google Shape;118;p27">
            <a:extLst>
              <a:ext uri="{FF2B5EF4-FFF2-40B4-BE49-F238E27FC236}">
                <a16:creationId xmlns:a16="http://schemas.microsoft.com/office/drawing/2014/main" id="{1D4EDEE3-B231-D941-E6DD-5977D78E76C5}"/>
              </a:ext>
            </a:extLst>
          </p:cNvPr>
          <p:cNvSpPr txBox="1">
            <a:spLocks noGrp="1"/>
          </p:cNvSpPr>
          <p:nvPr>
            <p:ph type="body" idx="1"/>
          </p:nvPr>
        </p:nvSpPr>
        <p:spPr>
          <a:xfrm>
            <a:off x="0" y="0"/>
            <a:ext cx="9144000" cy="1419300"/>
          </a:xfrm>
          <a:prstGeom prst="rect">
            <a:avLst/>
          </a:prstGeom>
          <a:noFill/>
        </p:spPr>
        <p:txBody>
          <a:bodyPr spcFirstLastPara="1" wrap="square" lIns="91425" tIns="91425" rIns="91425" bIns="91425" anchor="t" anchorCtr="0">
            <a:noAutofit/>
          </a:bodyPr>
          <a:lstStyle/>
          <a:p>
            <a:pPr marL="285750" indent="-285750">
              <a:lnSpc>
                <a:spcPct val="100000"/>
              </a:lnSpc>
              <a:spcAft>
                <a:spcPts val="600"/>
              </a:spcAft>
              <a:buClr>
                <a:srgbClr val="B0D03B"/>
              </a:buClr>
              <a:buSzPct val="150000"/>
              <a:buFont typeface="Arial" panose="020B0604020202020204" pitchFamily="34" charset="0"/>
              <a:buChar char="•"/>
            </a:pPr>
            <a:r>
              <a:rPr lang="sl-SI" sz="1400" b="1" dirty="0">
                <a:solidFill>
                  <a:srgbClr val="B0D03B"/>
                </a:solidFill>
                <a:latin typeface="Calibri" panose="020F0502020204030204" pitchFamily="34" charset="0"/>
                <a:ea typeface="Calibri" panose="020F0502020204030204" pitchFamily="34" charset="0"/>
                <a:cs typeface="Calibri" panose="020F0502020204030204" pitchFamily="34" charset="0"/>
              </a:rPr>
              <a:t>VODENJE IN KOORDINACIJA </a:t>
            </a: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na projektu: delo, ki ga opravlja vodja projekta in vrsta nalog, ki jih je potrebno opraviti na projektu v okviru tega dela, in sicer: izvajanje naloge vodenja partnerstva, koordiniranja med člani partnerstva ter skrb za izvajanje upravičenih aktivnosti za izvedbo projekta, vključno z informiranjem javnosti in promocijo projekta </a:t>
            </a:r>
            <a:r>
              <a:rPr lang="sl-SI" sz="1400" b="1" dirty="0">
                <a:solidFill>
                  <a:srgbClr val="B0D03B"/>
                </a:solidFill>
                <a:latin typeface="Calibri" panose="020F0502020204030204" pitchFamily="34" charset="0"/>
                <a:ea typeface="Calibri" panose="020F0502020204030204" pitchFamily="34" charset="0"/>
                <a:cs typeface="Calibri" panose="020F0502020204030204" pitchFamily="34" charset="0"/>
              </a:rPr>
              <a:t>(23,33 EUR). </a:t>
            </a:r>
          </a:p>
          <a:p>
            <a:pPr marL="285750" indent="-285750">
              <a:lnSpc>
                <a:spcPct val="100000"/>
              </a:lnSpc>
              <a:spcAft>
                <a:spcPts val="600"/>
              </a:spcAft>
              <a:buClr>
                <a:srgbClr val="B0D03B"/>
              </a:buClr>
              <a:buSzPct val="150000"/>
              <a:buFont typeface="Arial" panose="020B0604020202020204" pitchFamily="34" charset="0"/>
              <a:buChar char="•"/>
            </a:pPr>
            <a:r>
              <a:rPr lang="sl-SI" sz="1400" b="1" dirty="0">
                <a:solidFill>
                  <a:srgbClr val="B0D03B"/>
                </a:solidFill>
                <a:latin typeface="Calibri" panose="020F0502020204030204" pitchFamily="34" charset="0"/>
                <a:ea typeface="Calibri" panose="020F0502020204030204" pitchFamily="34" charset="0"/>
                <a:cs typeface="Calibri" panose="020F0502020204030204" pitchFamily="34" charset="0"/>
              </a:rPr>
              <a:t>STROKOVNA IN TEHNIČNA POMOČ </a:t>
            </a: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na projektu:  delo, ki naj bi ga opravljal strokovno tehnični sodelavec in vrsta nalog, ki jih je potrebno opraviti na projektu v okviru tega dela, in sicer: strokovna in tehnična pomoč pri opravljanju nalog povezovanja članov partnerstva, pomoč pri organizaciji, pripravi oziroma sodelovanju na javnih nastopih, tržnicah, razstavah, konferencah, delavnicah, spletnih </a:t>
            </a:r>
            <a:r>
              <a:rPr lang="sl-SI" sz="1400" dirty="0" err="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webinarjih</a:t>
            </a: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pripravi dokumentacije za izbiro izvajalca zunanjih storitev, pripravi oz. distribuciji promocijskega materiala za namen informiranja in promocije projekta in pomoč pri izvajanju ostalih aktivnosti, ki so pomembne za izvedbo projekta </a:t>
            </a:r>
            <a:r>
              <a:rPr lang="sl-SI" sz="1400" b="1" dirty="0">
                <a:solidFill>
                  <a:srgbClr val="B0D03B"/>
                </a:solidFill>
                <a:latin typeface="Calibri" panose="020F0502020204030204" pitchFamily="34" charset="0"/>
                <a:ea typeface="Calibri" panose="020F0502020204030204" pitchFamily="34" charset="0"/>
                <a:cs typeface="Calibri" panose="020F0502020204030204" pitchFamily="34" charset="0"/>
              </a:rPr>
              <a:t>(17,89 EUR). </a:t>
            </a:r>
          </a:p>
          <a:p>
            <a:pPr marL="285750" indent="-285750">
              <a:lnSpc>
                <a:spcPct val="100000"/>
              </a:lnSpc>
              <a:spcAft>
                <a:spcPts val="600"/>
              </a:spcAft>
              <a:buClr>
                <a:srgbClr val="B0D03B"/>
              </a:buClr>
              <a:buSzPct val="150000"/>
              <a:buFont typeface="Arial" panose="020B0604020202020204" pitchFamily="34" charset="0"/>
              <a:buChar char="•"/>
            </a:pP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Izvajanje</a:t>
            </a:r>
            <a:r>
              <a:rPr lang="sl-SI" sz="14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t>
            </a:r>
            <a:r>
              <a:rPr lang="sl-SI" sz="1400" b="1" dirty="0">
                <a:solidFill>
                  <a:srgbClr val="B0D03B"/>
                </a:solidFill>
                <a:latin typeface="Calibri" panose="020F0502020204030204" pitchFamily="34" charset="0"/>
                <a:ea typeface="Calibri" panose="020F0502020204030204" pitchFamily="34" charset="0"/>
                <a:cs typeface="Calibri" panose="020F0502020204030204" pitchFamily="34" charset="0"/>
              </a:rPr>
              <a:t>NEINDUSTRIJSKE DEJAVNOSTI </a:t>
            </a: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na projektu: delo, kjer se uporabljajo znanja in veščine na področjih gradnje in vzdrževanja zgradb, oblikujejo kovine, postavljajo kovinske konstrukcije, nastavljajo strojna orodja ali izdelujejo, montirajo, vzdržujejo in popravljajo stroje, opremo ali orodja, opravljajo tiskarska dela, izdelujejo ali predelujejo živila, tekstilne, lesene, kovinske in druge izdelke, vključno z rokodelskimi izdelki </a:t>
            </a:r>
            <a:r>
              <a:rPr lang="sl-SI" sz="1400" b="1" dirty="0">
                <a:solidFill>
                  <a:srgbClr val="B0D03B"/>
                </a:solidFill>
                <a:latin typeface="Calibri" panose="020F0502020204030204" pitchFamily="34" charset="0"/>
                <a:ea typeface="Calibri" panose="020F0502020204030204" pitchFamily="34" charset="0"/>
                <a:cs typeface="Calibri" panose="020F0502020204030204" pitchFamily="34" charset="0"/>
              </a:rPr>
              <a:t>(13,24 EUR).</a:t>
            </a:r>
          </a:p>
          <a:p>
            <a:pPr marL="285750" indent="-285750">
              <a:lnSpc>
                <a:spcPct val="100000"/>
              </a:lnSpc>
              <a:spcAft>
                <a:spcPts val="600"/>
              </a:spcAft>
              <a:buClr>
                <a:srgbClr val="B0D03B"/>
              </a:buClr>
              <a:buSzPct val="150000"/>
              <a:buFont typeface="Arial" panose="020B0604020202020204" pitchFamily="34" charset="0"/>
              <a:buChar char="•"/>
            </a:pPr>
            <a:r>
              <a:rPr lang="sl-SI" sz="14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Vrsto PROSTOVOLJSKEGA DELA določa Zakon o prostovoljstvu, in sicer pozna tri oblike: </a:t>
            </a:r>
          </a:p>
          <a:p>
            <a:pPr marL="742950" lvl="1" indent="-285750">
              <a:lnSpc>
                <a:spcPct val="100000"/>
              </a:lnSpc>
              <a:buClr>
                <a:srgbClr val="B0D03B"/>
              </a:buClr>
              <a:buSzPct val="150000"/>
              <a:buFont typeface="Arial" panose="020B0604020202020204" pitchFamily="34" charset="0"/>
              <a:buChar char="•"/>
            </a:pPr>
            <a:r>
              <a:rPr lang="sl-SI" sz="1200" b="1" dirty="0">
                <a:solidFill>
                  <a:srgbClr val="B0D03B"/>
                </a:solidFill>
                <a:latin typeface="Calibri" panose="020F0502020204030204" pitchFamily="34" charset="0"/>
                <a:ea typeface="Calibri" panose="020F0502020204030204" pitchFamily="34" charset="0"/>
                <a:cs typeface="Calibri" panose="020F0502020204030204" pitchFamily="34" charset="0"/>
              </a:rPr>
              <a:t>organizacijsko delo</a:t>
            </a:r>
            <a:r>
              <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ki je opravljanje prostovoljskega dela vodenja projektov in programov, njihova organizacija ali organizacija dela projekta ali programa in opravljanje mentorstva prostovoljcem </a:t>
            </a:r>
            <a:r>
              <a:rPr lang="sl-SI" sz="12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(13 EUR);</a:t>
            </a:r>
          </a:p>
          <a:p>
            <a:pPr marL="742950" lvl="1" indent="-285750">
              <a:lnSpc>
                <a:spcPct val="100000"/>
              </a:lnSpc>
              <a:buClr>
                <a:srgbClr val="B0D03B"/>
              </a:buClr>
              <a:buSzPct val="150000"/>
              <a:buFont typeface="Arial" panose="020B0604020202020204" pitchFamily="34" charset="0"/>
              <a:buChar char="•"/>
            </a:pPr>
            <a:r>
              <a:rPr lang="sl-SI" sz="1200" b="1" dirty="0">
                <a:solidFill>
                  <a:srgbClr val="B0D03B"/>
                </a:solidFill>
                <a:latin typeface="Calibri" panose="020F0502020204030204" pitchFamily="34" charset="0"/>
                <a:ea typeface="Calibri" panose="020F0502020204030204" pitchFamily="34" charset="0"/>
                <a:cs typeface="Calibri" panose="020F0502020204030204" pitchFamily="34" charset="0"/>
              </a:rPr>
              <a:t>vsebinsko delo</a:t>
            </a:r>
            <a:r>
              <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ki je opravljanje prostovoljskega dela, za izvajanje katerega so potrebna posebna znanja in veščine ali pa gre za osnovno prostovoljsko delo posameznega programa ali projekta. Posebna znanja in veščine so znanja in veščine, ki jih prostovoljec pridobi v vzgojno izobraževalnem sistemu ali na usposabljanju prostovoljske organizacije </a:t>
            </a:r>
            <a:r>
              <a:rPr lang="sl-SI" sz="12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(10 EUR); </a:t>
            </a:r>
          </a:p>
          <a:p>
            <a:pPr marL="742950" lvl="1" indent="-285750">
              <a:lnSpc>
                <a:spcPct val="100000"/>
              </a:lnSpc>
              <a:buClr>
                <a:srgbClr val="B0D03B"/>
              </a:buClr>
              <a:buSzPct val="150000"/>
              <a:buFont typeface="Arial" panose="020B0604020202020204" pitchFamily="34" charset="0"/>
              <a:buChar char="•"/>
            </a:pPr>
            <a:r>
              <a:rPr lang="sl-SI" sz="1200" b="1" dirty="0">
                <a:solidFill>
                  <a:srgbClr val="B0D03B"/>
                </a:solidFill>
                <a:latin typeface="Calibri" panose="020F0502020204030204" pitchFamily="34" charset="0"/>
                <a:ea typeface="Calibri" panose="020F0502020204030204" pitchFamily="34" charset="0"/>
                <a:cs typeface="Calibri" panose="020F0502020204030204" pitchFamily="34" charset="0"/>
              </a:rPr>
              <a:t>drugo delo</a:t>
            </a:r>
            <a:r>
              <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ki je opravljanje prostovoljskega dela kot pomožnega dela ali dela za podporo prostovoljskemu programu ali projektu ali dela za opravljanje katerega ni potrebno posebno usposabljanje </a:t>
            </a:r>
            <a:r>
              <a:rPr lang="sl-SI" sz="12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(6 EUR). </a:t>
            </a:r>
          </a:p>
          <a:p>
            <a:pPr marL="285750" indent="-285750">
              <a:lnSpc>
                <a:spcPct val="100000"/>
              </a:lnSpc>
              <a:spcAft>
                <a:spcPts val="600"/>
              </a:spcAft>
              <a:buClr>
                <a:srgbClr val="B0D03B"/>
              </a:buClr>
              <a:buSzPct val="150000"/>
              <a:buFont typeface="Arial" panose="020B0604020202020204" pitchFamily="34" charset="0"/>
              <a:buChar char="•"/>
            </a:pPr>
            <a:r>
              <a:rPr lang="sl-SI" sz="1400" b="1" dirty="0">
                <a:solidFill>
                  <a:srgbClr val="B0D03B"/>
                </a:solidFill>
                <a:latin typeface="Calibri" panose="020F0502020204030204" pitchFamily="34" charset="0"/>
                <a:ea typeface="Calibri" panose="020F0502020204030204" pitchFamily="34" charset="0"/>
                <a:cs typeface="Calibri" panose="020F0502020204030204" pitchFamily="34" charset="0"/>
              </a:rPr>
              <a:t>DELO KMETA (12,25 EUR)</a:t>
            </a:r>
          </a:p>
          <a:p>
            <a:pPr marL="0" indent="0">
              <a:spcAft>
                <a:spcPts val="1200"/>
              </a:spcAft>
              <a:buNone/>
            </a:pPr>
            <a:endPar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457200" lvl="1" indent="0">
              <a:spcAft>
                <a:spcPts val="1200"/>
              </a:spcAft>
              <a:buNone/>
            </a:pPr>
            <a:br>
              <a:rPr lang="sl-SI" sz="1200" dirty="0">
                <a:latin typeface="Calibri" panose="020F0502020204030204" pitchFamily="34" charset="0"/>
                <a:ea typeface="Calibri" panose="020F0502020204030204" pitchFamily="34" charset="0"/>
                <a:cs typeface="Calibri" panose="020F0502020204030204" pitchFamily="34" charset="0"/>
              </a:rPr>
            </a:br>
            <a:endParaRPr lang="sl-SI" sz="1200"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FB159AD2-0416-24F4-6733-7347D15B8A3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7E2D5807-8CC9-ABE8-F0DF-BB00012DE288}"/>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Tree>
    <p:extLst>
      <p:ext uri="{BB962C8B-B14F-4D97-AF65-F5344CB8AC3E}">
        <p14:creationId xmlns:p14="http://schemas.microsoft.com/office/powerpoint/2010/main" val="3275493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273BB198-A97B-CC69-D7AD-3E6991A9183C}"/>
            </a:ext>
          </a:extLst>
        </p:cNvPr>
        <p:cNvGrpSpPr/>
        <p:nvPr/>
      </p:nvGrpSpPr>
      <p:grpSpPr>
        <a:xfrm>
          <a:off x="0" y="0"/>
          <a:ext cx="0" cy="0"/>
          <a:chOff x="0" y="0"/>
          <a:chExt cx="0" cy="0"/>
        </a:xfrm>
      </p:grpSpPr>
      <p:sp>
        <p:nvSpPr>
          <p:cNvPr id="117" name="Google Shape;117;p27">
            <a:extLst>
              <a:ext uri="{FF2B5EF4-FFF2-40B4-BE49-F238E27FC236}">
                <a16:creationId xmlns:a16="http://schemas.microsoft.com/office/drawing/2014/main" id="{94CB2E57-317B-0743-037F-F85A24E152D3}"/>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l-SI" b="1" dirty="0">
                <a:latin typeface="Calibri" panose="020F0502020204030204" pitchFamily="34" charset="0"/>
                <a:ea typeface="Calibri" panose="020F0502020204030204" pitchFamily="34" charset="0"/>
                <a:cs typeface="Calibri" panose="020F0502020204030204" pitchFamily="34" charset="0"/>
              </a:rPr>
              <a:t>STROŠKI DELA KMETA, KI JE FIZIČNA OSEBA</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118" name="Google Shape;118;p27">
            <a:extLst>
              <a:ext uri="{FF2B5EF4-FFF2-40B4-BE49-F238E27FC236}">
                <a16:creationId xmlns:a16="http://schemas.microsoft.com/office/drawing/2014/main" id="{6FD5EA3A-12B0-73B2-3CB8-09EA51BD8ADB}"/>
              </a:ext>
            </a:extLst>
          </p:cNvPr>
          <p:cNvSpPr txBox="1">
            <a:spLocks noGrp="1"/>
          </p:cNvSpPr>
          <p:nvPr>
            <p:ph type="body" idx="1"/>
          </p:nvPr>
        </p:nvSpPr>
        <p:spPr>
          <a:xfrm>
            <a:off x="311700" y="1140306"/>
            <a:ext cx="8520600" cy="1419300"/>
          </a:xfrm>
          <a:prstGeom prst="rect">
            <a:avLst/>
          </a:prstGeom>
          <a:noFill/>
        </p:spPr>
        <p:txBody>
          <a:bodyPr spcFirstLastPara="1" wrap="square" lIns="91425" tIns="91425" rIns="91425" bIns="91425" anchor="t" anchorCtr="0">
            <a:noAutofit/>
          </a:bodyPr>
          <a:lstStyle/>
          <a:p>
            <a:pPr marL="285750" indent="-285750">
              <a:spcAft>
                <a:spcPts val="1200"/>
              </a:spcAft>
            </a:pP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Velja za </a:t>
            </a:r>
            <a:r>
              <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stroške dela nosilca in člana kmetije </a:t>
            </a: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v vrednosti </a:t>
            </a:r>
            <a:r>
              <a:rPr lang="sl-SI" b="1" dirty="0">
                <a:solidFill>
                  <a:srgbClr val="B0D03B"/>
                </a:solidFill>
                <a:latin typeface="Calibri" panose="020F0502020204030204" pitchFamily="34" charset="0"/>
                <a:ea typeface="Calibri" panose="020F0502020204030204" pitchFamily="34" charset="0"/>
                <a:cs typeface="Calibri" panose="020F0502020204030204" pitchFamily="34" charset="0"/>
              </a:rPr>
              <a:t>12,25 EUR </a:t>
            </a: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na uro opravljenega dela, vendar največ 1720 ur na leto. </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Kmetija mora biti vpisana v </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RKG,</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kjer pridobi KMG-MID številko, v skladu z Uredbo o RKG. Uporabljajo urno postavko za kmeta lahko uveljavljajo vpisani </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nosilec KMG-MID in družinski člani, ki so vpisani v RKG</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t>
            </a:r>
            <a:endParaRPr lang="sl-SI" dirty="0">
              <a:solidFill>
                <a:schemeClr val="tx1">
                  <a:lumMod val="65000"/>
                  <a:lumOff val="35000"/>
                </a:schemeClr>
              </a:solidFill>
              <a:highlight>
                <a:srgbClr val="FF0000"/>
              </a:highlight>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1200"/>
              </a:spcAft>
            </a:pP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V primeru, da kmet nekoga zaposli na kmetiji, lahko zaposleni uveljavlja tudi druge urne postavke v skladu z vrsto dela na projektu, ki ga opravlja zaposleni.</a:t>
            </a:r>
          </a:p>
          <a:p>
            <a:pPr marL="285750" indent="-285750">
              <a:spcAft>
                <a:spcPts val="1200"/>
              </a:spcAft>
            </a:pP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0" indent="0">
              <a:spcAft>
                <a:spcPts val="1200"/>
              </a:spcAft>
              <a:buNone/>
            </a:pP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0" indent="0">
              <a:spcAft>
                <a:spcPts val="1200"/>
              </a:spcAft>
              <a:buNone/>
            </a:pP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457200" lvl="1" indent="0">
              <a:spcAft>
                <a:spcPts val="1200"/>
              </a:spcAft>
              <a:buNone/>
            </a:pPr>
            <a:br>
              <a:rPr lang="sl-SI" dirty="0">
                <a:latin typeface="Calibri" panose="020F0502020204030204" pitchFamily="34" charset="0"/>
                <a:ea typeface="Calibri" panose="020F0502020204030204" pitchFamily="34" charset="0"/>
                <a:cs typeface="Calibri" panose="020F0502020204030204" pitchFamily="34" charset="0"/>
              </a:rPr>
            </a:br>
            <a:endParaRPr lang="sl-SI"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07C850BA-5F38-72AC-2D88-AC64C8A21DC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8D16D68C-4F60-6AB0-01EA-824780C9F620}"/>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20" name="Slika 19">
            <a:extLst>
              <a:ext uri="{FF2B5EF4-FFF2-40B4-BE49-F238E27FC236}">
                <a16:creationId xmlns:a16="http://schemas.microsoft.com/office/drawing/2014/main" id="{D53C600E-A93A-EC44-B140-DBEAB7CCF03F}"/>
              </a:ext>
            </a:extLst>
          </p:cNvPr>
          <p:cNvPicPr>
            <a:picLocks noChangeAspect="1"/>
          </p:cNvPicPr>
          <p:nvPr/>
        </p:nvPicPr>
        <p:blipFill>
          <a:blip r:embed="rId3"/>
          <a:stretch>
            <a:fillRect/>
          </a:stretch>
        </p:blipFill>
        <p:spPr>
          <a:xfrm>
            <a:off x="0" y="4486667"/>
            <a:ext cx="9144000" cy="656833"/>
          </a:xfrm>
          <a:prstGeom prst="rect">
            <a:avLst/>
          </a:prstGeom>
        </p:spPr>
      </p:pic>
      <p:cxnSp>
        <p:nvCxnSpPr>
          <p:cNvPr id="22" name="Raven povezovalnik 21">
            <a:extLst>
              <a:ext uri="{FF2B5EF4-FFF2-40B4-BE49-F238E27FC236}">
                <a16:creationId xmlns:a16="http://schemas.microsoft.com/office/drawing/2014/main" id="{ED97E8E8-BCEF-1DBF-C40D-AB03C5B724EC}"/>
              </a:ext>
            </a:extLst>
          </p:cNvPr>
          <p:cNvCxnSpPr/>
          <p:nvPr/>
        </p:nvCxnSpPr>
        <p:spPr>
          <a:xfrm>
            <a:off x="0" y="91440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cxnSp>
        <p:nvCxnSpPr>
          <p:cNvPr id="25" name="Raven povezovalnik 24">
            <a:extLst>
              <a:ext uri="{FF2B5EF4-FFF2-40B4-BE49-F238E27FC236}">
                <a16:creationId xmlns:a16="http://schemas.microsoft.com/office/drawing/2014/main" id="{E9049A72-48B0-8EFD-3B9F-AB987E939505}"/>
              </a:ext>
            </a:extLst>
          </p:cNvPr>
          <p:cNvCxnSpPr/>
          <p:nvPr/>
        </p:nvCxnSpPr>
        <p:spPr>
          <a:xfrm>
            <a:off x="0" y="97155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31591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E013A3AC-DE2A-E6C0-D7AA-9927068A609F}"/>
            </a:ext>
          </a:extLst>
        </p:cNvPr>
        <p:cNvGrpSpPr/>
        <p:nvPr/>
      </p:nvGrpSpPr>
      <p:grpSpPr>
        <a:xfrm>
          <a:off x="0" y="0"/>
          <a:ext cx="0" cy="0"/>
          <a:chOff x="0" y="0"/>
          <a:chExt cx="0" cy="0"/>
        </a:xfrm>
      </p:grpSpPr>
      <p:sp>
        <p:nvSpPr>
          <p:cNvPr id="117" name="Google Shape;117;p27">
            <a:extLst>
              <a:ext uri="{FF2B5EF4-FFF2-40B4-BE49-F238E27FC236}">
                <a16:creationId xmlns:a16="http://schemas.microsoft.com/office/drawing/2014/main" id="{24CE9AE5-ECB1-3D08-6E53-0E55475D7B3E}"/>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l-SI" b="1" dirty="0">
                <a:latin typeface="Calibri" panose="020F0502020204030204" pitchFamily="34" charset="0"/>
                <a:ea typeface="Calibri" panose="020F0502020204030204" pitchFamily="34" charset="0"/>
                <a:cs typeface="Calibri" panose="020F0502020204030204" pitchFamily="34" charset="0"/>
              </a:rPr>
              <a:t>STROŠKI DELA IN DRUŠTVA</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DEE11E6F-C357-9593-4E81-437EF1D455C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971361CD-1149-0D38-E89F-FA0ADC6DBF46}"/>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20" name="Slika 19">
            <a:extLst>
              <a:ext uri="{FF2B5EF4-FFF2-40B4-BE49-F238E27FC236}">
                <a16:creationId xmlns:a16="http://schemas.microsoft.com/office/drawing/2014/main" id="{A71B052A-2188-2FA0-3806-10FA661DC539}"/>
              </a:ext>
            </a:extLst>
          </p:cNvPr>
          <p:cNvPicPr>
            <a:picLocks noChangeAspect="1"/>
          </p:cNvPicPr>
          <p:nvPr/>
        </p:nvPicPr>
        <p:blipFill>
          <a:blip r:embed="rId3"/>
          <a:stretch>
            <a:fillRect/>
          </a:stretch>
        </p:blipFill>
        <p:spPr>
          <a:xfrm>
            <a:off x="0" y="4486667"/>
            <a:ext cx="9144000" cy="656833"/>
          </a:xfrm>
          <a:prstGeom prst="rect">
            <a:avLst/>
          </a:prstGeom>
        </p:spPr>
      </p:pic>
      <p:cxnSp>
        <p:nvCxnSpPr>
          <p:cNvPr id="22" name="Raven povezovalnik 21">
            <a:extLst>
              <a:ext uri="{FF2B5EF4-FFF2-40B4-BE49-F238E27FC236}">
                <a16:creationId xmlns:a16="http://schemas.microsoft.com/office/drawing/2014/main" id="{48BF4431-49A5-C5D3-4E76-749699E31793}"/>
              </a:ext>
            </a:extLst>
          </p:cNvPr>
          <p:cNvCxnSpPr/>
          <p:nvPr/>
        </p:nvCxnSpPr>
        <p:spPr>
          <a:xfrm>
            <a:off x="0" y="91440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cxnSp>
        <p:nvCxnSpPr>
          <p:cNvPr id="25" name="Raven povezovalnik 24">
            <a:extLst>
              <a:ext uri="{FF2B5EF4-FFF2-40B4-BE49-F238E27FC236}">
                <a16:creationId xmlns:a16="http://schemas.microsoft.com/office/drawing/2014/main" id="{A1397200-EB7A-4A4B-3402-973CC7379B9D}"/>
              </a:ext>
            </a:extLst>
          </p:cNvPr>
          <p:cNvCxnSpPr/>
          <p:nvPr/>
        </p:nvCxnSpPr>
        <p:spPr>
          <a:xfrm>
            <a:off x="0" y="97155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graphicFrame>
        <p:nvGraphicFramePr>
          <p:cNvPr id="2" name="Diagram 1">
            <a:extLst>
              <a:ext uri="{FF2B5EF4-FFF2-40B4-BE49-F238E27FC236}">
                <a16:creationId xmlns:a16="http://schemas.microsoft.com/office/drawing/2014/main" id="{D3EF5DBA-F457-A4CE-4EF5-FEDBC27090C4}"/>
              </a:ext>
            </a:extLst>
          </p:cNvPr>
          <p:cNvGraphicFramePr/>
          <p:nvPr>
            <p:extLst>
              <p:ext uri="{D42A27DB-BD31-4B8C-83A1-F6EECF244321}">
                <p14:modId xmlns:p14="http://schemas.microsoft.com/office/powerpoint/2010/main" val="1352310007"/>
              </p:ext>
            </p:extLst>
          </p:nvPr>
        </p:nvGraphicFramePr>
        <p:xfrm>
          <a:off x="0" y="1028700"/>
          <a:ext cx="9144000" cy="35041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8178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463C5D75-703D-6689-FF7F-D76F4692C5D2}"/>
            </a:ext>
          </a:extLst>
        </p:cNvPr>
        <p:cNvGrpSpPr/>
        <p:nvPr/>
      </p:nvGrpSpPr>
      <p:grpSpPr>
        <a:xfrm>
          <a:off x="0" y="0"/>
          <a:ext cx="0" cy="0"/>
          <a:chOff x="0" y="0"/>
          <a:chExt cx="0" cy="0"/>
        </a:xfrm>
      </p:grpSpPr>
      <p:sp>
        <p:nvSpPr>
          <p:cNvPr id="117" name="Google Shape;117;p27">
            <a:extLst>
              <a:ext uri="{FF2B5EF4-FFF2-40B4-BE49-F238E27FC236}">
                <a16:creationId xmlns:a16="http://schemas.microsoft.com/office/drawing/2014/main" id="{9E69F2C8-63D4-EC71-6DFB-1F1FEE91F7DE}"/>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l-SI" b="1" dirty="0">
                <a:latin typeface="Calibri" panose="020F0502020204030204" pitchFamily="34" charset="0"/>
                <a:ea typeface="Calibri" panose="020F0502020204030204" pitchFamily="34" charset="0"/>
                <a:cs typeface="Calibri" panose="020F0502020204030204" pitchFamily="34" charset="0"/>
              </a:rPr>
              <a:t>KAM SE UVRŠČAJO NASLEDNJI STROŠKI?</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118" name="Google Shape;118;p27">
            <a:extLst>
              <a:ext uri="{FF2B5EF4-FFF2-40B4-BE49-F238E27FC236}">
                <a16:creationId xmlns:a16="http://schemas.microsoft.com/office/drawing/2014/main" id="{22FB1A4C-C766-DA82-CBBA-493013F4392A}"/>
              </a:ext>
            </a:extLst>
          </p:cNvPr>
          <p:cNvSpPr txBox="1">
            <a:spLocks noGrp="1"/>
          </p:cNvSpPr>
          <p:nvPr>
            <p:ph type="body" idx="1"/>
          </p:nvPr>
        </p:nvSpPr>
        <p:spPr>
          <a:xfrm>
            <a:off x="311700" y="1140306"/>
            <a:ext cx="8520600" cy="1419300"/>
          </a:xfrm>
          <a:prstGeom prst="rect">
            <a:avLst/>
          </a:prstGeom>
          <a:noFill/>
        </p:spPr>
        <p:txBody>
          <a:bodyPr spcFirstLastPara="1" wrap="square" lIns="91425" tIns="91425" rIns="91425" bIns="91425" anchor="t" anchorCtr="0">
            <a:noAutofit/>
          </a:bodyPr>
          <a:lstStyle/>
          <a:p>
            <a:pPr marL="285750" indent="-285750">
              <a:spcAft>
                <a:spcPts val="1200"/>
              </a:spcAft>
            </a:pP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POTNI STROŠKI:</a:t>
            </a:r>
          </a:p>
          <a:p>
            <a:pPr marL="0" indent="0">
              <a:spcAft>
                <a:spcPts val="1200"/>
              </a:spcAft>
              <a:buNone/>
            </a:pP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Arial"/>
              </a:rPr>
              <a:t>Pri </a:t>
            </a:r>
            <a:r>
              <a:rPr lang="sl-SI" sz="1400" b="1" dirty="0" err="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Arial"/>
              </a:rPr>
              <a:t>neinvesticijskih</a:t>
            </a:r>
            <a:r>
              <a:rPr lang="sl-SI" sz="14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Arial"/>
              </a:rPr>
              <a:t> projektih </a:t>
            </a: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Arial"/>
              </a:rPr>
              <a:t>stroški za službena potovanja torej sodijo med preostale upravičene stroške, ki se financirajo v obliki pavšalne stopnje 40% upravičenih neposrednih stroškov osebja.</a:t>
            </a:r>
            <a:b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Arial"/>
              </a:rPr>
            </a:b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Arial"/>
              </a:rPr>
              <a:t>Pri </a:t>
            </a:r>
            <a:r>
              <a:rPr lang="sl-SI" sz="14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Arial"/>
              </a:rPr>
              <a:t>investicijskih projektih </a:t>
            </a: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Arial"/>
              </a:rPr>
              <a:t>stroški za službena potovanja niso neposredno upravičeni. Upravičeno pa je, da gre oseba, ki opravlja naloge na projektu in katere delo se financira </a:t>
            </a:r>
            <a:r>
              <a:rPr lang="sl-SI" sz="14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Arial"/>
              </a:rPr>
              <a:t>v obliki pavšalne stopnje 20% neposrednih stroškov na službeno pot </a:t>
            </a: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Arial"/>
              </a:rPr>
              <a:t>povezano s projektom, kar je razvidno iz poročila o izvedenih aktivnosti.</a:t>
            </a:r>
          </a:p>
          <a:p>
            <a:pPr marL="0" indent="0">
              <a:spcAft>
                <a:spcPts val="1200"/>
              </a:spcAft>
              <a:buNone/>
            </a:pPr>
            <a:endParaRPr lang="sl-SI" sz="14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1200"/>
              </a:spcAft>
            </a:pP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ŠTUDENTSKO DELO: </a:t>
            </a:r>
          </a:p>
          <a:p>
            <a:pPr marL="742950" lvl="1" indent="-285750"/>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Investicijski projekt: strošek zunanjega izvajalca</a:t>
            </a:r>
          </a:p>
          <a:p>
            <a:pPr marL="742950" lvl="1" indent="-285750"/>
            <a:r>
              <a:rPr lang="sl-SI" dirty="0" err="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Neinvesticijski</a:t>
            </a: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projekt: pavšal (40 %)</a:t>
            </a:r>
          </a:p>
          <a:p>
            <a:pPr marL="457200" lvl="1" indent="0">
              <a:spcAft>
                <a:spcPts val="1200"/>
              </a:spcAft>
              <a:buNone/>
            </a:pPr>
            <a:endParaRPr lang="sl-SI" sz="800" b="1" dirty="0">
              <a:solidFill>
                <a:srgbClr val="B0D03B"/>
              </a:solidFill>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1200"/>
              </a:spcAft>
            </a:pPr>
            <a:endPar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0" indent="0">
              <a:spcAft>
                <a:spcPts val="1200"/>
              </a:spcAft>
              <a:buNone/>
            </a:pPr>
            <a:endPar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0" indent="0">
              <a:spcAft>
                <a:spcPts val="1200"/>
              </a:spcAft>
              <a:buNone/>
            </a:pPr>
            <a:endPar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457200" lvl="1" indent="0">
              <a:spcAft>
                <a:spcPts val="1200"/>
              </a:spcAft>
              <a:buNone/>
            </a:pPr>
            <a:br>
              <a:rPr lang="sl-SI" sz="1600" dirty="0">
                <a:latin typeface="Calibri" panose="020F0502020204030204" pitchFamily="34" charset="0"/>
                <a:ea typeface="Calibri" panose="020F0502020204030204" pitchFamily="34" charset="0"/>
                <a:cs typeface="Calibri" panose="020F0502020204030204" pitchFamily="34" charset="0"/>
              </a:rPr>
            </a:br>
            <a:endParaRPr lang="sl-SI" sz="1600"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758EC7AD-43DB-F0F5-675C-86B4DECD87B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0E20BB46-58BC-FC55-2C5C-AD54B464956B}"/>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20" name="Slika 19">
            <a:extLst>
              <a:ext uri="{FF2B5EF4-FFF2-40B4-BE49-F238E27FC236}">
                <a16:creationId xmlns:a16="http://schemas.microsoft.com/office/drawing/2014/main" id="{827159EE-B195-62D2-0F05-62C0B142710C}"/>
              </a:ext>
            </a:extLst>
          </p:cNvPr>
          <p:cNvPicPr>
            <a:picLocks noChangeAspect="1"/>
          </p:cNvPicPr>
          <p:nvPr/>
        </p:nvPicPr>
        <p:blipFill>
          <a:blip r:embed="rId3"/>
          <a:stretch>
            <a:fillRect/>
          </a:stretch>
        </p:blipFill>
        <p:spPr>
          <a:xfrm>
            <a:off x="0" y="4486667"/>
            <a:ext cx="9144000" cy="656833"/>
          </a:xfrm>
          <a:prstGeom prst="rect">
            <a:avLst/>
          </a:prstGeom>
        </p:spPr>
      </p:pic>
      <p:cxnSp>
        <p:nvCxnSpPr>
          <p:cNvPr id="22" name="Raven povezovalnik 21">
            <a:extLst>
              <a:ext uri="{FF2B5EF4-FFF2-40B4-BE49-F238E27FC236}">
                <a16:creationId xmlns:a16="http://schemas.microsoft.com/office/drawing/2014/main" id="{15ACEC60-24B0-3DCF-1AA2-CBC691B482A4}"/>
              </a:ext>
            </a:extLst>
          </p:cNvPr>
          <p:cNvCxnSpPr/>
          <p:nvPr/>
        </p:nvCxnSpPr>
        <p:spPr>
          <a:xfrm>
            <a:off x="0" y="91440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cxnSp>
        <p:nvCxnSpPr>
          <p:cNvPr id="25" name="Raven povezovalnik 24">
            <a:extLst>
              <a:ext uri="{FF2B5EF4-FFF2-40B4-BE49-F238E27FC236}">
                <a16:creationId xmlns:a16="http://schemas.microsoft.com/office/drawing/2014/main" id="{20ED2C17-E478-0372-F20F-5CF7E97178C8}"/>
              </a:ext>
            </a:extLst>
          </p:cNvPr>
          <p:cNvCxnSpPr/>
          <p:nvPr/>
        </p:nvCxnSpPr>
        <p:spPr>
          <a:xfrm>
            <a:off x="0" y="97155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09678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5F7FC616-2679-FE74-A9C0-DF426300A055}"/>
            </a:ext>
          </a:extLst>
        </p:cNvPr>
        <p:cNvGrpSpPr/>
        <p:nvPr/>
      </p:nvGrpSpPr>
      <p:grpSpPr>
        <a:xfrm>
          <a:off x="0" y="0"/>
          <a:ext cx="0" cy="0"/>
          <a:chOff x="0" y="0"/>
          <a:chExt cx="0" cy="0"/>
        </a:xfrm>
      </p:grpSpPr>
      <p:sp>
        <p:nvSpPr>
          <p:cNvPr id="117" name="Google Shape;117;p27">
            <a:extLst>
              <a:ext uri="{FF2B5EF4-FFF2-40B4-BE49-F238E27FC236}">
                <a16:creationId xmlns:a16="http://schemas.microsoft.com/office/drawing/2014/main" id="{0E17999E-647D-8336-C922-E0DF01F7E4A4}"/>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l-SI" b="1" dirty="0">
                <a:latin typeface="Calibri" panose="020F0502020204030204" pitchFamily="34" charset="0"/>
                <a:ea typeface="Calibri" panose="020F0502020204030204" pitchFamily="34" charset="0"/>
                <a:cs typeface="Calibri" panose="020F0502020204030204" pitchFamily="34" charset="0"/>
              </a:rPr>
              <a:t>KAKO SE ODLOČIM ZA TIP PROJEKTA?</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118" name="Google Shape;118;p27">
            <a:extLst>
              <a:ext uri="{FF2B5EF4-FFF2-40B4-BE49-F238E27FC236}">
                <a16:creationId xmlns:a16="http://schemas.microsoft.com/office/drawing/2014/main" id="{CDFDBC1D-0A79-2433-BCCB-A49D69E996C0}"/>
              </a:ext>
            </a:extLst>
          </p:cNvPr>
          <p:cNvSpPr txBox="1">
            <a:spLocks noGrp="1"/>
          </p:cNvSpPr>
          <p:nvPr>
            <p:ph type="body" idx="1"/>
          </p:nvPr>
        </p:nvSpPr>
        <p:spPr>
          <a:xfrm>
            <a:off x="311700" y="2419677"/>
            <a:ext cx="5184127" cy="504563"/>
          </a:xfrm>
          <a:prstGeom prst="rect">
            <a:avLst/>
          </a:prstGeom>
          <a:solidFill>
            <a:schemeClr val="bg1"/>
          </a:solidFill>
        </p:spPr>
        <p:txBody>
          <a:bodyPr spcFirstLastPara="1" wrap="square" lIns="91425" tIns="91425" rIns="91425" bIns="91425" anchor="t" anchorCtr="0">
            <a:noAutofit/>
          </a:bodyPr>
          <a:lstStyle/>
          <a:p>
            <a:pPr marL="0" indent="0">
              <a:spcAft>
                <a:spcPts val="1200"/>
              </a:spcAft>
              <a:buNone/>
            </a:pPr>
            <a:r>
              <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PO PREVLADUJOČI VRSTI STROŠKA.</a:t>
            </a:r>
          </a:p>
          <a:p>
            <a:pPr marL="0" indent="0">
              <a:spcAft>
                <a:spcPts val="1200"/>
              </a:spcAft>
              <a:buNone/>
            </a:pPr>
            <a:endPar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0" indent="0">
              <a:spcAft>
                <a:spcPts val="1200"/>
              </a:spcAft>
              <a:buNone/>
            </a:pPr>
            <a:r>
              <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SESTAVLJANJE PARTNERSTEV.</a:t>
            </a:r>
          </a:p>
          <a:p>
            <a:pPr marL="0" indent="0">
              <a:spcAft>
                <a:spcPts val="1200"/>
              </a:spcAft>
              <a:buNone/>
            </a:pP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0" indent="0">
              <a:spcAft>
                <a:spcPts val="1200"/>
              </a:spcAft>
              <a:buNone/>
            </a:pP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457200" lvl="1" indent="0">
              <a:spcAft>
                <a:spcPts val="1200"/>
              </a:spcAft>
              <a:buNone/>
            </a:pPr>
            <a:br>
              <a:rPr lang="sl-SI" dirty="0">
                <a:latin typeface="Calibri" panose="020F0502020204030204" pitchFamily="34" charset="0"/>
                <a:ea typeface="Calibri" panose="020F0502020204030204" pitchFamily="34" charset="0"/>
                <a:cs typeface="Calibri" panose="020F0502020204030204" pitchFamily="34" charset="0"/>
              </a:rPr>
            </a:br>
            <a:endParaRPr lang="sl-SI"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0D7605EA-27A6-4BC2-6CE9-D282A30FF7B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8F58E245-C94A-C4E3-AC88-DD809A7BF405}"/>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20" name="Slika 19">
            <a:extLst>
              <a:ext uri="{FF2B5EF4-FFF2-40B4-BE49-F238E27FC236}">
                <a16:creationId xmlns:a16="http://schemas.microsoft.com/office/drawing/2014/main" id="{63D422A1-D5A6-86DD-2510-6F6D9879DD89}"/>
              </a:ext>
            </a:extLst>
          </p:cNvPr>
          <p:cNvPicPr>
            <a:picLocks noChangeAspect="1"/>
          </p:cNvPicPr>
          <p:nvPr/>
        </p:nvPicPr>
        <p:blipFill>
          <a:blip r:embed="rId3"/>
          <a:stretch>
            <a:fillRect/>
          </a:stretch>
        </p:blipFill>
        <p:spPr>
          <a:xfrm>
            <a:off x="0" y="4486667"/>
            <a:ext cx="9144000" cy="656833"/>
          </a:xfrm>
          <a:prstGeom prst="rect">
            <a:avLst/>
          </a:prstGeom>
        </p:spPr>
      </p:pic>
      <p:cxnSp>
        <p:nvCxnSpPr>
          <p:cNvPr id="22" name="Raven povezovalnik 21">
            <a:extLst>
              <a:ext uri="{FF2B5EF4-FFF2-40B4-BE49-F238E27FC236}">
                <a16:creationId xmlns:a16="http://schemas.microsoft.com/office/drawing/2014/main" id="{06F626FF-AC49-17F4-1E69-6030D360CEC2}"/>
              </a:ext>
            </a:extLst>
          </p:cNvPr>
          <p:cNvCxnSpPr/>
          <p:nvPr/>
        </p:nvCxnSpPr>
        <p:spPr>
          <a:xfrm>
            <a:off x="0" y="91440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cxnSp>
        <p:nvCxnSpPr>
          <p:cNvPr id="25" name="Raven povezovalnik 24">
            <a:extLst>
              <a:ext uri="{FF2B5EF4-FFF2-40B4-BE49-F238E27FC236}">
                <a16:creationId xmlns:a16="http://schemas.microsoft.com/office/drawing/2014/main" id="{39371583-DE6B-5D55-76ED-9C9EDF410FB4}"/>
              </a:ext>
            </a:extLst>
          </p:cNvPr>
          <p:cNvCxnSpPr/>
          <p:nvPr/>
        </p:nvCxnSpPr>
        <p:spPr>
          <a:xfrm>
            <a:off x="0" y="97155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pic>
        <p:nvPicPr>
          <p:cNvPr id="3" name="Grafika 2" descr="Meeting with solid fill">
            <a:extLst>
              <a:ext uri="{FF2B5EF4-FFF2-40B4-BE49-F238E27FC236}">
                <a16:creationId xmlns:a16="http://schemas.microsoft.com/office/drawing/2014/main" id="{1E7DE759-9567-E01A-A800-33E44EC22B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95827" y="1074873"/>
            <a:ext cx="3336473" cy="3336473"/>
          </a:xfrm>
          <a:prstGeom prst="rect">
            <a:avLst/>
          </a:prstGeom>
        </p:spPr>
      </p:pic>
    </p:spTree>
    <p:extLst>
      <p:ext uri="{BB962C8B-B14F-4D97-AF65-F5344CB8AC3E}">
        <p14:creationId xmlns:p14="http://schemas.microsoft.com/office/powerpoint/2010/main" val="2405386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0D03B"/>
        </a:solidFill>
        <a:effectLst/>
      </p:bgPr>
    </p:bg>
    <p:spTree>
      <p:nvGrpSpPr>
        <p:cNvPr id="1" name="Shape 128">
          <a:extLst>
            <a:ext uri="{FF2B5EF4-FFF2-40B4-BE49-F238E27FC236}">
              <a16:creationId xmlns:a16="http://schemas.microsoft.com/office/drawing/2014/main" id="{471239B7-9790-9A3E-4EB8-162DE30BAA66}"/>
            </a:ext>
          </a:extLst>
        </p:cNvPr>
        <p:cNvGrpSpPr/>
        <p:nvPr/>
      </p:nvGrpSpPr>
      <p:grpSpPr>
        <a:xfrm>
          <a:off x="0" y="0"/>
          <a:ext cx="0" cy="0"/>
          <a:chOff x="0" y="0"/>
          <a:chExt cx="0" cy="0"/>
        </a:xfrm>
      </p:grpSpPr>
      <p:sp>
        <p:nvSpPr>
          <p:cNvPr id="129" name="Google Shape;129;p28">
            <a:extLst>
              <a:ext uri="{FF2B5EF4-FFF2-40B4-BE49-F238E27FC236}">
                <a16:creationId xmlns:a16="http://schemas.microsoft.com/office/drawing/2014/main" id="{C9EA734C-174E-4EA9-1CC8-4E2A88D681F2}"/>
              </a:ext>
            </a:extLst>
          </p:cNvPr>
          <p:cNvSpPr txBox="1">
            <a:spLocks noGrp="1"/>
          </p:cNvSpPr>
          <p:nvPr>
            <p:ph type="title"/>
          </p:nvPr>
        </p:nvSpPr>
        <p:spPr>
          <a:xfrm>
            <a:off x="491623" y="2289330"/>
            <a:ext cx="3676201" cy="755700"/>
          </a:xfrm>
          <a:prstGeom prst="rect">
            <a:avLst/>
          </a:prstGeom>
        </p:spPr>
        <p:txBody>
          <a:bodyPr spcFirstLastPara="1" wrap="square" lIns="0" tIns="91425" rIns="91425" bIns="91425" anchor="b" anchorCtr="0">
            <a:noAutofit/>
          </a:bodyPr>
          <a:lstStyle/>
          <a:p>
            <a:pPr marL="0" lvl="0" indent="0" algn="l" rtl="0">
              <a:spcBef>
                <a:spcPts val="0"/>
              </a:spcBef>
              <a:spcAft>
                <a:spcPts val="0"/>
              </a:spcAft>
              <a:buNone/>
            </a:pPr>
            <a:r>
              <a:rPr lang="sl-SI" sz="3200" b="1" dirty="0">
                <a:latin typeface="Calibri" panose="020F0502020204030204" pitchFamily="34" charset="0"/>
                <a:ea typeface="Calibri" panose="020F0502020204030204" pitchFamily="34" charset="0"/>
                <a:cs typeface="Calibri" panose="020F0502020204030204" pitchFamily="34" charset="0"/>
              </a:rPr>
              <a:t>RAZPISANA SREDSTVA</a:t>
            </a:r>
            <a:endParaRPr sz="3200" b="1" dirty="0">
              <a:latin typeface="Calibri" panose="020F0502020204030204" pitchFamily="34" charset="0"/>
              <a:ea typeface="Calibri" panose="020F0502020204030204" pitchFamily="34" charset="0"/>
              <a:cs typeface="Calibri" panose="020F0502020204030204" pitchFamily="34" charset="0"/>
            </a:endParaRPr>
          </a:p>
        </p:txBody>
      </p:sp>
      <p:pic>
        <p:nvPicPr>
          <p:cNvPr id="131" name="Google Shape;131;p28" title="Špik.jpg">
            <a:extLst>
              <a:ext uri="{FF2B5EF4-FFF2-40B4-BE49-F238E27FC236}">
                <a16:creationId xmlns:a16="http://schemas.microsoft.com/office/drawing/2014/main" id="{BB4C1302-4CC6-93E2-9F37-F6D68E7C0328}"/>
              </a:ext>
            </a:extLst>
          </p:cNvPr>
          <p:cNvPicPr preferRelativeResize="0"/>
          <p:nvPr/>
        </p:nvPicPr>
        <p:blipFill>
          <a:blip r:embed="rId3">
            <a:alphaModFix/>
          </a:blip>
          <a:stretch>
            <a:fillRect/>
          </a:stretch>
        </p:blipFill>
        <p:spPr>
          <a:xfrm>
            <a:off x="5344148" y="0"/>
            <a:ext cx="3799850" cy="5143501"/>
          </a:xfrm>
          <a:prstGeom prst="rect">
            <a:avLst/>
          </a:prstGeom>
          <a:noFill/>
          <a:ln>
            <a:noFill/>
          </a:ln>
        </p:spPr>
      </p:pic>
    </p:spTree>
    <p:extLst>
      <p:ext uri="{BB962C8B-B14F-4D97-AF65-F5344CB8AC3E}">
        <p14:creationId xmlns:p14="http://schemas.microsoft.com/office/powerpoint/2010/main" val="4204037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19AE2D00-DB75-5728-B7FF-6D6AFE8E12D4}"/>
            </a:ext>
          </a:extLst>
        </p:cNvPr>
        <p:cNvGrpSpPr/>
        <p:nvPr/>
      </p:nvGrpSpPr>
      <p:grpSpPr>
        <a:xfrm>
          <a:off x="0" y="0"/>
          <a:ext cx="0" cy="0"/>
          <a:chOff x="0" y="0"/>
          <a:chExt cx="0" cy="0"/>
        </a:xfrm>
      </p:grpSpPr>
      <p:sp>
        <p:nvSpPr>
          <p:cNvPr id="117" name="Google Shape;117;p27">
            <a:extLst>
              <a:ext uri="{FF2B5EF4-FFF2-40B4-BE49-F238E27FC236}">
                <a16:creationId xmlns:a16="http://schemas.microsoft.com/office/drawing/2014/main" id="{0F69D32D-49C2-23AF-DE03-B2E9BC79CCAE}"/>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l-SI" b="1" dirty="0">
                <a:latin typeface="Calibri" panose="020F0502020204030204" pitchFamily="34" charset="0"/>
                <a:ea typeface="Calibri" panose="020F0502020204030204" pitchFamily="34" charset="0"/>
                <a:cs typeface="Calibri" panose="020F0502020204030204" pitchFamily="34" charset="0"/>
              </a:rPr>
              <a:t>RAZPISANA SREDSTVA</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B325E7B4-25B7-4243-4906-D3AB91886E1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ACE304FF-6EFE-7308-0AA5-3DACF0A9EC4F}"/>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20" name="Slika 19">
            <a:extLst>
              <a:ext uri="{FF2B5EF4-FFF2-40B4-BE49-F238E27FC236}">
                <a16:creationId xmlns:a16="http://schemas.microsoft.com/office/drawing/2014/main" id="{B6183FB5-20E2-2C0A-C2AB-19A16F029E4C}"/>
              </a:ext>
            </a:extLst>
          </p:cNvPr>
          <p:cNvPicPr>
            <a:picLocks noChangeAspect="1"/>
          </p:cNvPicPr>
          <p:nvPr/>
        </p:nvPicPr>
        <p:blipFill>
          <a:blip r:embed="rId3"/>
          <a:stretch>
            <a:fillRect/>
          </a:stretch>
        </p:blipFill>
        <p:spPr>
          <a:xfrm>
            <a:off x="0" y="2262639"/>
            <a:ext cx="9144000" cy="656833"/>
          </a:xfrm>
          <a:prstGeom prst="rect">
            <a:avLst/>
          </a:prstGeom>
        </p:spPr>
      </p:pic>
      <p:cxnSp>
        <p:nvCxnSpPr>
          <p:cNvPr id="22" name="Raven povezovalnik 21">
            <a:extLst>
              <a:ext uri="{FF2B5EF4-FFF2-40B4-BE49-F238E27FC236}">
                <a16:creationId xmlns:a16="http://schemas.microsoft.com/office/drawing/2014/main" id="{B24D9C67-7EA0-1E02-1081-B6DA21474AA4}"/>
              </a:ext>
            </a:extLst>
          </p:cNvPr>
          <p:cNvCxnSpPr/>
          <p:nvPr/>
        </p:nvCxnSpPr>
        <p:spPr>
          <a:xfrm>
            <a:off x="0" y="91440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cxnSp>
        <p:nvCxnSpPr>
          <p:cNvPr id="25" name="Raven povezovalnik 24">
            <a:extLst>
              <a:ext uri="{FF2B5EF4-FFF2-40B4-BE49-F238E27FC236}">
                <a16:creationId xmlns:a16="http://schemas.microsoft.com/office/drawing/2014/main" id="{B5692A5E-FE15-259C-17B0-2A6CE329B53E}"/>
              </a:ext>
            </a:extLst>
          </p:cNvPr>
          <p:cNvCxnSpPr/>
          <p:nvPr/>
        </p:nvCxnSpPr>
        <p:spPr>
          <a:xfrm>
            <a:off x="0" y="97155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
        <p:nvSpPr>
          <p:cNvPr id="32" name="PoljeZBesedilom 3">
            <a:extLst>
              <a:ext uri="{FF2B5EF4-FFF2-40B4-BE49-F238E27FC236}">
                <a16:creationId xmlns:a16="http://schemas.microsoft.com/office/drawing/2014/main" id="{4114D3B4-06F0-B883-CE84-E697B4057CB5}"/>
              </a:ext>
            </a:extLst>
          </p:cNvPr>
          <p:cNvSpPr txBox="1"/>
          <p:nvPr/>
        </p:nvSpPr>
        <p:spPr>
          <a:xfrm>
            <a:off x="-45890" y="5551085"/>
            <a:ext cx="9108139" cy="1569660"/>
          </a:xfrm>
          <a:prstGeom prst="rect">
            <a:avLst/>
          </a:prstGeom>
          <a:noFill/>
        </p:spPr>
        <p:txBody>
          <a:bodyPr wrap="square" rtlCol="0">
            <a:spAutoFit/>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sl-SI" sz="1600" b="1" dirty="0"/>
              <a:t>Standardni projekti:	10.000,01 eur do 60.000,00 eur</a:t>
            </a:r>
          </a:p>
          <a:p>
            <a:pPr marL="285750" indent="-285750">
              <a:buFont typeface="Arial" panose="020B0604020202020204" pitchFamily="34" charset="0"/>
              <a:buChar char="•"/>
            </a:pPr>
            <a:r>
              <a:rPr lang="sl-SI" sz="1600" b="1" dirty="0"/>
              <a:t>Mali projekti:		5.000,00 eur do 10.000,00 eur</a:t>
            </a:r>
          </a:p>
          <a:p>
            <a:pPr marL="285750" indent="-285750">
              <a:buFont typeface="Arial" panose="020B0604020202020204" pitchFamily="34" charset="0"/>
              <a:buChar char="•"/>
            </a:pPr>
            <a:r>
              <a:rPr lang="sl-SI" sz="1600" dirty="0"/>
              <a:t>Prerazporeditve so mogoče le znotraj posameznega ukrepa (med malimi in standardnimi projekti) razen za vzpostavitev rezervnega sklada v primeru pritožb</a:t>
            </a:r>
          </a:p>
          <a:p>
            <a:pPr marL="285750" indent="-285750">
              <a:buFont typeface="Arial" panose="020B0604020202020204" pitchFamily="34" charset="0"/>
              <a:buChar char="•"/>
            </a:pPr>
            <a:r>
              <a:rPr lang="sl-SI" sz="1600" dirty="0"/>
              <a:t>DDV = neupravičen strošek</a:t>
            </a:r>
          </a:p>
          <a:p>
            <a:pPr marL="285750" indent="-285750">
              <a:buFont typeface="Arial" panose="020B0604020202020204" pitchFamily="34" charset="0"/>
              <a:buChar char="•"/>
            </a:pPr>
            <a:r>
              <a:rPr lang="sl-SI" sz="1600" dirty="0"/>
              <a:t>Odprtost javnega poziva: 45 dni</a:t>
            </a:r>
          </a:p>
        </p:txBody>
      </p:sp>
      <p:sp>
        <p:nvSpPr>
          <p:cNvPr id="38" name="PoljeZBesedilom 19">
            <a:extLst>
              <a:ext uri="{FF2B5EF4-FFF2-40B4-BE49-F238E27FC236}">
                <a16:creationId xmlns:a16="http://schemas.microsoft.com/office/drawing/2014/main" id="{04F55E25-9A0B-4F5E-92B9-D52ECE53276A}"/>
              </a:ext>
            </a:extLst>
          </p:cNvPr>
          <p:cNvSpPr txBox="1"/>
          <p:nvPr/>
        </p:nvSpPr>
        <p:spPr>
          <a:xfrm>
            <a:off x="9062249" y="5551085"/>
            <a:ext cx="2913531" cy="1754326"/>
          </a:xfrm>
          <a:prstGeom prst="rect">
            <a:avLst/>
          </a:prstGeom>
          <a:solidFill>
            <a:srgbClr val="497A28"/>
          </a:solidFill>
        </p:spPr>
        <p:txBody>
          <a:bodyPr wrap="square" rtlCol="0">
            <a:spAutoFit/>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b="1" dirty="0">
                <a:solidFill>
                  <a:srgbClr val="D5E3CF"/>
                </a:solidFill>
              </a:rPr>
              <a:t>Skupaj: 420.000 eur</a:t>
            </a:r>
          </a:p>
          <a:p>
            <a:pPr algn="ctr"/>
            <a:endParaRPr lang="sl-SI" b="1" dirty="0">
              <a:solidFill>
                <a:srgbClr val="D5E3CF"/>
              </a:solidFill>
            </a:endParaRPr>
          </a:p>
          <a:p>
            <a:pPr algn="ctr"/>
            <a:r>
              <a:rPr lang="sl-SI" b="1" dirty="0">
                <a:solidFill>
                  <a:srgbClr val="D5E3CF"/>
                </a:solidFill>
              </a:rPr>
              <a:t>OSTANEK:</a:t>
            </a:r>
          </a:p>
          <a:p>
            <a:pPr algn="ctr"/>
            <a:r>
              <a:rPr lang="sl-SI" b="1" dirty="0">
                <a:solidFill>
                  <a:srgbClr val="D5E3CF"/>
                </a:solidFill>
              </a:rPr>
              <a:t>46.112 eur – 3. JP</a:t>
            </a:r>
          </a:p>
          <a:p>
            <a:pPr algn="ctr"/>
            <a:r>
              <a:rPr lang="sl-SI" b="1" dirty="0">
                <a:solidFill>
                  <a:srgbClr val="D5E3CF"/>
                </a:solidFill>
              </a:rPr>
              <a:t>150.000 eur – LAS sodelovanja in LAS</a:t>
            </a:r>
            <a:endParaRPr lang="sl-SI" b="1" dirty="0">
              <a:solidFill>
                <a:srgbClr val="497A28"/>
              </a:solidFill>
            </a:endParaRPr>
          </a:p>
        </p:txBody>
      </p:sp>
      <p:graphicFrame>
        <p:nvGraphicFramePr>
          <p:cNvPr id="41" name="Tabela 40">
            <a:extLst>
              <a:ext uri="{FF2B5EF4-FFF2-40B4-BE49-F238E27FC236}">
                <a16:creationId xmlns:a16="http://schemas.microsoft.com/office/drawing/2014/main" id="{63535FCC-03BC-6642-9A51-348282A29CAE}"/>
              </a:ext>
            </a:extLst>
          </p:cNvPr>
          <p:cNvGraphicFramePr>
            <a:graphicFrameLocks noGrp="1"/>
          </p:cNvGraphicFramePr>
          <p:nvPr>
            <p:extLst>
              <p:ext uri="{D42A27DB-BD31-4B8C-83A1-F6EECF244321}">
                <p14:modId xmlns:p14="http://schemas.microsoft.com/office/powerpoint/2010/main" val="2781233386"/>
              </p:ext>
            </p:extLst>
          </p:nvPr>
        </p:nvGraphicFramePr>
        <p:xfrm>
          <a:off x="394013" y="3147291"/>
          <a:ext cx="7352370" cy="1828800"/>
        </p:xfrm>
        <a:graphic>
          <a:graphicData uri="http://schemas.openxmlformats.org/drawingml/2006/table">
            <a:tbl>
              <a:tblPr>
                <a:tableStyleId>{5C22544A-7EE6-4342-B048-85BDC9FD1C3A}</a:tableStyleId>
              </a:tblPr>
              <a:tblGrid>
                <a:gridCol w="907089">
                  <a:extLst>
                    <a:ext uri="{9D8B030D-6E8A-4147-A177-3AD203B41FA5}">
                      <a16:colId xmlns:a16="http://schemas.microsoft.com/office/drawing/2014/main" val="856277053"/>
                    </a:ext>
                  </a:extLst>
                </a:gridCol>
                <a:gridCol w="2100859">
                  <a:extLst>
                    <a:ext uri="{9D8B030D-6E8A-4147-A177-3AD203B41FA5}">
                      <a16:colId xmlns:a16="http://schemas.microsoft.com/office/drawing/2014/main" val="1123778682"/>
                    </a:ext>
                  </a:extLst>
                </a:gridCol>
                <a:gridCol w="2228536">
                  <a:extLst>
                    <a:ext uri="{9D8B030D-6E8A-4147-A177-3AD203B41FA5}">
                      <a16:colId xmlns:a16="http://schemas.microsoft.com/office/drawing/2014/main" val="2986798900"/>
                    </a:ext>
                  </a:extLst>
                </a:gridCol>
                <a:gridCol w="2115886">
                  <a:extLst>
                    <a:ext uri="{9D8B030D-6E8A-4147-A177-3AD203B41FA5}">
                      <a16:colId xmlns:a16="http://schemas.microsoft.com/office/drawing/2014/main" val="3140203815"/>
                    </a:ext>
                  </a:extLst>
                </a:gridCol>
              </a:tblGrid>
              <a:tr h="370840">
                <a:tc rowSpan="2">
                  <a:txBody>
                    <a:bodyPr/>
                    <a:lstStyle/>
                    <a:p>
                      <a:endParaRPr lang="sl-SI" dirty="0"/>
                    </a:p>
                  </a:txBody>
                  <a:tcPr/>
                </a:tc>
                <a:tc rowSpan="2">
                  <a:txBody>
                    <a:bodyPr/>
                    <a:lstStyle/>
                    <a:p>
                      <a:r>
                        <a:rPr lang="sl-SI" sz="1800" b="0" i="0" u="none" strike="noStrike" cap="none"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Ukrep A: </a:t>
                      </a:r>
                    </a:p>
                    <a:p>
                      <a:r>
                        <a:rPr lang="sl-SI" sz="1800" b="0" i="0" u="none" strike="noStrike" cap="none"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Podjetno podeželje Zgornje Gorenjske</a:t>
                      </a:r>
                    </a:p>
                  </a:txBody>
                  <a:tcPr>
                    <a:solidFill>
                      <a:srgbClr val="E8CB49"/>
                    </a:solidFill>
                  </a:tcPr>
                </a:tc>
                <a:tc>
                  <a:txBody>
                    <a:bodyPr/>
                    <a:lstStyle/>
                    <a:p>
                      <a:r>
                        <a:rPr lang="sl-SI" sz="1800" b="0" i="0" u="none" strike="noStrike" cap="none"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Standardni projekti</a:t>
                      </a:r>
                    </a:p>
                  </a:txBody>
                  <a:tcPr>
                    <a:solidFill>
                      <a:srgbClr val="E8CB49"/>
                    </a:solidFill>
                  </a:tcPr>
                </a:tc>
                <a:tc>
                  <a:txBody>
                    <a:bodyPr/>
                    <a:lstStyle/>
                    <a:p>
                      <a:pPr algn="r"/>
                      <a:r>
                        <a:rPr lang="sl-SI" sz="1800" b="0" i="0" u="none" strike="noStrike" cap="none"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180.000,00 EUR</a:t>
                      </a:r>
                    </a:p>
                  </a:txBody>
                  <a:tcPr>
                    <a:solidFill>
                      <a:srgbClr val="E8CB49"/>
                    </a:solidFill>
                  </a:tcPr>
                </a:tc>
                <a:extLst>
                  <a:ext uri="{0D108BD9-81ED-4DB2-BD59-A6C34878D82A}">
                    <a16:rowId xmlns:a16="http://schemas.microsoft.com/office/drawing/2014/main" val="2955664430"/>
                  </a:ext>
                </a:extLst>
              </a:tr>
              <a:tr h="370840">
                <a:tc vMerge="1">
                  <a:txBody>
                    <a:bodyPr/>
                    <a:lstStyle/>
                    <a:p>
                      <a:endParaRPr lang="sl-SI" dirty="0"/>
                    </a:p>
                  </a:txBody>
                  <a:tcPr/>
                </a:tc>
                <a:tc vMerge="1">
                  <a:txBody>
                    <a:bodyPr/>
                    <a:lstStyle/>
                    <a:p>
                      <a:endParaRPr lang="sl-SI" sz="1800" b="0" i="0" u="none" strike="noStrike" cap="none"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endParaRPr>
                    </a:p>
                  </a:txBody>
                  <a:tcPr/>
                </a:tc>
                <a:tc>
                  <a:txBody>
                    <a:bodyPr/>
                    <a:lstStyle/>
                    <a:p>
                      <a:r>
                        <a:rPr lang="sl-SI" sz="1800" b="0" i="0" u="none" strike="noStrike" cap="none"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Mali projekti</a:t>
                      </a:r>
                    </a:p>
                  </a:txBody>
                  <a:tcPr>
                    <a:solidFill>
                      <a:srgbClr val="E8CB49">
                        <a:alpha val="50196"/>
                      </a:srgbClr>
                    </a:solidFill>
                  </a:tcPr>
                </a:tc>
                <a:tc>
                  <a:txBody>
                    <a:bodyPr/>
                    <a:lstStyle/>
                    <a:p>
                      <a:pPr algn="r"/>
                      <a:r>
                        <a:rPr lang="sl-SI" sz="1800" b="0" i="0" u="none" strike="noStrike" cap="none"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30.000,00 EUR</a:t>
                      </a:r>
                    </a:p>
                  </a:txBody>
                  <a:tcPr>
                    <a:solidFill>
                      <a:srgbClr val="E8CB49">
                        <a:alpha val="50196"/>
                      </a:srgbClr>
                    </a:solidFill>
                  </a:tcPr>
                </a:tc>
                <a:extLst>
                  <a:ext uri="{0D108BD9-81ED-4DB2-BD59-A6C34878D82A}">
                    <a16:rowId xmlns:a16="http://schemas.microsoft.com/office/drawing/2014/main" val="1661267912"/>
                  </a:ext>
                </a:extLst>
              </a:tr>
              <a:tr h="370840">
                <a:tc rowSpan="2">
                  <a:txBody>
                    <a:bodyPr/>
                    <a:lstStyle/>
                    <a:p>
                      <a:endParaRPr lang="sl-SI" dirty="0"/>
                    </a:p>
                  </a:txBody>
                  <a:tcPr/>
                </a:tc>
                <a:tc rowSpan="2">
                  <a:txBody>
                    <a:bodyPr/>
                    <a:lstStyle/>
                    <a:p>
                      <a:r>
                        <a:rPr lang="sl-SI" sz="1800" b="0" i="0" u="none" strike="noStrike" cap="none"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Ukrep C: </a:t>
                      </a:r>
                    </a:p>
                    <a:p>
                      <a:r>
                        <a:rPr lang="sl-SI" sz="1800" b="0" i="0" u="none" strike="noStrike" cap="none"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Pametna Zgornja Gorenjska</a:t>
                      </a:r>
                    </a:p>
                  </a:txBody>
                  <a:tcPr>
                    <a:solidFill>
                      <a:srgbClr val="0D86B2"/>
                    </a:solidFill>
                  </a:tcPr>
                </a:tc>
                <a:tc>
                  <a:txBody>
                    <a:bodyPr/>
                    <a:lstStyle/>
                    <a:p>
                      <a:r>
                        <a:rPr lang="sl-SI" sz="1800" b="0" i="0" u="none" strike="noStrike" cap="none"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Standardni projekti</a:t>
                      </a:r>
                    </a:p>
                  </a:txBody>
                  <a:tcPr>
                    <a:solidFill>
                      <a:srgbClr val="0D86B2"/>
                    </a:solidFill>
                  </a:tcPr>
                </a:tc>
                <a:tc>
                  <a:txBody>
                    <a:bodyPr/>
                    <a:lstStyle/>
                    <a:p>
                      <a:pPr algn="r"/>
                      <a:r>
                        <a:rPr lang="sl-SI" sz="1800" b="0" i="0" u="none" strike="noStrike" cap="none"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180.000,00 EUR</a:t>
                      </a:r>
                    </a:p>
                  </a:txBody>
                  <a:tcPr>
                    <a:solidFill>
                      <a:srgbClr val="0D86B2"/>
                    </a:solidFill>
                  </a:tcPr>
                </a:tc>
                <a:extLst>
                  <a:ext uri="{0D108BD9-81ED-4DB2-BD59-A6C34878D82A}">
                    <a16:rowId xmlns:a16="http://schemas.microsoft.com/office/drawing/2014/main" val="2419318973"/>
                  </a:ext>
                </a:extLst>
              </a:tr>
              <a:tr h="370840">
                <a:tc vMerge="1">
                  <a:txBody>
                    <a:bodyPr/>
                    <a:lstStyle/>
                    <a:p>
                      <a:endParaRPr lang="sl-SI" dirty="0"/>
                    </a:p>
                  </a:txBody>
                  <a:tcPr/>
                </a:tc>
                <a:tc vMerge="1">
                  <a:txBody>
                    <a:bodyPr/>
                    <a:lstStyle/>
                    <a:p>
                      <a:endParaRPr lang="sl-SI" sz="1800" b="0" i="0" u="none" strike="noStrike" cap="none"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endParaRPr>
                    </a:p>
                  </a:txBody>
                  <a:tcPr/>
                </a:tc>
                <a:tc>
                  <a:txBody>
                    <a:bodyPr/>
                    <a:lstStyle/>
                    <a:p>
                      <a:r>
                        <a:rPr lang="sl-SI" sz="1800" b="0" i="0" u="none" strike="noStrike" cap="none"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Mali projekti</a:t>
                      </a:r>
                    </a:p>
                  </a:txBody>
                  <a:tcPr>
                    <a:solidFill>
                      <a:srgbClr val="0D86B2">
                        <a:alpha val="50196"/>
                      </a:srgbClr>
                    </a:solidFill>
                  </a:tcPr>
                </a:tc>
                <a:tc>
                  <a:txBody>
                    <a:bodyPr/>
                    <a:lstStyle/>
                    <a:p>
                      <a:pPr algn="r"/>
                      <a:r>
                        <a:rPr lang="sl-SI" sz="1800" b="0" i="0" u="none" strike="noStrike" cap="none"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30.000,00 EUR</a:t>
                      </a:r>
                    </a:p>
                  </a:txBody>
                  <a:tcPr>
                    <a:solidFill>
                      <a:srgbClr val="0D86B2">
                        <a:alpha val="50196"/>
                      </a:srgbClr>
                    </a:solidFill>
                  </a:tcPr>
                </a:tc>
                <a:extLst>
                  <a:ext uri="{0D108BD9-81ED-4DB2-BD59-A6C34878D82A}">
                    <a16:rowId xmlns:a16="http://schemas.microsoft.com/office/drawing/2014/main" val="1299277485"/>
                  </a:ext>
                </a:extLst>
              </a:tr>
            </a:tbl>
          </a:graphicData>
        </a:graphic>
      </p:graphicFrame>
      <p:graphicFrame>
        <p:nvGraphicFramePr>
          <p:cNvPr id="42" name="Tabela 41">
            <a:extLst>
              <a:ext uri="{FF2B5EF4-FFF2-40B4-BE49-F238E27FC236}">
                <a16:creationId xmlns:a16="http://schemas.microsoft.com/office/drawing/2014/main" id="{EB745B8E-AD18-429A-026C-D083ACEA467C}"/>
              </a:ext>
            </a:extLst>
          </p:cNvPr>
          <p:cNvGraphicFramePr>
            <a:graphicFrameLocks noGrp="1"/>
          </p:cNvGraphicFramePr>
          <p:nvPr>
            <p:extLst>
              <p:ext uri="{D42A27DB-BD31-4B8C-83A1-F6EECF244321}">
                <p14:modId xmlns:p14="http://schemas.microsoft.com/office/powerpoint/2010/main" val="1165790880"/>
              </p:ext>
            </p:extLst>
          </p:nvPr>
        </p:nvGraphicFramePr>
        <p:xfrm>
          <a:off x="550127" y="1303718"/>
          <a:ext cx="6936060" cy="741680"/>
        </p:xfrm>
        <a:graphic>
          <a:graphicData uri="http://schemas.openxmlformats.org/drawingml/2006/table">
            <a:tbl>
              <a:tblPr>
                <a:tableStyleId>{93296810-A885-4BE3-A3E7-6D5BEEA58F35}</a:tableStyleId>
              </a:tblPr>
              <a:tblGrid>
                <a:gridCol w="3352800">
                  <a:extLst>
                    <a:ext uri="{9D8B030D-6E8A-4147-A177-3AD203B41FA5}">
                      <a16:colId xmlns:a16="http://schemas.microsoft.com/office/drawing/2014/main" val="3683039242"/>
                    </a:ext>
                  </a:extLst>
                </a:gridCol>
                <a:gridCol w="1761893">
                  <a:extLst>
                    <a:ext uri="{9D8B030D-6E8A-4147-A177-3AD203B41FA5}">
                      <a16:colId xmlns:a16="http://schemas.microsoft.com/office/drawing/2014/main" val="514363986"/>
                    </a:ext>
                  </a:extLst>
                </a:gridCol>
                <a:gridCol w="1821367">
                  <a:extLst>
                    <a:ext uri="{9D8B030D-6E8A-4147-A177-3AD203B41FA5}">
                      <a16:colId xmlns:a16="http://schemas.microsoft.com/office/drawing/2014/main" val="2479304672"/>
                    </a:ext>
                  </a:extLst>
                </a:gridCol>
              </a:tblGrid>
              <a:tr h="370840">
                <a:tc>
                  <a:txBody>
                    <a:bodyPr/>
                    <a:lstStyle/>
                    <a:p>
                      <a:pPr marR="0" algn="l" rtl="0">
                        <a:lnSpc>
                          <a:spcPct val="100000"/>
                        </a:lnSpc>
                        <a:spcBef>
                          <a:spcPts val="0"/>
                        </a:spcBef>
                        <a:spcAft>
                          <a:spcPts val="0"/>
                        </a:spcAft>
                        <a:buClr>
                          <a:srgbClr val="000000"/>
                        </a:buClr>
                        <a:buFont typeface="Arial"/>
                      </a:pPr>
                      <a:r>
                        <a:rPr lang="sl-SI" sz="1800" b="0" u="none" strike="noStrike" cap="none" dirty="0">
                          <a:solidFill>
                            <a:schemeClr val="tx1">
                              <a:lumMod val="65000"/>
                              <a:lumOff val="35000"/>
                            </a:schemeClr>
                          </a:solidFill>
                          <a:sym typeface="Arial"/>
                        </a:rPr>
                        <a:t>MALI PROJEKTI</a:t>
                      </a:r>
                      <a:endParaRPr lang="sl-SI" sz="1800" b="0" i="0" u="none" strike="noStrike" cap="none"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Arial"/>
                      </a:endParaRPr>
                    </a:p>
                  </a:txBody>
                  <a:tcPr>
                    <a:solidFill>
                      <a:srgbClr val="B0D03B"/>
                    </a:solidFill>
                  </a:tcPr>
                </a:tc>
                <a:tc>
                  <a:txBody>
                    <a:bodyPr/>
                    <a:lstStyle/>
                    <a:p>
                      <a:pPr marR="0" algn="r" rtl="0">
                        <a:lnSpc>
                          <a:spcPct val="100000"/>
                        </a:lnSpc>
                        <a:spcBef>
                          <a:spcPts val="0"/>
                        </a:spcBef>
                        <a:spcAft>
                          <a:spcPts val="0"/>
                        </a:spcAft>
                        <a:buClr>
                          <a:srgbClr val="000000"/>
                        </a:buClr>
                        <a:buFont typeface="Arial"/>
                      </a:pPr>
                      <a:r>
                        <a:rPr lang="sl-SI" sz="1800" b="0" u="none" strike="noStrike" cap="none" dirty="0">
                          <a:solidFill>
                            <a:schemeClr val="tx1">
                              <a:lumMod val="65000"/>
                              <a:lumOff val="35000"/>
                            </a:schemeClr>
                          </a:solidFill>
                          <a:sym typeface="Arial"/>
                        </a:rPr>
                        <a:t>5.000,00 EUR</a:t>
                      </a:r>
                      <a:endParaRPr lang="sl-SI" sz="1800" b="0" i="0" u="none" strike="noStrike" cap="none"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Arial"/>
                      </a:endParaRPr>
                    </a:p>
                  </a:txBody>
                  <a:tcPr>
                    <a:solidFill>
                      <a:srgbClr val="B0D03B"/>
                    </a:solidFill>
                  </a:tcPr>
                </a:tc>
                <a:tc>
                  <a:txBody>
                    <a:bodyPr/>
                    <a:lstStyle/>
                    <a:p>
                      <a:pPr marR="0" algn="r" rtl="0">
                        <a:lnSpc>
                          <a:spcPct val="100000"/>
                        </a:lnSpc>
                        <a:spcBef>
                          <a:spcPts val="0"/>
                        </a:spcBef>
                        <a:spcAft>
                          <a:spcPts val="0"/>
                        </a:spcAft>
                        <a:buClr>
                          <a:srgbClr val="000000"/>
                        </a:buClr>
                        <a:buFont typeface="Arial"/>
                      </a:pPr>
                      <a:r>
                        <a:rPr lang="sl-SI" sz="1800" b="0" u="none" strike="noStrike" cap="none" dirty="0">
                          <a:solidFill>
                            <a:schemeClr val="tx1">
                              <a:lumMod val="65000"/>
                              <a:lumOff val="35000"/>
                            </a:schemeClr>
                          </a:solidFill>
                          <a:sym typeface="Arial"/>
                        </a:rPr>
                        <a:t>10.000,00 EUR</a:t>
                      </a:r>
                      <a:endParaRPr lang="sl-SI" sz="1800" b="0" i="0" u="none" strike="noStrike" cap="none"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Arial"/>
                      </a:endParaRPr>
                    </a:p>
                  </a:txBody>
                  <a:tcPr>
                    <a:solidFill>
                      <a:srgbClr val="B0D03B"/>
                    </a:solidFill>
                  </a:tcPr>
                </a:tc>
                <a:extLst>
                  <a:ext uri="{0D108BD9-81ED-4DB2-BD59-A6C34878D82A}">
                    <a16:rowId xmlns:a16="http://schemas.microsoft.com/office/drawing/2014/main" val="2850928516"/>
                  </a:ext>
                </a:extLst>
              </a:tr>
              <a:tr h="370840">
                <a:tc>
                  <a:txBody>
                    <a:bodyPr/>
                    <a:lstStyle/>
                    <a:p>
                      <a:pPr marR="0" algn="l" rtl="0">
                        <a:lnSpc>
                          <a:spcPct val="100000"/>
                        </a:lnSpc>
                        <a:spcBef>
                          <a:spcPts val="0"/>
                        </a:spcBef>
                        <a:spcAft>
                          <a:spcPts val="0"/>
                        </a:spcAft>
                        <a:buClr>
                          <a:srgbClr val="000000"/>
                        </a:buClr>
                        <a:buFont typeface="Arial"/>
                      </a:pPr>
                      <a:r>
                        <a:rPr lang="sl-SI" sz="1800" b="0" u="none" strike="noStrike" cap="none" dirty="0">
                          <a:solidFill>
                            <a:schemeClr val="bg1">
                              <a:lumMod val="95000"/>
                            </a:schemeClr>
                          </a:solidFill>
                          <a:sym typeface="Arial"/>
                        </a:rPr>
                        <a:t>STANDARDNI PROJEKTI</a:t>
                      </a:r>
                      <a:endParaRPr lang="sl-SI" sz="1800" b="0" i="0" u="none" strike="noStrike" cap="none"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sym typeface="Arial"/>
                      </a:endParaRPr>
                    </a:p>
                  </a:txBody>
                  <a:tcPr>
                    <a:solidFill>
                      <a:srgbClr val="29794A"/>
                    </a:solidFill>
                  </a:tcPr>
                </a:tc>
                <a:tc>
                  <a:txBody>
                    <a:bodyPr/>
                    <a:lstStyle/>
                    <a:p>
                      <a:pPr marR="0" algn="r" rtl="0">
                        <a:lnSpc>
                          <a:spcPct val="100000"/>
                        </a:lnSpc>
                        <a:spcBef>
                          <a:spcPts val="0"/>
                        </a:spcBef>
                        <a:spcAft>
                          <a:spcPts val="0"/>
                        </a:spcAft>
                        <a:buClr>
                          <a:srgbClr val="000000"/>
                        </a:buClr>
                        <a:buFont typeface="Arial"/>
                      </a:pPr>
                      <a:r>
                        <a:rPr lang="sl-SI" sz="1800" b="0" u="none" strike="noStrike" cap="none" dirty="0">
                          <a:solidFill>
                            <a:schemeClr val="bg1">
                              <a:lumMod val="95000"/>
                            </a:schemeClr>
                          </a:solidFill>
                          <a:sym typeface="Arial"/>
                        </a:rPr>
                        <a:t>10.000,01 EUR</a:t>
                      </a:r>
                      <a:endParaRPr lang="sl-SI" sz="1800" b="0" i="0" u="none" strike="noStrike" cap="none"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sym typeface="Arial"/>
                      </a:endParaRPr>
                    </a:p>
                  </a:txBody>
                  <a:tcPr>
                    <a:solidFill>
                      <a:srgbClr val="29794A"/>
                    </a:solidFill>
                  </a:tcPr>
                </a:tc>
                <a:tc>
                  <a:txBody>
                    <a:bodyPr/>
                    <a:lstStyle/>
                    <a:p>
                      <a:pPr marR="0" algn="r" rtl="0">
                        <a:lnSpc>
                          <a:spcPct val="100000"/>
                        </a:lnSpc>
                        <a:spcBef>
                          <a:spcPts val="0"/>
                        </a:spcBef>
                        <a:spcAft>
                          <a:spcPts val="0"/>
                        </a:spcAft>
                        <a:buClr>
                          <a:srgbClr val="000000"/>
                        </a:buClr>
                        <a:buFont typeface="Arial"/>
                      </a:pPr>
                      <a:r>
                        <a:rPr lang="sl-SI" sz="1800" b="0" u="none" strike="noStrike" cap="none" dirty="0">
                          <a:solidFill>
                            <a:schemeClr val="bg1">
                              <a:lumMod val="95000"/>
                            </a:schemeClr>
                          </a:solidFill>
                          <a:sym typeface="Arial"/>
                        </a:rPr>
                        <a:t>60.000,00 EUR</a:t>
                      </a:r>
                      <a:endParaRPr lang="sl-SI" sz="1800" b="0" i="0" u="none" strike="noStrike" cap="none"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sym typeface="Arial"/>
                      </a:endParaRPr>
                    </a:p>
                  </a:txBody>
                  <a:tcPr>
                    <a:solidFill>
                      <a:srgbClr val="29794A"/>
                    </a:solidFill>
                  </a:tcPr>
                </a:tc>
                <a:extLst>
                  <a:ext uri="{0D108BD9-81ED-4DB2-BD59-A6C34878D82A}">
                    <a16:rowId xmlns:a16="http://schemas.microsoft.com/office/drawing/2014/main" val="949680593"/>
                  </a:ext>
                </a:extLst>
              </a:tr>
            </a:tbl>
          </a:graphicData>
        </a:graphic>
      </p:graphicFrame>
      <p:pic>
        <p:nvPicPr>
          <p:cNvPr id="43" name="Google Shape;122;p27" title="01-Podjetno-podezelje-ZG.png">
            <a:extLst>
              <a:ext uri="{FF2B5EF4-FFF2-40B4-BE49-F238E27FC236}">
                <a16:creationId xmlns:a16="http://schemas.microsoft.com/office/drawing/2014/main" id="{831291F7-A3E9-AFE0-9F87-FE8863A12887}"/>
              </a:ext>
            </a:extLst>
          </p:cNvPr>
          <p:cNvPicPr preferRelativeResize="0"/>
          <p:nvPr/>
        </p:nvPicPr>
        <p:blipFill>
          <a:blip r:embed="rId4">
            <a:alphaModFix/>
          </a:blip>
          <a:stretch>
            <a:fillRect/>
          </a:stretch>
        </p:blipFill>
        <p:spPr>
          <a:xfrm>
            <a:off x="394013" y="3160972"/>
            <a:ext cx="887904" cy="887904"/>
          </a:xfrm>
          <a:prstGeom prst="rect">
            <a:avLst/>
          </a:prstGeom>
          <a:noFill/>
          <a:ln>
            <a:noFill/>
          </a:ln>
        </p:spPr>
      </p:pic>
      <p:pic>
        <p:nvPicPr>
          <p:cNvPr id="44" name="Google Shape;120;p27" title="03-Pametna-ZG.png">
            <a:extLst>
              <a:ext uri="{FF2B5EF4-FFF2-40B4-BE49-F238E27FC236}">
                <a16:creationId xmlns:a16="http://schemas.microsoft.com/office/drawing/2014/main" id="{0461F6F0-64A6-C135-860C-F79516CB9A57}"/>
              </a:ext>
            </a:extLst>
          </p:cNvPr>
          <p:cNvPicPr preferRelativeResize="0"/>
          <p:nvPr/>
        </p:nvPicPr>
        <p:blipFill>
          <a:blip r:embed="rId5">
            <a:alphaModFix/>
          </a:blip>
          <a:stretch>
            <a:fillRect/>
          </a:stretch>
        </p:blipFill>
        <p:spPr>
          <a:xfrm>
            <a:off x="394013" y="4074507"/>
            <a:ext cx="887904" cy="888769"/>
          </a:xfrm>
          <a:prstGeom prst="rect">
            <a:avLst/>
          </a:prstGeom>
          <a:noFill/>
          <a:ln>
            <a:noFill/>
          </a:ln>
        </p:spPr>
      </p:pic>
      <p:sp>
        <p:nvSpPr>
          <p:cNvPr id="46" name="Elipsa 45">
            <a:extLst>
              <a:ext uri="{FF2B5EF4-FFF2-40B4-BE49-F238E27FC236}">
                <a16:creationId xmlns:a16="http://schemas.microsoft.com/office/drawing/2014/main" id="{97FD4456-F5C9-9CD1-436F-EB46063E451B}"/>
              </a:ext>
            </a:extLst>
          </p:cNvPr>
          <p:cNvSpPr/>
          <p:nvPr/>
        </p:nvSpPr>
        <p:spPr>
          <a:xfrm>
            <a:off x="8132806" y="3057611"/>
            <a:ext cx="572429" cy="572429"/>
          </a:xfrm>
          <a:prstGeom prst="ellipse">
            <a:avLst/>
          </a:prstGeom>
          <a:solidFill>
            <a:srgbClr val="E8CB49"/>
          </a:solidFill>
          <a:ln>
            <a:solidFill>
              <a:srgbClr val="E8CB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3600" dirty="0">
                <a:latin typeface="Calibri" panose="020F0502020204030204" pitchFamily="34" charset="0"/>
                <a:ea typeface="Calibri" panose="020F0502020204030204" pitchFamily="34" charset="0"/>
                <a:cs typeface="Calibri" panose="020F0502020204030204" pitchFamily="34" charset="0"/>
              </a:rPr>
              <a:t>3</a:t>
            </a:r>
          </a:p>
        </p:txBody>
      </p:sp>
      <p:sp>
        <p:nvSpPr>
          <p:cNvPr id="47" name="Elipsa 46">
            <a:extLst>
              <a:ext uri="{FF2B5EF4-FFF2-40B4-BE49-F238E27FC236}">
                <a16:creationId xmlns:a16="http://schemas.microsoft.com/office/drawing/2014/main" id="{E3847B58-8A44-7169-731C-D8C7F02552C7}"/>
              </a:ext>
            </a:extLst>
          </p:cNvPr>
          <p:cNvSpPr/>
          <p:nvPr/>
        </p:nvSpPr>
        <p:spPr>
          <a:xfrm>
            <a:off x="7746383" y="3502078"/>
            <a:ext cx="572429" cy="572429"/>
          </a:xfrm>
          <a:prstGeom prst="ellipse">
            <a:avLst/>
          </a:prstGeom>
          <a:solidFill>
            <a:srgbClr val="E8CB49">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3600" dirty="0">
                <a:latin typeface="Calibri" panose="020F0502020204030204" pitchFamily="34" charset="0"/>
                <a:ea typeface="Calibri" panose="020F0502020204030204" pitchFamily="34" charset="0"/>
                <a:cs typeface="Calibri" panose="020F0502020204030204" pitchFamily="34" charset="0"/>
              </a:rPr>
              <a:t>3</a:t>
            </a:r>
          </a:p>
        </p:txBody>
      </p:sp>
      <p:sp>
        <p:nvSpPr>
          <p:cNvPr id="48" name="Elipsa 47">
            <a:extLst>
              <a:ext uri="{FF2B5EF4-FFF2-40B4-BE49-F238E27FC236}">
                <a16:creationId xmlns:a16="http://schemas.microsoft.com/office/drawing/2014/main" id="{06CF35E5-8C4D-148E-00A0-DE38BFFBBDA9}"/>
              </a:ext>
            </a:extLst>
          </p:cNvPr>
          <p:cNvSpPr/>
          <p:nvPr/>
        </p:nvSpPr>
        <p:spPr>
          <a:xfrm>
            <a:off x="8169275" y="4025809"/>
            <a:ext cx="572429" cy="572429"/>
          </a:xfrm>
          <a:prstGeom prst="ellipse">
            <a:avLst/>
          </a:prstGeom>
          <a:solidFill>
            <a:srgbClr val="0D86B2"/>
          </a:solidFill>
          <a:ln>
            <a:solidFill>
              <a:srgbClr val="0D86B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3600" dirty="0"/>
              <a:t>3</a:t>
            </a:r>
          </a:p>
        </p:txBody>
      </p:sp>
      <p:sp>
        <p:nvSpPr>
          <p:cNvPr id="49" name="Elipsa 48">
            <a:extLst>
              <a:ext uri="{FF2B5EF4-FFF2-40B4-BE49-F238E27FC236}">
                <a16:creationId xmlns:a16="http://schemas.microsoft.com/office/drawing/2014/main" id="{369A0584-7198-3803-BC96-F09F2338E2AE}"/>
              </a:ext>
            </a:extLst>
          </p:cNvPr>
          <p:cNvSpPr/>
          <p:nvPr/>
        </p:nvSpPr>
        <p:spPr>
          <a:xfrm>
            <a:off x="7782852" y="4470276"/>
            <a:ext cx="572429" cy="572429"/>
          </a:xfrm>
          <a:prstGeom prst="ellipse">
            <a:avLst/>
          </a:prstGeom>
          <a:solidFill>
            <a:srgbClr val="0D86B2">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3600" dirty="0"/>
              <a:t>3</a:t>
            </a:r>
          </a:p>
        </p:txBody>
      </p:sp>
    </p:spTree>
    <p:extLst>
      <p:ext uri="{BB962C8B-B14F-4D97-AF65-F5344CB8AC3E}">
        <p14:creationId xmlns:p14="http://schemas.microsoft.com/office/powerpoint/2010/main" val="1932118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B0D03B"/>
        </a:solidFill>
        <a:effectLst/>
      </p:bgPr>
    </p:bg>
    <p:spTree>
      <p:nvGrpSpPr>
        <p:cNvPr id="1" name="Shape 128">
          <a:extLst>
            <a:ext uri="{FF2B5EF4-FFF2-40B4-BE49-F238E27FC236}">
              <a16:creationId xmlns:a16="http://schemas.microsoft.com/office/drawing/2014/main" id="{47EDC454-9CBD-AEC1-546D-DF1494446AB9}"/>
            </a:ext>
          </a:extLst>
        </p:cNvPr>
        <p:cNvGrpSpPr/>
        <p:nvPr/>
      </p:nvGrpSpPr>
      <p:grpSpPr>
        <a:xfrm>
          <a:off x="0" y="0"/>
          <a:ext cx="0" cy="0"/>
          <a:chOff x="0" y="0"/>
          <a:chExt cx="0" cy="0"/>
        </a:xfrm>
      </p:grpSpPr>
      <p:sp>
        <p:nvSpPr>
          <p:cNvPr id="129" name="Google Shape;129;p28">
            <a:extLst>
              <a:ext uri="{FF2B5EF4-FFF2-40B4-BE49-F238E27FC236}">
                <a16:creationId xmlns:a16="http://schemas.microsoft.com/office/drawing/2014/main" id="{FE0FBACC-DEFF-ABC0-8951-0D47C542B843}"/>
              </a:ext>
            </a:extLst>
          </p:cNvPr>
          <p:cNvSpPr txBox="1">
            <a:spLocks noGrp="1"/>
          </p:cNvSpPr>
          <p:nvPr>
            <p:ph type="title"/>
          </p:nvPr>
        </p:nvSpPr>
        <p:spPr>
          <a:xfrm>
            <a:off x="491623" y="2289330"/>
            <a:ext cx="3676201" cy="755700"/>
          </a:xfrm>
          <a:prstGeom prst="rect">
            <a:avLst/>
          </a:prstGeom>
        </p:spPr>
        <p:txBody>
          <a:bodyPr spcFirstLastPara="1" wrap="square" lIns="0" tIns="91425" rIns="91425" bIns="91425" anchor="b" anchorCtr="0">
            <a:noAutofit/>
          </a:bodyPr>
          <a:lstStyle/>
          <a:p>
            <a:pPr marL="0" lvl="0" indent="0" algn="l" rtl="0">
              <a:spcBef>
                <a:spcPts val="0"/>
              </a:spcBef>
              <a:spcAft>
                <a:spcPts val="0"/>
              </a:spcAft>
              <a:buNone/>
            </a:pPr>
            <a:r>
              <a:rPr lang="sl-SI" sz="3200" b="1" dirty="0">
                <a:latin typeface="Calibri" panose="020F0502020204030204" pitchFamily="34" charset="0"/>
                <a:ea typeface="Calibri" panose="020F0502020204030204" pitchFamily="34" charset="0"/>
                <a:cs typeface="Calibri" panose="020F0502020204030204" pitchFamily="34" charset="0"/>
              </a:rPr>
              <a:t>POGOJI ZA PRIDOBITEV PODPORE</a:t>
            </a:r>
            <a:endParaRPr sz="3200" b="1" dirty="0">
              <a:latin typeface="Calibri" panose="020F0502020204030204" pitchFamily="34" charset="0"/>
              <a:ea typeface="Calibri" panose="020F0502020204030204" pitchFamily="34" charset="0"/>
              <a:cs typeface="Calibri" panose="020F0502020204030204" pitchFamily="34" charset="0"/>
            </a:endParaRPr>
          </a:p>
        </p:txBody>
      </p:sp>
      <p:pic>
        <p:nvPicPr>
          <p:cNvPr id="131" name="Google Shape;131;p28" title="Špik.jpg">
            <a:extLst>
              <a:ext uri="{FF2B5EF4-FFF2-40B4-BE49-F238E27FC236}">
                <a16:creationId xmlns:a16="http://schemas.microsoft.com/office/drawing/2014/main" id="{A6178451-C9BA-A860-BF63-F9AE5B45DE38}"/>
              </a:ext>
            </a:extLst>
          </p:cNvPr>
          <p:cNvPicPr preferRelativeResize="0"/>
          <p:nvPr/>
        </p:nvPicPr>
        <p:blipFill>
          <a:blip r:embed="rId3">
            <a:alphaModFix/>
          </a:blip>
          <a:stretch>
            <a:fillRect/>
          </a:stretch>
        </p:blipFill>
        <p:spPr>
          <a:xfrm>
            <a:off x="5344148" y="0"/>
            <a:ext cx="3799850" cy="5143501"/>
          </a:xfrm>
          <a:prstGeom prst="rect">
            <a:avLst/>
          </a:prstGeom>
          <a:noFill/>
          <a:ln>
            <a:noFill/>
          </a:ln>
        </p:spPr>
      </p:pic>
    </p:spTree>
    <p:extLst>
      <p:ext uri="{BB962C8B-B14F-4D97-AF65-F5344CB8AC3E}">
        <p14:creationId xmlns:p14="http://schemas.microsoft.com/office/powerpoint/2010/main" val="1441544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6A159E62-C6A2-B96A-B950-98A87A633344}"/>
            </a:ext>
          </a:extLst>
        </p:cNvPr>
        <p:cNvGrpSpPr/>
        <p:nvPr/>
      </p:nvGrpSpPr>
      <p:grpSpPr>
        <a:xfrm>
          <a:off x="0" y="0"/>
          <a:ext cx="0" cy="0"/>
          <a:chOff x="0" y="0"/>
          <a:chExt cx="0" cy="0"/>
        </a:xfrm>
      </p:grpSpPr>
      <p:sp>
        <p:nvSpPr>
          <p:cNvPr id="117" name="Google Shape;117;p27">
            <a:extLst>
              <a:ext uri="{FF2B5EF4-FFF2-40B4-BE49-F238E27FC236}">
                <a16:creationId xmlns:a16="http://schemas.microsoft.com/office/drawing/2014/main" id="{1DE1785F-C0C5-6CE7-75F3-3C48D468CF80}"/>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l-SI" b="1" dirty="0">
                <a:latin typeface="Calibri" panose="020F0502020204030204" pitchFamily="34" charset="0"/>
                <a:ea typeface="Calibri" panose="020F0502020204030204" pitchFamily="34" charset="0"/>
                <a:cs typeface="Calibri" panose="020F0502020204030204" pitchFamily="34" charset="0"/>
              </a:rPr>
              <a:t>ROKI</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118" name="Google Shape;118;p27">
            <a:extLst>
              <a:ext uri="{FF2B5EF4-FFF2-40B4-BE49-F238E27FC236}">
                <a16:creationId xmlns:a16="http://schemas.microsoft.com/office/drawing/2014/main" id="{6CFECAB3-C062-0610-21B5-62F274F0F8CE}"/>
              </a:ext>
            </a:extLst>
          </p:cNvPr>
          <p:cNvSpPr txBox="1">
            <a:spLocks noGrp="1"/>
          </p:cNvSpPr>
          <p:nvPr>
            <p:ph type="body" idx="1"/>
          </p:nvPr>
        </p:nvSpPr>
        <p:spPr>
          <a:xfrm>
            <a:off x="311700" y="1140306"/>
            <a:ext cx="8520600" cy="1419300"/>
          </a:xfrm>
          <a:prstGeom prst="rect">
            <a:avLst/>
          </a:prstGeom>
          <a:noFill/>
        </p:spPr>
        <p:txBody>
          <a:bodyPr spcFirstLastPara="1" wrap="square" lIns="91425" tIns="91425" rIns="91425" bIns="91425" anchor="t" anchorCtr="0">
            <a:noAutofit/>
          </a:bodyPr>
          <a:lstStyle/>
          <a:p>
            <a:pPr marL="285750" indent="-285750">
              <a:spcAft>
                <a:spcPts val="1200"/>
              </a:spcAft>
            </a:pP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Objava javnega poziva: </a:t>
            </a:r>
            <a:r>
              <a:rPr lang="sl-SI" b="1" dirty="0">
                <a:solidFill>
                  <a:srgbClr val="B0D03B"/>
                </a:solidFill>
                <a:latin typeface="Calibri" panose="020F0502020204030204" pitchFamily="34" charset="0"/>
                <a:ea typeface="Calibri" panose="020F0502020204030204" pitchFamily="34" charset="0"/>
                <a:cs typeface="Calibri" panose="020F0502020204030204" pitchFamily="34" charset="0"/>
              </a:rPr>
              <a:t>24. 11. 2025</a:t>
            </a: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1200"/>
              </a:spcAft>
            </a:pP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Svetovalna podpora in odgovori na vprašanja: </a:t>
            </a:r>
            <a:r>
              <a:rPr lang="sl-SI" b="1" dirty="0">
                <a:solidFill>
                  <a:srgbClr val="B0D03B"/>
                </a:solidFill>
                <a:latin typeface="Calibri" panose="020F0502020204030204" pitchFamily="34" charset="0"/>
                <a:ea typeface="Calibri" panose="020F0502020204030204" pitchFamily="34" charset="0"/>
                <a:cs typeface="Calibri" panose="020F0502020204030204" pitchFamily="34" charset="0"/>
              </a:rPr>
              <a:t>do 16. 1. 2026 do 13.00 ure</a:t>
            </a: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1200"/>
              </a:spcAft>
            </a:pP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Rok za oddajo vloge: </a:t>
            </a:r>
            <a:r>
              <a:rPr lang="sl-SI" b="1" dirty="0">
                <a:solidFill>
                  <a:srgbClr val="B0D03B"/>
                </a:solidFill>
                <a:latin typeface="Calibri" panose="020F0502020204030204" pitchFamily="34" charset="0"/>
                <a:ea typeface="Calibri" panose="020F0502020204030204" pitchFamily="34" charset="0"/>
                <a:cs typeface="Calibri" panose="020F0502020204030204" pitchFamily="34" charset="0"/>
              </a:rPr>
              <a:t>23. 1. 2026</a:t>
            </a:r>
            <a:br>
              <a:rPr lang="sl-SI" dirty="0">
                <a:latin typeface="Calibri" panose="020F0502020204030204" pitchFamily="34" charset="0"/>
                <a:ea typeface="Calibri" panose="020F0502020204030204" pitchFamily="34" charset="0"/>
                <a:cs typeface="Calibri" panose="020F0502020204030204" pitchFamily="34" charset="0"/>
              </a:rPr>
            </a:br>
            <a:endParaRPr lang="sl-SI"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D27574A3-065A-A7C2-7B80-A83474DBBD5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EC40ED64-EEEE-82E2-AA66-613BA6429E98}"/>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20" name="Slika 19">
            <a:extLst>
              <a:ext uri="{FF2B5EF4-FFF2-40B4-BE49-F238E27FC236}">
                <a16:creationId xmlns:a16="http://schemas.microsoft.com/office/drawing/2014/main" id="{56BCB52A-3962-B626-E5B4-3C5F5B7B0BD2}"/>
              </a:ext>
            </a:extLst>
          </p:cNvPr>
          <p:cNvPicPr>
            <a:picLocks noChangeAspect="1"/>
          </p:cNvPicPr>
          <p:nvPr/>
        </p:nvPicPr>
        <p:blipFill>
          <a:blip r:embed="rId3"/>
          <a:stretch>
            <a:fillRect/>
          </a:stretch>
        </p:blipFill>
        <p:spPr>
          <a:xfrm>
            <a:off x="0" y="4486667"/>
            <a:ext cx="9144000" cy="656833"/>
          </a:xfrm>
          <a:prstGeom prst="rect">
            <a:avLst/>
          </a:prstGeom>
        </p:spPr>
      </p:pic>
      <p:cxnSp>
        <p:nvCxnSpPr>
          <p:cNvPr id="22" name="Raven povezovalnik 21">
            <a:extLst>
              <a:ext uri="{FF2B5EF4-FFF2-40B4-BE49-F238E27FC236}">
                <a16:creationId xmlns:a16="http://schemas.microsoft.com/office/drawing/2014/main" id="{8880C3DD-9932-99CA-DF03-FEC4C1EDFC52}"/>
              </a:ext>
            </a:extLst>
          </p:cNvPr>
          <p:cNvCxnSpPr/>
          <p:nvPr/>
        </p:nvCxnSpPr>
        <p:spPr>
          <a:xfrm>
            <a:off x="0" y="91440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cxnSp>
        <p:nvCxnSpPr>
          <p:cNvPr id="25" name="Raven povezovalnik 24">
            <a:extLst>
              <a:ext uri="{FF2B5EF4-FFF2-40B4-BE49-F238E27FC236}">
                <a16:creationId xmlns:a16="http://schemas.microsoft.com/office/drawing/2014/main" id="{0AA3A20A-0A93-35F8-497F-DA477B727700}"/>
              </a:ext>
            </a:extLst>
          </p:cNvPr>
          <p:cNvCxnSpPr/>
          <p:nvPr/>
        </p:nvCxnSpPr>
        <p:spPr>
          <a:xfrm>
            <a:off x="0" y="97155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pic>
        <p:nvPicPr>
          <p:cNvPr id="30" name="Grafika 29" descr="Hourglass Finished with solid fill">
            <a:extLst>
              <a:ext uri="{FF2B5EF4-FFF2-40B4-BE49-F238E27FC236}">
                <a16:creationId xmlns:a16="http://schemas.microsoft.com/office/drawing/2014/main" id="{EF7733BE-7965-8BA0-6E44-310FFD169B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59445" y="2335776"/>
            <a:ext cx="1784555" cy="1784555"/>
          </a:xfrm>
          <a:prstGeom prst="rect">
            <a:avLst/>
          </a:prstGeom>
        </p:spPr>
      </p:pic>
    </p:spTree>
    <p:extLst>
      <p:ext uri="{BB962C8B-B14F-4D97-AF65-F5344CB8AC3E}">
        <p14:creationId xmlns:p14="http://schemas.microsoft.com/office/powerpoint/2010/main" val="2792436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4C5F7B08-F467-132F-40B4-15AC9AD039FE}"/>
            </a:ext>
          </a:extLst>
        </p:cNvPr>
        <p:cNvGrpSpPr/>
        <p:nvPr/>
      </p:nvGrpSpPr>
      <p:grpSpPr>
        <a:xfrm>
          <a:off x="0" y="0"/>
          <a:ext cx="0" cy="0"/>
          <a:chOff x="0" y="0"/>
          <a:chExt cx="0" cy="0"/>
        </a:xfrm>
      </p:grpSpPr>
      <p:sp>
        <p:nvSpPr>
          <p:cNvPr id="118" name="Google Shape;118;p27">
            <a:extLst>
              <a:ext uri="{FF2B5EF4-FFF2-40B4-BE49-F238E27FC236}">
                <a16:creationId xmlns:a16="http://schemas.microsoft.com/office/drawing/2014/main" id="{8AF595BB-6C11-EE81-8E14-FAB095D19BC5}"/>
              </a:ext>
            </a:extLst>
          </p:cNvPr>
          <p:cNvSpPr txBox="1">
            <a:spLocks noGrp="1"/>
          </p:cNvSpPr>
          <p:nvPr>
            <p:ph type="body" idx="1"/>
          </p:nvPr>
        </p:nvSpPr>
        <p:spPr>
          <a:xfrm>
            <a:off x="311700" y="1094126"/>
            <a:ext cx="8520600" cy="1419300"/>
          </a:xfrm>
          <a:prstGeom prst="rect">
            <a:avLst/>
          </a:prstGeom>
          <a:noFill/>
        </p:spPr>
        <p:txBody>
          <a:bodyPr spcFirstLastPara="1" wrap="square" lIns="91425" tIns="91425" rIns="91425" bIns="91425" anchor="t" anchorCtr="0">
            <a:noAutofit/>
          </a:bodyPr>
          <a:lstStyle/>
          <a:p>
            <a:pPr marL="0" indent="0">
              <a:spcAft>
                <a:spcPts val="1200"/>
              </a:spcAft>
              <a:buNone/>
            </a:pP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0" indent="0">
              <a:spcAft>
                <a:spcPts val="1200"/>
              </a:spcAft>
              <a:buNone/>
            </a:pP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457200" lvl="1" indent="0">
              <a:spcAft>
                <a:spcPts val="1200"/>
              </a:spcAft>
              <a:buNone/>
            </a:pPr>
            <a:br>
              <a:rPr lang="sl-SI" dirty="0">
                <a:latin typeface="Calibri" panose="020F0502020204030204" pitchFamily="34" charset="0"/>
                <a:ea typeface="Calibri" panose="020F0502020204030204" pitchFamily="34" charset="0"/>
                <a:cs typeface="Calibri" panose="020F0502020204030204" pitchFamily="34" charset="0"/>
              </a:rPr>
            </a:br>
            <a:endParaRPr lang="sl-SI"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63A81D64-B190-9FB0-5C72-986BDBD5421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03BC0178-55B7-A56D-89B5-33640AF64A56}"/>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20" name="Slika 19">
            <a:extLst>
              <a:ext uri="{FF2B5EF4-FFF2-40B4-BE49-F238E27FC236}">
                <a16:creationId xmlns:a16="http://schemas.microsoft.com/office/drawing/2014/main" id="{8DC9F940-77AB-564F-E76D-621CED0E12A3}"/>
              </a:ext>
            </a:extLst>
          </p:cNvPr>
          <p:cNvPicPr>
            <a:picLocks noChangeAspect="1"/>
          </p:cNvPicPr>
          <p:nvPr/>
        </p:nvPicPr>
        <p:blipFill>
          <a:blip r:embed="rId3"/>
          <a:stretch>
            <a:fillRect/>
          </a:stretch>
        </p:blipFill>
        <p:spPr>
          <a:xfrm>
            <a:off x="0" y="4486667"/>
            <a:ext cx="9144000" cy="656833"/>
          </a:xfrm>
          <a:prstGeom prst="rect">
            <a:avLst/>
          </a:prstGeom>
        </p:spPr>
      </p:pic>
      <p:sp>
        <p:nvSpPr>
          <p:cNvPr id="5" name="PoljeZBesedilom 4">
            <a:extLst>
              <a:ext uri="{FF2B5EF4-FFF2-40B4-BE49-F238E27FC236}">
                <a16:creationId xmlns:a16="http://schemas.microsoft.com/office/drawing/2014/main" id="{FB4DB3FA-155A-338E-20B6-3DF0B065B8DA}"/>
              </a:ext>
            </a:extLst>
          </p:cNvPr>
          <p:cNvSpPr txBox="1"/>
          <p:nvPr/>
        </p:nvSpPr>
        <p:spPr>
          <a:xfrm>
            <a:off x="7107810" y="1814255"/>
            <a:ext cx="1789180" cy="2308324"/>
          </a:xfrm>
          <a:prstGeom prst="rect">
            <a:avLst/>
          </a:prstGeom>
          <a:noFill/>
          <a:ln w="38100">
            <a:solidFill>
              <a:srgbClr val="FFC000"/>
            </a:solidFill>
          </a:ln>
        </p:spPr>
        <p:txBody>
          <a:bodyPr wrap="square" rtlCol="0">
            <a:spAutoFit/>
          </a:bodyPr>
          <a:lstStyle/>
          <a:p>
            <a:pPr marL="285750" indent="-285750">
              <a:buFont typeface="Arial" panose="020B0604020202020204" pitchFamily="34" charset="0"/>
              <a:buChar char="•"/>
            </a:pP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Agrarne skupnosti</a:t>
            </a:r>
          </a:p>
          <a:p>
            <a:pPr marL="285750" indent="-285750">
              <a:buFont typeface="Arial" panose="020B0604020202020204" pitchFamily="34" charset="0"/>
              <a:buChar char="•"/>
            </a:pP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Osebe s statusom samostojnega kulturnega delavca / športnega delavca</a:t>
            </a:r>
          </a:p>
        </p:txBody>
      </p:sp>
      <p:pic>
        <p:nvPicPr>
          <p:cNvPr id="3" name="Grafika 2" descr="Close with solid fill">
            <a:extLst>
              <a:ext uri="{FF2B5EF4-FFF2-40B4-BE49-F238E27FC236}">
                <a16:creationId xmlns:a16="http://schemas.microsoft.com/office/drawing/2014/main" id="{02380E8C-05E5-38AE-D1CC-240913C33E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26975" y="1034117"/>
            <a:ext cx="750849" cy="750849"/>
          </a:xfrm>
          <a:prstGeom prst="rect">
            <a:avLst/>
          </a:prstGeom>
        </p:spPr>
      </p:pic>
      <p:graphicFrame>
        <p:nvGraphicFramePr>
          <p:cNvPr id="2" name="Diagram 1">
            <a:extLst>
              <a:ext uri="{FF2B5EF4-FFF2-40B4-BE49-F238E27FC236}">
                <a16:creationId xmlns:a16="http://schemas.microsoft.com/office/drawing/2014/main" id="{AC85A038-E17D-B73D-6799-979E4DB7CD15}"/>
              </a:ext>
            </a:extLst>
          </p:cNvPr>
          <p:cNvGraphicFramePr/>
          <p:nvPr>
            <p:extLst>
              <p:ext uri="{D42A27DB-BD31-4B8C-83A1-F6EECF244321}">
                <p14:modId xmlns:p14="http://schemas.microsoft.com/office/powerpoint/2010/main" val="3980192165"/>
              </p:ext>
            </p:extLst>
          </p:nvPr>
        </p:nvGraphicFramePr>
        <p:xfrm>
          <a:off x="520137" y="364089"/>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855427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C639E009-E75C-3D74-B653-D3C75EA858D0}"/>
            </a:ext>
          </a:extLst>
        </p:cNvPr>
        <p:cNvGrpSpPr/>
        <p:nvPr/>
      </p:nvGrpSpPr>
      <p:grpSpPr>
        <a:xfrm>
          <a:off x="0" y="0"/>
          <a:ext cx="0" cy="0"/>
          <a:chOff x="0" y="0"/>
          <a:chExt cx="0" cy="0"/>
        </a:xfrm>
      </p:grpSpPr>
      <p:sp>
        <p:nvSpPr>
          <p:cNvPr id="117" name="Google Shape;117;p27">
            <a:extLst>
              <a:ext uri="{FF2B5EF4-FFF2-40B4-BE49-F238E27FC236}">
                <a16:creationId xmlns:a16="http://schemas.microsoft.com/office/drawing/2014/main" id="{4263B555-3720-5738-978A-069D713E99BE}"/>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l-SI" b="1" dirty="0">
                <a:latin typeface="Calibri" panose="020F0502020204030204" pitchFamily="34" charset="0"/>
                <a:ea typeface="Calibri" panose="020F0502020204030204" pitchFamily="34" charset="0"/>
                <a:cs typeface="Calibri" panose="020F0502020204030204" pitchFamily="34" charset="0"/>
              </a:rPr>
              <a:t>UPRAVIČENCI DO SOFINANCIRANJA PROJEKTOV</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118" name="Google Shape;118;p27">
            <a:extLst>
              <a:ext uri="{FF2B5EF4-FFF2-40B4-BE49-F238E27FC236}">
                <a16:creationId xmlns:a16="http://schemas.microsoft.com/office/drawing/2014/main" id="{868FDEDF-2A3A-5AE3-5133-246EDB263B8E}"/>
              </a:ext>
            </a:extLst>
          </p:cNvPr>
          <p:cNvSpPr txBox="1">
            <a:spLocks noGrp="1"/>
          </p:cNvSpPr>
          <p:nvPr>
            <p:ph type="body" idx="1"/>
          </p:nvPr>
        </p:nvSpPr>
        <p:spPr>
          <a:xfrm>
            <a:off x="311700" y="1140306"/>
            <a:ext cx="8520600" cy="1419300"/>
          </a:xfrm>
          <a:prstGeom prst="rect">
            <a:avLst/>
          </a:prstGeom>
          <a:noFill/>
        </p:spPr>
        <p:txBody>
          <a:bodyPr spcFirstLastPara="1" wrap="square" lIns="91425" tIns="91425" rIns="91425" bIns="91425" anchor="t" anchorCtr="0">
            <a:noAutofit/>
          </a:bodyPr>
          <a:lstStyle/>
          <a:p>
            <a:pPr marL="285750" indent="-285750">
              <a:spcAft>
                <a:spcPts val="1200"/>
              </a:spcAft>
            </a:pPr>
            <a:r>
              <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Poravnane obvezne dajatve in druge nedavčne obveznosti </a:t>
            </a: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v skladu z Zakonom o kmetijstvu oz. vrednost teh neplačanih zapadlih obveznosti ne sme znašati 50,00 EUR ali več.</a:t>
            </a:r>
          </a:p>
          <a:p>
            <a:pPr marL="285750" indent="-285750">
              <a:spcAft>
                <a:spcPts val="1200"/>
              </a:spcAft>
            </a:pP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Upravičencu se podpora ne odobri, če je nad njim </a:t>
            </a:r>
            <a:r>
              <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začet postopek insolventnosti ali prisilnega prenehanja.</a:t>
            </a:r>
          </a:p>
          <a:p>
            <a:pPr marL="285750" indent="-285750">
              <a:spcAft>
                <a:spcPts val="1200"/>
              </a:spcAft>
            </a:pP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Podpore se ne dodeli </a:t>
            </a:r>
            <a:r>
              <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podjetju, ki je v težavah.</a:t>
            </a:r>
          </a:p>
          <a:p>
            <a:pPr marL="285750" indent="-285750">
              <a:spcAft>
                <a:spcPts val="1200"/>
              </a:spcAft>
            </a:pP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Vlagatelj mora imeti za nakazilo sredstev </a:t>
            </a:r>
            <a:r>
              <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odprt transakcijski račun.</a:t>
            </a:r>
          </a:p>
          <a:p>
            <a:pPr marL="285750" indent="-285750">
              <a:spcAft>
                <a:spcPts val="1200"/>
              </a:spcAft>
            </a:pP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0" indent="0">
              <a:spcAft>
                <a:spcPts val="1200"/>
              </a:spcAft>
              <a:buNone/>
            </a:pP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457200" lvl="1" indent="0">
              <a:spcAft>
                <a:spcPts val="1200"/>
              </a:spcAft>
              <a:buNone/>
            </a:pPr>
            <a:br>
              <a:rPr lang="sl-SI" dirty="0">
                <a:latin typeface="Calibri" panose="020F0502020204030204" pitchFamily="34" charset="0"/>
                <a:ea typeface="Calibri" panose="020F0502020204030204" pitchFamily="34" charset="0"/>
                <a:cs typeface="Calibri" panose="020F0502020204030204" pitchFamily="34" charset="0"/>
              </a:rPr>
            </a:br>
            <a:endParaRPr lang="sl-SI"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58421446-7A21-94C6-0713-E3B1290F2C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FE6B107C-FACE-F414-2E70-969575BD3712}"/>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20" name="Slika 19">
            <a:extLst>
              <a:ext uri="{FF2B5EF4-FFF2-40B4-BE49-F238E27FC236}">
                <a16:creationId xmlns:a16="http://schemas.microsoft.com/office/drawing/2014/main" id="{238513E3-CC68-FA15-3855-56DEE89D1DA9}"/>
              </a:ext>
            </a:extLst>
          </p:cNvPr>
          <p:cNvPicPr>
            <a:picLocks noChangeAspect="1"/>
          </p:cNvPicPr>
          <p:nvPr/>
        </p:nvPicPr>
        <p:blipFill>
          <a:blip r:embed="rId3"/>
          <a:stretch>
            <a:fillRect/>
          </a:stretch>
        </p:blipFill>
        <p:spPr>
          <a:xfrm>
            <a:off x="0" y="4486667"/>
            <a:ext cx="9144000" cy="656833"/>
          </a:xfrm>
          <a:prstGeom prst="rect">
            <a:avLst/>
          </a:prstGeom>
        </p:spPr>
      </p:pic>
      <p:cxnSp>
        <p:nvCxnSpPr>
          <p:cNvPr id="22" name="Raven povezovalnik 21">
            <a:extLst>
              <a:ext uri="{FF2B5EF4-FFF2-40B4-BE49-F238E27FC236}">
                <a16:creationId xmlns:a16="http://schemas.microsoft.com/office/drawing/2014/main" id="{9E91D60B-6734-DE4E-3356-9B689D8E57D6}"/>
              </a:ext>
            </a:extLst>
          </p:cNvPr>
          <p:cNvCxnSpPr/>
          <p:nvPr/>
        </p:nvCxnSpPr>
        <p:spPr>
          <a:xfrm>
            <a:off x="0" y="91440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cxnSp>
        <p:nvCxnSpPr>
          <p:cNvPr id="25" name="Raven povezovalnik 24">
            <a:extLst>
              <a:ext uri="{FF2B5EF4-FFF2-40B4-BE49-F238E27FC236}">
                <a16:creationId xmlns:a16="http://schemas.microsoft.com/office/drawing/2014/main" id="{CDB6279F-F90C-2CE5-D8B4-3AE1757797C2}"/>
              </a:ext>
            </a:extLst>
          </p:cNvPr>
          <p:cNvCxnSpPr/>
          <p:nvPr/>
        </p:nvCxnSpPr>
        <p:spPr>
          <a:xfrm>
            <a:off x="0" y="97155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08159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006A24E7-37FE-320E-D734-E49D829E3E35}"/>
            </a:ext>
          </a:extLst>
        </p:cNvPr>
        <p:cNvGrpSpPr/>
        <p:nvPr/>
      </p:nvGrpSpPr>
      <p:grpSpPr>
        <a:xfrm>
          <a:off x="0" y="0"/>
          <a:ext cx="0" cy="0"/>
          <a:chOff x="0" y="0"/>
          <a:chExt cx="0" cy="0"/>
        </a:xfrm>
      </p:grpSpPr>
      <p:sp>
        <p:nvSpPr>
          <p:cNvPr id="117" name="Google Shape;117;p27">
            <a:extLst>
              <a:ext uri="{FF2B5EF4-FFF2-40B4-BE49-F238E27FC236}">
                <a16:creationId xmlns:a16="http://schemas.microsoft.com/office/drawing/2014/main" id="{709011C1-96C6-19F0-85AC-70DCFF4AE590}"/>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l-SI" b="1" dirty="0">
                <a:latin typeface="Calibri" panose="020F0502020204030204" pitchFamily="34" charset="0"/>
                <a:ea typeface="Calibri" panose="020F0502020204030204" pitchFamily="34" charset="0"/>
                <a:cs typeface="Calibri" panose="020F0502020204030204" pitchFamily="34" charset="0"/>
              </a:rPr>
              <a:t>OBLIKOVANJE PARTNERSTEV</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118" name="Google Shape;118;p27">
            <a:extLst>
              <a:ext uri="{FF2B5EF4-FFF2-40B4-BE49-F238E27FC236}">
                <a16:creationId xmlns:a16="http://schemas.microsoft.com/office/drawing/2014/main" id="{C794F653-DEF6-0059-6403-90ABF31034B1}"/>
              </a:ext>
            </a:extLst>
          </p:cNvPr>
          <p:cNvSpPr txBox="1">
            <a:spLocks noGrp="1"/>
          </p:cNvSpPr>
          <p:nvPr>
            <p:ph type="body" idx="1"/>
          </p:nvPr>
        </p:nvSpPr>
        <p:spPr>
          <a:xfrm>
            <a:off x="311700" y="1140306"/>
            <a:ext cx="6880950" cy="1419300"/>
          </a:xfrm>
          <a:prstGeom prst="rect">
            <a:avLst/>
          </a:prstGeom>
          <a:noFill/>
        </p:spPr>
        <p:txBody>
          <a:bodyPr spcFirstLastPara="1" wrap="square" lIns="91425" tIns="91425" rIns="91425" bIns="91425" anchor="t" anchorCtr="0">
            <a:noAutofit/>
          </a:bodyPr>
          <a:lstStyle/>
          <a:p>
            <a:pPr marL="285750" indent="-285750">
              <a:spcAft>
                <a:spcPts val="1200"/>
              </a:spcAft>
            </a:pP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V primeru izvajanja </a:t>
            </a:r>
            <a:r>
              <a:rPr lang="sl-SI" sz="1600" b="1" dirty="0" err="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večpartnerskega</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projekta, strošek, nastal na podlagi izstavljenega računa med </a:t>
            </a:r>
            <a:r>
              <a:rPr lang="sl-SI" sz="1600" b="1" dirty="0" err="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konzorcijskimi</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partnerji, ni upravičen. </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(medsebojno izdajanje računov ni dovoljeno, tudi medsebojno izdajanje ponudb ni dovoljeno). </a:t>
            </a:r>
          </a:p>
          <a:p>
            <a:pPr marL="285750" indent="-285750">
              <a:spcAft>
                <a:spcPts val="1200"/>
              </a:spcAft>
            </a:pP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Če je predmet podpore naložba, nakup materiala ali izvedba storitve v okviru projekta, upravičenec ne sme pridobiti opredmetenih osnovnih sredstev, neopredmetenih sredstev, materiala ali storitev od pravnih oseb, ki so </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25 % ali več lastniško povezane z upravičencem</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a:t>
            </a:r>
          </a:p>
          <a:p>
            <a:pPr marL="285750" indent="-285750">
              <a:spcAft>
                <a:spcPts val="1200"/>
              </a:spcAft>
            </a:pP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Finančni in človeški viri</a:t>
            </a:r>
          </a:p>
          <a:p>
            <a:pPr marL="0" indent="0">
              <a:spcAft>
                <a:spcPts val="1200"/>
              </a:spcAft>
              <a:buNone/>
            </a:pPr>
            <a:endPar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0" indent="0">
              <a:spcAft>
                <a:spcPts val="1200"/>
              </a:spcAft>
              <a:buNone/>
            </a:pPr>
            <a:endPar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457200" lvl="1" indent="0">
              <a:spcAft>
                <a:spcPts val="1200"/>
              </a:spcAft>
              <a:buNone/>
            </a:pPr>
            <a:br>
              <a:rPr lang="sl-SI" sz="1600" dirty="0">
                <a:latin typeface="Calibri" panose="020F0502020204030204" pitchFamily="34" charset="0"/>
                <a:ea typeface="Calibri" panose="020F0502020204030204" pitchFamily="34" charset="0"/>
                <a:cs typeface="Calibri" panose="020F0502020204030204" pitchFamily="34" charset="0"/>
              </a:rPr>
            </a:br>
            <a:endParaRPr lang="sl-SI" sz="1600"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51CA38E5-5E0A-64F5-8C16-3BD79B6AEDF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D40575D5-5019-87F9-6757-C2534D655063}"/>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20" name="Slika 19">
            <a:extLst>
              <a:ext uri="{FF2B5EF4-FFF2-40B4-BE49-F238E27FC236}">
                <a16:creationId xmlns:a16="http://schemas.microsoft.com/office/drawing/2014/main" id="{6FADE38E-2D03-27DF-E760-CFFBC3646E48}"/>
              </a:ext>
            </a:extLst>
          </p:cNvPr>
          <p:cNvPicPr>
            <a:picLocks noChangeAspect="1"/>
          </p:cNvPicPr>
          <p:nvPr/>
        </p:nvPicPr>
        <p:blipFill>
          <a:blip r:embed="rId3"/>
          <a:stretch>
            <a:fillRect/>
          </a:stretch>
        </p:blipFill>
        <p:spPr>
          <a:xfrm>
            <a:off x="0" y="4486667"/>
            <a:ext cx="9144000" cy="656833"/>
          </a:xfrm>
          <a:prstGeom prst="rect">
            <a:avLst/>
          </a:prstGeom>
        </p:spPr>
      </p:pic>
      <p:cxnSp>
        <p:nvCxnSpPr>
          <p:cNvPr id="22" name="Raven povezovalnik 21">
            <a:extLst>
              <a:ext uri="{FF2B5EF4-FFF2-40B4-BE49-F238E27FC236}">
                <a16:creationId xmlns:a16="http://schemas.microsoft.com/office/drawing/2014/main" id="{A9579AEE-199E-8B45-9496-59657A93FD01}"/>
              </a:ext>
            </a:extLst>
          </p:cNvPr>
          <p:cNvCxnSpPr/>
          <p:nvPr/>
        </p:nvCxnSpPr>
        <p:spPr>
          <a:xfrm>
            <a:off x="0" y="91440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cxnSp>
        <p:nvCxnSpPr>
          <p:cNvPr id="25" name="Raven povezovalnik 24">
            <a:extLst>
              <a:ext uri="{FF2B5EF4-FFF2-40B4-BE49-F238E27FC236}">
                <a16:creationId xmlns:a16="http://schemas.microsoft.com/office/drawing/2014/main" id="{7A2D17C8-988C-63B8-A0B3-4F21D455DBC3}"/>
              </a:ext>
            </a:extLst>
          </p:cNvPr>
          <p:cNvCxnSpPr/>
          <p:nvPr/>
        </p:nvCxnSpPr>
        <p:spPr>
          <a:xfrm>
            <a:off x="0" y="97155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graphicFrame>
        <p:nvGraphicFramePr>
          <p:cNvPr id="2" name="Diagram 1">
            <a:extLst>
              <a:ext uri="{FF2B5EF4-FFF2-40B4-BE49-F238E27FC236}">
                <a16:creationId xmlns:a16="http://schemas.microsoft.com/office/drawing/2014/main" id="{572C7C6C-A6E6-42B9-63B5-10318F4249CF}"/>
              </a:ext>
            </a:extLst>
          </p:cNvPr>
          <p:cNvGraphicFramePr/>
          <p:nvPr>
            <p:extLst>
              <p:ext uri="{D42A27DB-BD31-4B8C-83A1-F6EECF244321}">
                <p14:modId xmlns:p14="http://schemas.microsoft.com/office/powerpoint/2010/main" val="3269147789"/>
              </p:ext>
            </p:extLst>
          </p:nvPr>
        </p:nvGraphicFramePr>
        <p:xfrm>
          <a:off x="7296346" y="669302"/>
          <a:ext cx="1743958" cy="39344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32390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E693710E-69C8-0A6D-AAB7-66378FB0D7C0}"/>
            </a:ext>
          </a:extLst>
        </p:cNvPr>
        <p:cNvGrpSpPr/>
        <p:nvPr/>
      </p:nvGrpSpPr>
      <p:grpSpPr>
        <a:xfrm>
          <a:off x="0" y="0"/>
          <a:ext cx="0" cy="0"/>
          <a:chOff x="0" y="0"/>
          <a:chExt cx="0" cy="0"/>
        </a:xfrm>
      </p:grpSpPr>
      <p:sp>
        <p:nvSpPr>
          <p:cNvPr id="117" name="Google Shape;117;p27">
            <a:extLst>
              <a:ext uri="{FF2B5EF4-FFF2-40B4-BE49-F238E27FC236}">
                <a16:creationId xmlns:a16="http://schemas.microsoft.com/office/drawing/2014/main" id="{7D7E5788-DEA9-4C13-DC37-39B2F3AA12BB}"/>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l-SI" b="1" dirty="0">
                <a:latin typeface="Calibri" panose="020F0502020204030204" pitchFamily="34" charset="0"/>
                <a:ea typeface="Calibri" panose="020F0502020204030204" pitchFamily="34" charset="0"/>
                <a:cs typeface="Calibri" panose="020F0502020204030204" pitchFamily="34" charset="0"/>
              </a:rPr>
              <a:t>OBMOČJE IZVAJANJA PROJEKTOV</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118" name="Google Shape;118;p27">
            <a:extLst>
              <a:ext uri="{FF2B5EF4-FFF2-40B4-BE49-F238E27FC236}">
                <a16:creationId xmlns:a16="http://schemas.microsoft.com/office/drawing/2014/main" id="{45C4F08D-3C0D-E9B4-1B4A-FCF296F65CDF}"/>
              </a:ext>
            </a:extLst>
          </p:cNvPr>
          <p:cNvSpPr txBox="1">
            <a:spLocks noGrp="1"/>
          </p:cNvSpPr>
          <p:nvPr>
            <p:ph type="body" idx="1"/>
          </p:nvPr>
        </p:nvSpPr>
        <p:spPr>
          <a:xfrm>
            <a:off x="311700" y="1140306"/>
            <a:ext cx="8520600" cy="1419300"/>
          </a:xfrm>
          <a:prstGeom prst="rect">
            <a:avLst/>
          </a:prstGeom>
          <a:noFill/>
        </p:spPr>
        <p:txBody>
          <a:bodyPr spcFirstLastPara="1" wrap="square" lIns="91425" tIns="91425" rIns="91425" bIns="91425" anchor="t" anchorCtr="0">
            <a:noAutofit/>
          </a:bodyPr>
          <a:lstStyle/>
          <a:p>
            <a:pPr marL="0" indent="0">
              <a:spcAft>
                <a:spcPts val="1200"/>
              </a:spcAft>
              <a:buNone/>
            </a:pP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0" indent="0">
              <a:spcAft>
                <a:spcPts val="1200"/>
              </a:spcAft>
              <a:buNone/>
            </a:pP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457200" lvl="1" indent="0">
              <a:spcAft>
                <a:spcPts val="1200"/>
              </a:spcAft>
              <a:buNone/>
            </a:pPr>
            <a:br>
              <a:rPr lang="sl-SI" dirty="0">
                <a:latin typeface="Calibri" panose="020F0502020204030204" pitchFamily="34" charset="0"/>
                <a:ea typeface="Calibri" panose="020F0502020204030204" pitchFamily="34" charset="0"/>
                <a:cs typeface="Calibri" panose="020F0502020204030204" pitchFamily="34" charset="0"/>
              </a:rPr>
            </a:br>
            <a:endParaRPr lang="sl-SI"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2F234DED-BA98-E6E2-BCB0-8D1DAA758DD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5097CFB8-DCD3-4C7F-1699-68BE53D10CBD}"/>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20" name="Slika 19">
            <a:extLst>
              <a:ext uri="{FF2B5EF4-FFF2-40B4-BE49-F238E27FC236}">
                <a16:creationId xmlns:a16="http://schemas.microsoft.com/office/drawing/2014/main" id="{FEE8B1FC-3102-BF0A-2643-FC1F673F99D6}"/>
              </a:ext>
            </a:extLst>
          </p:cNvPr>
          <p:cNvPicPr>
            <a:picLocks noChangeAspect="1"/>
          </p:cNvPicPr>
          <p:nvPr/>
        </p:nvPicPr>
        <p:blipFill>
          <a:blip r:embed="rId3"/>
          <a:stretch>
            <a:fillRect/>
          </a:stretch>
        </p:blipFill>
        <p:spPr>
          <a:xfrm>
            <a:off x="0" y="4486667"/>
            <a:ext cx="9144000" cy="656833"/>
          </a:xfrm>
          <a:prstGeom prst="rect">
            <a:avLst/>
          </a:prstGeom>
        </p:spPr>
      </p:pic>
      <p:cxnSp>
        <p:nvCxnSpPr>
          <p:cNvPr id="22" name="Raven povezovalnik 21">
            <a:extLst>
              <a:ext uri="{FF2B5EF4-FFF2-40B4-BE49-F238E27FC236}">
                <a16:creationId xmlns:a16="http://schemas.microsoft.com/office/drawing/2014/main" id="{EC52D2C7-05E9-B082-11B2-F437E6F91A4F}"/>
              </a:ext>
            </a:extLst>
          </p:cNvPr>
          <p:cNvCxnSpPr/>
          <p:nvPr/>
        </p:nvCxnSpPr>
        <p:spPr>
          <a:xfrm>
            <a:off x="0" y="91440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cxnSp>
        <p:nvCxnSpPr>
          <p:cNvPr id="25" name="Raven povezovalnik 24">
            <a:extLst>
              <a:ext uri="{FF2B5EF4-FFF2-40B4-BE49-F238E27FC236}">
                <a16:creationId xmlns:a16="http://schemas.microsoft.com/office/drawing/2014/main" id="{9171B66F-403E-BD12-F1CD-23079A8E1317}"/>
              </a:ext>
            </a:extLst>
          </p:cNvPr>
          <p:cNvCxnSpPr/>
          <p:nvPr/>
        </p:nvCxnSpPr>
        <p:spPr>
          <a:xfrm>
            <a:off x="0" y="97155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pic>
        <p:nvPicPr>
          <p:cNvPr id="3" name="Slika 2">
            <a:extLst>
              <a:ext uri="{FF2B5EF4-FFF2-40B4-BE49-F238E27FC236}">
                <a16:creationId xmlns:a16="http://schemas.microsoft.com/office/drawing/2014/main" id="{1E59276E-E68D-9498-9336-37AA6780281D}"/>
              </a:ext>
            </a:extLst>
          </p:cNvPr>
          <p:cNvPicPr>
            <a:picLocks noChangeAspect="1"/>
          </p:cNvPicPr>
          <p:nvPr/>
        </p:nvPicPr>
        <p:blipFill>
          <a:blip r:embed="rId4"/>
          <a:srcRect l="44489" t="32392" r="10887" b="10598"/>
          <a:stretch>
            <a:fillRect/>
          </a:stretch>
        </p:blipFill>
        <p:spPr>
          <a:xfrm>
            <a:off x="5293112" y="1606922"/>
            <a:ext cx="3352800" cy="2396266"/>
          </a:xfrm>
          <a:prstGeom prst="rect">
            <a:avLst/>
          </a:prstGeom>
        </p:spPr>
      </p:pic>
      <p:sp>
        <p:nvSpPr>
          <p:cNvPr id="4" name="PoljeZBesedilom 3">
            <a:extLst>
              <a:ext uri="{FF2B5EF4-FFF2-40B4-BE49-F238E27FC236}">
                <a16:creationId xmlns:a16="http://schemas.microsoft.com/office/drawing/2014/main" id="{7527B891-E6C5-D114-0C3B-922F22A00E5A}"/>
              </a:ext>
            </a:extLst>
          </p:cNvPr>
          <p:cNvSpPr txBox="1"/>
          <p:nvPr/>
        </p:nvSpPr>
        <p:spPr>
          <a:xfrm>
            <a:off x="408877" y="1533610"/>
            <a:ext cx="4982273" cy="2585323"/>
          </a:xfrm>
          <a:prstGeom prst="rect">
            <a:avLst/>
          </a:prstGeom>
          <a:noFill/>
        </p:spPr>
        <p:txBody>
          <a:bodyPr wrap="square" rtlCol="0">
            <a:spAutoFit/>
          </a:bodyPr>
          <a:lstStyle/>
          <a:p>
            <a:pPr marL="285750" indent="-285750">
              <a:buFont typeface="Arial" panose="020B0604020202020204" pitchFamily="34" charset="0"/>
              <a:buChar char="•"/>
            </a:pP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Zgornja Gorenjska, </a:t>
            </a:r>
            <a:r>
              <a:rPr lang="sl-SI" sz="18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z izjemo naselja Jesenice</a:t>
            </a: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a:t>
            </a:r>
          </a:p>
          <a:p>
            <a:pPr marL="285750" indent="-285750">
              <a:buFont typeface="Arial" panose="020B0604020202020204" pitchFamily="34" charset="0"/>
              <a:buChar char="•"/>
            </a:pP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Izjemoma se lahko projekt, ki ne vsebuje naložbe/investicije, izvaja na Jesenicah, če takšen projekt koristi razvoju območja LAS.</a:t>
            </a:r>
          </a:p>
          <a:p>
            <a:pPr marL="285750" indent="-285750">
              <a:buFont typeface="Arial" panose="020B0604020202020204" pitchFamily="34" charset="0"/>
              <a:buChar char="•"/>
            </a:pP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Aktivnosti promocije so upravičene na celotnem območju RS (tudi izven območja LAS).</a:t>
            </a:r>
          </a:p>
          <a:p>
            <a:pPr marL="285750" indent="-285750">
              <a:buFont typeface="Arial" panose="020B0604020202020204" pitchFamily="34" charset="0"/>
              <a:buChar char="•"/>
            </a:pPr>
            <a:endPar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endParaRPr>
          </a:p>
          <a:p>
            <a:pPr marL="285750" indent="-285750">
              <a:buFont typeface="Arial" panose="020B0604020202020204" pitchFamily="34" charset="0"/>
              <a:buChar char="•"/>
            </a:pP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Ogledi dobrih praks izven LAS niso upravičen strošek.</a:t>
            </a:r>
          </a:p>
        </p:txBody>
      </p:sp>
    </p:spTree>
    <p:extLst>
      <p:ext uri="{BB962C8B-B14F-4D97-AF65-F5344CB8AC3E}">
        <p14:creationId xmlns:p14="http://schemas.microsoft.com/office/powerpoint/2010/main" val="732013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2F560F7C-DCF1-64AC-DF14-74D075AEEDFA}"/>
            </a:ext>
          </a:extLst>
        </p:cNvPr>
        <p:cNvGrpSpPr/>
        <p:nvPr/>
      </p:nvGrpSpPr>
      <p:grpSpPr>
        <a:xfrm>
          <a:off x="0" y="0"/>
          <a:ext cx="0" cy="0"/>
          <a:chOff x="0" y="0"/>
          <a:chExt cx="0" cy="0"/>
        </a:xfrm>
      </p:grpSpPr>
      <p:sp>
        <p:nvSpPr>
          <p:cNvPr id="117" name="Google Shape;117;p27">
            <a:extLst>
              <a:ext uri="{FF2B5EF4-FFF2-40B4-BE49-F238E27FC236}">
                <a16:creationId xmlns:a16="http://schemas.microsoft.com/office/drawing/2014/main" id="{FF89273E-E235-C8B1-E01C-EC1761BAA01A}"/>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l-SI" b="1" dirty="0">
                <a:latin typeface="Calibri" panose="020F0502020204030204" pitchFamily="34" charset="0"/>
                <a:ea typeface="Calibri" panose="020F0502020204030204" pitchFamily="34" charset="0"/>
                <a:cs typeface="Calibri" panose="020F0502020204030204" pitchFamily="34" charset="0"/>
              </a:rPr>
              <a:t>OBLIKA IN OBSEG SOFINANCIRANJA</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118" name="Google Shape;118;p27">
            <a:extLst>
              <a:ext uri="{FF2B5EF4-FFF2-40B4-BE49-F238E27FC236}">
                <a16:creationId xmlns:a16="http://schemas.microsoft.com/office/drawing/2014/main" id="{9A5C7533-2BDC-F1D5-7D23-A1A029B87860}"/>
              </a:ext>
            </a:extLst>
          </p:cNvPr>
          <p:cNvSpPr txBox="1">
            <a:spLocks noGrp="1"/>
          </p:cNvSpPr>
          <p:nvPr>
            <p:ph type="body" idx="1"/>
          </p:nvPr>
        </p:nvSpPr>
        <p:spPr>
          <a:xfrm>
            <a:off x="311700" y="1140306"/>
            <a:ext cx="8520600" cy="1419300"/>
          </a:xfrm>
          <a:prstGeom prst="rect">
            <a:avLst/>
          </a:prstGeom>
          <a:noFill/>
        </p:spPr>
        <p:txBody>
          <a:bodyPr spcFirstLastPara="1" wrap="square" lIns="91425" tIns="91425" rIns="91425" bIns="91425" anchor="t" anchorCtr="0">
            <a:noAutofit/>
          </a:bodyPr>
          <a:lstStyle/>
          <a:p>
            <a:pPr marL="0" indent="0">
              <a:spcAft>
                <a:spcPts val="1200"/>
              </a:spcAft>
              <a:buNone/>
            </a:pP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0" indent="0">
              <a:spcAft>
                <a:spcPts val="1200"/>
              </a:spcAft>
              <a:buNone/>
            </a:pP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457200" lvl="1" indent="0">
              <a:spcAft>
                <a:spcPts val="1200"/>
              </a:spcAft>
              <a:buNone/>
            </a:pPr>
            <a:br>
              <a:rPr lang="sl-SI" dirty="0">
                <a:latin typeface="Calibri" panose="020F0502020204030204" pitchFamily="34" charset="0"/>
                <a:ea typeface="Calibri" panose="020F0502020204030204" pitchFamily="34" charset="0"/>
                <a:cs typeface="Calibri" panose="020F0502020204030204" pitchFamily="34" charset="0"/>
              </a:rPr>
            </a:br>
            <a:endParaRPr lang="sl-SI" dirty="0">
              <a:latin typeface="Calibri" panose="020F0502020204030204" pitchFamily="34" charset="0"/>
              <a:ea typeface="Calibri" panose="020F0502020204030204" pitchFamily="34" charset="0"/>
              <a:cs typeface="Calibri" panose="020F0502020204030204" pitchFamily="34" charset="0"/>
            </a:endParaRPr>
          </a:p>
        </p:txBody>
      </p:sp>
      <p:sp>
        <p:nvSpPr>
          <p:cNvPr id="18" name="Rectangle 3">
            <a:extLst>
              <a:ext uri="{FF2B5EF4-FFF2-40B4-BE49-F238E27FC236}">
                <a16:creationId xmlns:a16="http://schemas.microsoft.com/office/drawing/2014/main" id="{53C00D5A-2E63-D504-7E5C-6D245D102364}"/>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20" name="Slika 19">
            <a:extLst>
              <a:ext uri="{FF2B5EF4-FFF2-40B4-BE49-F238E27FC236}">
                <a16:creationId xmlns:a16="http://schemas.microsoft.com/office/drawing/2014/main" id="{9CAA1845-169F-FBC2-8244-5CC34F01B069}"/>
              </a:ext>
            </a:extLst>
          </p:cNvPr>
          <p:cNvPicPr>
            <a:picLocks noChangeAspect="1"/>
          </p:cNvPicPr>
          <p:nvPr/>
        </p:nvPicPr>
        <p:blipFill>
          <a:blip r:embed="rId3"/>
          <a:stretch>
            <a:fillRect/>
          </a:stretch>
        </p:blipFill>
        <p:spPr>
          <a:xfrm>
            <a:off x="0" y="4486667"/>
            <a:ext cx="9144000" cy="656833"/>
          </a:xfrm>
          <a:prstGeom prst="rect">
            <a:avLst/>
          </a:prstGeom>
        </p:spPr>
      </p:pic>
      <p:cxnSp>
        <p:nvCxnSpPr>
          <p:cNvPr id="22" name="Raven povezovalnik 21">
            <a:extLst>
              <a:ext uri="{FF2B5EF4-FFF2-40B4-BE49-F238E27FC236}">
                <a16:creationId xmlns:a16="http://schemas.microsoft.com/office/drawing/2014/main" id="{D96250CF-A8FE-B977-BF4B-E6D2D73F0834}"/>
              </a:ext>
            </a:extLst>
          </p:cNvPr>
          <p:cNvCxnSpPr/>
          <p:nvPr/>
        </p:nvCxnSpPr>
        <p:spPr>
          <a:xfrm>
            <a:off x="0" y="91440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cxnSp>
        <p:nvCxnSpPr>
          <p:cNvPr id="25" name="Raven povezovalnik 24">
            <a:extLst>
              <a:ext uri="{FF2B5EF4-FFF2-40B4-BE49-F238E27FC236}">
                <a16:creationId xmlns:a16="http://schemas.microsoft.com/office/drawing/2014/main" id="{A6FE983D-31A4-4BAE-C6FA-994B5814B451}"/>
              </a:ext>
            </a:extLst>
          </p:cNvPr>
          <p:cNvCxnSpPr/>
          <p:nvPr/>
        </p:nvCxnSpPr>
        <p:spPr>
          <a:xfrm>
            <a:off x="0" y="97155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
        <p:nvSpPr>
          <p:cNvPr id="4" name="PoljeZBesedilom 3">
            <a:extLst>
              <a:ext uri="{FF2B5EF4-FFF2-40B4-BE49-F238E27FC236}">
                <a16:creationId xmlns:a16="http://schemas.microsoft.com/office/drawing/2014/main" id="{13F9D08E-B823-6C94-6F34-6D974EE370FA}"/>
              </a:ext>
            </a:extLst>
          </p:cNvPr>
          <p:cNvSpPr txBox="1"/>
          <p:nvPr/>
        </p:nvSpPr>
        <p:spPr>
          <a:xfrm>
            <a:off x="311700" y="1066800"/>
            <a:ext cx="8355982" cy="3970318"/>
          </a:xfrm>
          <a:prstGeom prst="rect">
            <a:avLst/>
          </a:prstGeom>
          <a:noFill/>
        </p:spPr>
        <p:txBody>
          <a:bodyPr wrap="square" rtlCol="0">
            <a:spAutoFit/>
          </a:bodyPr>
          <a:lstStyle/>
          <a:p>
            <a:pPr marL="285750" indent="-285750">
              <a:buFont typeface="Arial" panose="020B0604020202020204" pitchFamily="34" charset="0"/>
              <a:buChar char="•"/>
            </a:pP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65 % sofinanciranja: naložbe oz. investicije v gradnjo, pridobitev, vključno z zakupom, ali izboljšanje nepremičnin, nakup kmetijske mehanizacije</a:t>
            </a:r>
          </a:p>
          <a:p>
            <a:pPr marL="285750" indent="-285750">
              <a:buFont typeface="Arial" panose="020B0604020202020204" pitchFamily="34" charset="0"/>
              <a:buChar char="•"/>
            </a:pP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80 % sofinanciranja: vse ostalo</a:t>
            </a:r>
          </a:p>
          <a:p>
            <a:pPr marL="285750" indent="-285750">
              <a:buFont typeface="Arial" panose="020B0604020202020204" pitchFamily="34" charset="0"/>
              <a:buChar char="•"/>
            </a:pPr>
            <a:endPar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endParaRPr>
          </a:p>
          <a:p>
            <a:pPr marL="285750" indent="-285750">
              <a:buFont typeface="Arial" panose="020B0604020202020204" pitchFamily="34" charset="0"/>
              <a:buChar char="•"/>
            </a:pP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hlinkClick r:id="rId4"/>
              </a:rPr>
              <a:t>Pravilnik o katalogu stroškov in njihovih vrednostih na enoto</a:t>
            </a:r>
            <a:endPar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endParaRPr>
          </a:p>
          <a:p>
            <a:pPr marL="285750" indent="-285750">
              <a:buFont typeface="Arial" panose="020B0604020202020204" pitchFamily="34" charset="0"/>
              <a:buChar char="•"/>
            </a:pP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Javna podpora: 5.000,00 EUR do 60.000,00 EUR</a:t>
            </a:r>
          </a:p>
          <a:p>
            <a:pPr marL="285750" indent="-285750">
              <a:buFont typeface="Arial" panose="020B0604020202020204" pitchFamily="34" charset="0"/>
              <a:buChar char="•"/>
            </a:pP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Možnost izvedbe v dveh fazah: vrednost standardnega projekta ali javne podpore več kot 20.000 EUR pri čemer zahtevek za izplačilo ne sme biti nižji od 5.000 EUR</a:t>
            </a:r>
          </a:p>
          <a:p>
            <a:pPr marL="285750" indent="-285750">
              <a:buFont typeface="Arial" panose="020B0604020202020204" pitchFamily="34" charset="0"/>
              <a:buChar char="•"/>
            </a:pP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Upravičenci, ki so zavezani za javno naročanje, morajo postopke izvajati v skladu s predpisi, ki urejajo javno naročanje, ostali pa v skladu s temeljnimi načeli javnega naročanja.</a:t>
            </a:r>
          </a:p>
          <a:p>
            <a:pPr marL="285750" indent="-285750">
              <a:buFont typeface="Arial" panose="020B0604020202020204" pitchFamily="34" charset="0"/>
              <a:buChar char="•"/>
            </a:pPr>
            <a:endPar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endParaRPr>
          </a:p>
          <a:p>
            <a:endPar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endParaRPr>
          </a:p>
          <a:p>
            <a:pPr marL="285750" indent="-285750">
              <a:buFont typeface="Arial" panose="020B0604020202020204" pitchFamily="34" charset="0"/>
              <a:buChar char="•"/>
            </a:pPr>
            <a:endPar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endParaRPr>
          </a:p>
        </p:txBody>
      </p:sp>
    </p:spTree>
    <p:extLst>
      <p:ext uri="{BB962C8B-B14F-4D97-AF65-F5344CB8AC3E}">
        <p14:creationId xmlns:p14="http://schemas.microsoft.com/office/powerpoint/2010/main" val="2508059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3015F6C9-526F-BBA4-978A-2261F02C25EC}"/>
            </a:ext>
          </a:extLst>
        </p:cNvPr>
        <p:cNvGrpSpPr/>
        <p:nvPr/>
      </p:nvGrpSpPr>
      <p:grpSpPr>
        <a:xfrm>
          <a:off x="0" y="0"/>
          <a:ext cx="0" cy="0"/>
          <a:chOff x="0" y="0"/>
          <a:chExt cx="0" cy="0"/>
        </a:xfrm>
      </p:grpSpPr>
      <p:sp>
        <p:nvSpPr>
          <p:cNvPr id="117" name="Google Shape;117;p27">
            <a:extLst>
              <a:ext uri="{FF2B5EF4-FFF2-40B4-BE49-F238E27FC236}">
                <a16:creationId xmlns:a16="http://schemas.microsoft.com/office/drawing/2014/main" id="{3B734516-1B9B-3D32-426D-E831F6C1E28C}"/>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l-SI" b="1" dirty="0">
                <a:latin typeface="Calibri" panose="020F0502020204030204" pitchFamily="34" charset="0"/>
                <a:ea typeface="Calibri" panose="020F0502020204030204" pitchFamily="34" charset="0"/>
                <a:cs typeface="Calibri" panose="020F0502020204030204" pitchFamily="34" charset="0"/>
              </a:rPr>
              <a:t>NEUPRAVIČENI STROŠKI: </a:t>
            </a:r>
            <a:r>
              <a:rPr lang="sl-SI" sz="1600" b="1" dirty="0">
                <a:latin typeface="Calibri" panose="020F0502020204030204" pitchFamily="34" charset="0"/>
                <a:ea typeface="Calibri" panose="020F0502020204030204" pitchFamily="34" charset="0"/>
                <a:cs typeface="Calibri" panose="020F0502020204030204" pitchFamily="34" charset="0"/>
                <a:hlinkClick r:id="rId3"/>
              </a:rPr>
              <a:t>Navodila za izvajanje projektov v okviru pristopa LEADER/CLLD</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118" name="Google Shape;118;p27">
            <a:extLst>
              <a:ext uri="{FF2B5EF4-FFF2-40B4-BE49-F238E27FC236}">
                <a16:creationId xmlns:a16="http://schemas.microsoft.com/office/drawing/2014/main" id="{C845F253-38F0-A0CA-0B97-4E9EE16ABAE3}"/>
              </a:ext>
            </a:extLst>
          </p:cNvPr>
          <p:cNvSpPr txBox="1">
            <a:spLocks noGrp="1"/>
          </p:cNvSpPr>
          <p:nvPr>
            <p:ph type="body" idx="1"/>
          </p:nvPr>
        </p:nvSpPr>
        <p:spPr>
          <a:xfrm>
            <a:off x="311700" y="1140306"/>
            <a:ext cx="8520600" cy="1419300"/>
          </a:xfrm>
          <a:prstGeom prst="rect">
            <a:avLst/>
          </a:prstGeom>
          <a:noFill/>
        </p:spPr>
        <p:txBody>
          <a:bodyPr spcFirstLastPara="1" wrap="square" lIns="91425" tIns="91425" rIns="91425" bIns="91425" anchor="t" anchorCtr="0">
            <a:noAutofit/>
          </a:bodyPr>
          <a:lstStyle/>
          <a:p>
            <a:pPr marL="0" indent="0">
              <a:spcAft>
                <a:spcPts val="1200"/>
              </a:spcAft>
              <a:buNone/>
            </a:pP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0" indent="0">
              <a:spcAft>
                <a:spcPts val="1200"/>
              </a:spcAft>
              <a:buNone/>
            </a:pP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457200" lvl="1" indent="0">
              <a:spcAft>
                <a:spcPts val="1200"/>
              </a:spcAft>
              <a:buNone/>
            </a:pPr>
            <a:br>
              <a:rPr lang="sl-SI" dirty="0">
                <a:latin typeface="Calibri" panose="020F0502020204030204" pitchFamily="34" charset="0"/>
                <a:ea typeface="Calibri" panose="020F0502020204030204" pitchFamily="34" charset="0"/>
                <a:cs typeface="Calibri" panose="020F0502020204030204" pitchFamily="34" charset="0"/>
              </a:rPr>
            </a:br>
            <a:endParaRPr lang="sl-SI"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6769A357-D4C6-7A75-E996-DAE83F9D9FD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6F2B80DF-139F-55E3-2928-FE8123A09F24}"/>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cxnSp>
        <p:nvCxnSpPr>
          <p:cNvPr id="22" name="Raven povezovalnik 21">
            <a:extLst>
              <a:ext uri="{FF2B5EF4-FFF2-40B4-BE49-F238E27FC236}">
                <a16:creationId xmlns:a16="http://schemas.microsoft.com/office/drawing/2014/main" id="{81C1A95C-DC20-88AF-C4A0-4E2578CA8306}"/>
              </a:ext>
            </a:extLst>
          </p:cNvPr>
          <p:cNvCxnSpPr/>
          <p:nvPr/>
        </p:nvCxnSpPr>
        <p:spPr>
          <a:xfrm>
            <a:off x="0" y="91440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cxnSp>
        <p:nvCxnSpPr>
          <p:cNvPr id="25" name="Raven povezovalnik 24">
            <a:extLst>
              <a:ext uri="{FF2B5EF4-FFF2-40B4-BE49-F238E27FC236}">
                <a16:creationId xmlns:a16="http://schemas.microsoft.com/office/drawing/2014/main" id="{855925A6-D5F1-33BD-C337-7C15022E3DD3}"/>
              </a:ext>
            </a:extLst>
          </p:cNvPr>
          <p:cNvCxnSpPr/>
          <p:nvPr/>
        </p:nvCxnSpPr>
        <p:spPr>
          <a:xfrm>
            <a:off x="0" y="97155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
        <p:nvSpPr>
          <p:cNvPr id="4" name="PoljeZBesedilom 3">
            <a:extLst>
              <a:ext uri="{FF2B5EF4-FFF2-40B4-BE49-F238E27FC236}">
                <a16:creationId xmlns:a16="http://schemas.microsoft.com/office/drawing/2014/main" id="{7A819DE4-757C-5CFF-E745-42B94A57AF5F}"/>
              </a:ext>
            </a:extLst>
          </p:cNvPr>
          <p:cNvSpPr txBox="1"/>
          <p:nvPr/>
        </p:nvSpPr>
        <p:spPr>
          <a:xfrm>
            <a:off x="0" y="1074874"/>
            <a:ext cx="9144000" cy="4031873"/>
          </a:xfrm>
          <a:prstGeom prst="rect">
            <a:avLst/>
          </a:prstGeom>
          <a:noFill/>
        </p:spPr>
        <p:txBody>
          <a:bodyPr wrap="square" rtlCol="0">
            <a:spAutoFit/>
          </a:bodyPr>
          <a:lstStyle/>
          <a:p>
            <a:pPr marL="285750" indent="-285750">
              <a:buClr>
                <a:srgbClr val="B0D03B"/>
              </a:buClr>
              <a:buSzPct val="150000"/>
              <a:buFont typeface="Arial" panose="020B0604020202020204" pitchFamily="34" charset="0"/>
              <a:buChar char="•"/>
            </a:pP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stroški </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priprave vlog in zahtevkov za izplačilo</a:t>
            </a:r>
            <a:r>
              <a:rPr lang="sl-SI" sz="1600" b="1" dirty="0">
                <a:solidFill>
                  <a:srgbClr val="B0D03B"/>
                </a:solidFill>
                <a:latin typeface="Calibri" panose="020F0502020204030204" pitchFamily="34" charset="0"/>
                <a:ea typeface="Calibri" panose="020F0502020204030204" pitchFamily="34" charset="0"/>
                <a:cs typeface="Calibri" panose="020F0502020204030204" pitchFamily="34" charset="0"/>
                <a:sym typeface="Montserrat"/>
              </a:rPr>
              <a:t> </a:t>
            </a:r>
            <a:r>
              <a:rPr lang="sl-SI" sz="1600" b="1" dirty="0">
                <a:solidFill>
                  <a:srgbClr val="B0D03B"/>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tudi v </a:t>
            </a:r>
            <a:r>
              <a:rPr lang="sl-SI" sz="1600" b="1" dirty="0" err="1">
                <a:solidFill>
                  <a:srgbClr val="B0D03B"/>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PAVŠALu</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 </a:t>
            </a:r>
          </a:p>
          <a:p>
            <a:pPr marL="285750" indent="-285750">
              <a:buClr>
                <a:srgbClr val="B0D03B"/>
              </a:buClr>
              <a:buSzPct val="150000"/>
              <a:buFont typeface="Arial" panose="020B0604020202020204" pitchFamily="34" charset="0"/>
              <a:buChar char="•"/>
            </a:pP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nakup </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rabljene</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 opreme in mehanizacije (razen zbirk in starin); </a:t>
            </a:r>
          </a:p>
          <a:p>
            <a:pPr marL="285750" indent="-285750">
              <a:buClr>
                <a:srgbClr val="B0D03B"/>
              </a:buClr>
              <a:buSzPct val="150000"/>
              <a:buFont typeface="Arial" panose="020B0604020202020204" pitchFamily="34" charset="0"/>
              <a:buChar char="•"/>
            </a:pP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investicije in nakupi opreme, mehanizacije in storitev, namenjenih za </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zasebno rabo</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 </a:t>
            </a:r>
          </a:p>
          <a:p>
            <a:pPr marL="285750" indent="-285750">
              <a:buClr>
                <a:srgbClr val="B0D03B"/>
              </a:buClr>
              <a:buSzPct val="150000"/>
              <a:buFont typeface="Arial" panose="020B0604020202020204" pitchFamily="34" charset="0"/>
              <a:buChar char="•"/>
            </a:pP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plačilo davkov, carin in dajatev pri uvozu, obresti na dolgove, bančne garancije in stroške garancij, upravne takse;</a:t>
            </a:r>
          </a:p>
          <a:p>
            <a:pPr marL="285750" indent="-285750">
              <a:buClr>
                <a:srgbClr val="B0D03B"/>
              </a:buClr>
              <a:buSzPct val="150000"/>
              <a:buFont typeface="Arial" panose="020B0604020202020204" pitchFamily="34" charset="0"/>
              <a:buChar char="•"/>
            </a:pP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naložbe v </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obsežno infrastrukturo</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 javna cesta, komunalna in vodovodna infrastruktura, ki izhajajo iz zakona, ki ureja lokalno samoupravo, ter gre pri sofinanciranju naložb za samostojni projekt, niso upravičen strošek;</a:t>
            </a:r>
            <a:endParaRPr lang="sl-SI" sz="1600" dirty="0">
              <a:solidFill>
                <a:srgbClr val="FF0000"/>
              </a:solidFill>
              <a:latin typeface="Calibri" panose="020F0502020204030204" pitchFamily="34" charset="0"/>
              <a:ea typeface="Calibri" panose="020F0502020204030204" pitchFamily="34" charset="0"/>
              <a:cs typeface="Calibri" panose="020F0502020204030204" pitchFamily="34" charset="0"/>
              <a:sym typeface="Montserrat"/>
            </a:endParaRPr>
          </a:p>
          <a:p>
            <a:pPr marL="285750" indent="-285750">
              <a:buClr>
                <a:srgbClr val="B0D03B"/>
              </a:buClr>
              <a:buSzPct val="150000"/>
              <a:buFont typeface="Arial" panose="020B0604020202020204" pitchFamily="34" charset="0"/>
              <a:buChar char="•"/>
            </a:pP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obresti na dolgove; </a:t>
            </a:r>
          </a:p>
          <a:p>
            <a:pPr marL="285750" indent="-285750">
              <a:buClr>
                <a:srgbClr val="B0D03B"/>
              </a:buClr>
              <a:buSzPct val="150000"/>
              <a:buFont typeface="Arial" panose="020B0604020202020204" pitchFamily="34" charset="0"/>
              <a:buChar char="•"/>
            </a:pP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nakup zemljišča za znesek, ki presega 10 % vseh upravičenih izdatkov pri zadevnem projektu; </a:t>
            </a:r>
          </a:p>
          <a:p>
            <a:pPr marL="285750" indent="-285750">
              <a:buClr>
                <a:srgbClr val="B0D03B"/>
              </a:buClr>
              <a:buSzPct val="150000"/>
              <a:buFont typeface="Arial" panose="020B0604020202020204" pitchFamily="34" charset="0"/>
              <a:buChar char="•"/>
            </a:pP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nakup </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živali</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 nakup </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enoletnih rastlin </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in njihovo sajenje, </a:t>
            </a:r>
            <a:r>
              <a:rPr lang="sl-SI" sz="1600" b="1" dirty="0">
                <a:solidFill>
                  <a:srgbClr val="B0D03B"/>
                </a:solidFill>
                <a:latin typeface="Calibri" panose="020F0502020204030204" pitchFamily="34" charset="0"/>
                <a:ea typeface="Calibri" panose="020F0502020204030204" pitchFamily="34" charset="0"/>
                <a:cs typeface="Calibri" panose="020F0502020204030204" pitchFamily="34" charset="0"/>
                <a:sym typeface="Montserrat"/>
              </a:rPr>
              <a:t>IZJEME</a:t>
            </a:r>
          </a:p>
          <a:p>
            <a:pPr marL="285750" indent="-285750">
              <a:buClr>
                <a:srgbClr val="B0D03B"/>
              </a:buClr>
              <a:buSzPct val="150000"/>
              <a:buFont typeface="Arial" panose="020B0604020202020204" pitchFamily="34" charset="0"/>
              <a:buChar char="•"/>
            </a:pP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davek na dodano vrednost </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(DDV). </a:t>
            </a:r>
          </a:p>
          <a:p>
            <a:pPr>
              <a:buClr>
                <a:srgbClr val="B0D03B"/>
              </a:buClr>
              <a:buSzPct val="150000"/>
            </a:pPr>
            <a:endPar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endParaRPr>
          </a:p>
          <a:p>
            <a:pPr marL="285750" indent="-285750">
              <a:buClr>
                <a:srgbClr val="B0D03B"/>
              </a:buClr>
              <a:buSzPct val="150000"/>
              <a:buFont typeface="Arial" panose="020B0604020202020204" pitchFamily="34" charset="0"/>
              <a:buChar char="•"/>
            </a:pP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Poleg navedenih so neupravičeni tudi stroški, za katere s pozivom navkljub niso predložena zahtevana dokazila. </a:t>
            </a:r>
          </a:p>
          <a:p>
            <a:pPr marL="285750" indent="-285750">
              <a:buClr>
                <a:srgbClr val="B0D03B"/>
              </a:buClr>
              <a:buSzPct val="150000"/>
              <a:buFont typeface="Arial" panose="020B0604020202020204" pitchFamily="34" charset="0"/>
              <a:buChar char="•"/>
            </a:pP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Nepremičnina, na kateri se opravlja </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izvršba</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 ne more biti predmet podpore. </a:t>
            </a:r>
          </a:p>
        </p:txBody>
      </p:sp>
    </p:spTree>
    <p:extLst>
      <p:ext uri="{BB962C8B-B14F-4D97-AF65-F5344CB8AC3E}">
        <p14:creationId xmlns:p14="http://schemas.microsoft.com/office/powerpoint/2010/main" val="452568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2EAEAE3D-87D0-B003-500D-A2CFC90F7C8C}"/>
            </a:ext>
          </a:extLst>
        </p:cNvPr>
        <p:cNvGrpSpPr/>
        <p:nvPr/>
      </p:nvGrpSpPr>
      <p:grpSpPr>
        <a:xfrm>
          <a:off x="0" y="0"/>
          <a:ext cx="0" cy="0"/>
          <a:chOff x="0" y="0"/>
          <a:chExt cx="0" cy="0"/>
        </a:xfrm>
      </p:grpSpPr>
      <p:sp>
        <p:nvSpPr>
          <p:cNvPr id="117" name="Google Shape;117;p27">
            <a:extLst>
              <a:ext uri="{FF2B5EF4-FFF2-40B4-BE49-F238E27FC236}">
                <a16:creationId xmlns:a16="http://schemas.microsoft.com/office/drawing/2014/main" id="{EEE22B3A-BB26-D16D-13B2-AC22CFEC7AC8}"/>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l-SI" b="1" dirty="0">
                <a:latin typeface="Calibri" panose="020F0502020204030204" pitchFamily="34" charset="0"/>
                <a:ea typeface="Calibri" panose="020F0502020204030204" pitchFamily="34" charset="0"/>
                <a:cs typeface="Calibri" panose="020F0502020204030204" pitchFamily="34" charset="0"/>
              </a:rPr>
              <a:t>PRAVILA O DRŽAVNIH POMOČEH</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118" name="Google Shape;118;p27">
            <a:extLst>
              <a:ext uri="{FF2B5EF4-FFF2-40B4-BE49-F238E27FC236}">
                <a16:creationId xmlns:a16="http://schemas.microsoft.com/office/drawing/2014/main" id="{D3F37F1A-8FB9-7FA6-9519-453CE653E08F}"/>
              </a:ext>
            </a:extLst>
          </p:cNvPr>
          <p:cNvSpPr txBox="1">
            <a:spLocks noGrp="1"/>
          </p:cNvSpPr>
          <p:nvPr>
            <p:ph type="body" idx="1"/>
          </p:nvPr>
        </p:nvSpPr>
        <p:spPr>
          <a:xfrm>
            <a:off x="311700" y="1140306"/>
            <a:ext cx="8520600" cy="1419300"/>
          </a:xfrm>
          <a:prstGeom prst="rect">
            <a:avLst/>
          </a:prstGeom>
          <a:noFill/>
        </p:spPr>
        <p:txBody>
          <a:bodyPr spcFirstLastPara="1" wrap="square" lIns="91425" tIns="91425" rIns="91425" bIns="91425" anchor="t" anchorCtr="0">
            <a:noAutofit/>
          </a:bodyPr>
          <a:lstStyle/>
          <a:p>
            <a:pPr marL="0" indent="0">
              <a:spcAft>
                <a:spcPts val="1200"/>
              </a:spcAft>
              <a:buNone/>
            </a:pP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0" indent="0">
              <a:spcAft>
                <a:spcPts val="1200"/>
              </a:spcAft>
              <a:buNone/>
            </a:pP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457200" lvl="1" indent="0">
              <a:spcAft>
                <a:spcPts val="1200"/>
              </a:spcAft>
              <a:buNone/>
            </a:pPr>
            <a:br>
              <a:rPr lang="sl-SI" dirty="0">
                <a:latin typeface="Calibri" panose="020F0502020204030204" pitchFamily="34" charset="0"/>
                <a:ea typeface="Calibri" panose="020F0502020204030204" pitchFamily="34" charset="0"/>
                <a:cs typeface="Calibri" panose="020F0502020204030204" pitchFamily="34" charset="0"/>
              </a:rPr>
            </a:br>
            <a:endParaRPr lang="sl-SI"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C44D8E65-5D2D-269F-9573-C9223C5CF27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A104DAD8-74CC-1C2E-21E7-77601690DD0B}"/>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cxnSp>
        <p:nvCxnSpPr>
          <p:cNvPr id="22" name="Raven povezovalnik 21">
            <a:extLst>
              <a:ext uri="{FF2B5EF4-FFF2-40B4-BE49-F238E27FC236}">
                <a16:creationId xmlns:a16="http://schemas.microsoft.com/office/drawing/2014/main" id="{20E41A9A-6FE4-FF78-BE45-2F3981B1687D}"/>
              </a:ext>
            </a:extLst>
          </p:cNvPr>
          <p:cNvCxnSpPr/>
          <p:nvPr/>
        </p:nvCxnSpPr>
        <p:spPr>
          <a:xfrm>
            <a:off x="0" y="91440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cxnSp>
        <p:nvCxnSpPr>
          <p:cNvPr id="25" name="Raven povezovalnik 24">
            <a:extLst>
              <a:ext uri="{FF2B5EF4-FFF2-40B4-BE49-F238E27FC236}">
                <a16:creationId xmlns:a16="http://schemas.microsoft.com/office/drawing/2014/main" id="{15502B45-E60E-FB8E-F952-A4DBCA201F39}"/>
              </a:ext>
            </a:extLst>
          </p:cNvPr>
          <p:cNvCxnSpPr/>
          <p:nvPr/>
        </p:nvCxnSpPr>
        <p:spPr>
          <a:xfrm>
            <a:off x="0" y="97155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
        <p:nvSpPr>
          <p:cNvPr id="4" name="PoljeZBesedilom 3">
            <a:extLst>
              <a:ext uri="{FF2B5EF4-FFF2-40B4-BE49-F238E27FC236}">
                <a16:creationId xmlns:a16="http://schemas.microsoft.com/office/drawing/2014/main" id="{D197D451-FE61-960B-6F18-70A5D550C9C2}"/>
              </a:ext>
            </a:extLst>
          </p:cNvPr>
          <p:cNvSpPr txBox="1"/>
          <p:nvPr/>
        </p:nvSpPr>
        <p:spPr>
          <a:xfrm>
            <a:off x="0" y="1074874"/>
            <a:ext cx="9144000" cy="830997"/>
          </a:xfrm>
          <a:prstGeom prst="rect">
            <a:avLst/>
          </a:prstGeom>
          <a:noFill/>
        </p:spPr>
        <p:txBody>
          <a:bodyPr wrap="square" rtlCol="0">
            <a:spAutoFit/>
          </a:bodyPr>
          <a:lstStyle/>
          <a:p>
            <a:pPr marL="285750" indent="-285750">
              <a:buClr>
                <a:srgbClr val="B0D03B"/>
              </a:buClr>
              <a:buSzPct val="150000"/>
              <a:buFont typeface="Arial" panose="020B0604020202020204" pitchFamily="34" charset="0"/>
              <a:buChar char="•"/>
            </a:pP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Pravne in fizične osebe, ki se ukvarjajo z </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gospodarsko dejavnostjo na območju RS</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 so prejemniki državne pomoči. V kolikor v projektu ni zaznati ekonomske prednosti (npr. da je določen ukrep v projektu namenjen vsem deležnikom, javno dobro) ne gre za državno pomoč.</a:t>
            </a:r>
          </a:p>
        </p:txBody>
      </p:sp>
      <p:pic>
        <p:nvPicPr>
          <p:cNvPr id="2" name="Slika 1">
            <a:extLst>
              <a:ext uri="{FF2B5EF4-FFF2-40B4-BE49-F238E27FC236}">
                <a16:creationId xmlns:a16="http://schemas.microsoft.com/office/drawing/2014/main" id="{E547D29D-CF89-8871-98EF-483004C30E76}"/>
              </a:ext>
            </a:extLst>
          </p:cNvPr>
          <p:cNvPicPr>
            <a:picLocks noChangeAspect="1"/>
          </p:cNvPicPr>
          <p:nvPr/>
        </p:nvPicPr>
        <p:blipFill>
          <a:blip r:embed="rId3"/>
          <a:stretch>
            <a:fillRect/>
          </a:stretch>
        </p:blipFill>
        <p:spPr>
          <a:xfrm>
            <a:off x="0" y="4486667"/>
            <a:ext cx="9144000" cy="656833"/>
          </a:xfrm>
          <a:prstGeom prst="rect">
            <a:avLst/>
          </a:prstGeom>
        </p:spPr>
      </p:pic>
      <p:graphicFrame>
        <p:nvGraphicFramePr>
          <p:cNvPr id="7" name="Diagram 6">
            <a:extLst>
              <a:ext uri="{FF2B5EF4-FFF2-40B4-BE49-F238E27FC236}">
                <a16:creationId xmlns:a16="http://schemas.microsoft.com/office/drawing/2014/main" id="{140FA318-DC9C-5564-FA76-0DB1F9F2D9F5}"/>
              </a:ext>
            </a:extLst>
          </p:cNvPr>
          <p:cNvGraphicFramePr/>
          <p:nvPr>
            <p:extLst>
              <p:ext uri="{D42A27DB-BD31-4B8C-83A1-F6EECF244321}">
                <p14:modId xmlns:p14="http://schemas.microsoft.com/office/powerpoint/2010/main" val="1436062173"/>
              </p:ext>
            </p:extLst>
          </p:nvPr>
        </p:nvGraphicFramePr>
        <p:xfrm>
          <a:off x="405517" y="1905871"/>
          <a:ext cx="8575106" cy="21627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PoljeZBesedilom 2">
            <a:extLst>
              <a:ext uri="{FF2B5EF4-FFF2-40B4-BE49-F238E27FC236}">
                <a16:creationId xmlns:a16="http://schemas.microsoft.com/office/drawing/2014/main" id="{624281E8-C93E-DAA4-3EFE-EF91E51A1D1B}"/>
              </a:ext>
            </a:extLst>
          </p:cNvPr>
          <p:cNvSpPr txBox="1"/>
          <p:nvPr/>
        </p:nvSpPr>
        <p:spPr>
          <a:xfrm>
            <a:off x="1503023" y="4157366"/>
            <a:ext cx="6380094" cy="338554"/>
          </a:xfrm>
          <a:prstGeom prst="rect">
            <a:avLst/>
          </a:prstGeom>
          <a:noFill/>
          <a:ln w="38100">
            <a:solidFill>
              <a:srgbClr val="FFC000"/>
            </a:solidFill>
          </a:ln>
        </p:spPr>
        <p:txBody>
          <a:bodyPr wrap="square" rtlCol="0">
            <a:spAutoFit/>
          </a:bodyPr>
          <a:lstStyle/>
          <a:p>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Priloga 03: Izjava o izpolnjevanju pogojev za dodelitev pomoči de </a:t>
            </a:r>
            <a:r>
              <a:rPr lang="sl-SI" sz="1600" b="1" dirty="0" err="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minimis</a:t>
            </a:r>
            <a:endPar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endParaRPr>
          </a:p>
        </p:txBody>
      </p:sp>
    </p:spTree>
    <p:extLst>
      <p:ext uri="{BB962C8B-B14F-4D97-AF65-F5344CB8AC3E}">
        <p14:creationId xmlns:p14="http://schemas.microsoft.com/office/powerpoint/2010/main" val="2820641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DC1192AC-46B5-16AA-D690-0CDF47CE76CE}"/>
            </a:ext>
          </a:extLst>
        </p:cNvPr>
        <p:cNvGrpSpPr/>
        <p:nvPr/>
      </p:nvGrpSpPr>
      <p:grpSpPr>
        <a:xfrm>
          <a:off x="0" y="0"/>
          <a:ext cx="0" cy="0"/>
          <a:chOff x="0" y="0"/>
          <a:chExt cx="0" cy="0"/>
        </a:xfrm>
      </p:grpSpPr>
      <p:sp>
        <p:nvSpPr>
          <p:cNvPr id="117" name="Google Shape;117;p27">
            <a:extLst>
              <a:ext uri="{FF2B5EF4-FFF2-40B4-BE49-F238E27FC236}">
                <a16:creationId xmlns:a16="http://schemas.microsoft.com/office/drawing/2014/main" id="{60CC1855-79F9-C014-1733-FDC4F59A82F3}"/>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l-SI" b="1" dirty="0">
                <a:latin typeface="Calibri" panose="020F0502020204030204" pitchFamily="34" charset="0"/>
                <a:ea typeface="Calibri" panose="020F0502020204030204" pitchFamily="34" charset="0"/>
                <a:cs typeface="Calibri" panose="020F0502020204030204" pitchFamily="34" charset="0"/>
              </a:rPr>
              <a:t>MOŽNOST PREDPLAČILA</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118" name="Google Shape;118;p27">
            <a:extLst>
              <a:ext uri="{FF2B5EF4-FFF2-40B4-BE49-F238E27FC236}">
                <a16:creationId xmlns:a16="http://schemas.microsoft.com/office/drawing/2014/main" id="{0582ACB4-DECB-521D-9DFC-0C0EB1B94DAC}"/>
              </a:ext>
            </a:extLst>
          </p:cNvPr>
          <p:cNvSpPr txBox="1">
            <a:spLocks noGrp="1"/>
          </p:cNvSpPr>
          <p:nvPr>
            <p:ph type="body" idx="1"/>
          </p:nvPr>
        </p:nvSpPr>
        <p:spPr>
          <a:xfrm>
            <a:off x="311700" y="1140306"/>
            <a:ext cx="8520600" cy="1419300"/>
          </a:xfrm>
          <a:prstGeom prst="rect">
            <a:avLst/>
          </a:prstGeom>
          <a:noFill/>
        </p:spPr>
        <p:txBody>
          <a:bodyPr spcFirstLastPara="1" wrap="square" lIns="91425" tIns="91425" rIns="91425" bIns="91425" anchor="t" anchorCtr="0">
            <a:noAutofit/>
          </a:bodyPr>
          <a:lstStyle/>
          <a:p>
            <a:pPr marL="0" indent="0">
              <a:spcAft>
                <a:spcPts val="1200"/>
              </a:spcAft>
              <a:buNone/>
            </a:pP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0" indent="0">
              <a:spcAft>
                <a:spcPts val="1200"/>
              </a:spcAft>
              <a:buNone/>
            </a:pP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457200" lvl="1" indent="0">
              <a:spcAft>
                <a:spcPts val="1200"/>
              </a:spcAft>
              <a:buNone/>
            </a:pPr>
            <a:br>
              <a:rPr lang="sl-SI" dirty="0">
                <a:latin typeface="Calibri" panose="020F0502020204030204" pitchFamily="34" charset="0"/>
                <a:ea typeface="Calibri" panose="020F0502020204030204" pitchFamily="34" charset="0"/>
                <a:cs typeface="Calibri" panose="020F0502020204030204" pitchFamily="34" charset="0"/>
              </a:rPr>
            </a:br>
            <a:endParaRPr lang="sl-SI"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DA44C5CA-B69B-F76C-D8EB-6918A73F38C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E136E728-E608-8C90-EA8A-82FFC87690E2}"/>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cxnSp>
        <p:nvCxnSpPr>
          <p:cNvPr id="22" name="Raven povezovalnik 21">
            <a:extLst>
              <a:ext uri="{FF2B5EF4-FFF2-40B4-BE49-F238E27FC236}">
                <a16:creationId xmlns:a16="http://schemas.microsoft.com/office/drawing/2014/main" id="{F03678DA-56A0-B54A-A366-E52AB3C41DDE}"/>
              </a:ext>
            </a:extLst>
          </p:cNvPr>
          <p:cNvCxnSpPr/>
          <p:nvPr/>
        </p:nvCxnSpPr>
        <p:spPr>
          <a:xfrm>
            <a:off x="0" y="91440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cxnSp>
        <p:nvCxnSpPr>
          <p:cNvPr id="25" name="Raven povezovalnik 24">
            <a:extLst>
              <a:ext uri="{FF2B5EF4-FFF2-40B4-BE49-F238E27FC236}">
                <a16:creationId xmlns:a16="http://schemas.microsoft.com/office/drawing/2014/main" id="{07541A05-4347-32D0-5E4F-4D6266622A58}"/>
              </a:ext>
            </a:extLst>
          </p:cNvPr>
          <p:cNvCxnSpPr/>
          <p:nvPr/>
        </p:nvCxnSpPr>
        <p:spPr>
          <a:xfrm>
            <a:off x="0" y="97155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graphicFrame>
        <p:nvGraphicFramePr>
          <p:cNvPr id="2" name="Diagram 1">
            <a:extLst>
              <a:ext uri="{FF2B5EF4-FFF2-40B4-BE49-F238E27FC236}">
                <a16:creationId xmlns:a16="http://schemas.microsoft.com/office/drawing/2014/main" id="{36AF6664-4B9B-3E1A-218C-062F8762DEB7}"/>
              </a:ext>
            </a:extLst>
          </p:cNvPr>
          <p:cNvGraphicFramePr/>
          <p:nvPr>
            <p:extLst>
              <p:ext uri="{D42A27DB-BD31-4B8C-83A1-F6EECF244321}">
                <p14:modId xmlns:p14="http://schemas.microsoft.com/office/powerpoint/2010/main" val="1907901175"/>
              </p:ext>
            </p:extLst>
          </p:nvPr>
        </p:nvGraphicFramePr>
        <p:xfrm>
          <a:off x="0" y="1175381"/>
          <a:ext cx="9144000" cy="2965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Slika 2">
            <a:extLst>
              <a:ext uri="{FF2B5EF4-FFF2-40B4-BE49-F238E27FC236}">
                <a16:creationId xmlns:a16="http://schemas.microsoft.com/office/drawing/2014/main" id="{F4E6D2FE-A9AF-BB32-C35C-1D786CDE9ECA}"/>
              </a:ext>
            </a:extLst>
          </p:cNvPr>
          <p:cNvPicPr>
            <a:picLocks noChangeAspect="1"/>
          </p:cNvPicPr>
          <p:nvPr/>
        </p:nvPicPr>
        <p:blipFill>
          <a:blip r:embed="rId8"/>
          <a:stretch>
            <a:fillRect/>
          </a:stretch>
        </p:blipFill>
        <p:spPr>
          <a:xfrm>
            <a:off x="0" y="4486667"/>
            <a:ext cx="9144000" cy="656833"/>
          </a:xfrm>
          <a:prstGeom prst="rect">
            <a:avLst/>
          </a:prstGeom>
        </p:spPr>
      </p:pic>
    </p:spTree>
    <p:extLst>
      <p:ext uri="{BB962C8B-B14F-4D97-AF65-F5344CB8AC3E}">
        <p14:creationId xmlns:p14="http://schemas.microsoft.com/office/powerpoint/2010/main" val="20327783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81EA16DC-76E6-B735-A7F9-033358ADA4F9}"/>
            </a:ext>
          </a:extLst>
        </p:cNvPr>
        <p:cNvGrpSpPr/>
        <p:nvPr/>
      </p:nvGrpSpPr>
      <p:grpSpPr>
        <a:xfrm>
          <a:off x="0" y="0"/>
          <a:ext cx="0" cy="0"/>
          <a:chOff x="0" y="0"/>
          <a:chExt cx="0" cy="0"/>
        </a:xfrm>
      </p:grpSpPr>
      <p:sp>
        <p:nvSpPr>
          <p:cNvPr id="117" name="Google Shape;117;p27">
            <a:extLst>
              <a:ext uri="{FF2B5EF4-FFF2-40B4-BE49-F238E27FC236}">
                <a16:creationId xmlns:a16="http://schemas.microsoft.com/office/drawing/2014/main" id="{376FEB34-39B9-4140-312E-4B3D5569A3AE}"/>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l-SI" b="1" dirty="0">
                <a:latin typeface="Calibri" panose="020F0502020204030204" pitchFamily="34" charset="0"/>
                <a:ea typeface="Calibri" panose="020F0502020204030204" pitchFamily="34" charset="0"/>
                <a:cs typeface="Calibri" panose="020F0502020204030204" pitchFamily="34" charset="0"/>
              </a:rPr>
              <a:t>ČASOVNI OKVIR IZVEDBE PROJEKTA</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118" name="Google Shape;118;p27">
            <a:extLst>
              <a:ext uri="{FF2B5EF4-FFF2-40B4-BE49-F238E27FC236}">
                <a16:creationId xmlns:a16="http://schemas.microsoft.com/office/drawing/2014/main" id="{E4765B35-10AA-6657-9224-9B219FE4925E}"/>
              </a:ext>
            </a:extLst>
          </p:cNvPr>
          <p:cNvSpPr txBox="1">
            <a:spLocks noGrp="1"/>
          </p:cNvSpPr>
          <p:nvPr>
            <p:ph type="body" idx="1"/>
          </p:nvPr>
        </p:nvSpPr>
        <p:spPr>
          <a:xfrm>
            <a:off x="311700" y="1140306"/>
            <a:ext cx="8520600" cy="1419300"/>
          </a:xfrm>
          <a:prstGeom prst="rect">
            <a:avLst/>
          </a:prstGeom>
          <a:noFill/>
        </p:spPr>
        <p:txBody>
          <a:bodyPr spcFirstLastPara="1" wrap="square" lIns="91425" tIns="91425" rIns="91425" bIns="91425" anchor="t" anchorCtr="0">
            <a:noAutofit/>
          </a:bodyPr>
          <a:lstStyle/>
          <a:p>
            <a:pPr marL="0" indent="0">
              <a:spcAft>
                <a:spcPts val="1200"/>
              </a:spcAft>
              <a:buNone/>
            </a:pP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0" indent="0">
              <a:spcAft>
                <a:spcPts val="1200"/>
              </a:spcAft>
              <a:buNone/>
            </a:pP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457200" lvl="1" indent="0">
              <a:spcAft>
                <a:spcPts val="1200"/>
              </a:spcAft>
              <a:buNone/>
            </a:pPr>
            <a:br>
              <a:rPr lang="sl-SI" dirty="0">
                <a:latin typeface="Calibri" panose="020F0502020204030204" pitchFamily="34" charset="0"/>
                <a:ea typeface="Calibri" panose="020F0502020204030204" pitchFamily="34" charset="0"/>
                <a:cs typeface="Calibri" panose="020F0502020204030204" pitchFamily="34" charset="0"/>
              </a:rPr>
            </a:br>
            <a:endParaRPr lang="sl-SI"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FB2CF070-13EE-8731-6DC0-8AA2BF7AA2A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8B1549C3-2FD2-FB53-2198-EE80607739E3}"/>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20" name="Slika 19">
            <a:extLst>
              <a:ext uri="{FF2B5EF4-FFF2-40B4-BE49-F238E27FC236}">
                <a16:creationId xmlns:a16="http://schemas.microsoft.com/office/drawing/2014/main" id="{97F8F392-F34E-D648-89A3-FA616C46A7CA}"/>
              </a:ext>
            </a:extLst>
          </p:cNvPr>
          <p:cNvPicPr>
            <a:picLocks noChangeAspect="1"/>
          </p:cNvPicPr>
          <p:nvPr/>
        </p:nvPicPr>
        <p:blipFill>
          <a:blip r:embed="rId3"/>
          <a:stretch>
            <a:fillRect/>
          </a:stretch>
        </p:blipFill>
        <p:spPr>
          <a:xfrm>
            <a:off x="0" y="4486667"/>
            <a:ext cx="9144000" cy="656833"/>
          </a:xfrm>
          <a:prstGeom prst="rect">
            <a:avLst/>
          </a:prstGeom>
        </p:spPr>
      </p:pic>
      <p:cxnSp>
        <p:nvCxnSpPr>
          <p:cNvPr id="22" name="Raven povezovalnik 21">
            <a:extLst>
              <a:ext uri="{FF2B5EF4-FFF2-40B4-BE49-F238E27FC236}">
                <a16:creationId xmlns:a16="http://schemas.microsoft.com/office/drawing/2014/main" id="{94B837D3-FF14-C698-B724-EA0D6FE89278}"/>
              </a:ext>
            </a:extLst>
          </p:cNvPr>
          <p:cNvCxnSpPr/>
          <p:nvPr/>
        </p:nvCxnSpPr>
        <p:spPr>
          <a:xfrm>
            <a:off x="0" y="91440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cxnSp>
        <p:nvCxnSpPr>
          <p:cNvPr id="25" name="Raven povezovalnik 24">
            <a:extLst>
              <a:ext uri="{FF2B5EF4-FFF2-40B4-BE49-F238E27FC236}">
                <a16:creationId xmlns:a16="http://schemas.microsoft.com/office/drawing/2014/main" id="{4143B396-7FA7-34AF-18A4-153B849022E2}"/>
              </a:ext>
            </a:extLst>
          </p:cNvPr>
          <p:cNvCxnSpPr/>
          <p:nvPr/>
        </p:nvCxnSpPr>
        <p:spPr>
          <a:xfrm>
            <a:off x="0" y="97155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
        <p:nvSpPr>
          <p:cNvPr id="4" name="PoljeZBesedilom 3">
            <a:extLst>
              <a:ext uri="{FF2B5EF4-FFF2-40B4-BE49-F238E27FC236}">
                <a16:creationId xmlns:a16="http://schemas.microsoft.com/office/drawing/2014/main" id="{E81B1DEB-9E45-824F-EC55-3AB340790234}"/>
              </a:ext>
            </a:extLst>
          </p:cNvPr>
          <p:cNvSpPr txBox="1"/>
          <p:nvPr/>
        </p:nvSpPr>
        <p:spPr>
          <a:xfrm>
            <a:off x="228600" y="1028700"/>
            <a:ext cx="6676905" cy="3970318"/>
          </a:xfrm>
          <a:prstGeom prst="rect">
            <a:avLst/>
          </a:prstGeom>
          <a:noFill/>
        </p:spPr>
        <p:txBody>
          <a:bodyPr wrap="square" rtlCol="0">
            <a:spAutoFit/>
          </a:bodyPr>
          <a:lstStyle/>
          <a:p>
            <a:pPr marL="285750" indent="-285750">
              <a:buClr>
                <a:srgbClr val="B0D03B"/>
              </a:buClr>
              <a:buSzPct val="150000"/>
              <a:buFont typeface="Arial" panose="020B0604020202020204" pitchFamily="34" charset="0"/>
              <a:buChar char="•"/>
            </a:pP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Projekt se ne sme začeti izvajati pred obdobjem upravičenosti. Upravičeni so le stroški, ki so nastali </a:t>
            </a:r>
            <a:r>
              <a:rPr lang="sl-SI" sz="18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po vložitvi vloge na ARSKTRP.</a:t>
            </a:r>
            <a:br>
              <a:rPr lang="sl-SI" sz="18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br>
            <a:endParaRPr lang="sl-SI" sz="18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endParaRPr>
          </a:p>
          <a:p>
            <a:pPr marL="285750" indent="-285750">
              <a:buClr>
                <a:srgbClr val="B0D03B"/>
              </a:buClr>
              <a:buSzPct val="150000"/>
              <a:buFont typeface="Arial" panose="020B0604020202020204" pitchFamily="34" charset="0"/>
              <a:buChar char="•"/>
            </a:pP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Projekt </a:t>
            </a:r>
            <a:r>
              <a:rPr lang="sl-SI" sz="18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ne sme biti fizično zaključen ali v celoti izveden pred izdajo odločbe o pravici do sredstev, ki jo izda ARSKTRP</a:t>
            </a: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 Če je upravičenec zavezanec za javna naročila, pred vložitvijo na ARSKTRP ne sme skleniti pogodbe o oddaji javnega naročila za blago, storitev ali gradnjo, ki je predmet naložbe ali projekta.</a:t>
            </a:r>
            <a:b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br>
            <a:endPar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endParaRPr>
          </a:p>
          <a:p>
            <a:pPr marL="285750" indent="-285750">
              <a:buClr>
                <a:srgbClr val="B0D03B"/>
              </a:buClr>
              <a:buSzPct val="150000"/>
              <a:buFont typeface="Arial" panose="020B0604020202020204" pitchFamily="34" charset="0"/>
              <a:buChar char="•"/>
            </a:pP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Projekt mora biti izveden </a:t>
            </a:r>
            <a:r>
              <a:rPr lang="sl-SI" sz="18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najpozneje v treh letih </a:t>
            </a: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od pravnomočnosti odločbe o pravici do sredstev. Rok za vložitev posameznega zahtevka se določi v odločbi o pravici do sredstev.</a:t>
            </a:r>
          </a:p>
          <a:p>
            <a:pPr marL="285750" indent="-285750">
              <a:buClr>
                <a:srgbClr val="B0D03B"/>
              </a:buClr>
              <a:buSzPct val="150000"/>
              <a:buFont typeface="Arial" panose="020B0604020202020204" pitchFamily="34" charset="0"/>
              <a:buChar char="•"/>
            </a:pPr>
            <a:endPar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endParaRPr>
          </a:p>
          <a:p>
            <a:pPr marL="285750" indent="-285750">
              <a:buClr>
                <a:srgbClr val="B0D03B"/>
              </a:buClr>
              <a:buSzPct val="150000"/>
              <a:buFont typeface="Arial" panose="020B0604020202020204" pitchFamily="34" charset="0"/>
              <a:buChar char="•"/>
            </a:pPr>
            <a:endPar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endParaRPr>
          </a:p>
        </p:txBody>
      </p:sp>
      <p:sp>
        <p:nvSpPr>
          <p:cNvPr id="2" name="PoljeZBesedilom 1">
            <a:extLst>
              <a:ext uri="{FF2B5EF4-FFF2-40B4-BE49-F238E27FC236}">
                <a16:creationId xmlns:a16="http://schemas.microsoft.com/office/drawing/2014/main" id="{CCC93F9C-2EC8-3B8A-9280-F6A5EA68BE74}"/>
              </a:ext>
            </a:extLst>
          </p:cNvPr>
          <p:cNvSpPr txBox="1"/>
          <p:nvPr/>
        </p:nvSpPr>
        <p:spPr>
          <a:xfrm>
            <a:off x="6988605" y="1759620"/>
            <a:ext cx="1926795" cy="1754326"/>
          </a:xfrm>
          <a:prstGeom prst="rect">
            <a:avLst/>
          </a:prstGeom>
          <a:noFill/>
          <a:ln w="38100">
            <a:solidFill>
              <a:srgbClr val="B0D03B"/>
            </a:solidFill>
          </a:ln>
        </p:spPr>
        <p:txBody>
          <a:bodyPr wrap="square" rtlCol="0">
            <a:spAutoFit/>
          </a:bodyPr>
          <a:lstStyle/>
          <a:p>
            <a:pPr algn="ct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čas za izvedbo glavnih aktivnosti </a:t>
            </a:r>
          </a:p>
          <a:p>
            <a:pPr algn="ct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a:t>
            </a:r>
          </a:p>
          <a:p>
            <a:pPr algn="ct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administrativni zaključek z izdajo zadnjega zahtevka</a:t>
            </a:r>
          </a:p>
        </p:txBody>
      </p:sp>
    </p:spTree>
    <p:extLst>
      <p:ext uri="{BB962C8B-B14F-4D97-AF65-F5344CB8AC3E}">
        <p14:creationId xmlns:p14="http://schemas.microsoft.com/office/powerpoint/2010/main" val="1407050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B0D03B"/>
        </a:solidFill>
        <a:effectLst/>
      </p:bgPr>
    </p:bg>
    <p:spTree>
      <p:nvGrpSpPr>
        <p:cNvPr id="1" name="Shape 128">
          <a:extLst>
            <a:ext uri="{FF2B5EF4-FFF2-40B4-BE49-F238E27FC236}">
              <a16:creationId xmlns:a16="http://schemas.microsoft.com/office/drawing/2014/main" id="{2BE4A73C-9391-A0B7-159B-F6BFBC4E5960}"/>
            </a:ext>
          </a:extLst>
        </p:cNvPr>
        <p:cNvGrpSpPr/>
        <p:nvPr/>
      </p:nvGrpSpPr>
      <p:grpSpPr>
        <a:xfrm>
          <a:off x="0" y="0"/>
          <a:ext cx="0" cy="0"/>
          <a:chOff x="0" y="0"/>
          <a:chExt cx="0" cy="0"/>
        </a:xfrm>
      </p:grpSpPr>
      <p:sp>
        <p:nvSpPr>
          <p:cNvPr id="129" name="Google Shape;129;p28">
            <a:extLst>
              <a:ext uri="{FF2B5EF4-FFF2-40B4-BE49-F238E27FC236}">
                <a16:creationId xmlns:a16="http://schemas.microsoft.com/office/drawing/2014/main" id="{B5ED248B-DD25-1771-2EFA-9C786A9D19E0}"/>
              </a:ext>
            </a:extLst>
          </p:cNvPr>
          <p:cNvSpPr txBox="1">
            <a:spLocks noGrp="1"/>
          </p:cNvSpPr>
          <p:nvPr>
            <p:ph type="title"/>
          </p:nvPr>
        </p:nvSpPr>
        <p:spPr>
          <a:xfrm>
            <a:off x="491623" y="2289330"/>
            <a:ext cx="3676201" cy="755700"/>
          </a:xfrm>
          <a:prstGeom prst="rect">
            <a:avLst/>
          </a:prstGeom>
        </p:spPr>
        <p:txBody>
          <a:bodyPr spcFirstLastPara="1" wrap="square" lIns="0" tIns="91425" rIns="91425" bIns="91425" anchor="b" anchorCtr="0">
            <a:noAutofit/>
          </a:bodyPr>
          <a:lstStyle/>
          <a:p>
            <a:pPr marL="0" lvl="0" indent="0" algn="l" rtl="0">
              <a:spcBef>
                <a:spcPts val="0"/>
              </a:spcBef>
              <a:spcAft>
                <a:spcPts val="0"/>
              </a:spcAft>
              <a:buNone/>
            </a:pPr>
            <a:r>
              <a:rPr lang="sl-SI" sz="3200" b="1" dirty="0">
                <a:latin typeface="Calibri" panose="020F0502020204030204" pitchFamily="34" charset="0"/>
                <a:ea typeface="Calibri" panose="020F0502020204030204" pitchFamily="34" charset="0"/>
                <a:cs typeface="Calibri" panose="020F0502020204030204" pitchFamily="34" charset="0"/>
              </a:rPr>
              <a:t>DODATNI POGOJI ZA UPRAVIČENOST</a:t>
            </a:r>
            <a:endParaRPr sz="3200" b="1" dirty="0">
              <a:latin typeface="Calibri" panose="020F0502020204030204" pitchFamily="34" charset="0"/>
              <a:ea typeface="Calibri" panose="020F0502020204030204" pitchFamily="34" charset="0"/>
              <a:cs typeface="Calibri" panose="020F0502020204030204" pitchFamily="34" charset="0"/>
            </a:endParaRPr>
          </a:p>
        </p:txBody>
      </p:sp>
      <p:pic>
        <p:nvPicPr>
          <p:cNvPr id="131" name="Google Shape;131;p28" title="Špik.jpg">
            <a:extLst>
              <a:ext uri="{FF2B5EF4-FFF2-40B4-BE49-F238E27FC236}">
                <a16:creationId xmlns:a16="http://schemas.microsoft.com/office/drawing/2014/main" id="{2311CA5C-5D63-9097-F6FA-A3669885C1CF}"/>
              </a:ext>
            </a:extLst>
          </p:cNvPr>
          <p:cNvPicPr preferRelativeResize="0"/>
          <p:nvPr/>
        </p:nvPicPr>
        <p:blipFill>
          <a:blip r:embed="rId3">
            <a:alphaModFix/>
          </a:blip>
          <a:stretch>
            <a:fillRect/>
          </a:stretch>
        </p:blipFill>
        <p:spPr>
          <a:xfrm>
            <a:off x="5344148" y="0"/>
            <a:ext cx="3799850" cy="5143501"/>
          </a:xfrm>
          <a:prstGeom prst="rect">
            <a:avLst/>
          </a:prstGeom>
          <a:noFill/>
          <a:ln>
            <a:noFill/>
          </a:ln>
        </p:spPr>
      </p:pic>
    </p:spTree>
    <p:extLst>
      <p:ext uri="{BB962C8B-B14F-4D97-AF65-F5344CB8AC3E}">
        <p14:creationId xmlns:p14="http://schemas.microsoft.com/office/powerpoint/2010/main" val="4268689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0D03B"/>
        </a:solidFill>
        <a:effectLst/>
      </p:bgPr>
    </p:bg>
    <p:spTree>
      <p:nvGrpSpPr>
        <p:cNvPr id="1" name="Shape 128">
          <a:extLst>
            <a:ext uri="{FF2B5EF4-FFF2-40B4-BE49-F238E27FC236}">
              <a16:creationId xmlns:a16="http://schemas.microsoft.com/office/drawing/2014/main" id="{126463D8-A1F1-A75D-EA68-29BA7746CE9C}"/>
            </a:ext>
          </a:extLst>
        </p:cNvPr>
        <p:cNvGrpSpPr/>
        <p:nvPr/>
      </p:nvGrpSpPr>
      <p:grpSpPr>
        <a:xfrm>
          <a:off x="0" y="0"/>
          <a:ext cx="0" cy="0"/>
          <a:chOff x="0" y="0"/>
          <a:chExt cx="0" cy="0"/>
        </a:xfrm>
      </p:grpSpPr>
      <p:sp>
        <p:nvSpPr>
          <p:cNvPr id="129" name="Google Shape;129;p28">
            <a:extLst>
              <a:ext uri="{FF2B5EF4-FFF2-40B4-BE49-F238E27FC236}">
                <a16:creationId xmlns:a16="http://schemas.microsoft.com/office/drawing/2014/main" id="{AA5EAF07-E57D-3AD6-14ED-7B6FF92B3175}"/>
              </a:ext>
            </a:extLst>
          </p:cNvPr>
          <p:cNvSpPr txBox="1">
            <a:spLocks noGrp="1"/>
          </p:cNvSpPr>
          <p:nvPr>
            <p:ph type="title"/>
          </p:nvPr>
        </p:nvSpPr>
        <p:spPr>
          <a:xfrm>
            <a:off x="491623" y="2289330"/>
            <a:ext cx="3676201" cy="755700"/>
          </a:xfrm>
          <a:prstGeom prst="rect">
            <a:avLst/>
          </a:prstGeom>
        </p:spPr>
        <p:txBody>
          <a:bodyPr spcFirstLastPara="1" wrap="square" lIns="0" tIns="91425" rIns="91425" bIns="91425" anchor="b" anchorCtr="0">
            <a:noAutofit/>
          </a:bodyPr>
          <a:lstStyle/>
          <a:p>
            <a:pPr marL="0" lvl="0" indent="0" algn="l" rtl="0">
              <a:spcBef>
                <a:spcPts val="0"/>
              </a:spcBef>
              <a:spcAft>
                <a:spcPts val="0"/>
              </a:spcAft>
              <a:buNone/>
            </a:pPr>
            <a:r>
              <a:rPr lang="sl-SI" sz="3200" b="1" dirty="0">
                <a:latin typeface="Calibri" panose="020F0502020204030204" pitchFamily="34" charset="0"/>
                <a:ea typeface="Calibri" panose="020F0502020204030204" pitchFamily="34" charset="0"/>
                <a:cs typeface="Calibri" panose="020F0502020204030204" pitchFamily="34" charset="0"/>
              </a:rPr>
              <a:t>PREDMET SOFINANCIRANJA</a:t>
            </a:r>
            <a:endParaRPr sz="3200" b="1" dirty="0">
              <a:latin typeface="Calibri" panose="020F0502020204030204" pitchFamily="34" charset="0"/>
              <a:ea typeface="Calibri" panose="020F0502020204030204" pitchFamily="34" charset="0"/>
              <a:cs typeface="Calibri" panose="020F0502020204030204" pitchFamily="34" charset="0"/>
            </a:endParaRPr>
          </a:p>
        </p:txBody>
      </p:sp>
      <p:pic>
        <p:nvPicPr>
          <p:cNvPr id="131" name="Google Shape;131;p28" title="Špik.jpg">
            <a:extLst>
              <a:ext uri="{FF2B5EF4-FFF2-40B4-BE49-F238E27FC236}">
                <a16:creationId xmlns:a16="http://schemas.microsoft.com/office/drawing/2014/main" id="{1A0AF463-BF9A-5F6D-5B0D-E1FCC5570FE2}"/>
              </a:ext>
            </a:extLst>
          </p:cNvPr>
          <p:cNvPicPr preferRelativeResize="0"/>
          <p:nvPr/>
        </p:nvPicPr>
        <p:blipFill>
          <a:blip r:embed="rId3">
            <a:alphaModFix/>
          </a:blip>
          <a:stretch>
            <a:fillRect/>
          </a:stretch>
        </p:blipFill>
        <p:spPr>
          <a:xfrm>
            <a:off x="5344148" y="0"/>
            <a:ext cx="3799850" cy="5143501"/>
          </a:xfrm>
          <a:prstGeom prst="rect">
            <a:avLst/>
          </a:prstGeom>
          <a:noFill/>
          <a:ln>
            <a:noFill/>
          </a:ln>
        </p:spPr>
      </p:pic>
      <p:sp>
        <p:nvSpPr>
          <p:cNvPr id="2" name="PoljeZBesedilom 1">
            <a:extLst>
              <a:ext uri="{FF2B5EF4-FFF2-40B4-BE49-F238E27FC236}">
                <a16:creationId xmlns:a16="http://schemas.microsoft.com/office/drawing/2014/main" id="{C1A661B8-2887-0188-8823-FE750549182A}"/>
              </a:ext>
            </a:extLst>
          </p:cNvPr>
          <p:cNvSpPr txBox="1"/>
          <p:nvPr/>
        </p:nvSpPr>
        <p:spPr>
          <a:xfrm>
            <a:off x="472966" y="3326524"/>
            <a:ext cx="3728544" cy="954107"/>
          </a:xfrm>
          <a:prstGeom prst="rect">
            <a:avLst/>
          </a:prstGeom>
          <a:noFill/>
        </p:spPr>
        <p:txBody>
          <a:bodyPr wrap="square" rtlCol="0">
            <a:spAutoFit/>
          </a:bodyPr>
          <a:lstStyle/>
          <a:p>
            <a:r>
              <a:rPr lang="sl-SI" dirty="0">
                <a:solidFill>
                  <a:schemeClr val="bg1"/>
                </a:solidFill>
                <a:latin typeface="Calibri" panose="020F0502020204030204" pitchFamily="34" charset="0"/>
                <a:ea typeface="Calibri" panose="020F0502020204030204" pitchFamily="34" charset="0"/>
                <a:cs typeface="Calibri" panose="020F0502020204030204" pitchFamily="34" charset="0"/>
              </a:rPr>
              <a:t>Projekt je vloga, v katero so vključeni različni lokalni partnerji, ki bodo skupaj z izvedbo različnih aktivnosti prispevali k ciljem SLR in ciljema sklada EKSRP.</a:t>
            </a:r>
          </a:p>
        </p:txBody>
      </p:sp>
    </p:spTree>
    <p:extLst>
      <p:ext uri="{BB962C8B-B14F-4D97-AF65-F5344CB8AC3E}">
        <p14:creationId xmlns:p14="http://schemas.microsoft.com/office/powerpoint/2010/main" val="1833715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964BFAE8-CD85-BE37-0916-9D14C21E8013}"/>
            </a:ext>
          </a:extLst>
        </p:cNvPr>
        <p:cNvGrpSpPr/>
        <p:nvPr/>
      </p:nvGrpSpPr>
      <p:grpSpPr>
        <a:xfrm>
          <a:off x="0" y="0"/>
          <a:ext cx="0" cy="0"/>
          <a:chOff x="0" y="0"/>
          <a:chExt cx="0" cy="0"/>
        </a:xfrm>
      </p:grpSpPr>
      <p:sp>
        <p:nvSpPr>
          <p:cNvPr id="118" name="Google Shape;118;p27">
            <a:extLst>
              <a:ext uri="{FF2B5EF4-FFF2-40B4-BE49-F238E27FC236}">
                <a16:creationId xmlns:a16="http://schemas.microsoft.com/office/drawing/2014/main" id="{9F53C453-14DF-01E2-3B02-B926973B55D4}"/>
              </a:ext>
            </a:extLst>
          </p:cNvPr>
          <p:cNvSpPr txBox="1">
            <a:spLocks noGrp="1"/>
          </p:cNvSpPr>
          <p:nvPr>
            <p:ph type="body" idx="1"/>
          </p:nvPr>
        </p:nvSpPr>
        <p:spPr>
          <a:xfrm>
            <a:off x="311700" y="152399"/>
            <a:ext cx="8520600" cy="4225633"/>
          </a:xfrm>
          <a:prstGeom prst="rect">
            <a:avLst/>
          </a:prstGeom>
          <a:noFill/>
        </p:spPr>
        <p:txBody>
          <a:bodyPr spcFirstLastPara="1" wrap="square" lIns="91425" tIns="91425" rIns="91425" bIns="91425" anchor="t" anchorCtr="0">
            <a:noAutofit/>
          </a:bodyPr>
          <a:lstStyle/>
          <a:p>
            <a:pPr marL="285750" indent="-285750">
              <a:spcAft>
                <a:spcPts val="1200"/>
              </a:spcAft>
              <a:buClr>
                <a:srgbClr val="B0D03B"/>
              </a:buClr>
              <a:buSzPct val="150000"/>
              <a:buFont typeface="Arial" panose="020B0604020202020204" pitchFamily="34" charset="0"/>
              <a:buChar char="•"/>
            </a:pP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Projekt, ki je upravičen v okviru drugih intervencij SN SKP 2023–2027 </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oziroma je financiranje možno prek drugih finančnih podpor, je lahko podprt s podporo za izvajanje projektov v okviru intervencije LEADER, če je takšna </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potreba prepoznana v SLR </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in </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izkazuje dodano vrednost za razvoj lokalnega območja</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kot so povečanje socialnega kapitala, upravljanja, ali prispeva k rezultatu projekta (na primer skupni interes, skupina upravičencev, dostop javnosti do rezultatov projekta, inovativne značilnosti projekta na lokalni ravni, integrirani projekti). </a:t>
            </a:r>
          </a:p>
          <a:p>
            <a:pPr marL="285750" indent="-285750">
              <a:spcAft>
                <a:spcPts val="1200"/>
              </a:spcAft>
              <a:buClr>
                <a:srgbClr val="B0D03B"/>
              </a:buClr>
              <a:buSzPct val="150000"/>
              <a:buFont typeface="Arial" panose="020B0604020202020204" pitchFamily="34" charset="0"/>
              <a:buChar char="•"/>
            </a:pP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Upravičeni stroški posameznega projekta </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ne smejo biti financirani z drugimi javnimi sredstvi. 	</a:t>
            </a:r>
          </a:p>
          <a:p>
            <a:pPr marL="285750" indent="-285750">
              <a:spcAft>
                <a:spcPts val="1200"/>
              </a:spcAft>
              <a:buClr>
                <a:srgbClr val="B0D03B"/>
              </a:buClr>
              <a:buSzPct val="150000"/>
              <a:buFont typeface="Arial" panose="020B0604020202020204" pitchFamily="34" charset="0"/>
              <a:buChar char="•"/>
            </a:pP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Iz opisa projekta v vlogi za odobritev projekta iz 25. člena Uredbe LEADER/CLLD mora biti razvidna </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zaprta finančna konstrukcija </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za celoten projekt, kar pomeni, da mora prikazovati razdelitev posameznih stroškov po posameznih partnerjih in vrstah stroškov ter virih financiranja projekta, ki so javna podpora in lastna podpora.</a:t>
            </a:r>
          </a:p>
          <a:p>
            <a:pPr marL="285750" indent="-285750">
              <a:spcAft>
                <a:spcPts val="1200"/>
              </a:spcAft>
              <a:buClr>
                <a:srgbClr val="B0D03B"/>
              </a:buClr>
              <a:buSzPct val="150000"/>
              <a:buFont typeface="Arial" panose="020B0604020202020204" pitchFamily="34" charset="0"/>
              <a:buChar char="•"/>
            </a:pP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Projekt mora biti izveden v skladu s prijavljeno vsebino, ki jo odobri ARSKTRP in področnimi predpisi.			</a:t>
            </a:r>
          </a:p>
          <a:p>
            <a:pPr marL="285750" indent="-285750">
              <a:spcAft>
                <a:spcPts val="1200"/>
              </a:spcAft>
              <a:buClr>
                <a:srgbClr val="B0D03B"/>
              </a:buClr>
              <a:buSzPct val="150000"/>
              <a:buFont typeface="Arial" panose="020B0604020202020204" pitchFamily="34" charset="0"/>
              <a:buChar char="•"/>
            </a:pPr>
            <a:endPar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1200"/>
              </a:spcAft>
              <a:buClr>
                <a:srgbClr val="B0D03B"/>
              </a:buClr>
              <a:buSzPct val="150000"/>
              <a:buFont typeface="Arial" panose="020B0604020202020204" pitchFamily="34" charset="0"/>
              <a:buChar char="•"/>
            </a:pPr>
            <a:endPar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742950" lvl="1" indent="-285750">
              <a:spcAft>
                <a:spcPts val="1200"/>
              </a:spcAft>
              <a:buClr>
                <a:srgbClr val="B0D03B"/>
              </a:buClr>
              <a:buSzPct val="150000"/>
              <a:buFont typeface="Arial" panose="020B0604020202020204" pitchFamily="34" charset="0"/>
              <a:buChar char="•"/>
            </a:pPr>
            <a:br>
              <a:rPr lang="sl-SI" sz="1600" dirty="0">
                <a:latin typeface="Calibri" panose="020F0502020204030204" pitchFamily="34" charset="0"/>
                <a:ea typeface="Calibri" panose="020F0502020204030204" pitchFamily="34" charset="0"/>
                <a:cs typeface="Calibri" panose="020F0502020204030204" pitchFamily="34" charset="0"/>
              </a:rPr>
            </a:br>
            <a:endParaRPr lang="sl-SI" sz="1600"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1D23242E-F488-2AE5-08F3-64D14750D0C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7AD14B2A-3E82-0677-C0D9-DF56DBFB9B18}"/>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20" name="Slika 19">
            <a:extLst>
              <a:ext uri="{FF2B5EF4-FFF2-40B4-BE49-F238E27FC236}">
                <a16:creationId xmlns:a16="http://schemas.microsoft.com/office/drawing/2014/main" id="{4CABE543-9A90-6380-CA2D-61A25334E510}"/>
              </a:ext>
            </a:extLst>
          </p:cNvPr>
          <p:cNvPicPr>
            <a:picLocks noChangeAspect="1"/>
          </p:cNvPicPr>
          <p:nvPr/>
        </p:nvPicPr>
        <p:blipFill>
          <a:blip r:embed="rId3"/>
          <a:stretch>
            <a:fillRect/>
          </a:stretch>
        </p:blipFill>
        <p:spPr>
          <a:xfrm>
            <a:off x="0" y="4486667"/>
            <a:ext cx="9144000" cy="656833"/>
          </a:xfrm>
          <a:prstGeom prst="rect">
            <a:avLst/>
          </a:prstGeom>
        </p:spPr>
      </p:pic>
    </p:spTree>
    <p:extLst>
      <p:ext uri="{BB962C8B-B14F-4D97-AF65-F5344CB8AC3E}">
        <p14:creationId xmlns:p14="http://schemas.microsoft.com/office/powerpoint/2010/main" val="41931001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52FCCB0B-A9CF-84C2-7B26-4FE4166A66DE}"/>
            </a:ext>
          </a:extLst>
        </p:cNvPr>
        <p:cNvGrpSpPr/>
        <p:nvPr/>
      </p:nvGrpSpPr>
      <p:grpSpPr>
        <a:xfrm>
          <a:off x="0" y="0"/>
          <a:ext cx="0" cy="0"/>
          <a:chOff x="0" y="0"/>
          <a:chExt cx="0" cy="0"/>
        </a:xfrm>
      </p:grpSpPr>
      <p:sp>
        <p:nvSpPr>
          <p:cNvPr id="118" name="Google Shape;118;p27">
            <a:extLst>
              <a:ext uri="{FF2B5EF4-FFF2-40B4-BE49-F238E27FC236}">
                <a16:creationId xmlns:a16="http://schemas.microsoft.com/office/drawing/2014/main" id="{13B0AECF-EA76-65C0-EC12-E7B56E15FBFB}"/>
              </a:ext>
            </a:extLst>
          </p:cNvPr>
          <p:cNvSpPr txBox="1">
            <a:spLocks noGrp="1"/>
          </p:cNvSpPr>
          <p:nvPr>
            <p:ph type="body" idx="1"/>
          </p:nvPr>
        </p:nvSpPr>
        <p:spPr>
          <a:xfrm>
            <a:off x="152400" y="36753"/>
            <a:ext cx="8902390" cy="4341282"/>
          </a:xfrm>
          <a:prstGeom prst="rect">
            <a:avLst/>
          </a:prstGeom>
          <a:noFill/>
        </p:spPr>
        <p:txBody>
          <a:bodyPr spcFirstLastPara="1" wrap="square" lIns="91425" tIns="91425" rIns="91425" bIns="91425" anchor="t" anchorCtr="0">
            <a:noAutofit/>
          </a:bodyPr>
          <a:lstStyle/>
          <a:p>
            <a:pPr marL="285750" indent="-285750">
              <a:spcAft>
                <a:spcPts val="1200"/>
              </a:spcAft>
              <a:buClr>
                <a:srgbClr val="B0D03B"/>
              </a:buClr>
              <a:buSzPct val="150000"/>
              <a:buFont typeface="Arial" panose="020B0604020202020204" pitchFamily="34" charset="0"/>
              <a:buChar char="•"/>
            </a:pP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Vsa potrebna </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dovoljenja oziroma soglasja</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ki jih za izvedbo projektov določajo področni predpisi, morajo biti izdana najpozneje </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do zaključka izbirnega postopka projektov </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na ravni odločanja v LAS (seje Upravnega odbora LAS Zgornja Gorenjska – BOJA o izboru in potrditvi projektov). Če je za projekt predpisano gradbeno dovoljenje v skladu z zakonom, ki ureja graditev objektov, mora biti do zaključka izbirnega postopka projektov na ravni odločanja v LAS pridobljeno </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pravnomočno gradbeno dovoljenje.</a:t>
            </a:r>
            <a:endPar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1200"/>
              </a:spcAft>
              <a:buClr>
                <a:srgbClr val="B0D03B"/>
              </a:buClr>
              <a:buSzPct val="150000"/>
              <a:buFont typeface="Arial" panose="020B0604020202020204" pitchFamily="34" charset="0"/>
              <a:buChar char="•"/>
            </a:pP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Upravičenec, vključen v izvajanje projekta, ki je pravna oseba ali samostojni podjetnik posameznik, in vodi računovodstvo v skladu z računovodskimi standardi za davčne namene, za vse poslovne dogodke v zvezi z izvedbo projekta, ki je predmet podpore, od vložitve vloge za odobritev projekta vodi ločeno računovodstvo v skladu z računovodskimi standardi, na primer </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ločeno stroškovno mesto ali ločene ustrezne računovodske konte</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V primeru uporabe </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poenostavljenih oblik stroškov </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se na ločenem stroškovnem mestu projekta knjižijo le prihodki oziroma prilivi, medtem ko stroškov (izdatkov), ki se nanašajo in poplačujejo iz prejetih sredstev, ni treba evidentirati na stroškovnem mestu projekta. V primerih poenostavljenih oblik nepovratnih sredstev dejanski stroški in izdatki niso predmet preverjanja in spremljanja. </a:t>
            </a:r>
            <a:endParaRPr lang="sl-SI" sz="1600"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F0317018-690A-3908-AB16-708482128DE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D7157CC2-5856-99AD-04E6-B7C6D07BEC43}"/>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20" name="Slika 19">
            <a:extLst>
              <a:ext uri="{FF2B5EF4-FFF2-40B4-BE49-F238E27FC236}">
                <a16:creationId xmlns:a16="http://schemas.microsoft.com/office/drawing/2014/main" id="{FF354727-D6C4-73B6-7E38-807FF42280A4}"/>
              </a:ext>
            </a:extLst>
          </p:cNvPr>
          <p:cNvPicPr>
            <a:picLocks noChangeAspect="1"/>
          </p:cNvPicPr>
          <p:nvPr/>
        </p:nvPicPr>
        <p:blipFill>
          <a:blip r:embed="rId3"/>
          <a:stretch>
            <a:fillRect/>
          </a:stretch>
        </p:blipFill>
        <p:spPr>
          <a:xfrm>
            <a:off x="0" y="4486667"/>
            <a:ext cx="9144000" cy="656833"/>
          </a:xfrm>
          <a:prstGeom prst="rect">
            <a:avLst/>
          </a:prstGeom>
        </p:spPr>
      </p:pic>
    </p:spTree>
    <p:extLst>
      <p:ext uri="{BB962C8B-B14F-4D97-AF65-F5344CB8AC3E}">
        <p14:creationId xmlns:p14="http://schemas.microsoft.com/office/powerpoint/2010/main" val="19897050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B0D03B"/>
        </a:solidFill>
        <a:effectLst/>
      </p:bgPr>
    </p:bg>
    <p:spTree>
      <p:nvGrpSpPr>
        <p:cNvPr id="1" name="Shape 128">
          <a:extLst>
            <a:ext uri="{FF2B5EF4-FFF2-40B4-BE49-F238E27FC236}">
              <a16:creationId xmlns:a16="http://schemas.microsoft.com/office/drawing/2014/main" id="{492F5091-E378-79A2-C444-81471310E77E}"/>
            </a:ext>
          </a:extLst>
        </p:cNvPr>
        <p:cNvGrpSpPr/>
        <p:nvPr/>
      </p:nvGrpSpPr>
      <p:grpSpPr>
        <a:xfrm>
          <a:off x="0" y="0"/>
          <a:ext cx="0" cy="0"/>
          <a:chOff x="0" y="0"/>
          <a:chExt cx="0" cy="0"/>
        </a:xfrm>
      </p:grpSpPr>
      <p:sp>
        <p:nvSpPr>
          <p:cNvPr id="129" name="Google Shape;129;p28">
            <a:extLst>
              <a:ext uri="{FF2B5EF4-FFF2-40B4-BE49-F238E27FC236}">
                <a16:creationId xmlns:a16="http://schemas.microsoft.com/office/drawing/2014/main" id="{B898F012-14AA-9E5E-9DE9-81932396F1F1}"/>
              </a:ext>
            </a:extLst>
          </p:cNvPr>
          <p:cNvSpPr txBox="1">
            <a:spLocks noGrp="1"/>
          </p:cNvSpPr>
          <p:nvPr>
            <p:ph type="title"/>
          </p:nvPr>
        </p:nvSpPr>
        <p:spPr>
          <a:xfrm>
            <a:off x="549223" y="3966930"/>
            <a:ext cx="3676201" cy="755700"/>
          </a:xfrm>
          <a:prstGeom prst="rect">
            <a:avLst/>
          </a:prstGeom>
        </p:spPr>
        <p:txBody>
          <a:bodyPr spcFirstLastPara="1" wrap="square" lIns="0" tIns="91425" rIns="91425" bIns="91425" anchor="b" anchorCtr="0">
            <a:noAutofit/>
          </a:bodyPr>
          <a:lstStyle/>
          <a:p>
            <a:pPr lvl="0"/>
            <a:r>
              <a:rPr lang="sl-SI" sz="3200" b="1" dirty="0">
                <a:latin typeface="Calibri" panose="020F0502020204030204" pitchFamily="34" charset="0"/>
                <a:ea typeface="Calibri" panose="020F0502020204030204" pitchFamily="34" charset="0"/>
                <a:cs typeface="Calibri" panose="020F0502020204030204" pitchFamily="34" charset="0"/>
              </a:rPr>
              <a:t>SPECIFIČNA MERILA, OBRAVNAVA, OCENJEVANJE IN POSTOPEK ODOBRITVE PROJEKTOV IN PREDVIDENA ČASOVNICA</a:t>
            </a:r>
            <a:endParaRPr sz="3200" b="1" dirty="0">
              <a:latin typeface="Calibri" panose="020F0502020204030204" pitchFamily="34" charset="0"/>
              <a:ea typeface="Calibri" panose="020F0502020204030204" pitchFamily="34" charset="0"/>
              <a:cs typeface="Calibri" panose="020F0502020204030204" pitchFamily="34" charset="0"/>
            </a:endParaRPr>
          </a:p>
        </p:txBody>
      </p:sp>
      <p:pic>
        <p:nvPicPr>
          <p:cNvPr id="131" name="Google Shape;131;p28" title="Špik.jpg">
            <a:extLst>
              <a:ext uri="{FF2B5EF4-FFF2-40B4-BE49-F238E27FC236}">
                <a16:creationId xmlns:a16="http://schemas.microsoft.com/office/drawing/2014/main" id="{9619E36E-D4EA-23EA-4A83-43624BE4A813}"/>
              </a:ext>
            </a:extLst>
          </p:cNvPr>
          <p:cNvPicPr preferRelativeResize="0"/>
          <p:nvPr/>
        </p:nvPicPr>
        <p:blipFill>
          <a:blip r:embed="rId3">
            <a:alphaModFix/>
          </a:blip>
          <a:stretch>
            <a:fillRect/>
          </a:stretch>
        </p:blipFill>
        <p:spPr>
          <a:xfrm>
            <a:off x="5344148" y="0"/>
            <a:ext cx="3799850" cy="5143501"/>
          </a:xfrm>
          <a:prstGeom prst="rect">
            <a:avLst/>
          </a:prstGeom>
          <a:noFill/>
          <a:ln>
            <a:noFill/>
          </a:ln>
        </p:spPr>
      </p:pic>
    </p:spTree>
    <p:extLst>
      <p:ext uri="{BB962C8B-B14F-4D97-AF65-F5344CB8AC3E}">
        <p14:creationId xmlns:p14="http://schemas.microsoft.com/office/powerpoint/2010/main" val="2605478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D58184A9-870D-FBC4-CA5B-C3F7101E4BBC}"/>
            </a:ext>
          </a:extLst>
        </p:cNvPr>
        <p:cNvGrpSpPr/>
        <p:nvPr/>
      </p:nvGrpSpPr>
      <p:grpSpPr>
        <a:xfrm>
          <a:off x="0" y="0"/>
          <a:ext cx="0" cy="0"/>
          <a:chOff x="0" y="0"/>
          <a:chExt cx="0" cy="0"/>
        </a:xfrm>
      </p:grpSpPr>
      <p:sp>
        <p:nvSpPr>
          <p:cNvPr id="118" name="Google Shape;118;p27">
            <a:extLst>
              <a:ext uri="{FF2B5EF4-FFF2-40B4-BE49-F238E27FC236}">
                <a16:creationId xmlns:a16="http://schemas.microsoft.com/office/drawing/2014/main" id="{430CAB9A-2E20-CEBC-2759-D68444961374}"/>
              </a:ext>
            </a:extLst>
          </p:cNvPr>
          <p:cNvSpPr txBox="1">
            <a:spLocks noGrp="1"/>
          </p:cNvSpPr>
          <p:nvPr>
            <p:ph type="body" idx="1"/>
          </p:nvPr>
        </p:nvSpPr>
        <p:spPr>
          <a:xfrm>
            <a:off x="311700" y="0"/>
            <a:ext cx="8267305" cy="5143500"/>
          </a:xfrm>
          <a:prstGeom prst="rect">
            <a:avLst/>
          </a:prstGeom>
          <a:noFill/>
        </p:spPr>
        <p:txBody>
          <a:bodyPr spcFirstLastPara="1" wrap="square" lIns="91425" tIns="91425" rIns="91425" bIns="91425" numCol="1" anchor="t" anchorCtr="0">
            <a:noAutofit/>
          </a:bodyPr>
          <a:lstStyle/>
          <a:p>
            <a:pPr marL="285750" indent="-285750">
              <a:spcAft>
                <a:spcPts val="1200"/>
              </a:spcAft>
              <a:buClr>
                <a:srgbClr val="B0D03B"/>
              </a:buClr>
            </a:pP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SKLADNOST PROJEKTA S SLR IN CILJI LEADER/CLLD: </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cilji LEADER/CLLD, potrebe SLR, opredelitev ciljnih skupin, uresničevanje kazalnikov SLR, vpliv na območje LAS</a:t>
            </a:r>
          </a:p>
          <a:p>
            <a:pPr marL="285750" indent="-285750">
              <a:spcAft>
                <a:spcPts val="1200"/>
              </a:spcAft>
              <a:buClr>
                <a:srgbClr val="B0D03B"/>
              </a:buClr>
            </a:pP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KAKOVOST IN IZVEDLJIVOST PROJEKTA: </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načrtovane aktivnosti, rezultati, časovni načrt, stroškovni načrt, </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trajnost projekta</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komuniciranje projektnih rezultatov</a:t>
            </a:r>
          </a:p>
          <a:p>
            <a:pPr marL="285750" indent="-285750">
              <a:spcAft>
                <a:spcPts val="1200"/>
              </a:spcAft>
              <a:buClr>
                <a:srgbClr val="B0D03B"/>
              </a:buClr>
            </a:pP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KAKOVOST PARTNERSTVA: </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število partnerjev, sektorji, izkušnje in vključenost novih partnerjev</a:t>
            </a:r>
          </a:p>
          <a:p>
            <a:pPr marL="285750" indent="-285750">
              <a:spcAft>
                <a:spcPts val="1200"/>
              </a:spcAft>
              <a:buClr>
                <a:srgbClr val="B0D03B"/>
              </a:buClr>
            </a:pP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INOVATIVNOST</a:t>
            </a:r>
          </a:p>
          <a:p>
            <a:pPr marL="285750" indent="-285750">
              <a:spcAft>
                <a:spcPts val="1200"/>
              </a:spcAft>
              <a:buClr>
                <a:srgbClr val="B0D03B"/>
              </a:buClr>
            </a:pP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EKONOMSKA UPRAVIČENOST</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novo podjetje, dejavnost ali delovno mesto; novi produkti ali storitve; vzpodbujanje lokalnega podjetništva; povečanje lokalne samooskrbe, kratke dobavne verige, zelena ekonomija</a:t>
            </a:r>
            <a:endPar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1200"/>
              </a:spcAft>
              <a:buClr>
                <a:srgbClr val="B0D03B"/>
              </a:buClr>
            </a:pP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SOCIALNA UPRAVIČENOST: </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investicije/naložbe, ki zagotavljajo ustrezno infrastrukturo ali opremo na področju človeških virov, aktivnosti za družbeno ozaveščenost, ranljive skupine</a:t>
            </a:r>
            <a:endPar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1200"/>
              </a:spcAft>
              <a:buClr>
                <a:srgbClr val="B0D03B"/>
              </a:buClr>
            </a:pP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OKOLJSKA UPRAVIČENOST: </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investicije/naložbe in aktivnosti za varstvo okolja in blaženje podnebnih sprememb, trajnostna mobilnost, razporejanje turističnih tokov</a:t>
            </a:r>
            <a:endPar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1200"/>
              </a:spcAft>
              <a:buClr>
                <a:srgbClr val="B0D03B"/>
              </a:buClr>
            </a:pPr>
            <a:endPar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1200"/>
              </a:spcAft>
              <a:buClr>
                <a:srgbClr val="B0D03B"/>
              </a:buClr>
            </a:pPr>
            <a:endPar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56539986-8979-0254-A268-D2C3216BC8A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11CC3225-BC95-B7AE-AC50-3E23A208ED65}"/>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5" name="PoljeZBesedilom 4">
            <a:extLst>
              <a:ext uri="{FF2B5EF4-FFF2-40B4-BE49-F238E27FC236}">
                <a16:creationId xmlns:a16="http://schemas.microsoft.com/office/drawing/2014/main" id="{0732E717-53F1-167F-610E-F10030DB1A07}"/>
              </a:ext>
            </a:extLst>
          </p:cNvPr>
          <p:cNvSpPr txBox="1"/>
          <p:nvPr/>
        </p:nvSpPr>
        <p:spPr>
          <a:xfrm>
            <a:off x="7261303" y="2066692"/>
            <a:ext cx="929268" cy="338554"/>
          </a:xfrm>
          <a:prstGeom prst="rect">
            <a:avLst/>
          </a:prstGeom>
          <a:noFill/>
          <a:ln w="38100">
            <a:solidFill>
              <a:srgbClr val="B0D03B"/>
            </a:solidFill>
          </a:ln>
        </p:spPr>
        <p:txBody>
          <a:bodyPr wrap="square" rtlCol="0">
            <a:spAutoFit/>
          </a:bodyPr>
          <a:lstStyle/>
          <a:p>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100 točk</a:t>
            </a:r>
          </a:p>
        </p:txBody>
      </p:sp>
      <p:pic>
        <p:nvPicPr>
          <p:cNvPr id="2" name="Slika 1">
            <a:extLst>
              <a:ext uri="{FF2B5EF4-FFF2-40B4-BE49-F238E27FC236}">
                <a16:creationId xmlns:a16="http://schemas.microsoft.com/office/drawing/2014/main" id="{B4F5BEFE-DAB3-ADE6-3D5C-72F962C79513}"/>
              </a:ext>
            </a:extLst>
          </p:cNvPr>
          <p:cNvPicPr>
            <a:picLocks noChangeAspect="1"/>
          </p:cNvPicPr>
          <p:nvPr/>
        </p:nvPicPr>
        <p:blipFill>
          <a:blip r:embed="rId3"/>
          <a:srcRect l="20670" t="2544" r="23080" b="-6062"/>
          <a:stretch>
            <a:fillRect/>
          </a:stretch>
        </p:blipFill>
        <p:spPr>
          <a:xfrm rot="5400000">
            <a:off x="6232281" y="2231783"/>
            <a:ext cx="5143500" cy="679938"/>
          </a:xfrm>
          <a:prstGeom prst="rect">
            <a:avLst/>
          </a:prstGeom>
        </p:spPr>
      </p:pic>
    </p:spTree>
    <p:extLst>
      <p:ext uri="{BB962C8B-B14F-4D97-AF65-F5344CB8AC3E}">
        <p14:creationId xmlns:p14="http://schemas.microsoft.com/office/powerpoint/2010/main" val="24735690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76CA5C16-885E-21E0-E53E-297ED601DC06}"/>
            </a:ext>
          </a:extLst>
        </p:cNvPr>
        <p:cNvGrpSpPr/>
        <p:nvPr/>
      </p:nvGrpSpPr>
      <p:grpSpPr>
        <a:xfrm>
          <a:off x="0" y="0"/>
          <a:ext cx="0" cy="0"/>
          <a:chOff x="0" y="0"/>
          <a:chExt cx="0" cy="0"/>
        </a:xfrm>
      </p:grpSpPr>
      <p:sp>
        <p:nvSpPr>
          <p:cNvPr id="117" name="Google Shape;117;p27">
            <a:extLst>
              <a:ext uri="{FF2B5EF4-FFF2-40B4-BE49-F238E27FC236}">
                <a16:creationId xmlns:a16="http://schemas.microsoft.com/office/drawing/2014/main" id="{E3EF9118-E1F5-80DB-752D-199D5C6AF6CD}"/>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l-SI" b="1" dirty="0">
                <a:latin typeface="Calibri" panose="020F0502020204030204" pitchFamily="34" charset="0"/>
                <a:ea typeface="Calibri" panose="020F0502020204030204" pitchFamily="34" charset="0"/>
                <a:cs typeface="Calibri" panose="020F0502020204030204" pitchFamily="34" charset="0"/>
              </a:rPr>
              <a:t>TOČKOVANJE IN OCENJEVANJE PROJEKTOV</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118" name="Google Shape;118;p27">
            <a:extLst>
              <a:ext uri="{FF2B5EF4-FFF2-40B4-BE49-F238E27FC236}">
                <a16:creationId xmlns:a16="http://schemas.microsoft.com/office/drawing/2014/main" id="{837ADD79-2E11-B3D1-6811-4B45291468BB}"/>
              </a:ext>
            </a:extLst>
          </p:cNvPr>
          <p:cNvSpPr txBox="1">
            <a:spLocks noGrp="1"/>
          </p:cNvSpPr>
          <p:nvPr>
            <p:ph type="body" idx="1"/>
          </p:nvPr>
        </p:nvSpPr>
        <p:spPr>
          <a:xfrm>
            <a:off x="311700" y="1140304"/>
            <a:ext cx="8520600" cy="3639851"/>
          </a:xfrm>
          <a:prstGeom prst="rect">
            <a:avLst/>
          </a:prstGeom>
          <a:noFill/>
        </p:spPr>
        <p:txBody>
          <a:bodyPr spcFirstLastPara="1" wrap="square" lIns="91425" tIns="91425" rIns="91425" bIns="91425" numCol="1" anchor="t" anchorCtr="0">
            <a:noAutofit/>
          </a:bodyPr>
          <a:lstStyle/>
          <a:p>
            <a:pPr marL="285750" indent="-285750">
              <a:spcAft>
                <a:spcPts val="1200"/>
              </a:spcAft>
              <a:buClr>
                <a:srgbClr val="B0D03B"/>
              </a:buClr>
            </a:pP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Najnižji vstopni prag za odobritev standardnega projekta: </a:t>
            </a:r>
            <a:r>
              <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50 točk</a:t>
            </a:r>
          </a:p>
          <a:p>
            <a:pPr marL="285750" indent="-285750">
              <a:spcAft>
                <a:spcPts val="1200"/>
              </a:spcAft>
              <a:buClr>
                <a:srgbClr val="B0D03B"/>
              </a:buClr>
            </a:pP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Najnižji vstopni prag za odobritev malega projekta: </a:t>
            </a:r>
            <a:r>
              <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40 točk</a:t>
            </a:r>
          </a:p>
          <a:p>
            <a:pPr marL="285750" indent="-285750">
              <a:spcAft>
                <a:spcPts val="1200"/>
              </a:spcAft>
              <a:buClr>
                <a:srgbClr val="B0D03B"/>
              </a:buClr>
            </a:pP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Kadar več projektov pri ocenjevanju doseže enako število točk, se upošteva večje število doseženih točk pri merilih </a:t>
            </a:r>
            <a:r>
              <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„Kakovost in izvedljivost projekta“</a:t>
            </a: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V kolikor ima več projektov še vedno enako število točk, se upošteva vrstni red prispelih vlog, pri čemer se upošteva čas oddaje vloge na pošto.</a:t>
            </a:r>
          </a:p>
          <a:p>
            <a:pPr marL="0" indent="0">
              <a:spcAft>
                <a:spcPts val="1200"/>
              </a:spcAft>
              <a:buNone/>
            </a:pP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457200" lvl="1" indent="0">
              <a:spcAft>
                <a:spcPts val="1200"/>
              </a:spcAft>
              <a:buNone/>
            </a:pPr>
            <a:endParaRPr lang="sl-SI"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613A06DA-E036-DE81-2C99-FCAC30A0777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7C15FC49-796C-01CE-906B-6E771012F39B}"/>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20" name="Slika 19">
            <a:extLst>
              <a:ext uri="{FF2B5EF4-FFF2-40B4-BE49-F238E27FC236}">
                <a16:creationId xmlns:a16="http://schemas.microsoft.com/office/drawing/2014/main" id="{A647B69F-2847-65CE-8AE8-512AE3412419}"/>
              </a:ext>
            </a:extLst>
          </p:cNvPr>
          <p:cNvPicPr>
            <a:picLocks noChangeAspect="1"/>
          </p:cNvPicPr>
          <p:nvPr/>
        </p:nvPicPr>
        <p:blipFill>
          <a:blip r:embed="rId3"/>
          <a:stretch>
            <a:fillRect/>
          </a:stretch>
        </p:blipFill>
        <p:spPr>
          <a:xfrm>
            <a:off x="0" y="4451738"/>
            <a:ext cx="9144000" cy="656833"/>
          </a:xfrm>
          <a:prstGeom prst="rect">
            <a:avLst/>
          </a:prstGeom>
        </p:spPr>
      </p:pic>
      <p:cxnSp>
        <p:nvCxnSpPr>
          <p:cNvPr id="22" name="Raven povezovalnik 21">
            <a:extLst>
              <a:ext uri="{FF2B5EF4-FFF2-40B4-BE49-F238E27FC236}">
                <a16:creationId xmlns:a16="http://schemas.microsoft.com/office/drawing/2014/main" id="{C0D91500-7D27-9408-01E2-B577DADAFDAD}"/>
              </a:ext>
            </a:extLst>
          </p:cNvPr>
          <p:cNvCxnSpPr/>
          <p:nvPr/>
        </p:nvCxnSpPr>
        <p:spPr>
          <a:xfrm>
            <a:off x="0" y="91440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cxnSp>
        <p:nvCxnSpPr>
          <p:cNvPr id="25" name="Raven povezovalnik 24">
            <a:extLst>
              <a:ext uri="{FF2B5EF4-FFF2-40B4-BE49-F238E27FC236}">
                <a16:creationId xmlns:a16="http://schemas.microsoft.com/office/drawing/2014/main" id="{388614B8-47CE-D680-8B0A-066C915DB4E8}"/>
              </a:ext>
            </a:extLst>
          </p:cNvPr>
          <p:cNvCxnSpPr/>
          <p:nvPr/>
        </p:nvCxnSpPr>
        <p:spPr>
          <a:xfrm>
            <a:off x="0" y="97155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605895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19810437-45C9-F645-6F05-396EFEDE5FAC}"/>
            </a:ext>
          </a:extLst>
        </p:cNvPr>
        <p:cNvGrpSpPr/>
        <p:nvPr/>
      </p:nvGrpSpPr>
      <p:grpSpPr>
        <a:xfrm>
          <a:off x="0" y="0"/>
          <a:ext cx="0" cy="0"/>
          <a:chOff x="0" y="0"/>
          <a:chExt cx="0" cy="0"/>
        </a:xfrm>
      </p:grpSpPr>
      <p:sp>
        <p:nvSpPr>
          <p:cNvPr id="5" name="PoljeZBesedilom 4">
            <a:extLst>
              <a:ext uri="{FF2B5EF4-FFF2-40B4-BE49-F238E27FC236}">
                <a16:creationId xmlns:a16="http://schemas.microsoft.com/office/drawing/2014/main" id="{08A3015B-DC03-A5EF-5E68-8C2282EE5F63}"/>
              </a:ext>
            </a:extLst>
          </p:cNvPr>
          <p:cNvSpPr txBox="1"/>
          <p:nvPr/>
        </p:nvSpPr>
        <p:spPr>
          <a:xfrm>
            <a:off x="7855200" y="1140304"/>
            <a:ext cx="1288800" cy="3139321"/>
          </a:xfrm>
          <a:prstGeom prst="rect">
            <a:avLst/>
          </a:prstGeom>
          <a:solidFill>
            <a:srgbClr val="B0D03B"/>
          </a:solidFill>
        </p:spPr>
        <p:txBody>
          <a:bodyPr wrap="square" rtlCol="0">
            <a:spAutoFit/>
          </a:bodyPr>
          <a:lstStyle/>
          <a:p>
            <a:r>
              <a:rPr lang="sl-SI" sz="1800" b="1" dirty="0">
                <a:latin typeface="Calibri" panose="020F0502020204030204" pitchFamily="34" charset="0"/>
                <a:ea typeface="Calibri" panose="020F0502020204030204" pitchFamily="34" charset="0"/>
                <a:cs typeface="Calibri" panose="020F0502020204030204" pitchFamily="34" charset="0"/>
              </a:rPr>
              <a:t>POSTOPEK NA RAVNI ARSKTRP</a:t>
            </a:r>
          </a:p>
          <a:p>
            <a:endParaRPr lang="sl-SI" sz="1800" b="1" dirty="0">
              <a:latin typeface="Calibri" panose="020F0502020204030204" pitchFamily="34" charset="0"/>
              <a:ea typeface="Calibri" panose="020F0502020204030204" pitchFamily="34" charset="0"/>
              <a:cs typeface="Calibri" panose="020F0502020204030204" pitchFamily="34" charset="0"/>
            </a:endParaRPr>
          </a:p>
          <a:p>
            <a:endParaRPr lang="sl-SI" sz="1800" b="1" dirty="0">
              <a:latin typeface="Calibri" panose="020F0502020204030204" pitchFamily="34" charset="0"/>
              <a:ea typeface="Calibri" panose="020F0502020204030204" pitchFamily="34" charset="0"/>
              <a:cs typeface="Calibri" panose="020F0502020204030204" pitchFamily="34" charset="0"/>
            </a:endParaRPr>
          </a:p>
          <a:p>
            <a:endParaRPr lang="sl-SI" sz="1800" b="1" dirty="0">
              <a:latin typeface="Calibri" panose="020F0502020204030204" pitchFamily="34" charset="0"/>
              <a:ea typeface="Calibri" panose="020F0502020204030204" pitchFamily="34" charset="0"/>
              <a:cs typeface="Calibri" panose="020F0502020204030204" pitchFamily="34" charset="0"/>
            </a:endParaRPr>
          </a:p>
          <a:p>
            <a:endParaRPr lang="sl-SI" sz="1800" b="1" dirty="0">
              <a:latin typeface="Calibri" panose="020F0502020204030204" pitchFamily="34" charset="0"/>
              <a:ea typeface="Calibri" panose="020F0502020204030204" pitchFamily="34" charset="0"/>
              <a:cs typeface="Calibri" panose="020F0502020204030204" pitchFamily="34" charset="0"/>
            </a:endParaRPr>
          </a:p>
          <a:p>
            <a:endParaRPr lang="sl-SI" sz="1800" b="1" dirty="0">
              <a:latin typeface="Calibri" panose="020F0502020204030204" pitchFamily="34" charset="0"/>
              <a:ea typeface="Calibri" panose="020F0502020204030204" pitchFamily="34" charset="0"/>
              <a:cs typeface="Calibri" panose="020F0502020204030204" pitchFamily="34" charset="0"/>
            </a:endParaRPr>
          </a:p>
          <a:p>
            <a:endParaRPr lang="sl-SI" sz="1800" b="1" dirty="0">
              <a:latin typeface="Calibri" panose="020F0502020204030204" pitchFamily="34" charset="0"/>
              <a:ea typeface="Calibri" panose="020F0502020204030204" pitchFamily="34" charset="0"/>
              <a:cs typeface="Calibri" panose="020F0502020204030204" pitchFamily="34" charset="0"/>
            </a:endParaRPr>
          </a:p>
          <a:p>
            <a:endParaRPr lang="sl-SI" sz="1800" b="1" dirty="0">
              <a:latin typeface="Calibri" panose="020F0502020204030204" pitchFamily="34" charset="0"/>
              <a:ea typeface="Calibri" panose="020F0502020204030204" pitchFamily="34" charset="0"/>
              <a:cs typeface="Calibri" panose="020F0502020204030204" pitchFamily="34" charset="0"/>
            </a:endParaRPr>
          </a:p>
          <a:p>
            <a:endParaRPr lang="sl-SI" sz="18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PoljeZBesedilom 3">
            <a:extLst>
              <a:ext uri="{FF2B5EF4-FFF2-40B4-BE49-F238E27FC236}">
                <a16:creationId xmlns:a16="http://schemas.microsoft.com/office/drawing/2014/main" id="{310DC347-CC3B-7651-0817-F4D7EC2C72D4}"/>
              </a:ext>
            </a:extLst>
          </p:cNvPr>
          <p:cNvSpPr txBox="1"/>
          <p:nvPr/>
        </p:nvSpPr>
        <p:spPr>
          <a:xfrm>
            <a:off x="0" y="1140304"/>
            <a:ext cx="7797600" cy="3139321"/>
          </a:xfrm>
          <a:prstGeom prst="rect">
            <a:avLst/>
          </a:prstGeom>
          <a:solidFill>
            <a:srgbClr val="B0D03B"/>
          </a:solidFill>
        </p:spPr>
        <p:txBody>
          <a:bodyPr wrap="square" rtlCol="0">
            <a:spAutoFit/>
          </a:bodyPr>
          <a:lstStyle/>
          <a:p>
            <a:r>
              <a:rPr lang="sl-SI" sz="1800" b="1" dirty="0">
                <a:latin typeface="Calibri" panose="020F0502020204030204" pitchFamily="34" charset="0"/>
                <a:ea typeface="Calibri" panose="020F0502020204030204" pitchFamily="34" charset="0"/>
                <a:cs typeface="Calibri" panose="020F0502020204030204" pitchFamily="34" charset="0"/>
              </a:rPr>
              <a:t>POSTOPEK NA RAVNI LAS</a:t>
            </a:r>
          </a:p>
          <a:p>
            <a:endParaRPr lang="sl-SI" sz="1800" b="1" dirty="0">
              <a:latin typeface="Calibri" panose="020F0502020204030204" pitchFamily="34" charset="0"/>
              <a:ea typeface="Calibri" panose="020F0502020204030204" pitchFamily="34" charset="0"/>
              <a:cs typeface="Calibri" panose="020F0502020204030204" pitchFamily="34" charset="0"/>
            </a:endParaRPr>
          </a:p>
          <a:p>
            <a:endParaRPr lang="sl-SI" sz="1800" b="1" dirty="0">
              <a:latin typeface="Calibri" panose="020F0502020204030204" pitchFamily="34" charset="0"/>
              <a:ea typeface="Calibri" panose="020F0502020204030204" pitchFamily="34" charset="0"/>
              <a:cs typeface="Calibri" panose="020F0502020204030204" pitchFamily="34" charset="0"/>
            </a:endParaRPr>
          </a:p>
          <a:p>
            <a:endParaRPr lang="sl-SI" sz="1800" b="1" dirty="0">
              <a:latin typeface="Calibri" panose="020F0502020204030204" pitchFamily="34" charset="0"/>
              <a:ea typeface="Calibri" panose="020F0502020204030204" pitchFamily="34" charset="0"/>
              <a:cs typeface="Calibri" panose="020F0502020204030204" pitchFamily="34" charset="0"/>
            </a:endParaRPr>
          </a:p>
          <a:p>
            <a:endParaRPr lang="sl-SI" sz="1800" b="1" dirty="0">
              <a:latin typeface="Calibri" panose="020F0502020204030204" pitchFamily="34" charset="0"/>
              <a:ea typeface="Calibri" panose="020F0502020204030204" pitchFamily="34" charset="0"/>
              <a:cs typeface="Calibri" panose="020F0502020204030204" pitchFamily="34" charset="0"/>
            </a:endParaRPr>
          </a:p>
          <a:p>
            <a:endParaRPr lang="sl-SI" sz="1800" b="1" dirty="0">
              <a:latin typeface="Calibri" panose="020F0502020204030204" pitchFamily="34" charset="0"/>
              <a:ea typeface="Calibri" panose="020F0502020204030204" pitchFamily="34" charset="0"/>
              <a:cs typeface="Calibri" panose="020F0502020204030204" pitchFamily="34" charset="0"/>
            </a:endParaRPr>
          </a:p>
          <a:p>
            <a:endParaRPr lang="sl-SI" sz="1800" b="1" dirty="0">
              <a:latin typeface="Calibri" panose="020F0502020204030204" pitchFamily="34" charset="0"/>
              <a:ea typeface="Calibri" panose="020F0502020204030204" pitchFamily="34" charset="0"/>
              <a:cs typeface="Calibri" panose="020F0502020204030204" pitchFamily="34" charset="0"/>
            </a:endParaRPr>
          </a:p>
          <a:p>
            <a:endParaRPr lang="sl-SI" sz="1800" b="1" dirty="0">
              <a:latin typeface="Calibri" panose="020F0502020204030204" pitchFamily="34" charset="0"/>
              <a:ea typeface="Calibri" panose="020F0502020204030204" pitchFamily="34" charset="0"/>
              <a:cs typeface="Calibri" panose="020F0502020204030204" pitchFamily="34" charset="0"/>
            </a:endParaRPr>
          </a:p>
          <a:p>
            <a:endParaRPr lang="sl-SI" sz="1800" b="1" dirty="0">
              <a:latin typeface="Calibri" panose="020F0502020204030204" pitchFamily="34" charset="0"/>
              <a:ea typeface="Calibri" panose="020F0502020204030204" pitchFamily="34" charset="0"/>
              <a:cs typeface="Calibri" panose="020F0502020204030204" pitchFamily="34" charset="0"/>
            </a:endParaRPr>
          </a:p>
          <a:p>
            <a:endParaRPr lang="sl-SI" sz="1800" b="1" dirty="0">
              <a:latin typeface="Calibri" panose="020F0502020204030204" pitchFamily="34" charset="0"/>
              <a:ea typeface="Calibri" panose="020F0502020204030204" pitchFamily="34" charset="0"/>
              <a:cs typeface="Calibri" panose="020F0502020204030204" pitchFamily="34" charset="0"/>
            </a:endParaRPr>
          </a:p>
          <a:p>
            <a:r>
              <a:rPr lang="sl-SI" sz="1800" b="1" dirty="0">
                <a:latin typeface="Calibri" panose="020F0502020204030204" pitchFamily="34" charset="0"/>
                <a:ea typeface="Calibri" panose="020F0502020204030204" pitchFamily="34" charset="0"/>
                <a:cs typeface="Calibri" panose="020F0502020204030204" pitchFamily="34" charset="0"/>
              </a:rPr>
              <a:t> </a:t>
            </a:r>
          </a:p>
        </p:txBody>
      </p:sp>
      <p:sp>
        <p:nvSpPr>
          <p:cNvPr id="117" name="Google Shape;117;p27">
            <a:extLst>
              <a:ext uri="{FF2B5EF4-FFF2-40B4-BE49-F238E27FC236}">
                <a16:creationId xmlns:a16="http://schemas.microsoft.com/office/drawing/2014/main" id="{BA4C14BB-E2EA-F007-98E3-7FA7A916527F}"/>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l-SI" b="1" dirty="0">
                <a:latin typeface="Calibri" panose="020F0502020204030204" pitchFamily="34" charset="0"/>
                <a:ea typeface="Calibri" panose="020F0502020204030204" pitchFamily="34" charset="0"/>
                <a:cs typeface="Calibri" panose="020F0502020204030204" pitchFamily="34" charset="0"/>
              </a:rPr>
              <a:t>POSTOPEK IZBIRE PROJEKTOV</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118" name="Google Shape;118;p27">
            <a:extLst>
              <a:ext uri="{FF2B5EF4-FFF2-40B4-BE49-F238E27FC236}">
                <a16:creationId xmlns:a16="http://schemas.microsoft.com/office/drawing/2014/main" id="{EB40A50A-F0AF-C9F6-56D3-49AA08187B2E}"/>
              </a:ext>
            </a:extLst>
          </p:cNvPr>
          <p:cNvSpPr txBox="1">
            <a:spLocks noGrp="1"/>
          </p:cNvSpPr>
          <p:nvPr>
            <p:ph type="body" idx="1"/>
          </p:nvPr>
        </p:nvSpPr>
        <p:spPr>
          <a:xfrm>
            <a:off x="311700" y="1140304"/>
            <a:ext cx="8520600" cy="3639851"/>
          </a:xfrm>
          <a:prstGeom prst="rect">
            <a:avLst/>
          </a:prstGeom>
          <a:noFill/>
        </p:spPr>
        <p:txBody>
          <a:bodyPr spcFirstLastPara="1" wrap="square" lIns="91425" tIns="91425" rIns="91425" bIns="91425" numCol="1" anchor="t" anchorCtr="0">
            <a:noAutofit/>
          </a:bodyPr>
          <a:lstStyle/>
          <a:p>
            <a:pPr marL="0" indent="0">
              <a:spcAft>
                <a:spcPts val="1200"/>
              </a:spcAft>
              <a:buNone/>
            </a:pP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457200" lvl="1" indent="0">
              <a:spcAft>
                <a:spcPts val="1200"/>
              </a:spcAft>
              <a:buNone/>
            </a:pPr>
            <a:endParaRPr lang="sl-SI"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2F0CE56F-7664-EEC1-B376-0923A5911D9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5F20C0AB-DA1E-7A32-9AB5-E37FB918C646}"/>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20" name="Slika 19">
            <a:extLst>
              <a:ext uri="{FF2B5EF4-FFF2-40B4-BE49-F238E27FC236}">
                <a16:creationId xmlns:a16="http://schemas.microsoft.com/office/drawing/2014/main" id="{5B65CCD4-52E2-D6AE-8AC5-D89B5FA43B57}"/>
              </a:ext>
            </a:extLst>
          </p:cNvPr>
          <p:cNvPicPr>
            <a:picLocks noChangeAspect="1"/>
          </p:cNvPicPr>
          <p:nvPr/>
        </p:nvPicPr>
        <p:blipFill>
          <a:blip r:embed="rId3"/>
          <a:stretch>
            <a:fillRect/>
          </a:stretch>
        </p:blipFill>
        <p:spPr>
          <a:xfrm>
            <a:off x="0" y="4451738"/>
            <a:ext cx="9144000" cy="656833"/>
          </a:xfrm>
          <a:prstGeom prst="rect">
            <a:avLst/>
          </a:prstGeom>
        </p:spPr>
      </p:pic>
      <p:cxnSp>
        <p:nvCxnSpPr>
          <p:cNvPr id="22" name="Raven povezovalnik 21">
            <a:extLst>
              <a:ext uri="{FF2B5EF4-FFF2-40B4-BE49-F238E27FC236}">
                <a16:creationId xmlns:a16="http://schemas.microsoft.com/office/drawing/2014/main" id="{4D5088F5-88DA-6A6F-2B69-33E7C17E957A}"/>
              </a:ext>
            </a:extLst>
          </p:cNvPr>
          <p:cNvCxnSpPr/>
          <p:nvPr/>
        </p:nvCxnSpPr>
        <p:spPr>
          <a:xfrm>
            <a:off x="0" y="91440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cxnSp>
        <p:nvCxnSpPr>
          <p:cNvPr id="25" name="Raven povezovalnik 24">
            <a:extLst>
              <a:ext uri="{FF2B5EF4-FFF2-40B4-BE49-F238E27FC236}">
                <a16:creationId xmlns:a16="http://schemas.microsoft.com/office/drawing/2014/main" id="{72BBD8D9-3A9A-0C8A-7D12-318CC8018175}"/>
              </a:ext>
            </a:extLst>
          </p:cNvPr>
          <p:cNvCxnSpPr/>
          <p:nvPr/>
        </p:nvCxnSpPr>
        <p:spPr>
          <a:xfrm>
            <a:off x="0" y="97155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graphicFrame>
        <p:nvGraphicFramePr>
          <p:cNvPr id="6" name="Diagram 5">
            <a:extLst>
              <a:ext uri="{FF2B5EF4-FFF2-40B4-BE49-F238E27FC236}">
                <a16:creationId xmlns:a16="http://schemas.microsoft.com/office/drawing/2014/main" id="{A23B1306-97D5-8459-C8C0-419E9CCD7565}"/>
              </a:ext>
            </a:extLst>
          </p:cNvPr>
          <p:cNvGraphicFramePr/>
          <p:nvPr>
            <p:extLst>
              <p:ext uri="{D42A27DB-BD31-4B8C-83A1-F6EECF244321}">
                <p14:modId xmlns:p14="http://schemas.microsoft.com/office/powerpoint/2010/main" val="3208574112"/>
              </p:ext>
            </p:extLst>
          </p:nvPr>
        </p:nvGraphicFramePr>
        <p:xfrm>
          <a:off x="0" y="2080800"/>
          <a:ext cx="9079199" cy="21082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Puščica: desno 9">
            <a:extLst>
              <a:ext uri="{FF2B5EF4-FFF2-40B4-BE49-F238E27FC236}">
                <a16:creationId xmlns:a16="http://schemas.microsoft.com/office/drawing/2014/main" id="{98D8BB45-64BD-B723-E6AB-1D3F05404386}"/>
              </a:ext>
            </a:extLst>
          </p:cNvPr>
          <p:cNvSpPr/>
          <p:nvPr/>
        </p:nvSpPr>
        <p:spPr>
          <a:xfrm>
            <a:off x="7664400" y="3537499"/>
            <a:ext cx="1447200" cy="552122"/>
          </a:xfrm>
          <a:prstGeom prst="rightArrow">
            <a:avLst/>
          </a:prstGeom>
          <a:solidFill>
            <a:srgbClr val="0D86B2"/>
          </a:solidFill>
          <a:ln>
            <a:solidFill>
              <a:srgbClr val="0D86B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PoljeZBesedilom 1">
            <a:extLst>
              <a:ext uri="{FF2B5EF4-FFF2-40B4-BE49-F238E27FC236}">
                <a16:creationId xmlns:a16="http://schemas.microsoft.com/office/drawing/2014/main" id="{2C9ED33B-A044-C2F6-446B-AFC9A14A696A}"/>
              </a:ext>
            </a:extLst>
          </p:cNvPr>
          <p:cNvSpPr txBox="1"/>
          <p:nvPr/>
        </p:nvSpPr>
        <p:spPr>
          <a:xfrm>
            <a:off x="64801" y="1557553"/>
            <a:ext cx="3771592" cy="374571"/>
          </a:xfrm>
          <a:prstGeom prst="roundRect">
            <a:avLst/>
          </a:prstGeom>
          <a:solidFill>
            <a:srgbClr val="0D86B2"/>
          </a:solidFill>
        </p:spPr>
        <p:txBody>
          <a:bodyPr wrap="square" rtlCol="0">
            <a:spAutoFit/>
          </a:bodyPr>
          <a:lstStyle/>
          <a:p>
            <a:r>
              <a:rPr lang="sl-SI" sz="1600" dirty="0">
                <a:solidFill>
                  <a:schemeClr val="bg1"/>
                </a:solidFill>
              </a:rPr>
              <a:t>ROK ZA ODDAJO VLOG: </a:t>
            </a:r>
            <a:r>
              <a:rPr lang="sl-SI" sz="1600" b="1" dirty="0">
                <a:solidFill>
                  <a:schemeClr val="bg1"/>
                </a:solidFill>
              </a:rPr>
              <a:t>23. 1. 2026</a:t>
            </a:r>
          </a:p>
        </p:txBody>
      </p:sp>
    </p:spTree>
    <p:extLst>
      <p:ext uri="{BB962C8B-B14F-4D97-AF65-F5344CB8AC3E}">
        <p14:creationId xmlns:p14="http://schemas.microsoft.com/office/powerpoint/2010/main" val="42756003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B0D03B"/>
        </a:solidFill>
        <a:effectLst/>
      </p:bgPr>
    </p:bg>
    <p:spTree>
      <p:nvGrpSpPr>
        <p:cNvPr id="1" name="Shape 128">
          <a:extLst>
            <a:ext uri="{FF2B5EF4-FFF2-40B4-BE49-F238E27FC236}">
              <a16:creationId xmlns:a16="http://schemas.microsoft.com/office/drawing/2014/main" id="{D5D54B30-064C-0957-FECF-9FE207E158E0}"/>
            </a:ext>
          </a:extLst>
        </p:cNvPr>
        <p:cNvGrpSpPr/>
        <p:nvPr/>
      </p:nvGrpSpPr>
      <p:grpSpPr>
        <a:xfrm>
          <a:off x="0" y="0"/>
          <a:ext cx="0" cy="0"/>
          <a:chOff x="0" y="0"/>
          <a:chExt cx="0" cy="0"/>
        </a:xfrm>
      </p:grpSpPr>
      <p:sp>
        <p:nvSpPr>
          <p:cNvPr id="129" name="Google Shape;129;p28">
            <a:extLst>
              <a:ext uri="{FF2B5EF4-FFF2-40B4-BE49-F238E27FC236}">
                <a16:creationId xmlns:a16="http://schemas.microsoft.com/office/drawing/2014/main" id="{473FAD2A-7A48-A015-9BC0-67503879B663}"/>
              </a:ext>
            </a:extLst>
          </p:cNvPr>
          <p:cNvSpPr txBox="1">
            <a:spLocks noGrp="1"/>
          </p:cNvSpPr>
          <p:nvPr>
            <p:ph type="title"/>
          </p:nvPr>
        </p:nvSpPr>
        <p:spPr>
          <a:xfrm>
            <a:off x="491623" y="2289330"/>
            <a:ext cx="3676201" cy="755700"/>
          </a:xfrm>
          <a:prstGeom prst="rect">
            <a:avLst/>
          </a:prstGeom>
        </p:spPr>
        <p:txBody>
          <a:bodyPr spcFirstLastPara="1" wrap="square" lIns="0" tIns="91425" rIns="91425" bIns="91425" anchor="b" anchorCtr="0">
            <a:noAutofit/>
          </a:bodyPr>
          <a:lstStyle/>
          <a:p>
            <a:pPr marL="0" lvl="0" indent="0" algn="l" rtl="0">
              <a:spcBef>
                <a:spcPts val="0"/>
              </a:spcBef>
              <a:spcAft>
                <a:spcPts val="0"/>
              </a:spcAft>
              <a:buNone/>
            </a:pPr>
            <a:r>
              <a:rPr lang="sl-SI" sz="3200" b="1" dirty="0">
                <a:latin typeface="Calibri" panose="020F0502020204030204" pitchFamily="34" charset="0"/>
                <a:ea typeface="Calibri" panose="020F0502020204030204" pitchFamily="34" charset="0"/>
                <a:cs typeface="Calibri" panose="020F0502020204030204" pitchFamily="34" charset="0"/>
              </a:rPr>
              <a:t>OBVEZNOSTI PO PREJEMU ODLOČBE S STRANI ARSKTRP</a:t>
            </a:r>
            <a:endParaRPr sz="3200" b="1" dirty="0">
              <a:latin typeface="Calibri" panose="020F0502020204030204" pitchFamily="34" charset="0"/>
              <a:ea typeface="Calibri" panose="020F0502020204030204" pitchFamily="34" charset="0"/>
              <a:cs typeface="Calibri" panose="020F0502020204030204" pitchFamily="34" charset="0"/>
            </a:endParaRPr>
          </a:p>
        </p:txBody>
      </p:sp>
      <p:pic>
        <p:nvPicPr>
          <p:cNvPr id="131" name="Google Shape;131;p28" title="Špik.jpg">
            <a:extLst>
              <a:ext uri="{FF2B5EF4-FFF2-40B4-BE49-F238E27FC236}">
                <a16:creationId xmlns:a16="http://schemas.microsoft.com/office/drawing/2014/main" id="{E2A1C5D0-E503-2D05-8F41-0EA00EA39205}"/>
              </a:ext>
            </a:extLst>
          </p:cNvPr>
          <p:cNvPicPr preferRelativeResize="0"/>
          <p:nvPr/>
        </p:nvPicPr>
        <p:blipFill>
          <a:blip r:embed="rId3">
            <a:alphaModFix/>
          </a:blip>
          <a:stretch>
            <a:fillRect/>
          </a:stretch>
        </p:blipFill>
        <p:spPr>
          <a:xfrm>
            <a:off x="5344148" y="0"/>
            <a:ext cx="3799850" cy="5143501"/>
          </a:xfrm>
          <a:prstGeom prst="rect">
            <a:avLst/>
          </a:prstGeom>
          <a:noFill/>
          <a:ln>
            <a:noFill/>
          </a:ln>
        </p:spPr>
      </p:pic>
    </p:spTree>
    <p:extLst>
      <p:ext uri="{BB962C8B-B14F-4D97-AF65-F5344CB8AC3E}">
        <p14:creationId xmlns:p14="http://schemas.microsoft.com/office/powerpoint/2010/main" val="27961742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514C7653-C63B-95A8-D7B6-05003C14A4D2}"/>
            </a:ext>
          </a:extLst>
        </p:cNvPr>
        <p:cNvGrpSpPr/>
        <p:nvPr/>
      </p:nvGrpSpPr>
      <p:grpSpPr>
        <a:xfrm>
          <a:off x="0" y="0"/>
          <a:ext cx="0" cy="0"/>
          <a:chOff x="0" y="0"/>
          <a:chExt cx="0" cy="0"/>
        </a:xfrm>
      </p:grpSpPr>
      <p:sp>
        <p:nvSpPr>
          <p:cNvPr id="118" name="Google Shape;118;p27">
            <a:extLst>
              <a:ext uri="{FF2B5EF4-FFF2-40B4-BE49-F238E27FC236}">
                <a16:creationId xmlns:a16="http://schemas.microsoft.com/office/drawing/2014/main" id="{E8E2138F-EF9B-8E41-CF57-0A529854DB52}"/>
              </a:ext>
            </a:extLst>
          </p:cNvPr>
          <p:cNvSpPr txBox="1">
            <a:spLocks noGrp="1"/>
          </p:cNvSpPr>
          <p:nvPr>
            <p:ph type="body" idx="1"/>
          </p:nvPr>
        </p:nvSpPr>
        <p:spPr>
          <a:xfrm>
            <a:off x="311700" y="591664"/>
            <a:ext cx="8520600" cy="3639851"/>
          </a:xfrm>
          <a:prstGeom prst="rect">
            <a:avLst/>
          </a:prstGeom>
          <a:noFill/>
        </p:spPr>
        <p:txBody>
          <a:bodyPr spcFirstLastPara="1" wrap="square" lIns="91425" tIns="91425" rIns="91425" bIns="91425" numCol="1" anchor="t" anchorCtr="0">
            <a:noAutofit/>
          </a:bodyPr>
          <a:lstStyle/>
          <a:p>
            <a:pPr marL="285750" indent="-285750">
              <a:spcAft>
                <a:spcPts val="1200"/>
              </a:spcAft>
              <a:buClr>
                <a:srgbClr val="B0D03B"/>
              </a:buClr>
            </a:pP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Promocija projekta in rezultatov: </a:t>
            </a:r>
            <a:r>
              <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ustrezno označevanje – </a:t>
            </a: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hlinkClick r:id="rId3"/>
              </a:rPr>
              <a:t>Pravilnik o označevanju vira sofinanciranja iz strateškega načrta skupne kmetijske politike 2023 - 2027</a:t>
            </a:r>
            <a:endPar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1200"/>
              </a:spcAft>
              <a:buClr>
                <a:srgbClr val="B0D03B"/>
              </a:buClr>
            </a:pPr>
            <a:r>
              <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Zaprosilo za spremembo projekta: </a:t>
            </a: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največ dvakrat</a:t>
            </a:r>
            <a:endPar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1200"/>
              </a:spcAft>
              <a:buClr>
                <a:srgbClr val="B0D03B"/>
              </a:buClr>
            </a:pPr>
            <a:r>
              <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Zahtevek za izplačilo sredstev</a:t>
            </a: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ena faza, dve fazi</a:t>
            </a:r>
          </a:p>
          <a:p>
            <a:pPr marL="742950" lvl="1" indent="-285750">
              <a:spcAft>
                <a:spcPts val="1200"/>
              </a:spcAft>
              <a:buClr>
                <a:srgbClr val="B0D03B"/>
              </a:buClr>
            </a:pP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Upravičenec </a:t>
            </a:r>
            <a:r>
              <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30 dni pred rokom navedenim v odločbi o sofinanciranju </a:t>
            </a: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projekta odda zahtevek za izplačilo na RAGOR</a:t>
            </a:r>
          </a:p>
          <a:p>
            <a:pPr marL="742950" lvl="1" indent="-285750">
              <a:spcAft>
                <a:spcPts val="1200"/>
              </a:spcAft>
              <a:buClr>
                <a:srgbClr val="B0D03B"/>
              </a:buClr>
            </a:pP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Pred vložitvijo zadnjega zahtevka morajo biti končan celotni projekt, plačani morajo biti vsi računi, pridobljena morajo biti vsa soglasja, dovoljenja, …</a:t>
            </a:r>
          </a:p>
          <a:p>
            <a:pPr marL="742950" lvl="1" indent="-285750">
              <a:spcAft>
                <a:spcPts val="1200"/>
              </a:spcAft>
              <a:buClr>
                <a:srgbClr val="B0D03B"/>
              </a:buClr>
            </a:pP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Priporočilo: strošek nakupa zemljišč v zadnjem zahtevku.</a:t>
            </a:r>
          </a:p>
          <a:p>
            <a:pPr marL="0" indent="0">
              <a:spcAft>
                <a:spcPts val="1200"/>
              </a:spcAft>
              <a:buNone/>
            </a:pP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457200" lvl="1" indent="0">
              <a:spcAft>
                <a:spcPts val="1200"/>
              </a:spcAft>
              <a:buNone/>
            </a:pPr>
            <a:endParaRPr lang="sl-SI"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2B9117B1-79A0-6175-1D12-B2A35476CE4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0F169499-328D-DC80-BDD4-CF340E0BCB8B}"/>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20" name="Slika 19">
            <a:extLst>
              <a:ext uri="{FF2B5EF4-FFF2-40B4-BE49-F238E27FC236}">
                <a16:creationId xmlns:a16="http://schemas.microsoft.com/office/drawing/2014/main" id="{F57F0FC9-ECA4-2D42-6CB1-B7E59B15C22A}"/>
              </a:ext>
            </a:extLst>
          </p:cNvPr>
          <p:cNvPicPr>
            <a:picLocks noChangeAspect="1"/>
          </p:cNvPicPr>
          <p:nvPr/>
        </p:nvPicPr>
        <p:blipFill>
          <a:blip r:embed="rId4"/>
          <a:stretch>
            <a:fillRect/>
          </a:stretch>
        </p:blipFill>
        <p:spPr>
          <a:xfrm>
            <a:off x="0" y="4451738"/>
            <a:ext cx="9144000" cy="656833"/>
          </a:xfrm>
          <a:prstGeom prst="rect">
            <a:avLst/>
          </a:prstGeom>
        </p:spPr>
      </p:pic>
    </p:spTree>
    <p:extLst>
      <p:ext uri="{BB962C8B-B14F-4D97-AF65-F5344CB8AC3E}">
        <p14:creationId xmlns:p14="http://schemas.microsoft.com/office/powerpoint/2010/main" val="24940518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429D8BC3-9D2B-E011-0576-2EDE22601DD6}"/>
            </a:ext>
          </a:extLst>
        </p:cNvPr>
        <p:cNvGrpSpPr/>
        <p:nvPr/>
      </p:nvGrpSpPr>
      <p:grpSpPr>
        <a:xfrm>
          <a:off x="0" y="0"/>
          <a:ext cx="0" cy="0"/>
          <a:chOff x="0" y="0"/>
          <a:chExt cx="0" cy="0"/>
        </a:xfrm>
      </p:grpSpPr>
      <p:sp>
        <p:nvSpPr>
          <p:cNvPr id="117" name="Google Shape;117;p27">
            <a:extLst>
              <a:ext uri="{FF2B5EF4-FFF2-40B4-BE49-F238E27FC236}">
                <a16:creationId xmlns:a16="http://schemas.microsoft.com/office/drawing/2014/main" id="{10B19923-2552-95E4-EA00-EBEF933E2EE6}"/>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l-SI" b="1" dirty="0">
                <a:latin typeface="Calibri" panose="020F0502020204030204" pitchFamily="34" charset="0"/>
                <a:ea typeface="Calibri" panose="020F0502020204030204" pitchFamily="34" charset="0"/>
                <a:cs typeface="Calibri" panose="020F0502020204030204" pitchFamily="34" charset="0"/>
              </a:rPr>
              <a:t>ZAHTEVEK: investicijski in </a:t>
            </a:r>
            <a:r>
              <a:rPr lang="sl-SI" b="1" dirty="0" err="1">
                <a:latin typeface="Calibri" panose="020F0502020204030204" pitchFamily="34" charset="0"/>
                <a:ea typeface="Calibri" panose="020F0502020204030204" pitchFamily="34" charset="0"/>
                <a:cs typeface="Calibri" panose="020F0502020204030204" pitchFamily="34" charset="0"/>
              </a:rPr>
              <a:t>neinvesticijski</a:t>
            </a:r>
            <a:r>
              <a:rPr lang="sl-SI" b="1" dirty="0">
                <a:latin typeface="Calibri" panose="020F0502020204030204" pitchFamily="34" charset="0"/>
                <a:ea typeface="Calibri" panose="020F0502020204030204" pitchFamily="34" charset="0"/>
                <a:cs typeface="Calibri" panose="020F0502020204030204" pitchFamily="34" charset="0"/>
              </a:rPr>
              <a:t> projekt</a:t>
            </a:r>
          </a:p>
        </p:txBody>
      </p:sp>
      <p:sp>
        <p:nvSpPr>
          <p:cNvPr id="118" name="Google Shape;118;p27">
            <a:extLst>
              <a:ext uri="{FF2B5EF4-FFF2-40B4-BE49-F238E27FC236}">
                <a16:creationId xmlns:a16="http://schemas.microsoft.com/office/drawing/2014/main" id="{01699EDE-2083-1366-2C06-645B77B5F897}"/>
              </a:ext>
            </a:extLst>
          </p:cNvPr>
          <p:cNvSpPr txBox="1">
            <a:spLocks noGrp="1"/>
          </p:cNvSpPr>
          <p:nvPr>
            <p:ph type="body" idx="1"/>
          </p:nvPr>
        </p:nvSpPr>
        <p:spPr>
          <a:xfrm>
            <a:off x="311700" y="1017725"/>
            <a:ext cx="8520600" cy="3639851"/>
          </a:xfrm>
          <a:prstGeom prst="rect">
            <a:avLst/>
          </a:prstGeom>
          <a:noFill/>
        </p:spPr>
        <p:txBody>
          <a:bodyPr spcFirstLastPara="1" wrap="square" lIns="91425" tIns="91425" rIns="91425" bIns="91425" numCol="1" anchor="t" anchorCtr="0">
            <a:noAutofit/>
          </a:bodyPr>
          <a:lstStyle/>
          <a:p>
            <a:pPr marL="0" indent="0">
              <a:spcAft>
                <a:spcPts val="1200"/>
              </a:spcAft>
              <a:buClr>
                <a:srgbClr val="B0D03B"/>
              </a:buClr>
              <a:buNone/>
            </a:pP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Poročilo o izvajanju projekta mora vsebovati obvezne sestavine: </a:t>
            </a:r>
          </a:p>
          <a:p>
            <a:pPr marL="0" indent="0">
              <a:spcAft>
                <a:spcPts val="1200"/>
              </a:spcAft>
              <a:buClr>
                <a:srgbClr val="B0D03B"/>
              </a:buClr>
              <a:buNone/>
            </a:pPr>
            <a:r>
              <a:rPr lang="sl-SI" b="1" dirty="0">
                <a:solidFill>
                  <a:srgbClr val="B0D03B"/>
                </a:solidFill>
                <a:latin typeface="Calibri" panose="020F0502020204030204" pitchFamily="34" charset="0"/>
                <a:ea typeface="Calibri" panose="020F0502020204030204" pitchFamily="34" charset="0"/>
                <a:cs typeface="Calibri" panose="020F0502020204030204" pitchFamily="34" charset="0"/>
              </a:rPr>
              <a:t>1. 	</a:t>
            </a: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povzetek izvedenih aktivnosti; </a:t>
            </a:r>
          </a:p>
          <a:p>
            <a:pPr marL="0" indent="0">
              <a:spcAft>
                <a:spcPts val="1200"/>
              </a:spcAft>
              <a:buClr>
                <a:srgbClr val="B0D03B"/>
              </a:buClr>
              <a:buNone/>
            </a:pPr>
            <a:r>
              <a:rPr lang="sl-SI" b="1" dirty="0">
                <a:solidFill>
                  <a:srgbClr val="B0D03B"/>
                </a:solidFill>
                <a:latin typeface="Calibri" panose="020F0502020204030204" pitchFamily="34" charset="0"/>
                <a:ea typeface="Calibri" panose="020F0502020204030204" pitchFamily="34" charset="0"/>
                <a:cs typeface="Calibri" panose="020F0502020204030204" pitchFamily="34" charset="0"/>
              </a:rPr>
              <a:t>2. 	</a:t>
            </a: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opis doseženih ciljev, rezultatov projekta in učinkov projekta (z opredeljenimi 	kazalniki določenimi v vlogi); </a:t>
            </a:r>
          </a:p>
          <a:p>
            <a:pPr marL="0" indent="0">
              <a:spcAft>
                <a:spcPts val="1200"/>
              </a:spcAft>
              <a:buClr>
                <a:srgbClr val="B0D03B"/>
              </a:buClr>
              <a:buNone/>
            </a:pPr>
            <a:r>
              <a:rPr lang="sl-SI" b="1" dirty="0">
                <a:solidFill>
                  <a:srgbClr val="B0D03B"/>
                </a:solidFill>
                <a:latin typeface="Calibri" panose="020F0502020204030204" pitchFamily="34" charset="0"/>
                <a:ea typeface="Calibri" panose="020F0502020204030204" pitchFamily="34" charset="0"/>
                <a:cs typeface="Calibri" panose="020F0502020204030204" pitchFamily="34" charset="0"/>
              </a:rPr>
              <a:t>3. 	</a:t>
            </a: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pojasnila o morebitnih odstopanjih; </a:t>
            </a:r>
          </a:p>
          <a:p>
            <a:pPr marL="0" indent="0">
              <a:spcAft>
                <a:spcPts val="1200"/>
              </a:spcAft>
              <a:buClr>
                <a:srgbClr val="B0D03B"/>
              </a:buClr>
              <a:buNone/>
            </a:pPr>
            <a:r>
              <a:rPr lang="sl-SI" b="1" dirty="0">
                <a:solidFill>
                  <a:srgbClr val="B0D03B"/>
                </a:solidFill>
                <a:latin typeface="Calibri" panose="020F0502020204030204" pitchFamily="34" charset="0"/>
                <a:ea typeface="Calibri" panose="020F0502020204030204" pitchFamily="34" charset="0"/>
                <a:cs typeface="Calibri" panose="020F0502020204030204" pitchFamily="34" charset="0"/>
              </a:rPr>
              <a:t>4. 	</a:t>
            </a: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opis izvedenih aktivnosti za dosego ciljev; </a:t>
            </a:r>
          </a:p>
          <a:p>
            <a:pPr marL="0" indent="0">
              <a:spcAft>
                <a:spcPts val="1200"/>
              </a:spcAft>
              <a:buClr>
                <a:srgbClr val="B0D03B"/>
              </a:buClr>
              <a:buNone/>
            </a:pPr>
            <a:r>
              <a:rPr lang="sl-SI" b="1" dirty="0">
                <a:solidFill>
                  <a:srgbClr val="B0D03B"/>
                </a:solidFill>
                <a:latin typeface="Calibri" panose="020F0502020204030204" pitchFamily="34" charset="0"/>
                <a:ea typeface="Calibri" panose="020F0502020204030204" pitchFamily="34" charset="0"/>
                <a:cs typeface="Calibri" panose="020F0502020204030204" pitchFamily="34" charset="0"/>
              </a:rPr>
              <a:t>5. 	</a:t>
            </a: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opis izvedenih načinov in obseg razširjanja rezultata projekta; </a:t>
            </a:r>
          </a:p>
          <a:p>
            <a:pPr marL="0" indent="0">
              <a:spcAft>
                <a:spcPts val="1200"/>
              </a:spcAft>
              <a:buClr>
                <a:srgbClr val="B0D03B"/>
              </a:buClr>
              <a:buNone/>
            </a:pPr>
            <a:r>
              <a:rPr lang="sl-SI" b="1" dirty="0">
                <a:solidFill>
                  <a:srgbClr val="B0D03B"/>
                </a:solidFill>
                <a:latin typeface="Calibri" panose="020F0502020204030204" pitchFamily="34" charset="0"/>
                <a:ea typeface="Calibri" panose="020F0502020204030204" pitchFamily="34" charset="0"/>
                <a:cs typeface="Calibri" panose="020F0502020204030204" pitchFamily="34" charset="0"/>
              </a:rPr>
              <a:t>6. 	</a:t>
            </a: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finančno poročilo.	</a:t>
            </a:r>
          </a:p>
          <a:p>
            <a:pPr marL="457200" lvl="1" indent="0">
              <a:spcAft>
                <a:spcPts val="1200"/>
              </a:spcAft>
              <a:buNone/>
            </a:pPr>
            <a:endParaRPr lang="sl-SI"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296E0F3D-ABD3-E6D9-24F1-95B584609C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cxnSp>
        <p:nvCxnSpPr>
          <p:cNvPr id="22" name="Raven povezovalnik 21">
            <a:extLst>
              <a:ext uri="{FF2B5EF4-FFF2-40B4-BE49-F238E27FC236}">
                <a16:creationId xmlns:a16="http://schemas.microsoft.com/office/drawing/2014/main" id="{2ED6D342-B1F7-2F83-CDE0-BD04BCF15E8A}"/>
              </a:ext>
            </a:extLst>
          </p:cNvPr>
          <p:cNvCxnSpPr/>
          <p:nvPr/>
        </p:nvCxnSpPr>
        <p:spPr>
          <a:xfrm>
            <a:off x="0" y="91440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cxnSp>
        <p:nvCxnSpPr>
          <p:cNvPr id="25" name="Raven povezovalnik 24">
            <a:extLst>
              <a:ext uri="{FF2B5EF4-FFF2-40B4-BE49-F238E27FC236}">
                <a16:creationId xmlns:a16="http://schemas.microsoft.com/office/drawing/2014/main" id="{6E87F204-D6DB-B868-5A9E-4C7E8D63BE8A}"/>
              </a:ext>
            </a:extLst>
          </p:cNvPr>
          <p:cNvCxnSpPr/>
          <p:nvPr/>
        </p:nvCxnSpPr>
        <p:spPr>
          <a:xfrm>
            <a:off x="0" y="97155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pic>
        <p:nvPicPr>
          <p:cNvPr id="20" name="Slika 19">
            <a:extLst>
              <a:ext uri="{FF2B5EF4-FFF2-40B4-BE49-F238E27FC236}">
                <a16:creationId xmlns:a16="http://schemas.microsoft.com/office/drawing/2014/main" id="{30CC5EF9-A3C0-6F3C-9DA7-9FCE22A71876}"/>
              </a:ext>
            </a:extLst>
          </p:cNvPr>
          <p:cNvPicPr>
            <a:picLocks noChangeAspect="1"/>
          </p:cNvPicPr>
          <p:nvPr/>
        </p:nvPicPr>
        <p:blipFill>
          <a:blip r:embed="rId3"/>
          <a:srcRect l="20670" t="2544" r="23080" b="-6062"/>
          <a:stretch>
            <a:fillRect/>
          </a:stretch>
        </p:blipFill>
        <p:spPr>
          <a:xfrm rot="5400000">
            <a:off x="6232281" y="2231783"/>
            <a:ext cx="5143500" cy="679938"/>
          </a:xfrm>
          <a:prstGeom prst="rect">
            <a:avLst/>
          </a:prstGeom>
        </p:spPr>
      </p:pic>
    </p:spTree>
    <p:extLst>
      <p:ext uri="{BB962C8B-B14F-4D97-AF65-F5344CB8AC3E}">
        <p14:creationId xmlns:p14="http://schemas.microsoft.com/office/powerpoint/2010/main" val="9187647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085430F6-8783-48DA-15ED-FA8CDA75D2C8}"/>
            </a:ext>
          </a:extLst>
        </p:cNvPr>
        <p:cNvGrpSpPr/>
        <p:nvPr/>
      </p:nvGrpSpPr>
      <p:grpSpPr>
        <a:xfrm>
          <a:off x="0" y="0"/>
          <a:ext cx="0" cy="0"/>
          <a:chOff x="0" y="0"/>
          <a:chExt cx="0" cy="0"/>
        </a:xfrm>
      </p:grpSpPr>
      <p:sp>
        <p:nvSpPr>
          <p:cNvPr id="117" name="Google Shape;117;p27">
            <a:extLst>
              <a:ext uri="{FF2B5EF4-FFF2-40B4-BE49-F238E27FC236}">
                <a16:creationId xmlns:a16="http://schemas.microsoft.com/office/drawing/2014/main" id="{737DEA1A-945F-7C00-3017-0E58BA9FE522}"/>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l-SI" b="1" dirty="0">
                <a:latin typeface="Calibri" panose="020F0502020204030204" pitchFamily="34" charset="0"/>
                <a:ea typeface="Calibri" panose="020F0502020204030204" pitchFamily="34" charset="0"/>
                <a:cs typeface="Calibri" panose="020F0502020204030204" pitchFamily="34" charset="0"/>
              </a:rPr>
              <a:t>PRILOGE ZAHTEVKA ZA INVESTICIJSKI PROJEKT</a:t>
            </a:r>
          </a:p>
        </p:txBody>
      </p:sp>
      <p:sp>
        <p:nvSpPr>
          <p:cNvPr id="118" name="Google Shape;118;p27">
            <a:extLst>
              <a:ext uri="{FF2B5EF4-FFF2-40B4-BE49-F238E27FC236}">
                <a16:creationId xmlns:a16="http://schemas.microsoft.com/office/drawing/2014/main" id="{E00B7C81-C958-268F-02B1-B708457B8D51}"/>
              </a:ext>
            </a:extLst>
          </p:cNvPr>
          <p:cNvSpPr txBox="1">
            <a:spLocks noGrp="1"/>
          </p:cNvSpPr>
          <p:nvPr>
            <p:ph type="body" idx="1"/>
          </p:nvPr>
        </p:nvSpPr>
        <p:spPr>
          <a:xfrm>
            <a:off x="311700" y="1017725"/>
            <a:ext cx="8192183" cy="3639851"/>
          </a:xfrm>
          <a:prstGeom prst="rect">
            <a:avLst/>
          </a:prstGeom>
          <a:noFill/>
        </p:spPr>
        <p:txBody>
          <a:bodyPr spcFirstLastPara="1" wrap="square" lIns="91425" tIns="91425" rIns="91425" bIns="91425" numCol="1" anchor="t" anchorCtr="0">
            <a:noAutofit/>
          </a:bodyPr>
          <a:lstStyle/>
          <a:p>
            <a:pPr marL="285750" indent="-285750">
              <a:spcAft>
                <a:spcPts val="1200"/>
              </a:spcAft>
              <a:buClr>
                <a:srgbClr val="B0D03B"/>
              </a:buClr>
            </a:pP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Kopije računov, ki se morajo glasiti na upravičenca</a:t>
            </a:r>
          </a:p>
          <a:p>
            <a:pPr marL="285750" indent="-285750">
              <a:spcAft>
                <a:spcPts val="1200"/>
              </a:spcAft>
              <a:buClr>
                <a:srgbClr val="B0D03B"/>
              </a:buClr>
            </a:pP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Kopija dokazila o plačilu računa</a:t>
            </a:r>
          </a:p>
          <a:p>
            <a:pPr marL="285750" indent="-285750">
              <a:spcAft>
                <a:spcPts val="1200"/>
              </a:spcAft>
              <a:buClr>
                <a:srgbClr val="B0D03B"/>
              </a:buClr>
            </a:pP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Tržno primerljive pisne ponudbe najmanj treh ponudnikov, ki se glasijo na upravičenca oz. kopijo dokumentacije postopka oddaje javnega naročila</a:t>
            </a:r>
          </a:p>
          <a:p>
            <a:pPr marL="285750" indent="-285750">
              <a:spcAft>
                <a:spcPts val="1200"/>
              </a:spcAft>
              <a:buClr>
                <a:srgbClr val="B0D03B"/>
              </a:buClr>
            </a:pP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Dokazila o označevanju vira sofinanciranja</a:t>
            </a:r>
          </a:p>
          <a:p>
            <a:pPr marL="285750" indent="-285750">
              <a:spcAft>
                <a:spcPts val="1200"/>
              </a:spcAft>
              <a:buClr>
                <a:srgbClr val="B0D03B"/>
              </a:buClr>
            </a:pP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Fotografije in druga dokazila</a:t>
            </a:r>
          </a:p>
          <a:p>
            <a:pPr marL="285750" indent="-285750">
              <a:spcAft>
                <a:spcPts val="1200"/>
              </a:spcAft>
              <a:buClr>
                <a:srgbClr val="B0D03B"/>
              </a:buClr>
            </a:pP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Izjava upravičenca o drugih že odobrenih sredstvih za isti namen</a:t>
            </a:r>
          </a:p>
          <a:p>
            <a:pPr marL="285750" indent="-285750">
              <a:buClr>
                <a:srgbClr val="B0D03B"/>
              </a:buClr>
            </a:pP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V primeru naložb:</a:t>
            </a:r>
            <a:endPar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742950" lvl="1" indent="-285750">
              <a:buClr>
                <a:srgbClr val="B0D03B"/>
              </a:buClr>
            </a:pPr>
            <a:r>
              <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Datumsko in lokacijsko označene fotografije pred in po izvedbi projekta</a:t>
            </a:r>
          </a:p>
          <a:p>
            <a:pPr marL="742950" lvl="1" indent="-285750">
              <a:buClr>
                <a:srgbClr val="B0D03B"/>
              </a:buClr>
            </a:pPr>
            <a:r>
              <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Dokumentacijo predpisano z Gradbenim zakonom: pravnomočno uporabno dovoljenje, projektna dokumentacija izvedenih del</a:t>
            </a:r>
          </a:p>
          <a:p>
            <a:pPr marL="457200" lvl="1" indent="0">
              <a:spcAft>
                <a:spcPts val="1200"/>
              </a:spcAft>
              <a:buNone/>
            </a:pPr>
            <a:endParaRPr lang="sl-SI"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A6F29854-1115-1677-E770-DF560042FBB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1381231E-B5B8-9726-9F31-288D203A7D39}"/>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cxnSp>
        <p:nvCxnSpPr>
          <p:cNvPr id="22" name="Raven povezovalnik 21">
            <a:extLst>
              <a:ext uri="{FF2B5EF4-FFF2-40B4-BE49-F238E27FC236}">
                <a16:creationId xmlns:a16="http://schemas.microsoft.com/office/drawing/2014/main" id="{A800591F-0EC3-3493-6B3C-330DF30FDF24}"/>
              </a:ext>
            </a:extLst>
          </p:cNvPr>
          <p:cNvCxnSpPr/>
          <p:nvPr/>
        </p:nvCxnSpPr>
        <p:spPr>
          <a:xfrm>
            <a:off x="0" y="91440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cxnSp>
        <p:nvCxnSpPr>
          <p:cNvPr id="25" name="Raven povezovalnik 24">
            <a:extLst>
              <a:ext uri="{FF2B5EF4-FFF2-40B4-BE49-F238E27FC236}">
                <a16:creationId xmlns:a16="http://schemas.microsoft.com/office/drawing/2014/main" id="{8B525BA5-E914-871B-436D-56C70529F691}"/>
              </a:ext>
            </a:extLst>
          </p:cNvPr>
          <p:cNvCxnSpPr/>
          <p:nvPr/>
        </p:nvCxnSpPr>
        <p:spPr>
          <a:xfrm>
            <a:off x="0" y="97155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pic>
        <p:nvPicPr>
          <p:cNvPr id="2" name="Slika 1">
            <a:extLst>
              <a:ext uri="{FF2B5EF4-FFF2-40B4-BE49-F238E27FC236}">
                <a16:creationId xmlns:a16="http://schemas.microsoft.com/office/drawing/2014/main" id="{E36D8F3F-47E2-4753-F97E-4B715CB785F6}"/>
              </a:ext>
            </a:extLst>
          </p:cNvPr>
          <p:cNvPicPr>
            <a:picLocks noChangeAspect="1"/>
          </p:cNvPicPr>
          <p:nvPr/>
        </p:nvPicPr>
        <p:blipFill>
          <a:blip r:embed="rId3"/>
          <a:srcRect l="20670" t="2544" r="23080" b="-6062"/>
          <a:stretch>
            <a:fillRect/>
          </a:stretch>
        </p:blipFill>
        <p:spPr>
          <a:xfrm rot="5400000">
            <a:off x="6232281" y="2231783"/>
            <a:ext cx="5143500" cy="679938"/>
          </a:xfrm>
          <a:prstGeom prst="rect">
            <a:avLst/>
          </a:prstGeom>
        </p:spPr>
      </p:pic>
    </p:spTree>
    <p:extLst>
      <p:ext uri="{BB962C8B-B14F-4D97-AF65-F5344CB8AC3E}">
        <p14:creationId xmlns:p14="http://schemas.microsoft.com/office/powerpoint/2010/main" val="2659471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E9389226-B47D-ED60-0573-77A313A920B3}"/>
            </a:ext>
          </a:extLst>
        </p:cNvPr>
        <p:cNvGrpSpPr/>
        <p:nvPr/>
      </p:nvGrpSpPr>
      <p:grpSpPr>
        <a:xfrm>
          <a:off x="0" y="0"/>
          <a:ext cx="0" cy="0"/>
          <a:chOff x="0" y="0"/>
          <a:chExt cx="0" cy="0"/>
        </a:xfrm>
      </p:grpSpPr>
      <p:sp>
        <p:nvSpPr>
          <p:cNvPr id="117" name="Google Shape;117;p27">
            <a:extLst>
              <a:ext uri="{FF2B5EF4-FFF2-40B4-BE49-F238E27FC236}">
                <a16:creationId xmlns:a16="http://schemas.microsoft.com/office/drawing/2014/main" id="{78A89067-8585-7114-A357-098472867E4A}"/>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l-SI" b="1" dirty="0">
                <a:latin typeface="Calibri" panose="020F0502020204030204" pitchFamily="34" charset="0"/>
                <a:ea typeface="Calibri" panose="020F0502020204030204" pitchFamily="34" charset="0"/>
                <a:cs typeface="Calibri" panose="020F0502020204030204" pitchFamily="34" charset="0"/>
              </a:rPr>
              <a:t>PREDMET SOFINANCIRANJA – SREDSTVA LEADER</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118" name="Google Shape;118;p27">
            <a:extLst>
              <a:ext uri="{FF2B5EF4-FFF2-40B4-BE49-F238E27FC236}">
                <a16:creationId xmlns:a16="http://schemas.microsoft.com/office/drawing/2014/main" id="{546AE72D-0BA5-0905-19F9-162D2D00AEC1}"/>
              </a:ext>
            </a:extLst>
          </p:cNvPr>
          <p:cNvSpPr txBox="1">
            <a:spLocks noGrp="1"/>
          </p:cNvSpPr>
          <p:nvPr>
            <p:ph type="body" idx="1"/>
          </p:nvPr>
        </p:nvSpPr>
        <p:spPr>
          <a:xfrm>
            <a:off x="311700" y="1140306"/>
            <a:ext cx="8520600" cy="1419300"/>
          </a:xfrm>
          <a:prstGeom prst="rect">
            <a:avLst/>
          </a:prstGeom>
          <a:noFill/>
        </p:spPr>
        <p:txBody>
          <a:bodyPr spcFirstLastPara="1" wrap="square" lIns="91425" tIns="91425" rIns="91425" bIns="91425" anchor="t" anchorCtr="0">
            <a:noAutofit/>
          </a:bodyPr>
          <a:lstStyle/>
          <a:p>
            <a:pPr marL="285750" indent="-285750">
              <a:spcAft>
                <a:spcPts val="1200"/>
              </a:spcAft>
            </a:pP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Specifični cilj SC8: „</a:t>
            </a:r>
            <a:r>
              <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spodbujanje zaposlovanja, rasti, enakosti spolov, vključno s participacijo žensk v kmetovanju, socialne vključenosti in lokalnega razvoja na podeželju, vključno s krožnim biogospodarstvom in trajnostnim gozdarstvom“</a:t>
            </a:r>
          </a:p>
          <a:p>
            <a:pPr marL="285750" indent="-285750">
              <a:spcAft>
                <a:spcPts val="1200"/>
              </a:spcAft>
            </a:pP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Celovit in uravnotežen razvoj lokalnega območja po pristop „od spodaj navzgor“</a:t>
            </a:r>
          </a:p>
          <a:p>
            <a:pPr marL="285750" indent="-285750">
              <a:spcAft>
                <a:spcPts val="1200"/>
              </a:spcAft>
            </a:pP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Strategija lokalnega razvoja za lokalno akcijsko skupino LAS Zgornja Gorenjska – BOJA za programsko obdobje 2021-2027</a:t>
            </a:r>
          </a:p>
          <a:p>
            <a:pPr marL="742950" lvl="1" indent="-285750">
              <a:spcAft>
                <a:spcPts val="1200"/>
              </a:spcAft>
            </a:pP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Ukrep A: Podjetno podeželje Zgornje Gorenjske</a:t>
            </a:r>
          </a:p>
          <a:p>
            <a:pPr marL="742950" lvl="1" indent="-285750">
              <a:spcAft>
                <a:spcPts val="1200"/>
              </a:spcAft>
            </a:pP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Ukrep C: Pametno podeželje Zgornje Gorenjske</a:t>
            </a:r>
          </a:p>
          <a:p>
            <a:pPr marL="285750" indent="-285750">
              <a:spcAft>
                <a:spcPts val="1200"/>
              </a:spcAft>
            </a:pP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0" indent="0">
              <a:spcAft>
                <a:spcPts val="1200"/>
              </a:spcAft>
              <a:buNone/>
            </a:pP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457200" lvl="1" indent="0">
              <a:spcAft>
                <a:spcPts val="1200"/>
              </a:spcAft>
              <a:buNone/>
            </a:pPr>
            <a:br>
              <a:rPr lang="sl-SI" dirty="0">
                <a:latin typeface="Calibri" panose="020F0502020204030204" pitchFamily="34" charset="0"/>
                <a:ea typeface="Calibri" panose="020F0502020204030204" pitchFamily="34" charset="0"/>
                <a:cs typeface="Calibri" panose="020F0502020204030204" pitchFamily="34" charset="0"/>
              </a:rPr>
            </a:br>
            <a:endParaRPr lang="sl-SI"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A0BC5AF1-4A97-7035-69DE-2D28AA4F175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FA65D238-1CF4-5F08-32E3-354B26C1EEC9}"/>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20" name="Slika 19">
            <a:extLst>
              <a:ext uri="{FF2B5EF4-FFF2-40B4-BE49-F238E27FC236}">
                <a16:creationId xmlns:a16="http://schemas.microsoft.com/office/drawing/2014/main" id="{E5EDE32D-E82C-0838-1376-25761C846FA5}"/>
              </a:ext>
            </a:extLst>
          </p:cNvPr>
          <p:cNvPicPr>
            <a:picLocks noChangeAspect="1"/>
          </p:cNvPicPr>
          <p:nvPr/>
        </p:nvPicPr>
        <p:blipFill>
          <a:blip r:embed="rId3"/>
          <a:stretch>
            <a:fillRect/>
          </a:stretch>
        </p:blipFill>
        <p:spPr>
          <a:xfrm>
            <a:off x="0" y="4486667"/>
            <a:ext cx="9144000" cy="656833"/>
          </a:xfrm>
          <a:prstGeom prst="rect">
            <a:avLst/>
          </a:prstGeom>
        </p:spPr>
      </p:pic>
      <p:cxnSp>
        <p:nvCxnSpPr>
          <p:cNvPr id="22" name="Raven povezovalnik 21">
            <a:extLst>
              <a:ext uri="{FF2B5EF4-FFF2-40B4-BE49-F238E27FC236}">
                <a16:creationId xmlns:a16="http://schemas.microsoft.com/office/drawing/2014/main" id="{17FB518C-307D-0E5A-9C4B-04FBFC0640D6}"/>
              </a:ext>
            </a:extLst>
          </p:cNvPr>
          <p:cNvCxnSpPr/>
          <p:nvPr/>
        </p:nvCxnSpPr>
        <p:spPr>
          <a:xfrm>
            <a:off x="0" y="91440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cxnSp>
        <p:nvCxnSpPr>
          <p:cNvPr id="25" name="Raven povezovalnik 24">
            <a:extLst>
              <a:ext uri="{FF2B5EF4-FFF2-40B4-BE49-F238E27FC236}">
                <a16:creationId xmlns:a16="http://schemas.microsoft.com/office/drawing/2014/main" id="{C09948E6-C0A7-6961-994A-771C9F396CFC}"/>
              </a:ext>
            </a:extLst>
          </p:cNvPr>
          <p:cNvCxnSpPr/>
          <p:nvPr/>
        </p:nvCxnSpPr>
        <p:spPr>
          <a:xfrm>
            <a:off x="0" y="97155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0226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5BDE4106-CA1F-F57A-6669-4CC263FC0523}"/>
            </a:ext>
          </a:extLst>
        </p:cNvPr>
        <p:cNvGrpSpPr/>
        <p:nvPr/>
      </p:nvGrpSpPr>
      <p:grpSpPr>
        <a:xfrm>
          <a:off x="0" y="0"/>
          <a:ext cx="0" cy="0"/>
          <a:chOff x="0" y="0"/>
          <a:chExt cx="0" cy="0"/>
        </a:xfrm>
      </p:grpSpPr>
      <p:sp>
        <p:nvSpPr>
          <p:cNvPr id="117" name="Google Shape;117;p27">
            <a:extLst>
              <a:ext uri="{FF2B5EF4-FFF2-40B4-BE49-F238E27FC236}">
                <a16:creationId xmlns:a16="http://schemas.microsoft.com/office/drawing/2014/main" id="{02A1D21B-3C8A-A23F-24AE-CA2CE0506B26}"/>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l-SI" b="1" dirty="0">
                <a:latin typeface="Calibri" panose="020F0502020204030204" pitchFamily="34" charset="0"/>
                <a:ea typeface="Calibri" panose="020F0502020204030204" pitchFamily="34" charset="0"/>
                <a:cs typeface="Calibri" panose="020F0502020204030204" pitchFamily="34" charset="0"/>
              </a:rPr>
              <a:t>PRILOGE ZAHTEVKA ZA NEINVESTICIJSKI PROJEKT</a:t>
            </a:r>
          </a:p>
        </p:txBody>
      </p:sp>
      <p:sp>
        <p:nvSpPr>
          <p:cNvPr id="118" name="Google Shape;118;p27">
            <a:extLst>
              <a:ext uri="{FF2B5EF4-FFF2-40B4-BE49-F238E27FC236}">
                <a16:creationId xmlns:a16="http://schemas.microsoft.com/office/drawing/2014/main" id="{AB827AB1-0BD2-B6B8-67E4-A1BAD683B3CC}"/>
              </a:ext>
            </a:extLst>
          </p:cNvPr>
          <p:cNvSpPr txBox="1">
            <a:spLocks noGrp="1"/>
          </p:cNvSpPr>
          <p:nvPr>
            <p:ph type="body" idx="1"/>
          </p:nvPr>
        </p:nvSpPr>
        <p:spPr>
          <a:xfrm>
            <a:off x="311700" y="1017725"/>
            <a:ext cx="8192183" cy="3639851"/>
          </a:xfrm>
          <a:prstGeom prst="rect">
            <a:avLst/>
          </a:prstGeom>
          <a:noFill/>
        </p:spPr>
        <p:txBody>
          <a:bodyPr spcFirstLastPara="1" wrap="square" lIns="91425" tIns="91425" rIns="91425" bIns="91425" numCol="1" anchor="t" anchorCtr="0">
            <a:noAutofit/>
          </a:bodyPr>
          <a:lstStyle/>
          <a:p>
            <a:pPr marL="285750" indent="-285750">
              <a:spcAft>
                <a:spcPts val="600"/>
              </a:spcAft>
              <a:buClr>
                <a:srgbClr val="B0D03B"/>
              </a:buClr>
            </a:pP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Upravičene </a:t>
            </a:r>
            <a:r>
              <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pravne podlage </a:t>
            </a: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za stroške dela:</a:t>
            </a:r>
          </a:p>
          <a:p>
            <a:pPr marL="742950" lvl="1" indent="-285750">
              <a:spcAft>
                <a:spcPts val="600"/>
              </a:spcAft>
              <a:buClr>
                <a:srgbClr val="B0D03B"/>
              </a:buClr>
            </a:pPr>
            <a:r>
              <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Pogodba o zaposlitvi (s prerazporeditvijo na projekt)	</a:t>
            </a:r>
          </a:p>
          <a:p>
            <a:pPr marL="742950" lvl="1" indent="-285750">
              <a:spcAft>
                <a:spcPts val="600"/>
              </a:spcAft>
              <a:buClr>
                <a:srgbClr val="B0D03B"/>
              </a:buClr>
            </a:pPr>
            <a:r>
              <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Avtorska pogodba (vezano na projekt)	</a:t>
            </a:r>
          </a:p>
          <a:p>
            <a:pPr marL="742950" lvl="1" indent="-285750">
              <a:spcAft>
                <a:spcPts val="600"/>
              </a:spcAft>
              <a:buClr>
                <a:srgbClr val="B0D03B"/>
              </a:buClr>
            </a:pPr>
            <a:r>
              <a:rPr lang="sl-SI" sz="1200" dirty="0" err="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Podjemna</a:t>
            </a:r>
            <a:r>
              <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pogodba (vezano na projekt)	</a:t>
            </a:r>
          </a:p>
          <a:p>
            <a:pPr marL="742950" lvl="1" indent="-285750">
              <a:spcAft>
                <a:spcPts val="600"/>
              </a:spcAft>
              <a:buClr>
                <a:srgbClr val="B0D03B"/>
              </a:buClr>
            </a:pPr>
            <a:r>
              <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S.P.: sklep o vpisu v poslovni register AJPES 	</a:t>
            </a:r>
          </a:p>
          <a:p>
            <a:pPr marL="742950" lvl="1" indent="-285750">
              <a:spcAft>
                <a:spcPts val="600"/>
              </a:spcAft>
              <a:buClr>
                <a:srgbClr val="B0D03B"/>
              </a:buClr>
            </a:pPr>
            <a:r>
              <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Prostovoljsko delo: Vpis v Vpisnik prostovoljskih organizacij in org. s prostovoljskim programom –   Pogodba o prostovoljnem delu - dogovor med prostovoljcem in organizacijo. </a:t>
            </a:r>
          </a:p>
          <a:p>
            <a:pPr marL="742950" lvl="1" indent="-285750">
              <a:spcAft>
                <a:spcPts val="600"/>
              </a:spcAft>
              <a:buClr>
                <a:srgbClr val="B0D03B"/>
              </a:buClr>
            </a:pPr>
            <a:r>
              <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Kmetje: Kmetija mora biti vpisana v RKG, kjer pridobi KMG-MID številko v skladu s Pravilnikom o RKG. Urno postavko za kmeta se uporablja za nosilca KMG-MID in družinske člane, ki so vpisani v RKG.</a:t>
            </a:r>
          </a:p>
          <a:p>
            <a:pPr marL="285750" indent="-285750">
              <a:spcAft>
                <a:spcPts val="600"/>
              </a:spcAft>
              <a:buClr>
                <a:srgbClr val="B0D03B"/>
              </a:buClr>
            </a:pPr>
            <a:r>
              <a:rPr lang="sl-SI" b="1" dirty="0" err="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Časovnice</a:t>
            </a:r>
            <a:r>
              <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in dokazila o izvedenih aktivnostih</a:t>
            </a:r>
          </a:p>
          <a:p>
            <a:pPr marL="285750" indent="-285750">
              <a:spcAft>
                <a:spcPts val="600"/>
              </a:spcAft>
              <a:buClr>
                <a:srgbClr val="B0D03B"/>
              </a:buClr>
            </a:pPr>
            <a:r>
              <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Dokazila o označevanju vira sofinanciranja</a:t>
            </a:r>
          </a:p>
          <a:p>
            <a:pPr marL="285750" indent="-285750">
              <a:spcAft>
                <a:spcPts val="600"/>
              </a:spcAft>
              <a:buClr>
                <a:srgbClr val="B0D03B"/>
              </a:buClr>
            </a:pPr>
            <a:r>
              <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Fotografije in druga dokazila</a:t>
            </a:r>
          </a:p>
          <a:p>
            <a:pPr marL="285750" indent="-285750">
              <a:spcAft>
                <a:spcPts val="600"/>
              </a:spcAft>
              <a:buClr>
                <a:srgbClr val="B0D03B"/>
              </a:buClr>
            </a:pPr>
            <a:r>
              <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Izjavo upravičenca o drugih že odobrenih sredstvih za isti namen</a:t>
            </a:r>
          </a:p>
          <a:p>
            <a:pPr marL="457200" lvl="1" indent="0">
              <a:spcAft>
                <a:spcPts val="1200"/>
              </a:spcAft>
              <a:buNone/>
            </a:pPr>
            <a:endParaRPr lang="sl-SI"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42EEE2CE-E983-B6E0-9D0D-A78091A477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79627187-68B6-E926-05DB-2879AFAFF68A}"/>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cxnSp>
        <p:nvCxnSpPr>
          <p:cNvPr id="22" name="Raven povezovalnik 21">
            <a:extLst>
              <a:ext uri="{FF2B5EF4-FFF2-40B4-BE49-F238E27FC236}">
                <a16:creationId xmlns:a16="http://schemas.microsoft.com/office/drawing/2014/main" id="{A3EF7D43-6D16-9D66-776A-8299CE4D22F6}"/>
              </a:ext>
            </a:extLst>
          </p:cNvPr>
          <p:cNvCxnSpPr/>
          <p:nvPr/>
        </p:nvCxnSpPr>
        <p:spPr>
          <a:xfrm>
            <a:off x="0" y="91440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cxnSp>
        <p:nvCxnSpPr>
          <p:cNvPr id="25" name="Raven povezovalnik 24">
            <a:extLst>
              <a:ext uri="{FF2B5EF4-FFF2-40B4-BE49-F238E27FC236}">
                <a16:creationId xmlns:a16="http://schemas.microsoft.com/office/drawing/2014/main" id="{0FA98934-D4F9-19E2-F787-BD860F91C78B}"/>
              </a:ext>
            </a:extLst>
          </p:cNvPr>
          <p:cNvCxnSpPr/>
          <p:nvPr/>
        </p:nvCxnSpPr>
        <p:spPr>
          <a:xfrm>
            <a:off x="0" y="97155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
        <p:nvSpPr>
          <p:cNvPr id="2" name="PoljeZBesedilom 1">
            <a:extLst>
              <a:ext uri="{FF2B5EF4-FFF2-40B4-BE49-F238E27FC236}">
                <a16:creationId xmlns:a16="http://schemas.microsoft.com/office/drawing/2014/main" id="{8D9C4AF2-D7DE-B71E-4DED-207F9A3F5DBB}"/>
              </a:ext>
            </a:extLst>
          </p:cNvPr>
          <p:cNvSpPr txBox="1"/>
          <p:nvPr/>
        </p:nvSpPr>
        <p:spPr>
          <a:xfrm>
            <a:off x="5200073" y="1134427"/>
            <a:ext cx="3303810" cy="1384995"/>
          </a:xfrm>
          <a:prstGeom prst="rect">
            <a:avLst/>
          </a:prstGeom>
          <a:noFill/>
          <a:ln w="38100">
            <a:solidFill>
              <a:srgbClr val="B0D03B"/>
            </a:solidFill>
          </a:ln>
        </p:spPr>
        <p:txBody>
          <a:bodyPr wrap="square" rtlCol="0">
            <a:spAutoFit/>
          </a:bodyPr>
          <a:lstStyle/>
          <a:p>
            <a:r>
              <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Stroškov iz pavšala </a:t>
            </a: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(postopek izbire izvajalca, račun, potrdilo o plačilu) ni potrebno dokazovati. Potrebno pa je dokazati izvedene aktivnosti s podpornimi dokazili (npr. fotografije, liste prisotnosti, zloženka, *.</a:t>
            </a:r>
            <a:r>
              <a:rPr lang="sl-SI" dirty="0" err="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ppt</a:t>
            </a: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 predstavitve, filmčki …).</a:t>
            </a:r>
          </a:p>
        </p:txBody>
      </p:sp>
      <p:pic>
        <p:nvPicPr>
          <p:cNvPr id="3" name="Slika 2">
            <a:extLst>
              <a:ext uri="{FF2B5EF4-FFF2-40B4-BE49-F238E27FC236}">
                <a16:creationId xmlns:a16="http://schemas.microsoft.com/office/drawing/2014/main" id="{1832608C-49BB-4B83-39CD-B227DB5B3DBB}"/>
              </a:ext>
            </a:extLst>
          </p:cNvPr>
          <p:cNvPicPr>
            <a:picLocks noChangeAspect="1"/>
          </p:cNvPicPr>
          <p:nvPr/>
        </p:nvPicPr>
        <p:blipFill>
          <a:blip r:embed="rId3"/>
          <a:srcRect l="20670" t="2544" r="23080" b="-6062"/>
          <a:stretch>
            <a:fillRect/>
          </a:stretch>
        </p:blipFill>
        <p:spPr>
          <a:xfrm rot="5400000">
            <a:off x="6232281" y="2231783"/>
            <a:ext cx="5143500" cy="679938"/>
          </a:xfrm>
          <a:prstGeom prst="rect">
            <a:avLst/>
          </a:prstGeom>
        </p:spPr>
      </p:pic>
    </p:spTree>
    <p:extLst>
      <p:ext uri="{BB962C8B-B14F-4D97-AF65-F5344CB8AC3E}">
        <p14:creationId xmlns:p14="http://schemas.microsoft.com/office/powerpoint/2010/main" val="15793130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B0D03B"/>
        </a:solidFill>
        <a:effectLst/>
      </p:bgPr>
    </p:bg>
    <p:spTree>
      <p:nvGrpSpPr>
        <p:cNvPr id="1" name="Shape 128">
          <a:extLst>
            <a:ext uri="{FF2B5EF4-FFF2-40B4-BE49-F238E27FC236}">
              <a16:creationId xmlns:a16="http://schemas.microsoft.com/office/drawing/2014/main" id="{23A9F69E-4ECB-977C-1D4E-B48A4DB01E8A}"/>
            </a:ext>
          </a:extLst>
        </p:cNvPr>
        <p:cNvGrpSpPr/>
        <p:nvPr/>
      </p:nvGrpSpPr>
      <p:grpSpPr>
        <a:xfrm>
          <a:off x="0" y="0"/>
          <a:ext cx="0" cy="0"/>
          <a:chOff x="0" y="0"/>
          <a:chExt cx="0" cy="0"/>
        </a:xfrm>
      </p:grpSpPr>
      <p:sp>
        <p:nvSpPr>
          <p:cNvPr id="129" name="Google Shape;129;p28">
            <a:extLst>
              <a:ext uri="{FF2B5EF4-FFF2-40B4-BE49-F238E27FC236}">
                <a16:creationId xmlns:a16="http://schemas.microsoft.com/office/drawing/2014/main" id="{FD71A152-F3B3-6DE9-043F-212C0EC1F4D6}"/>
              </a:ext>
            </a:extLst>
          </p:cNvPr>
          <p:cNvSpPr txBox="1">
            <a:spLocks noGrp="1"/>
          </p:cNvSpPr>
          <p:nvPr>
            <p:ph type="title"/>
          </p:nvPr>
        </p:nvSpPr>
        <p:spPr>
          <a:xfrm>
            <a:off x="491623" y="2289330"/>
            <a:ext cx="3676201" cy="755700"/>
          </a:xfrm>
          <a:prstGeom prst="rect">
            <a:avLst/>
          </a:prstGeom>
        </p:spPr>
        <p:txBody>
          <a:bodyPr spcFirstLastPara="1" wrap="square" lIns="0" tIns="91425" rIns="91425" bIns="91425" anchor="b" anchorCtr="0">
            <a:noAutofit/>
          </a:bodyPr>
          <a:lstStyle/>
          <a:p>
            <a:pPr lvl="0"/>
            <a:r>
              <a:rPr lang="sl-SI" sz="3200" b="1" dirty="0">
                <a:latin typeface="Calibri" panose="020F0502020204030204" pitchFamily="34" charset="0"/>
                <a:ea typeface="Calibri" panose="020F0502020204030204" pitchFamily="34" charset="0"/>
                <a:cs typeface="Calibri" panose="020F0502020204030204" pitchFamily="34" charset="0"/>
              </a:rPr>
              <a:t>RAZLIKE MED SKLADOMA IN JAVNIMA POZIVOMA ESRR IN EKSRP</a:t>
            </a:r>
            <a:endParaRPr sz="3200" b="1" dirty="0">
              <a:latin typeface="Calibri" panose="020F0502020204030204" pitchFamily="34" charset="0"/>
              <a:ea typeface="Calibri" panose="020F0502020204030204" pitchFamily="34" charset="0"/>
              <a:cs typeface="Calibri" panose="020F0502020204030204" pitchFamily="34" charset="0"/>
            </a:endParaRPr>
          </a:p>
        </p:txBody>
      </p:sp>
      <p:pic>
        <p:nvPicPr>
          <p:cNvPr id="131" name="Google Shape;131;p28" title="Špik.jpg">
            <a:extLst>
              <a:ext uri="{FF2B5EF4-FFF2-40B4-BE49-F238E27FC236}">
                <a16:creationId xmlns:a16="http://schemas.microsoft.com/office/drawing/2014/main" id="{F0C111AD-1283-A6AF-DD10-052CDFD38742}"/>
              </a:ext>
            </a:extLst>
          </p:cNvPr>
          <p:cNvPicPr preferRelativeResize="0"/>
          <p:nvPr/>
        </p:nvPicPr>
        <p:blipFill>
          <a:blip r:embed="rId3">
            <a:alphaModFix/>
          </a:blip>
          <a:stretch>
            <a:fillRect/>
          </a:stretch>
        </p:blipFill>
        <p:spPr>
          <a:xfrm>
            <a:off x="5344148" y="0"/>
            <a:ext cx="3799850" cy="5143501"/>
          </a:xfrm>
          <a:prstGeom prst="rect">
            <a:avLst/>
          </a:prstGeom>
          <a:noFill/>
          <a:ln>
            <a:noFill/>
          </a:ln>
        </p:spPr>
      </p:pic>
    </p:spTree>
    <p:extLst>
      <p:ext uri="{BB962C8B-B14F-4D97-AF65-F5344CB8AC3E}">
        <p14:creationId xmlns:p14="http://schemas.microsoft.com/office/powerpoint/2010/main" val="22022643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CB2AC107-2447-343C-96C0-7A1D7923D762}"/>
            </a:ext>
          </a:extLst>
        </p:cNvPr>
        <p:cNvGrpSpPr/>
        <p:nvPr/>
      </p:nvGrpSpPr>
      <p:grpSpPr>
        <a:xfrm>
          <a:off x="0" y="0"/>
          <a:ext cx="0" cy="0"/>
          <a:chOff x="0" y="0"/>
          <a:chExt cx="0" cy="0"/>
        </a:xfrm>
      </p:grpSpPr>
      <p:sp>
        <p:nvSpPr>
          <p:cNvPr id="17" name="Rectangle 2">
            <a:extLst>
              <a:ext uri="{FF2B5EF4-FFF2-40B4-BE49-F238E27FC236}">
                <a16:creationId xmlns:a16="http://schemas.microsoft.com/office/drawing/2014/main" id="{3B326463-0224-D058-B33E-18E9CBD4E9F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6895668E-3495-4F75-AFD3-3DBCB5443F83}"/>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20" name="Slika 19">
            <a:extLst>
              <a:ext uri="{FF2B5EF4-FFF2-40B4-BE49-F238E27FC236}">
                <a16:creationId xmlns:a16="http://schemas.microsoft.com/office/drawing/2014/main" id="{9AD9A270-FA28-DE34-645F-435677AEDDA6}"/>
              </a:ext>
            </a:extLst>
          </p:cNvPr>
          <p:cNvPicPr>
            <a:picLocks noChangeAspect="1"/>
          </p:cNvPicPr>
          <p:nvPr/>
        </p:nvPicPr>
        <p:blipFill>
          <a:blip r:embed="rId3"/>
          <a:stretch>
            <a:fillRect/>
          </a:stretch>
        </p:blipFill>
        <p:spPr>
          <a:xfrm>
            <a:off x="0" y="4602480"/>
            <a:ext cx="9144000" cy="656833"/>
          </a:xfrm>
          <a:prstGeom prst="rect">
            <a:avLst/>
          </a:prstGeom>
        </p:spPr>
      </p:pic>
      <p:graphicFrame>
        <p:nvGraphicFramePr>
          <p:cNvPr id="2" name="Tabela 1">
            <a:extLst>
              <a:ext uri="{FF2B5EF4-FFF2-40B4-BE49-F238E27FC236}">
                <a16:creationId xmlns:a16="http://schemas.microsoft.com/office/drawing/2014/main" id="{46D49C4B-D44D-AE83-4152-C1DA5A0FDEFA}"/>
              </a:ext>
            </a:extLst>
          </p:cNvPr>
          <p:cNvGraphicFramePr>
            <a:graphicFrameLocks noGrp="1"/>
          </p:cNvGraphicFramePr>
          <p:nvPr>
            <p:extLst>
              <p:ext uri="{D42A27DB-BD31-4B8C-83A1-F6EECF244321}">
                <p14:modId xmlns:p14="http://schemas.microsoft.com/office/powerpoint/2010/main" val="3215805945"/>
              </p:ext>
            </p:extLst>
          </p:nvPr>
        </p:nvGraphicFramePr>
        <p:xfrm>
          <a:off x="0" y="0"/>
          <a:ext cx="9143999" cy="4236720"/>
        </p:xfrm>
        <a:graphic>
          <a:graphicData uri="http://schemas.openxmlformats.org/drawingml/2006/table">
            <a:tbl>
              <a:tblPr firstRow="1" bandRow="1">
                <a:tableStyleId>{5C22544A-7EE6-4342-B048-85BDC9FD1C3A}</a:tableStyleId>
              </a:tblPr>
              <a:tblGrid>
                <a:gridCol w="1913467">
                  <a:extLst>
                    <a:ext uri="{9D8B030D-6E8A-4147-A177-3AD203B41FA5}">
                      <a16:colId xmlns:a16="http://schemas.microsoft.com/office/drawing/2014/main" val="28167633"/>
                    </a:ext>
                  </a:extLst>
                </a:gridCol>
                <a:gridCol w="3471333">
                  <a:extLst>
                    <a:ext uri="{9D8B030D-6E8A-4147-A177-3AD203B41FA5}">
                      <a16:colId xmlns:a16="http://schemas.microsoft.com/office/drawing/2014/main" val="4211750768"/>
                    </a:ext>
                  </a:extLst>
                </a:gridCol>
                <a:gridCol w="3759199">
                  <a:extLst>
                    <a:ext uri="{9D8B030D-6E8A-4147-A177-3AD203B41FA5}">
                      <a16:colId xmlns:a16="http://schemas.microsoft.com/office/drawing/2014/main" val="2283645793"/>
                    </a:ext>
                  </a:extLst>
                </a:gridCol>
              </a:tblGrid>
              <a:tr h="281756">
                <a:tc>
                  <a:txBody>
                    <a:bodyPr/>
                    <a:lstStyle/>
                    <a:p>
                      <a:endParaRPr lang="sl-SI" dirty="0">
                        <a:latin typeface="Calibri" panose="020F0502020204030204" pitchFamily="34" charset="0"/>
                        <a:ea typeface="Calibri" panose="020F0502020204030204" pitchFamily="34" charset="0"/>
                        <a:cs typeface="Calibri" panose="020F0502020204030204" pitchFamily="34" charset="0"/>
                      </a:endParaRPr>
                    </a:p>
                  </a:txBody>
                  <a:tcPr>
                    <a:solidFill>
                      <a:srgbClr val="B0D03B"/>
                    </a:solidFill>
                  </a:tcPr>
                </a:tc>
                <a:tc>
                  <a:txBody>
                    <a:bodyPr/>
                    <a:lstStyle/>
                    <a:p>
                      <a:r>
                        <a:rPr lang="sl-SI" dirty="0">
                          <a:latin typeface="Calibri" panose="020F0502020204030204" pitchFamily="34" charset="0"/>
                          <a:ea typeface="Calibri" panose="020F0502020204030204" pitchFamily="34" charset="0"/>
                          <a:cs typeface="Calibri" panose="020F0502020204030204" pitchFamily="34" charset="0"/>
                        </a:rPr>
                        <a:t>EKSRP</a:t>
                      </a:r>
                    </a:p>
                  </a:txBody>
                  <a:tcPr>
                    <a:solidFill>
                      <a:srgbClr val="B0D03B"/>
                    </a:solidFill>
                  </a:tcPr>
                </a:tc>
                <a:tc>
                  <a:txBody>
                    <a:bodyPr/>
                    <a:lstStyle/>
                    <a:p>
                      <a:r>
                        <a:rPr lang="sl-SI" dirty="0">
                          <a:latin typeface="Calibri" panose="020F0502020204030204" pitchFamily="34" charset="0"/>
                          <a:ea typeface="Calibri" panose="020F0502020204030204" pitchFamily="34" charset="0"/>
                          <a:cs typeface="Calibri" panose="020F0502020204030204" pitchFamily="34" charset="0"/>
                        </a:rPr>
                        <a:t>ESRR</a:t>
                      </a:r>
                    </a:p>
                  </a:txBody>
                  <a:tcPr>
                    <a:solidFill>
                      <a:srgbClr val="B0D03B"/>
                    </a:solidFill>
                  </a:tcPr>
                </a:tc>
                <a:extLst>
                  <a:ext uri="{0D108BD9-81ED-4DB2-BD59-A6C34878D82A}">
                    <a16:rowId xmlns:a16="http://schemas.microsoft.com/office/drawing/2014/main" val="718885199"/>
                  </a:ext>
                </a:extLst>
              </a:tr>
              <a:tr h="886373">
                <a:tc>
                  <a:txBody>
                    <a:bodyPr/>
                    <a:lstStyle/>
                    <a:p>
                      <a:r>
                        <a:rPr lang="sl-SI" sz="1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VSEBINA</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4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Arial"/>
                        </a:rPr>
                        <a:t>Specifični cilj intervencije LEADER – SC8: </a:t>
                      </a:r>
                      <a:r>
                        <a:rPr lang="sl-SI" sz="1400" b="1" i="1"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Arial"/>
                        </a:rPr>
                        <a:t>»spodbujanje zaposlovanja, rasti, enakosti spolov, vključno s participacijo žensk v kmetovanju, socialne vključenosti in lokalnega razvoja na podeželju, vključno s krožnim biogospodarstvom in trajnostnim gozdarstvom«</a:t>
                      </a:r>
                      <a:r>
                        <a:rPr lang="sl-SI" sz="14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Arial"/>
                        </a:rPr>
                        <a:t> ter ostalim specifičnim ciljem SN SKP 2023-2027.</a:t>
                      </a:r>
                    </a:p>
                    <a:p>
                      <a:endParaRPr lang="sl-SI" sz="1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a:txBody>
                  <a:tcPr/>
                </a:tc>
                <a:tc>
                  <a:txBody>
                    <a:bodyPr/>
                    <a:lstStyle/>
                    <a:p>
                      <a:endParaRPr lang="sl-SI" sz="1400" b="0" i="0" u="none" strike="noStrike" cap="none" baseline="0"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a:p>
                      <a:r>
                        <a:rPr lang="sl-SI" sz="14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Arial"/>
                        </a:rPr>
                        <a:t>Specifični cilj intervencije CLLD RSO5.2: »</a:t>
                      </a:r>
                      <a:r>
                        <a:rPr lang="sl-SI" sz="1400" b="1" i="1"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Arial"/>
                        </a:rPr>
                        <a:t>Spodbujanje celostnega in vključujočega socialnega, gospodarskega in okoljskega lokalnega razvoja, kulture, naravne dediščine, trajnostnega turizma in varnosti na območjih, ki niso mestna območja«.</a:t>
                      </a:r>
                      <a:r>
                        <a:rPr lang="sl-SI" sz="1400" b="0" i="0" u="none" strike="noStrike" cap="none" baseline="0"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	</a:t>
                      </a:r>
                    </a:p>
                    <a:p>
                      <a:pPr>
                        <a:lnSpc>
                          <a:spcPct val="107000"/>
                        </a:lnSpc>
                        <a:spcAft>
                          <a:spcPts val="800"/>
                        </a:spcAft>
                        <a:buNone/>
                      </a:pPr>
                      <a:endParaRPr lang="sl-SI" sz="1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a:txBody>
                  <a:tcPr marL="68580" marR="68580" marT="0" marB="0"/>
                </a:tc>
                <a:extLst>
                  <a:ext uri="{0D108BD9-81ED-4DB2-BD59-A6C34878D82A}">
                    <a16:rowId xmlns:a16="http://schemas.microsoft.com/office/drawing/2014/main" val="3354422512"/>
                  </a:ext>
                </a:extLst>
              </a:tr>
              <a:tr h="886373">
                <a:tc>
                  <a:txBody>
                    <a:bodyPr/>
                    <a:lstStyle/>
                    <a:p>
                      <a:r>
                        <a:rPr lang="sl-SI" sz="1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TOLMAČENJE INVESTICIJSKIH PROJEKTOV</a:t>
                      </a:r>
                    </a:p>
                  </a:txBody>
                  <a:tcPr/>
                </a:tc>
                <a:tc>
                  <a:txBody>
                    <a:bodyPr/>
                    <a:lstStyle/>
                    <a:p>
                      <a:endParaRPr lang="sl-SI" sz="1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a:txBody>
                  <a:tcPr/>
                </a:tc>
                <a:tc>
                  <a:txBody>
                    <a:bodyPr/>
                    <a:lstStyle/>
                    <a:p>
                      <a:r>
                        <a:rPr lang="sl-SI" sz="14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Arial"/>
                        </a:rPr>
                        <a:t>Pri investicijskih projektih je </a:t>
                      </a:r>
                      <a:r>
                        <a:rPr lang="sl-SI" sz="1400" b="1"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Arial"/>
                        </a:rPr>
                        <a:t>pogoj, da vključujejo naložbo oz. investicijo</a:t>
                      </a:r>
                      <a:r>
                        <a:rPr lang="sl-SI" sz="14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Arial"/>
                        </a:rPr>
                        <a:t> in v kolikor neposredno povezano z naložbo tudi stroške zunanjih izvajalcev. Če iz vsebine oz. aktivnosti, ciljev projekta izhaja, da so storitve zunanjih izvajalcev povezane z dobavo opreme, blaga in ostalih podpornih aktivnosti vezanih na investicijo oz. naložbo, potem je takšen projekt investicijske narave.  </a:t>
                      </a:r>
                    </a:p>
                  </a:txBody>
                  <a:tcPr marL="68580" marR="68580" marT="0" marB="0"/>
                </a:tc>
                <a:extLst>
                  <a:ext uri="{0D108BD9-81ED-4DB2-BD59-A6C34878D82A}">
                    <a16:rowId xmlns:a16="http://schemas.microsoft.com/office/drawing/2014/main" val="1450893377"/>
                  </a:ext>
                </a:extLst>
              </a:tr>
            </a:tbl>
          </a:graphicData>
        </a:graphic>
      </p:graphicFrame>
    </p:spTree>
    <p:extLst>
      <p:ext uri="{BB962C8B-B14F-4D97-AF65-F5344CB8AC3E}">
        <p14:creationId xmlns:p14="http://schemas.microsoft.com/office/powerpoint/2010/main" val="25684889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8C734F84-1591-6E41-546A-03197CA2E33D}"/>
            </a:ext>
          </a:extLst>
        </p:cNvPr>
        <p:cNvGrpSpPr/>
        <p:nvPr/>
      </p:nvGrpSpPr>
      <p:grpSpPr>
        <a:xfrm>
          <a:off x="0" y="0"/>
          <a:ext cx="0" cy="0"/>
          <a:chOff x="0" y="0"/>
          <a:chExt cx="0" cy="0"/>
        </a:xfrm>
      </p:grpSpPr>
      <p:sp>
        <p:nvSpPr>
          <p:cNvPr id="17" name="Rectangle 2">
            <a:extLst>
              <a:ext uri="{FF2B5EF4-FFF2-40B4-BE49-F238E27FC236}">
                <a16:creationId xmlns:a16="http://schemas.microsoft.com/office/drawing/2014/main" id="{D8FDB4E9-C35B-3349-A16D-6C9A94DD3AE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F9DDD8A1-FBD2-F856-5030-F3F0BE41FF60}"/>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20" name="Slika 19">
            <a:extLst>
              <a:ext uri="{FF2B5EF4-FFF2-40B4-BE49-F238E27FC236}">
                <a16:creationId xmlns:a16="http://schemas.microsoft.com/office/drawing/2014/main" id="{4F6B9989-8198-3C96-E12D-7EACAF8B16FE}"/>
              </a:ext>
            </a:extLst>
          </p:cNvPr>
          <p:cNvPicPr>
            <a:picLocks noChangeAspect="1"/>
          </p:cNvPicPr>
          <p:nvPr/>
        </p:nvPicPr>
        <p:blipFill>
          <a:blip r:embed="rId3"/>
          <a:stretch>
            <a:fillRect/>
          </a:stretch>
        </p:blipFill>
        <p:spPr>
          <a:xfrm>
            <a:off x="0" y="4451738"/>
            <a:ext cx="9144000" cy="656833"/>
          </a:xfrm>
          <a:prstGeom prst="rect">
            <a:avLst/>
          </a:prstGeom>
        </p:spPr>
      </p:pic>
      <p:graphicFrame>
        <p:nvGraphicFramePr>
          <p:cNvPr id="2" name="Tabela 1">
            <a:extLst>
              <a:ext uri="{FF2B5EF4-FFF2-40B4-BE49-F238E27FC236}">
                <a16:creationId xmlns:a16="http://schemas.microsoft.com/office/drawing/2014/main" id="{B2F7E68A-673E-AC64-56A8-90D264094495}"/>
              </a:ext>
            </a:extLst>
          </p:cNvPr>
          <p:cNvGraphicFramePr>
            <a:graphicFrameLocks noGrp="1"/>
          </p:cNvGraphicFramePr>
          <p:nvPr>
            <p:extLst>
              <p:ext uri="{D42A27DB-BD31-4B8C-83A1-F6EECF244321}">
                <p14:modId xmlns:p14="http://schemas.microsoft.com/office/powerpoint/2010/main" val="3637485329"/>
              </p:ext>
            </p:extLst>
          </p:nvPr>
        </p:nvGraphicFramePr>
        <p:xfrm>
          <a:off x="-1" y="0"/>
          <a:ext cx="9144000" cy="4495800"/>
        </p:xfrm>
        <a:graphic>
          <a:graphicData uri="http://schemas.openxmlformats.org/drawingml/2006/table">
            <a:tbl>
              <a:tblPr firstRow="1" bandRow="1">
                <a:tableStyleId>{5C22544A-7EE6-4342-B048-85BDC9FD1C3A}</a:tableStyleId>
              </a:tblPr>
              <a:tblGrid>
                <a:gridCol w="1913468">
                  <a:extLst>
                    <a:ext uri="{9D8B030D-6E8A-4147-A177-3AD203B41FA5}">
                      <a16:colId xmlns:a16="http://schemas.microsoft.com/office/drawing/2014/main" val="28167633"/>
                    </a:ext>
                  </a:extLst>
                </a:gridCol>
                <a:gridCol w="3471333">
                  <a:extLst>
                    <a:ext uri="{9D8B030D-6E8A-4147-A177-3AD203B41FA5}">
                      <a16:colId xmlns:a16="http://schemas.microsoft.com/office/drawing/2014/main" val="4211750768"/>
                    </a:ext>
                  </a:extLst>
                </a:gridCol>
                <a:gridCol w="3759199">
                  <a:extLst>
                    <a:ext uri="{9D8B030D-6E8A-4147-A177-3AD203B41FA5}">
                      <a16:colId xmlns:a16="http://schemas.microsoft.com/office/drawing/2014/main" val="2283645793"/>
                    </a:ext>
                  </a:extLst>
                </a:gridCol>
              </a:tblGrid>
              <a:tr h="381000">
                <a:tc>
                  <a:txBody>
                    <a:bodyPr/>
                    <a:lstStyle/>
                    <a:p>
                      <a:endParaRPr lang="sl-SI" dirty="0">
                        <a:latin typeface="Calibri" panose="020F0502020204030204" pitchFamily="34" charset="0"/>
                        <a:ea typeface="Calibri" panose="020F0502020204030204" pitchFamily="34" charset="0"/>
                        <a:cs typeface="Calibri" panose="020F0502020204030204" pitchFamily="34" charset="0"/>
                      </a:endParaRPr>
                    </a:p>
                  </a:txBody>
                  <a:tcPr>
                    <a:solidFill>
                      <a:srgbClr val="B0D03B"/>
                    </a:solidFill>
                  </a:tcPr>
                </a:tc>
                <a:tc>
                  <a:txBody>
                    <a:bodyPr/>
                    <a:lstStyle/>
                    <a:p>
                      <a:r>
                        <a:rPr lang="sl-SI" dirty="0">
                          <a:latin typeface="Calibri" panose="020F0502020204030204" pitchFamily="34" charset="0"/>
                          <a:ea typeface="Calibri" panose="020F0502020204030204" pitchFamily="34" charset="0"/>
                          <a:cs typeface="Calibri" panose="020F0502020204030204" pitchFamily="34" charset="0"/>
                        </a:rPr>
                        <a:t>EKSRP - ARSKTRP</a:t>
                      </a:r>
                    </a:p>
                  </a:txBody>
                  <a:tcPr>
                    <a:solidFill>
                      <a:srgbClr val="B0D03B"/>
                    </a:solidFill>
                  </a:tcPr>
                </a:tc>
                <a:tc>
                  <a:txBody>
                    <a:bodyPr/>
                    <a:lstStyle/>
                    <a:p>
                      <a:r>
                        <a:rPr lang="sl-SI" dirty="0">
                          <a:latin typeface="Calibri" panose="020F0502020204030204" pitchFamily="34" charset="0"/>
                          <a:ea typeface="Calibri" panose="020F0502020204030204" pitchFamily="34" charset="0"/>
                          <a:cs typeface="Calibri" panose="020F0502020204030204" pitchFamily="34" charset="0"/>
                        </a:rPr>
                        <a:t>ESRR - MKRR</a:t>
                      </a:r>
                    </a:p>
                  </a:txBody>
                  <a:tcPr>
                    <a:solidFill>
                      <a:srgbClr val="B0D03B"/>
                    </a:solidFill>
                  </a:tcPr>
                </a:tc>
                <a:extLst>
                  <a:ext uri="{0D108BD9-81ED-4DB2-BD59-A6C34878D82A}">
                    <a16:rowId xmlns:a16="http://schemas.microsoft.com/office/drawing/2014/main" val="718885199"/>
                  </a:ext>
                </a:extLst>
              </a:tr>
              <a:tr h="841586">
                <a:tc>
                  <a:txBody>
                    <a:bodyPr/>
                    <a:lstStyle/>
                    <a:p>
                      <a:r>
                        <a:rPr lang="sl-SI" dirty="0">
                          <a:latin typeface="Calibri" panose="020F0502020204030204" pitchFamily="34" charset="0"/>
                          <a:ea typeface="Calibri" panose="020F0502020204030204" pitchFamily="34" charset="0"/>
                          <a:cs typeface="Calibri" panose="020F0502020204030204" pitchFamily="34" charset="0"/>
                        </a:rPr>
                        <a:t>RAZPISANI UKREPI (S KAZALNIKI) IN SREDSTVA</a:t>
                      </a:r>
                    </a:p>
                  </a:txBody>
                  <a:tcPr/>
                </a:tc>
                <a:tc>
                  <a:txBody>
                    <a:bodyPr/>
                    <a:lstStyle/>
                    <a:p>
                      <a:r>
                        <a:rPr lang="sl-SI" b="1" dirty="0">
                          <a:latin typeface="Calibri" panose="020F0502020204030204" pitchFamily="34" charset="0"/>
                          <a:ea typeface="Calibri" panose="020F0502020204030204" pitchFamily="34" charset="0"/>
                          <a:cs typeface="Calibri" panose="020F0502020204030204" pitchFamily="34" charset="0"/>
                        </a:rPr>
                        <a:t>UKREP A: Podjetno podeželje</a:t>
                      </a:r>
                    </a:p>
                    <a:p>
                      <a:pPr marL="285750" indent="-285750">
                        <a:buFont typeface="Arial" panose="020B0604020202020204" pitchFamily="34" charset="0"/>
                        <a:buChar char="•"/>
                      </a:pPr>
                      <a:r>
                        <a:rPr lang="sl-SI" dirty="0">
                          <a:latin typeface="Calibri" panose="020F0502020204030204" pitchFamily="34" charset="0"/>
                          <a:ea typeface="Calibri" panose="020F0502020204030204" pitchFamily="34" charset="0"/>
                          <a:cs typeface="Calibri" panose="020F0502020204030204" pitchFamily="34" charset="0"/>
                        </a:rPr>
                        <a:t>Mali projekti: 30.000 EUR</a:t>
                      </a:r>
                    </a:p>
                    <a:p>
                      <a:pPr marL="285750" indent="-285750">
                        <a:buFont typeface="Arial" panose="020B0604020202020204" pitchFamily="34" charset="0"/>
                        <a:buChar char="•"/>
                      </a:pPr>
                      <a:r>
                        <a:rPr lang="sl-SI" dirty="0">
                          <a:latin typeface="Calibri" panose="020F0502020204030204" pitchFamily="34" charset="0"/>
                          <a:ea typeface="Calibri" panose="020F0502020204030204" pitchFamily="34" charset="0"/>
                          <a:cs typeface="Calibri" panose="020F0502020204030204" pitchFamily="34" charset="0"/>
                        </a:rPr>
                        <a:t>Standardni projekti: 180.000 EUR</a:t>
                      </a:r>
                    </a:p>
                    <a:p>
                      <a:r>
                        <a:rPr lang="sl-SI" b="1" dirty="0">
                          <a:latin typeface="Calibri" panose="020F0502020204030204" pitchFamily="34" charset="0"/>
                          <a:ea typeface="Calibri" panose="020F0502020204030204" pitchFamily="34" charset="0"/>
                          <a:cs typeface="Calibri" panose="020F0502020204030204" pitchFamily="34" charset="0"/>
                        </a:rPr>
                        <a:t>UKREP C: Pametno podeželje</a:t>
                      </a:r>
                    </a:p>
                    <a:p>
                      <a:pPr marL="285750" indent="-285750">
                        <a:buFont typeface="Arial" panose="020B0604020202020204" pitchFamily="34" charset="0"/>
                        <a:buChar char="•"/>
                      </a:pPr>
                      <a:r>
                        <a:rPr lang="sl-SI" dirty="0">
                          <a:latin typeface="Calibri" panose="020F0502020204030204" pitchFamily="34" charset="0"/>
                          <a:ea typeface="Calibri" panose="020F0502020204030204" pitchFamily="34" charset="0"/>
                          <a:cs typeface="Calibri" panose="020F0502020204030204" pitchFamily="34" charset="0"/>
                        </a:rPr>
                        <a:t>Mali projekti: 30.000 EUR</a:t>
                      </a:r>
                    </a:p>
                    <a:p>
                      <a:pPr marL="285750" indent="-285750">
                        <a:buFont typeface="Arial" panose="020B0604020202020204" pitchFamily="34" charset="0"/>
                        <a:buChar char="•"/>
                      </a:pPr>
                      <a:r>
                        <a:rPr lang="sl-SI" dirty="0">
                          <a:latin typeface="Calibri" panose="020F0502020204030204" pitchFamily="34" charset="0"/>
                          <a:ea typeface="Calibri" panose="020F0502020204030204" pitchFamily="34" charset="0"/>
                          <a:cs typeface="Calibri" panose="020F0502020204030204" pitchFamily="34" charset="0"/>
                        </a:rPr>
                        <a:t>Standardni projekti: 180.000 EUR</a:t>
                      </a:r>
                    </a:p>
                  </a:txBody>
                  <a:tcPr/>
                </a:tc>
                <a:tc>
                  <a:txBody>
                    <a:bodyPr/>
                    <a:lstStyle/>
                    <a:p>
                      <a:r>
                        <a:rPr lang="sl-SI" b="1" dirty="0">
                          <a:latin typeface="Calibri" panose="020F0502020204030204" pitchFamily="34" charset="0"/>
                          <a:ea typeface="Calibri" panose="020F0502020204030204" pitchFamily="34" charset="0"/>
                          <a:cs typeface="Calibri" panose="020F0502020204030204" pitchFamily="34" charset="0"/>
                        </a:rPr>
                        <a:t>UKREP A: Podjetno podeželje</a:t>
                      </a:r>
                    </a:p>
                    <a:p>
                      <a:pPr marL="285750" indent="-285750">
                        <a:buFont typeface="Arial" panose="020B0604020202020204" pitchFamily="34" charset="0"/>
                        <a:buChar char="•"/>
                      </a:pPr>
                      <a:r>
                        <a:rPr lang="sl-SI" dirty="0">
                          <a:latin typeface="Calibri" panose="020F0502020204030204" pitchFamily="34" charset="0"/>
                          <a:ea typeface="Calibri" panose="020F0502020204030204" pitchFamily="34" charset="0"/>
                          <a:cs typeface="Calibri" panose="020F0502020204030204" pitchFamily="34" charset="0"/>
                        </a:rPr>
                        <a:t>Mali projekti: 30.000 EUR</a:t>
                      </a:r>
                    </a:p>
                    <a:p>
                      <a:pPr marL="285750" indent="-285750">
                        <a:buFont typeface="Arial" panose="020B0604020202020204" pitchFamily="34" charset="0"/>
                        <a:buChar char="•"/>
                      </a:pPr>
                      <a:r>
                        <a:rPr lang="sl-SI" dirty="0">
                          <a:latin typeface="Calibri" panose="020F0502020204030204" pitchFamily="34" charset="0"/>
                          <a:ea typeface="Calibri" panose="020F0502020204030204" pitchFamily="34" charset="0"/>
                          <a:cs typeface="Calibri" panose="020F0502020204030204" pitchFamily="34" charset="0"/>
                        </a:rPr>
                        <a:t>Standardni projekti: 150.000 EUR</a:t>
                      </a:r>
                    </a:p>
                    <a:p>
                      <a:pPr marL="0" indent="0">
                        <a:buFont typeface="Arial" panose="020B0604020202020204" pitchFamily="34" charset="0"/>
                        <a:buNone/>
                      </a:pPr>
                      <a:r>
                        <a:rPr lang="sl-SI" b="1" dirty="0">
                          <a:latin typeface="Calibri" panose="020F0502020204030204" pitchFamily="34" charset="0"/>
                          <a:ea typeface="Calibri" panose="020F0502020204030204" pitchFamily="34" charset="0"/>
                          <a:cs typeface="Calibri" panose="020F0502020204030204" pitchFamily="34" charset="0"/>
                        </a:rPr>
                        <a:t>UKREP B: Živa in pristna</a:t>
                      </a:r>
                    </a:p>
                    <a:p>
                      <a:pPr marL="285750" indent="-285750">
                        <a:buFont typeface="Arial" panose="020B0604020202020204" pitchFamily="34" charset="0"/>
                        <a:buChar char="•"/>
                      </a:pPr>
                      <a:r>
                        <a:rPr lang="sl-SI" dirty="0">
                          <a:latin typeface="Calibri" panose="020F0502020204030204" pitchFamily="34" charset="0"/>
                          <a:ea typeface="Calibri" panose="020F0502020204030204" pitchFamily="34" charset="0"/>
                          <a:cs typeface="Calibri" panose="020F0502020204030204" pitchFamily="34" charset="0"/>
                        </a:rPr>
                        <a:t>Standardni projekti: 150.000 EUR</a:t>
                      </a:r>
                    </a:p>
                    <a:p>
                      <a:r>
                        <a:rPr lang="sl-SI" b="1" dirty="0">
                          <a:latin typeface="Calibri" panose="020F0502020204030204" pitchFamily="34" charset="0"/>
                          <a:ea typeface="Calibri" panose="020F0502020204030204" pitchFamily="34" charset="0"/>
                          <a:cs typeface="Calibri" panose="020F0502020204030204" pitchFamily="34" charset="0"/>
                        </a:rPr>
                        <a:t>UKREP C: Pametno podeželje</a:t>
                      </a:r>
                    </a:p>
                    <a:p>
                      <a:pPr marL="285750" indent="-285750">
                        <a:buFont typeface="Arial" panose="020B0604020202020204" pitchFamily="34" charset="0"/>
                        <a:buChar char="•"/>
                      </a:pPr>
                      <a:r>
                        <a:rPr lang="sl-SI" dirty="0">
                          <a:latin typeface="Calibri" panose="020F0502020204030204" pitchFamily="34" charset="0"/>
                          <a:ea typeface="Calibri" panose="020F0502020204030204" pitchFamily="34" charset="0"/>
                          <a:cs typeface="Calibri" panose="020F0502020204030204" pitchFamily="34" charset="0"/>
                        </a:rPr>
                        <a:t>Mali projekti: 30.000 EUR</a:t>
                      </a:r>
                    </a:p>
                    <a:p>
                      <a:pPr marL="285750" indent="-285750">
                        <a:buFont typeface="Arial" panose="020B0604020202020204" pitchFamily="34" charset="0"/>
                        <a:buChar char="•"/>
                      </a:pPr>
                      <a:r>
                        <a:rPr lang="sl-SI" dirty="0">
                          <a:latin typeface="Calibri" panose="020F0502020204030204" pitchFamily="34" charset="0"/>
                          <a:ea typeface="Calibri" panose="020F0502020204030204" pitchFamily="34" charset="0"/>
                          <a:cs typeface="Calibri" panose="020F0502020204030204" pitchFamily="34" charset="0"/>
                        </a:rPr>
                        <a:t>Standardni projekti: 50.000 EUR</a:t>
                      </a:r>
                    </a:p>
                    <a:p>
                      <a:pPr marL="0" indent="0">
                        <a:buFont typeface="Arial" panose="020B0604020202020204" pitchFamily="34" charset="0"/>
                        <a:buNone/>
                      </a:pPr>
                      <a:r>
                        <a:rPr lang="sl-SI" b="1" dirty="0">
                          <a:latin typeface="Calibri" panose="020F0502020204030204" pitchFamily="34" charset="0"/>
                          <a:ea typeface="Calibri" panose="020F0502020204030204" pitchFamily="34" charset="0"/>
                          <a:cs typeface="Calibri" panose="020F0502020204030204" pitchFamily="34" charset="0"/>
                        </a:rPr>
                        <a:t>UKREP D: Odporna in neokrnjena narava</a:t>
                      </a:r>
                    </a:p>
                    <a:p>
                      <a:pPr marL="285750" indent="-285750">
                        <a:buFont typeface="Arial" panose="020B0604020202020204" pitchFamily="34" charset="0"/>
                        <a:buChar char="•"/>
                      </a:pPr>
                      <a:r>
                        <a:rPr lang="sl-SI" dirty="0">
                          <a:latin typeface="Calibri" panose="020F0502020204030204" pitchFamily="34" charset="0"/>
                          <a:ea typeface="Calibri" panose="020F0502020204030204" pitchFamily="34" charset="0"/>
                          <a:cs typeface="Calibri" panose="020F0502020204030204" pitchFamily="34" charset="0"/>
                        </a:rPr>
                        <a:t>Mali projekti: 30.000 EUR</a:t>
                      </a:r>
                    </a:p>
                    <a:p>
                      <a:pPr marL="285750" indent="-285750">
                        <a:buFont typeface="Arial" panose="020B0604020202020204" pitchFamily="34" charset="0"/>
                        <a:buChar char="•"/>
                      </a:pPr>
                      <a:r>
                        <a:rPr lang="sl-SI" dirty="0">
                          <a:latin typeface="Calibri" panose="020F0502020204030204" pitchFamily="34" charset="0"/>
                          <a:ea typeface="Calibri" panose="020F0502020204030204" pitchFamily="34" charset="0"/>
                          <a:cs typeface="Calibri" panose="020F0502020204030204" pitchFamily="34" charset="0"/>
                        </a:rPr>
                        <a:t>Standardni projekti: 50.000 EUR</a:t>
                      </a:r>
                    </a:p>
                    <a:p>
                      <a:pPr marL="0" indent="0">
                        <a:buFont typeface="Arial" panose="020B0604020202020204" pitchFamily="34" charset="0"/>
                        <a:buNone/>
                      </a:pPr>
                      <a:endParaRPr lang="sl-SI" dirty="0">
                        <a:latin typeface="Calibri" panose="020F0502020204030204" pitchFamily="34" charset="0"/>
                        <a:ea typeface="Calibri" panose="020F0502020204030204" pitchFamily="34" charset="0"/>
                        <a:cs typeface="Calibri" panose="020F0502020204030204" pitchFamily="34" charset="0"/>
                      </a:endParaRPr>
                    </a:p>
                    <a:p>
                      <a:endParaRPr lang="sl-SI"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54422512"/>
                  </a:ext>
                </a:extLst>
              </a:tr>
              <a:tr h="460587">
                <a:tc>
                  <a:txBody>
                    <a:bodyPr/>
                    <a:lstStyle/>
                    <a:p>
                      <a:r>
                        <a:rPr lang="sl-SI" dirty="0">
                          <a:latin typeface="Calibri" panose="020F0502020204030204" pitchFamily="34" charset="0"/>
                          <a:ea typeface="Calibri" panose="020F0502020204030204" pitchFamily="34" charset="0"/>
                          <a:cs typeface="Calibri" panose="020F0502020204030204" pitchFamily="34" charset="0"/>
                        </a:rPr>
                        <a:t>JAVNA PODPORA</a:t>
                      </a:r>
                    </a:p>
                  </a:txBody>
                  <a:tcPr/>
                </a:tc>
                <a:tc>
                  <a:txBody>
                    <a:bodyPr/>
                    <a:lstStyle/>
                    <a:p>
                      <a:r>
                        <a:rPr lang="sl-SI" dirty="0">
                          <a:latin typeface="Calibri" panose="020F0502020204030204" pitchFamily="34" charset="0"/>
                          <a:ea typeface="Calibri" panose="020F0502020204030204" pitchFamily="34" charset="0"/>
                          <a:cs typeface="Calibri" panose="020F0502020204030204" pitchFamily="34" charset="0"/>
                        </a:rPr>
                        <a:t>Mali projekti: 5.000 – 10.000 EUR</a:t>
                      </a:r>
                    </a:p>
                    <a:p>
                      <a:r>
                        <a:rPr lang="sl-SI" dirty="0">
                          <a:latin typeface="Calibri" panose="020F0502020204030204" pitchFamily="34" charset="0"/>
                          <a:ea typeface="Calibri" panose="020F0502020204030204" pitchFamily="34" charset="0"/>
                          <a:cs typeface="Calibri" panose="020F0502020204030204" pitchFamily="34" charset="0"/>
                        </a:rPr>
                        <a:t>Standardni projekti: 10.000 – </a:t>
                      </a:r>
                      <a:r>
                        <a:rPr lang="sl-SI" b="1" dirty="0">
                          <a:latin typeface="Calibri" panose="020F0502020204030204" pitchFamily="34" charset="0"/>
                          <a:ea typeface="Calibri" panose="020F0502020204030204" pitchFamily="34" charset="0"/>
                          <a:cs typeface="Calibri" panose="020F0502020204030204" pitchFamily="34" charset="0"/>
                        </a:rPr>
                        <a:t>60.000</a:t>
                      </a:r>
                      <a:r>
                        <a:rPr lang="sl-SI" dirty="0">
                          <a:latin typeface="Calibri" panose="020F0502020204030204" pitchFamily="34" charset="0"/>
                          <a:ea typeface="Calibri" panose="020F0502020204030204" pitchFamily="34" charset="0"/>
                          <a:cs typeface="Calibri" panose="020F0502020204030204" pitchFamily="34" charset="0"/>
                        </a:rPr>
                        <a:t> EUR</a:t>
                      </a:r>
                    </a:p>
                  </a:txBody>
                  <a:tcPr/>
                </a:tc>
                <a:tc>
                  <a:txBody>
                    <a:bodyPr/>
                    <a:lstStyle/>
                    <a:p>
                      <a:r>
                        <a:rPr lang="sl-SI" dirty="0">
                          <a:latin typeface="Calibri" panose="020F0502020204030204" pitchFamily="34" charset="0"/>
                          <a:ea typeface="Calibri" panose="020F0502020204030204" pitchFamily="34" charset="0"/>
                          <a:cs typeface="Calibri" panose="020F0502020204030204" pitchFamily="34" charset="0"/>
                        </a:rPr>
                        <a:t>Mali projekti </a:t>
                      </a:r>
                      <a:r>
                        <a:rPr lang="sl-SI" sz="1000" dirty="0">
                          <a:latin typeface="Calibri" panose="020F0502020204030204" pitchFamily="34" charset="0"/>
                          <a:ea typeface="Calibri" panose="020F0502020204030204" pitchFamily="34" charset="0"/>
                          <a:cs typeface="Calibri" panose="020F0502020204030204" pitchFamily="34" charset="0"/>
                        </a:rPr>
                        <a:t>(A, C, D): </a:t>
                      </a:r>
                      <a:r>
                        <a:rPr lang="sl-SI" dirty="0">
                          <a:latin typeface="Calibri" panose="020F0502020204030204" pitchFamily="34" charset="0"/>
                          <a:ea typeface="Calibri" panose="020F0502020204030204" pitchFamily="34" charset="0"/>
                          <a:cs typeface="Calibri" panose="020F0502020204030204" pitchFamily="34" charset="0"/>
                        </a:rPr>
                        <a:t>5.000 – 10.000 EUR</a:t>
                      </a:r>
                    </a:p>
                    <a:p>
                      <a:r>
                        <a:rPr lang="sl-SI" dirty="0">
                          <a:latin typeface="Calibri" panose="020F0502020204030204" pitchFamily="34" charset="0"/>
                          <a:ea typeface="Calibri" panose="020F0502020204030204" pitchFamily="34" charset="0"/>
                          <a:cs typeface="Calibri" panose="020F0502020204030204" pitchFamily="34" charset="0"/>
                        </a:rPr>
                        <a:t>Standardni projekti </a:t>
                      </a:r>
                      <a:r>
                        <a:rPr lang="sl-SI" sz="1000" dirty="0">
                          <a:latin typeface="Calibri" panose="020F0502020204030204" pitchFamily="34" charset="0"/>
                          <a:ea typeface="Calibri" panose="020F0502020204030204" pitchFamily="34" charset="0"/>
                          <a:cs typeface="Calibri" panose="020F0502020204030204" pitchFamily="34" charset="0"/>
                        </a:rPr>
                        <a:t>(A, C, D):</a:t>
                      </a:r>
                      <a:r>
                        <a:rPr lang="sl-SI" sz="1100" dirty="0">
                          <a:latin typeface="Calibri" panose="020F0502020204030204" pitchFamily="34" charset="0"/>
                          <a:ea typeface="Calibri" panose="020F0502020204030204" pitchFamily="34" charset="0"/>
                          <a:cs typeface="Calibri" panose="020F0502020204030204" pitchFamily="34" charset="0"/>
                        </a:rPr>
                        <a:t> </a:t>
                      </a:r>
                      <a:r>
                        <a:rPr lang="sl-SI" dirty="0">
                          <a:latin typeface="Calibri" panose="020F0502020204030204" pitchFamily="34" charset="0"/>
                          <a:ea typeface="Calibri" panose="020F0502020204030204" pitchFamily="34" charset="0"/>
                          <a:cs typeface="Calibri" panose="020F0502020204030204" pitchFamily="34" charset="0"/>
                        </a:rPr>
                        <a:t>10.000 – </a:t>
                      </a:r>
                      <a:r>
                        <a:rPr lang="sl-SI" b="1" dirty="0">
                          <a:latin typeface="Calibri" panose="020F0502020204030204" pitchFamily="34" charset="0"/>
                          <a:ea typeface="Calibri" panose="020F0502020204030204" pitchFamily="34" charset="0"/>
                          <a:cs typeface="Calibri" panose="020F0502020204030204" pitchFamily="34" charset="0"/>
                        </a:rPr>
                        <a:t>50.000</a:t>
                      </a:r>
                      <a:r>
                        <a:rPr lang="sl-SI" dirty="0">
                          <a:latin typeface="Calibri" panose="020F0502020204030204" pitchFamily="34" charset="0"/>
                          <a:ea typeface="Calibri" panose="020F0502020204030204" pitchFamily="34" charset="0"/>
                          <a:cs typeface="Calibri" panose="020F0502020204030204" pitchFamily="34" charset="0"/>
                        </a:rPr>
                        <a:t> EUR</a:t>
                      </a:r>
                    </a:p>
                    <a:p>
                      <a:r>
                        <a:rPr lang="sl-SI" dirty="0">
                          <a:latin typeface="Calibri" panose="020F0502020204030204" pitchFamily="34" charset="0"/>
                          <a:ea typeface="Calibri" panose="020F0502020204030204" pitchFamily="34" charset="0"/>
                          <a:cs typeface="Calibri" panose="020F0502020204030204" pitchFamily="34" charset="0"/>
                        </a:rPr>
                        <a:t>Standardni projekti </a:t>
                      </a:r>
                      <a:r>
                        <a:rPr lang="sl-SI" sz="1000" dirty="0">
                          <a:latin typeface="Calibri" panose="020F0502020204030204" pitchFamily="34" charset="0"/>
                          <a:ea typeface="Calibri" panose="020F0502020204030204" pitchFamily="34" charset="0"/>
                          <a:cs typeface="Calibri" panose="020F0502020204030204" pitchFamily="34" charset="0"/>
                        </a:rPr>
                        <a:t>(B)</a:t>
                      </a:r>
                      <a:r>
                        <a:rPr lang="sl-SI" dirty="0">
                          <a:latin typeface="Calibri" panose="020F0502020204030204" pitchFamily="34" charset="0"/>
                          <a:ea typeface="Calibri" panose="020F0502020204030204" pitchFamily="34" charset="0"/>
                          <a:cs typeface="Calibri" panose="020F0502020204030204" pitchFamily="34" charset="0"/>
                        </a:rPr>
                        <a:t>: </a:t>
                      </a:r>
                      <a:r>
                        <a:rPr lang="sl-SI" b="1" dirty="0">
                          <a:latin typeface="Calibri" panose="020F0502020204030204" pitchFamily="34" charset="0"/>
                          <a:ea typeface="Calibri" panose="020F0502020204030204" pitchFamily="34" charset="0"/>
                          <a:cs typeface="Calibri" panose="020F0502020204030204" pitchFamily="34" charset="0"/>
                        </a:rPr>
                        <a:t>150.000 EUR</a:t>
                      </a:r>
                    </a:p>
                  </a:txBody>
                  <a:tcPr/>
                </a:tc>
                <a:extLst>
                  <a:ext uri="{0D108BD9-81ED-4DB2-BD59-A6C34878D82A}">
                    <a16:rowId xmlns:a16="http://schemas.microsoft.com/office/drawing/2014/main" val="3147377170"/>
                  </a:ext>
                </a:extLst>
              </a:tr>
              <a:tr h="460587">
                <a:tc>
                  <a:txBody>
                    <a:bodyPr/>
                    <a:lstStyle/>
                    <a:p>
                      <a:r>
                        <a:rPr lang="sl-SI" dirty="0">
                          <a:latin typeface="Calibri" panose="020F0502020204030204" pitchFamily="34" charset="0"/>
                          <a:ea typeface="Calibri" panose="020F0502020204030204" pitchFamily="34" charset="0"/>
                          <a:cs typeface="Calibri" panose="020F0502020204030204" pitchFamily="34" charset="0"/>
                        </a:rPr>
                        <a:t>UPRAVIČENCI IN NAKAZILO SREDSTEV</a:t>
                      </a:r>
                    </a:p>
                  </a:txBody>
                  <a:tcPr/>
                </a:tc>
                <a:tc>
                  <a:txBody>
                    <a:bodyPr/>
                    <a:lstStyle/>
                    <a:p>
                      <a:r>
                        <a:rPr lang="sl-SI" dirty="0">
                          <a:latin typeface="Calibri" panose="020F0502020204030204" pitchFamily="34" charset="0"/>
                          <a:ea typeface="Calibri" panose="020F0502020204030204" pitchFamily="34" charset="0"/>
                          <a:cs typeface="Calibri" panose="020F0502020204030204" pitchFamily="34" charset="0"/>
                        </a:rPr>
                        <a:t>Vsi partnerji v projektu.</a:t>
                      </a:r>
                    </a:p>
                    <a:p>
                      <a:r>
                        <a:rPr lang="sl-SI" dirty="0">
                          <a:latin typeface="Calibri" panose="020F0502020204030204" pitchFamily="34" charset="0"/>
                          <a:ea typeface="Calibri" panose="020F0502020204030204" pitchFamily="34" charset="0"/>
                          <a:cs typeface="Calibri" panose="020F0502020204030204" pitchFamily="34" charset="0"/>
                        </a:rPr>
                        <a:t>Odločba o pravici do sredstev</a:t>
                      </a:r>
                    </a:p>
                  </a:txBody>
                  <a:tcPr/>
                </a:tc>
                <a:tc>
                  <a:txBody>
                    <a:bodyPr/>
                    <a:lstStyle/>
                    <a:p>
                      <a:r>
                        <a:rPr lang="sl-SI" b="0" dirty="0">
                          <a:latin typeface="Calibri" panose="020F0502020204030204" pitchFamily="34" charset="0"/>
                          <a:ea typeface="Calibri" panose="020F0502020204030204" pitchFamily="34" charset="0"/>
                          <a:cs typeface="Calibri" panose="020F0502020204030204" pitchFamily="34" charset="0"/>
                        </a:rPr>
                        <a:t>Vodilni partner.</a:t>
                      </a:r>
                    </a:p>
                    <a:p>
                      <a:r>
                        <a:rPr lang="sl-SI" b="0" dirty="0">
                          <a:latin typeface="Calibri" panose="020F0502020204030204" pitchFamily="34" charset="0"/>
                          <a:ea typeface="Calibri" panose="020F0502020204030204" pitchFamily="34" charset="0"/>
                          <a:cs typeface="Calibri" panose="020F0502020204030204" pitchFamily="34" charset="0"/>
                        </a:rPr>
                        <a:t>Pogodba o sofinanciranju.</a:t>
                      </a:r>
                    </a:p>
                  </a:txBody>
                  <a:tcPr/>
                </a:tc>
                <a:extLst>
                  <a:ext uri="{0D108BD9-81ED-4DB2-BD59-A6C34878D82A}">
                    <a16:rowId xmlns:a16="http://schemas.microsoft.com/office/drawing/2014/main" val="1633471369"/>
                  </a:ext>
                </a:extLst>
              </a:tr>
            </a:tbl>
          </a:graphicData>
        </a:graphic>
      </p:graphicFrame>
      <p:sp>
        <p:nvSpPr>
          <p:cNvPr id="6" name="Elipsa 5">
            <a:extLst>
              <a:ext uri="{FF2B5EF4-FFF2-40B4-BE49-F238E27FC236}">
                <a16:creationId xmlns:a16="http://schemas.microsoft.com/office/drawing/2014/main" id="{208E2ED5-6C6E-7728-78D6-40AF3936F9F6}"/>
              </a:ext>
            </a:extLst>
          </p:cNvPr>
          <p:cNvSpPr/>
          <p:nvPr/>
        </p:nvSpPr>
        <p:spPr>
          <a:xfrm>
            <a:off x="4550832" y="2222920"/>
            <a:ext cx="609601" cy="627966"/>
          </a:xfrm>
          <a:prstGeom prst="ellipse">
            <a:avLst/>
          </a:prstGeom>
          <a:solidFill>
            <a:srgbClr val="B0D03B"/>
          </a:solidFill>
          <a:ln>
            <a:solidFill>
              <a:srgbClr val="B0D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5" name="PoljeZBesedilom 4">
            <a:extLst>
              <a:ext uri="{FF2B5EF4-FFF2-40B4-BE49-F238E27FC236}">
                <a16:creationId xmlns:a16="http://schemas.microsoft.com/office/drawing/2014/main" id="{0843E786-5441-DE89-F63F-99B822A558B5}"/>
              </a:ext>
            </a:extLst>
          </p:cNvPr>
          <p:cNvSpPr txBox="1"/>
          <p:nvPr/>
        </p:nvSpPr>
        <p:spPr>
          <a:xfrm>
            <a:off x="4588933" y="2306071"/>
            <a:ext cx="533400" cy="461665"/>
          </a:xfrm>
          <a:prstGeom prst="rect">
            <a:avLst/>
          </a:prstGeom>
          <a:noFill/>
        </p:spPr>
        <p:txBody>
          <a:bodyPr wrap="square" rtlCol="0">
            <a:spAutoFit/>
          </a:bodyPr>
          <a:lstStyle/>
          <a:p>
            <a:r>
              <a:rPr lang="sl-SI" sz="2400" b="1" dirty="0">
                <a:solidFill>
                  <a:schemeClr val="tx1"/>
                </a:solidFill>
                <a:latin typeface="Calibri" panose="020F0502020204030204" pitchFamily="34" charset="0"/>
                <a:ea typeface="Calibri" panose="020F0502020204030204" pitchFamily="34" charset="0"/>
                <a:cs typeface="Calibri" panose="020F0502020204030204" pitchFamily="34" charset="0"/>
              </a:rPr>
              <a:t>12</a:t>
            </a:r>
          </a:p>
        </p:txBody>
      </p:sp>
      <p:sp>
        <p:nvSpPr>
          <p:cNvPr id="8" name="Elipsa 7">
            <a:extLst>
              <a:ext uri="{FF2B5EF4-FFF2-40B4-BE49-F238E27FC236}">
                <a16:creationId xmlns:a16="http://schemas.microsoft.com/office/drawing/2014/main" id="{C4358C64-0EB2-FD4D-70E0-06B36E897495}"/>
              </a:ext>
            </a:extLst>
          </p:cNvPr>
          <p:cNvSpPr/>
          <p:nvPr/>
        </p:nvSpPr>
        <p:spPr>
          <a:xfrm>
            <a:off x="8453964" y="2344589"/>
            <a:ext cx="609601" cy="627966"/>
          </a:xfrm>
          <a:prstGeom prst="ellipse">
            <a:avLst/>
          </a:prstGeom>
          <a:solidFill>
            <a:srgbClr val="B0D03B"/>
          </a:solidFill>
          <a:ln>
            <a:solidFill>
              <a:srgbClr val="B0D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7" name="PoljeZBesedilom 6">
            <a:extLst>
              <a:ext uri="{FF2B5EF4-FFF2-40B4-BE49-F238E27FC236}">
                <a16:creationId xmlns:a16="http://schemas.microsoft.com/office/drawing/2014/main" id="{6D7513D3-4155-4ABA-30AD-15178431B421}"/>
              </a:ext>
            </a:extLst>
          </p:cNvPr>
          <p:cNvSpPr txBox="1"/>
          <p:nvPr/>
        </p:nvSpPr>
        <p:spPr>
          <a:xfrm>
            <a:off x="8530165" y="2427739"/>
            <a:ext cx="533400" cy="461665"/>
          </a:xfrm>
          <a:prstGeom prst="rect">
            <a:avLst/>
          </a:prstGeom>
          <a:noFill/>
        </p:spPr>
        <p:txBody>
          <a:bodyPr wrap="square" rtlCol="0">
            <a:spAutoFit/>
          </a:bodyPr>
          <a:lstStyle/>
          <a:p>
            <a:r>
              <a:rPr lang="sl-SI" sz="2400" b="1" dirty="0">
                <a:solidFill>
                  <a:schemeClr val="tx1"/>
                </a:solidFill>
                <a:latin typeface="Calibri" panose="020F0502020204030204" pitchFamily="34" charset="0"/>
                <a:ea typeface="Calibri" panose="020F0502020204030204" pitchFamily="34" charset="0"/>
                <a:cs typeface="Calibri" panose="020F0502020204030204" pitchFamily="34" charset="0"/>
              </a:rPr>
              <a:t>15</a:t>
            </a:r>
          </a:p>
        </p:txBody>
      </p:sp>
      <p:sp>
        <p:nvSpPr>
          <p:cNvPr id="9" name="PoljeZBesedilom 8">
            <a:extLst>
              <a:ext uri="{FF2B5EF4-FFF2-40B4-BE49-F238E27FC236}">
                <a16:creationId xmlns:a16="http://schemas.microsoft.com/office/drawing/2014/main" id="{7F9248B3-4398-FA96-BE5D-D76FDEB69F35}"/>
              </a:ext>
            </a:extLst>
          </p:cNvPr>
          <p:cNvSpPr txBox="1"/>
          <p:nvPr/>
        </p:nvSpPr>
        <p:spPr>
          <a:xfrm>
            <a:off x="2048934" y="2828830"/>
            <a:ext cx="2463798" cy="340519"/>
          </a:xfrm>
          <a:prstGeom prst="roundRect">
            <a:avLst/>
          </a:prstGeom>
          <a:solidFill>
            <a:srgbClr val="B0D03B"/>
          </a:solidFill>
        </p:spPr>
        <p:txBody>
          <a:bodyPr wrap="square" rtlCol="0">
            <a:spAutoFit/>
          </a:bodyPr>
          <a:lstStyle/>
          <a:p>
            <a:pPr algn="ctr"/>
            <a:r>
              <a:rPr lang="sl-SI" b="1" dirty="0"/>
              <a:t>420.000 EUR</a:t>
            </a:r>
          </a:p>
        </p:txBody>
      </p:sp>
      <p:sp>
        <p:nvSpPr>
          <p:cNvPr id="10" name="PoljeZBesedilom 9">
            <a:extLst>
              <a:ext uri="{FF2B5EF4-FFF2-40B4-BE49-F238E27FC236}">
                <a16:creationId xmlns:a16="http://schemas.microsoft.com/office/drawing/2014/main" id="{3EFA2E85-B6EF-E6CD-1E64-102BBA036DD6}"/>
              </a:ext>
            </a:extLst>
          </p:cNvPr>
          <p:cNvSpPr txBox="1"/>
          <p:nvPr/>
        </p:nvSpPr>
        <p:spPr>
          <a:xfrm>
            <a:off x="5655733" y="2828830"/>
            <a:ext cx="2463798" cy="340519"/>
          </a:xfrm>
          <a:prstGeom prst="roundRect">
            <a:avLst/>
          </a:prstGeom>
          <a:solidFill>
            <a:srgbClr val="B0D03B"/>
          </a:solidFill>
        </p:spPr>
        <p:txBody>
          <a:bodyPr wrap="square" rtlCol="0">
            <a:spAutoFit/>
          </a:bodyPr>
          <a:lstStyle/>
          <a:p>
            <a:pPr algn="ctr"/>
            <a:r>
              <a:rPr lang="sl-SI" b="1" dirty="0"/>
              <a:t>490.000 EUR</a:t>
            </a:r>
          </a:p>
        </p:txBody>
      </p:sp>
    </p:spTree>
    <p:extLst>
      <p:ext uri="{BB962C8B-B14F-4D97-AF65-F5344CB8AC3E}">
        <p14:creationId xmlns:p14="http://schemas.microsoft.com/office/powerpoint/2010/main" val="37932051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8149C5E0-6491-7543-3273-598DD10D5E2F}"/>
            </a:ext>
          </a:extLst>
        </p:cNvPr>
        <p:cNvGrpSpPr/>
        <p:nvPr/>
      </p:nvGrpSpPr>
      <p:grpSpPr>
        <a:xfrm>
          <a:off x="0" y="0"/>
          <a:ext cx="0" cy="0"/>
          <a:chOff x="0" y="0"/>
          <a:chExt cx="0" cy="0"/>
        </a:xfrm>
      </p:grpSpPr>
      <p:sp>
        <p:nvSpPr>
          <p:cNvPr id="118" name="Google Shape;118;p27">
            <a:extLst>
              <a:ext uri="{FF2B5EF4-FFF2-40B4-BE49-F238E27FC236}">
                <a16:creationId xmlns:a16="http://schemas.microsoft.com/office/drawing/2014/main" id="{5A5D64F1-D5D4-86EA-FBEA-B709F7D59287}"/>
              </a:ext>
            </a:extLst>
          </p:cNvPr>
          <p:cNvSpPr txBox="1">
            <a:spLocks noGrp="1"/>
          </p:cNvSpPr>
          <p:nvPr>
            <p:ph type="body" idx="1"/>
          </p:nvPr>
        </p:nvSpPr>
        <p:spPr>
          <a:xfrm>
            <a:off x="311700" y="1140304"/>
            <a:ext cx="8520600" cy="3639851"/>
          </a:xfrm>
          <a:prstGeom prst="rect">
            <a:avLst/>
          </a:prstGeom>
          <a:noFill/>
        </p:spPr>
        <p:txBody>
          <a:bodyPr spcFirstLastPara="1" wrap="square" lIns="91425" tIns="91425" rIns="91425" bIns="91425" numCol="1" anchor="t" anchorCtr="0">
            <a:noAutofit/>
          </a:bodyPr>
          <a:lstStyle/>
          <a:p>
            <a:pPr marL="0" indent="0">
              <a:spcAft>
                <a:spcPts val="1200"/>
              </a:spcAft>
              <a:buNone/>
            </a:pP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457200" lvl="1" indent="0">
              <a:spcAft>
                <a:spcPts val="1200"/>
              </a:spcAft>
              <a:buNone/>
            </a:pPr>
            <a:endParaRPr lang="sl-SI"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F6F07572-3BE4-1F1F-31DB-1AD02165930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4BD896BC-AE0F-1D56-54FA-F2B5DDD8ACD6}"/>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graphicFrame>
        <p:nvGraphicFramePr>
          <p:cNvPr id="5" name="Tabela 4">
            <a:extLst>
              <a:ext uri="{FF2B5EF4-FFF2-40B4-BE49-F238E27FC236}">
                <a16:creationId xmlns:a16="http://schemas.microsoft.com/office/drawing/2014/main" id="{8A91080D-DB26-0C53-8D2F-458597B36C52}"/>
              </a:ext>
            </a:extLst>
          </p:cNvPr>
          <p:cNvGraphicFramePr>
            <a:graphicFrameLocks noGrp="1"/>
          </p:cNvGraphicFramePr>
          <p:nvPr>
            <p:extLst>
              <p:ext uri="{D42A27DB-BD31-4B8C-83A1-F6EECF244321}">
                <p14:modId xmlns:p14="http://schemas.microsoft.com/office/powerpoint/2010/main" val="109022308"/>
              </p:ext>
            </p:extLst>
          </p:nvPr>
        </p:nvGraphicFramePr>
        <p:xfrm>
          <a:off x="985520" y="-1"/>
          <a:ext cx="3952240" cy="5132010"/>
        </p:xfrm>
        <a:graphic>
          <a:graphicData uri="http://schemas.openxmlformats.org/drawingml/2006/table">
            <a:tbl>
              <a:tblPr firstRow="1" bandRow="1">
                <a:tableStyleId>{5C22544A-7EE6-4342-B048-85BDC9FD1C3A}</a:tableStyleId>
              </a:tblPr>
              <a:tblGrid>
                <a:gridCol w="3952240">
                  <a:extLst>
                    <a:ext uri="{9D8B030D-6E8A-4147-A177-3AD203B41FA5}">
                      <a16:colId xmlns:a16="http://schemas.microsoft.com/office/drawing/2014/main" val="1665964173"/>
                    </a:ext>
                  </a:extLst>
                </a:gridCol>
              </a:tblGrid>
              <a:tr h="267442">
                <a:tc>
                  <a:txBody>
                    <a:bodyPr/>
                    <a:lstStyle/>
                    <a:p>
                      <a:r>
                        <a:rPr lang="sl-SI" sz="1400" dirty="0">
                          <a:latin typeface="Calibri" panose="020F0502020204030204" pitchFamily="34" charset="0"/>
                          <a:ea typeface="Calibri" panose="020F0502020204030204" pitchFamily="34" charset="0"/>
                          <a:cs typeface="Calibri" panose="020F0502020204030204" pitchFamily="34" charset="0"/>
                        </a:rPr>
                        <a:t>KAZALNIKI EKSRP</a:t>
                      </a:r>
                    </a:p>
                  </a:txBody>
                  <a:tcPr marL="45720" marR="45720">
                    <a:solidFill>
                      <a:srgbClr val="B0D03B"/>
                    </a:solidFill>
                  </a:tcPr>
                </a:tc>
                <a:extLst>
                  <a:ext uri="{0D108BD9-81ED-4DB2-BD59-A6C34878D82A}">
                    <a16:rowId xmlns:a16="http://schemas.microsoft.com/office/drawing/2014/main" val="3950341224"/>
                  </a:ext>
                </a:extLst>
              </a:tr>
              <a:tr h="302378">
                <a:tc>
                  <a:txBody>
                    <a:bodyPr/>
                    <a:lstStyle/>
                    <a:p>
                      <a:pPr algn="l"/>
                      <a:r>
                        <a:rPr lang="sl-SI" sz="1200" b="1" dirty="0">
                          <a:latin typeface="Calibri" panose="020F0502020204030204" pitchFamily="34" charset="0"/>
                          <a:ea typeface="Calibri" panose="020F0502020204030204" pitchFamily="34" charset="0"/>
                          <a:cs typeface="Calibri" panose="020F0502020204030204" pitchFamily="34" charset="0"/>
                        </a:rPr>
                        <a:t>UKREP A: Podjetno podeželje</a:t>
                      </a:r>
                    </a:p>
                  </a:txBody>
                  <a:tcPr marL="45720" marR="45720" anchor="ctr">
                    <a:solidFill>
                      <a:srgbClr val="B0D03B">
                        <a:alpha val="50196"/>
                      </a:srgbClr>
                    </a:solidFill>
                  </a:tcPr>
                </a:tc>
                <a:extLst>
                  <a:ext uri="{0D108BD9-81ED-4DB2-BD59-A6C34878D82A}">
                    <a16:rowId xmlns:a16="http://schemas.microsoft.com/office/drawing/2014/main" val="1842276760"/>
                  </a:ext>
                </a:extLst>
              </a:tr>
              <a:tr h="464805">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sl-SI"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R.37 Rast in delovna mesta na podeželju: nova delovna mesta, ki prejemajo podporo v okviru projektov SKP.</a:t>
                      </a:r>
                      <a:endParaRPr lang="sl-SI" sz="1200" dirty="0">
                        <a:latin typeface="Calibri" panose="020F0502020204030204" pitchFamily="34" charset="0"/>
                        <a:ea typeface="Calibri" panose="020F0502020204030204" pitchFamily="34" charset="0"/>
                        <a:cs typeface="Calibri" panose="020F0502020204030204" pitchFamily="34" charset="0"/>
                      </a:endParaRPr>
                    </a:p>
                  </a:txBody>
                  <a:tcPr marL="45720" marR="45720" anchor="ctr">
                    <a:solidFill>
                      <a:srgbClr val="B0D03B">
                        <a:alpha val="50196"/>
                      </a:srgbClr>
                    </a:solidFill>
                  </a:tcPr>
                </a:tc>
                <a:extLst>
                  <a:ext uri="{0D108BD9-81ED-4DB2-BD59-A6C34878D82A}">
                    <a16:rowId xmlns:a16="http://schemas.microsoft.com/office/drawing/2014/main" val="402474361"/>
                  </a:ext>
                </a:extLst>
              </a:tr>
              <a:tr h="647406">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sl-SI"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R.39 Razvoj podeželskega gospodarstva: število podeželskih podjetij, vključno s podjetji na področju biogospodarstva, razvitih s podporo v okviru SKP.</a:t>
                      </a:r>
                    </a:p>
                  </a:txBody>
                  <a:tcPr marL="45720" marR="45720" anchor="ctr">
                    <a:solidFill>
                      <a:srgbClr val="B0D03B">
                        <a:alpha val="50196"/>
                      </a:srgbClr>
                    </a:solidFill>
                  </a:tcPr>
                </a:tc>
                <a:extLst>
                  <a:ext uri="{0D108BD9-81ED-4DB2-BD59-A6C34878D82A}">
                    <a16:rowId xmlns:a16="http://schemas.microsoft.com/office/drawing/2014/main" val="3663411596"/>
                  </a:ext>
                </a:extLst>
              </a:tr>
              <a:tr h="250664">
                <a:tc>
                  <a:txBody>
                    <a:bodyPr/>
                    <a:lstStyle/>
                    <a:p>
                      <a:pPr algn="l"/>
                      <a:r>
                        <a:rPr lang="sl-SI" sz="1200" b="1" dirty="0">
                          <a:latin typeface="Calibri" panose="020F0502020204030204" pitchFamily="34" charset="0"/>
                          <a:ea typeface="Calibri" panose="020F0502020204030204" pitchFamily="34" charset="0"/>
                          <a:cs typeface="Calibri" panose="020F0502020204030204" pitchFamily="34" charset="0"/>
                        </a:rPr>
                        <a:t>UKREP C: Pametno podeželje</a:t>
                      </a:r>
                    </a:p>
                  </a:txBody>
                  <a:tcPr marL="45720" marR="45720" anchor="ctr">
                    <a:noFill/>
                  </a:tcPr>
                </a:tc>
                <a:extLst>
                  <a:ext uri="{0D108BD9-81ED-4DB2-BD59-A6C34878D82A}">
                    <a16:rowId xmlns:a16="http://schemas.microsoft.com/office/drawing/2014/main" val="1156385182"/>
                  </a:ext>
                </a:extLst>
              </a:tr>
              <a:tr h="790084">
                <a:tc>
                  <a:txBody>
                    <a:bodyPr/>
                    <a:lstStyle/>
                    <a:p>
                      <a:pPr marL="171450" indent="-171450" algn="l" fontAlgn="t">
                        <a:buFont typeface="Arial" panose="020B0604020202020204" pitchFamily="34" charset="0"/>
                        <a:buChar char="•"/>
                      </a:pPr>
                      <a:r>
                        <a:rPr lang="sl-SI"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R.27 </a:t>
                      </a:r>
                      <a:r>
                        <a:rPr lang="sl-SI" sz="12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Okoljska</a:t>
                      </a:r>
                      <a:r>
                        <a:rPr lang="sl-SI"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ali podnebna uspešnost zaradi naložb na podeželju: število operacij, ki prispevajo k ciljem na področju </a:t>
                      </a:r>
                      <a:r>
                        <a:rPr lang="sl-SI" sz="12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okoljske</a:t>
                      </a:r>
                      <a:r>
                        <a:rPr lang="sl-SI"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sl-SI" sz="12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trajnostnosti</a:t>
                      </a:r>
                      <a:r>
                        <a:rPr lang="sl-SI"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ter doseganje blaženja podnebnih sprememb in prilagajanja nanje na podeželju.</a:t>
                      </a:r>
                    </a:p>
                  </a:txBody>
                  <a:tcPr marL="45720" marR="45720" anchor="ctr">
                    <a:noFill/>
                  </a:tcPr>
                </a:tc>
                <a:extLst>
                  <a:ext uri="{0D108BD9-81ED-4DB2-BD59-A6C34878D82A}">
                    <a16:rowId xmlns:a16="http://schemas.microsoft.com/office/drawing/2014/main" val="3299315645"/>
                  </a:ext>
                </a:extLst>
              </a:tr>
              <a:tr h="790084">
                <a:tc>
                  <a:txBody>
                    <a:bodyPr/>
                    <a:lstStyle/>
                    <a:p>
                      <a:pPr marL="171450" indent="-171450" algn="l" fontAlgn="t">
                        <a:buFont typeface="Arial" panose="020B0604020202020204" pitchFamily="34" charset="0"/>
                        <a:buChar char="•"/>
                      </a:pPr>
                      <a:r>
                        <a:rPr lang="sl-SI"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R.41 Povezovanje evropskega podeželja: delež podeželskega prebivalstva, ki ima koristi od boljšega dostopa do storitev in infrastrukture zaradi podpore iz SKP (enota: št. prebivalcev).</a:t>
                      </a:r>
                    </a:p>
                  </a:txBody>
                  <a:tcPr marL="45720" marR="45720" anchor="ctr">
                    <a:noFill/>
                  </a:tcPr>
                </a:tc>
                <a:extLst>
                  <a:ext uri="{0D108BD9-81ED-4DB2-BD59-A6C34878D82A}">
                    <a16:rowId xmlns:a16="http://schemas.microsoft.com/office/drawing/2014/main" val="1281960405"/>
                  </a:ext>
                </a:extLst>
              </a:tr>
              <a:tr h="1492381">
                <a:tc>
                  <a:txBody>
                    <a:bodyPr/>
                    <a:lstStyle/>
                    <a:p>
                      <a:pPr marL="171450" indent="-171450" algn="l" fontAlgn="t">
                        <a:buFont typeface="Arial" panose="020B0604020202020204" pitchFamily="34" charset="0"/>
                        <a:buChar char="•"/>
                      </a:pPr>
                      <a:r>
                        <a:rPr lang="sl-SI"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R.1PS Izboljšanje uspešnosti s pomočjo znanja in inovacij: število oseb, ki koristijo svetovanje, usposabljanje, izmenjavo znanja ali sodelujejo v operativnih skupinah evropskega partnerstva za inovacije, ki jih podpira SKP, da se okrepi uspešnost glede trajnosti gospodarstva, socialna, </a:t>
                      </a:r>
                      <a:r>
                        <a:rPr lang="sl-SI" sz="12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okoljska</a:t>
                      </a:r>
                      <a:r>
                        <a:rPr lang="sl-SI"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podnebna uspešnost ter uspešnost glede učinkovite rabe virov.</a:t>
                      </a:r>
                    </a:p>
                  </a:txBody>
                  <a:tcPr marL="45720" marR="45720" anchor="ctr">
                    <a:noFill/>
                  </a:tcPr>
                </a:tc>
                <a:extLst>
                  <a:ext uri="{0D108BD9-81ED-4DB2-BD59-A6C34878D82A}">
                    <a16:rowId xmlns:a16="http://schemas.microsoft.com/office/drawing/2014/main" val="3777744298"/>
                  </a:ext>
                </a:extLst>
              </a:tr>
            </a:tbl>
          </a:graphicData>
        </a:graphic>
      </p:graphicFrame>
      <p:graphicFrame>
        <p:nvGraphicFramePr>
          <p:cNvPr id="6" name="Tabela 5">
            <a:extLst>
              <a:ext uri="{FF2B5EF4-FFF2-40B4-BE49-F238E27FC236}">
                <a16:creationId xmlns:a16="http://schemas.microsoft.com/office/drawing/2014/main" id="{081490E1-E435-9CFE-EEDA-227637C38766}"/>
              </a:ext>
            </a:extLst>
          </p:cNvPr>
          <p:cNvGraphicFramePr>
            <a:graphicFrameLocks noGrp="1"/>
          </p:cNvGraphicFramePr>
          <p:nvPr>
            <p:extLst>
              <p:ext uri="{D42A27DB-BD31-4B8C-83A1-F6EECF244321}">
                <p14:modId xmlns:p14="http://schemas.microsoft.com/office/powerpoint/2010/main" val="2981539463"/>
              </p:ext>
            </p:extLst>
          </p:nvPr>
        </p:nvGraphicFramePr>
        <p:xfrm>
          <a:off x="4937760" y="0"/>
          <a:ext cx="4206240" cy="5187779"/>
        </p:xfrm>
        <a:graphic>
          <a:graphicData uri="http://schemas.openxmlformats.org/drawingml/2006/table">
            <a:tbl>
              <a:tblPr firstRow="1" bandRow="1">
                <a:tableStyleId>{5C22544A-7EE6-4342-B048-85BDC9FD1C3A}</a:tableStyleId>
              </a:tblPr>
              <a:tblGrid>
                <a:gridCol w="4206240">
                  <a:extLst>
                    <a:ext uri="{9D8B030D-6E8A-4147-A177-3AD203B41FA5}">
                      <a16:colId xmlns:a16="http://schemas.microsoft.com/office/drawing/2014/main" val="2919778926"/>
                    </a:ext>
                  </a:extLst>
                </a:gridCol>
              </a:tblGrid>
              <a:tr h="311413">
                <a:tc>
                  <a:txBody>
                    <a:bodyPr/>
                    <a:lstStyle/>
                    <a:p>
                      <a:r>
                        <a:rPr lang="sl-SI" sz="1400" dirty="0">
                          <a:latin typeface="Calibri" panose="020F0502020204030204" pitchFamily="34" charset="0"/>
                          <a:ea typeface="Calibri" panose="020F0502020204030204" pitchFamily="34" charset="0"/>
                          <a:cs typeface="Calibri" panose="020F0502020204030204" pitchFamily="34" charset="0"/>
                        </a:rPr>
                        <a:t>KAZALNIKI ESRR</a:t>
                      </a:r>
                    </a:p>
                  </a:txBody>
                  <a:tcPr marL="45720" marR="45720">
                    <a:solidFill>
                      <a:srgbClr val="0D86B2"/>
                    </a:solidFill>
                  </a:tcPr>
                </a:tc>
                <a:extLst>
                  <a:ext uri="{0D108BD9-81ED-4DB2-BD59-A6C34878D82A}">
                    <a16:rowId xmlns:a16="http://schemas.microsoft.com/office/drawing/2014/main" val="3725007069"/>
                  </a:ext>
                </a:extLst>
              </a:tr>
              <a:tr h="18642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b="1" dirty="0">
                          <a:latin typeface="Calibri" panose="020F0502020204030204" pitchFamily="34" charset="0"/>
                          <a:ea typeface="Calibri" panose="020F0502020204030204" pitchFamily="34" charset="0"/>
                          <a:cs typeface="Calibri" panose="020F0502020204030204" pitchFamily="34" charset="0"/>
                        </a:rPr>
                        <a:t>UKREP A: Podjetno podeželje</a:t>
                      </a:r>
                    </a:p>
                  </a:txBody>
                  <a:tcPr marL="45720" marR="45720">
                    <a:solidFill>
                      <a:srgbClr val="0D86B2">
                        <a:alpha val="50196"/>
                      </a:srgbClr>
                    </a:solidFill>
                  </a:tcPr>
                </a:tc>
                <a:extLst>
                  <a:ext uri="{0D108BD9-81ED-4DB2-BD59-A6C34878D82A}">
                    <a16:rowId xmlns:a16="http://schemas.microsoft.com/office/drawing/2014/main" val="1934553632"/>
                  </a:ext>
                </a:extLst>
              </a:tr>
              <a:tr h="726631">
                <a:tc>
                  <a:txBody>
                    <a:bodyPr/>
                    <a:lstStyle/>
                    <a:p>
                      <a:pPr marL="171450" indent="-171450" algn="l" fontAlgn="t">
                        <a:buFont typeface="Arial" panose="020B0604020202020204" pitchFamily="34" charset="0"/>
                        <a:buChar char="•"/>
                      </a:pPr>
                      <a:r>
                        <a:rPr lang="sl-SI"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Število podprtih oziroma vzpostavljenih zaposlitev/mrež/dogodkov/produktov, ki so namenjeni spodbujanju lokalnega podjetništva (razen nosilcev dejavnosti na kmetiji)</a:t>
                      </a:r>
                    </a:p>
                  </a:txBody>
                  <a:tcPr marL="45720" marR="45720">
                    <a:solidFill>
                      <a:srgbClr val="0D86B2">
                        <a:alpha val="50196"/>
                      </a:srgbClr>
                    </a:solidFill>
                  </a:tcPr>
                </a:tc>
                <a:extLst>
                  <a:ext uri="{0D108BD9-81ED-4DB2-BD59-A6C34878D82A}">
                    <a16:rowId xmlns:a16="http://schemas.microsoft.com/office/drawing/2014/main" val="1123270482"/>
                  </a:ext>
                </a:extLst>
              </a:tr>
              <a:tr h="519022">
                <a:tc>
                  <a:txBody>
                    <a:bodyPr/>
                    <a:lstStyle/>
                    <a:p>
                      <a:pPr marL="171450" indent="-171450" algn="l" fontAlgn="t">
                        <a:buFont typeface="Arial" panose="020B0604020202020204" pitchFamily="34" charset="0"/>
                        <a:buChar char="•"/>
                      </a:pPr>
                      <a:r>
                        <a:rPr lang="sl-SI"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Število podprtih lokalnih turističnih prireditev/produktov/storitev/programov/modelov/publikacij</a:t>
                      </a:r>
                    </a:p>
                  </a:txBody>
                  <a:tcPr marL="45720" marR="45720">
                    <a:solidFill>
                      <a:srgbClr val="0D86B2">
                        <a:alpha val="50196"/>
                      </a:srgbClr>
                    </a:solidFill>
                  </a:tcPr>
                </a:tc>
                <a:extLst>
                  <a:ext uri="{0D108BD9-81ED-4DB2-BD59-A6C34878D82A}">
                    <a16:rowId xmlns:a16="http://schemas.microsoft.com/office/drawing/2014/main" val="2604558479"/>
                  </a:ext>
                </a:extLst>
              </a:tr>
              <a:tr h="239912">
                <a:tc>
                  <a:txBody>
                    <a:bodyPr/>
                    <a:lstStyle/>
                    <a:p>
                      <a:r>
                        <a:rPr lang="sl-SI" sz="1200" b="1" dirty="0">
                          <a:latin typeface="Calibri" panose="020F0502020204030204" pitchFamily="34" charset="0"/>
                          <a:ea typeface="Calibri" panose="020F0502020204030204" pitchFamily="34" charset="0"/>
                          <a:cs typeface="Calibri" panose="020F0502020204030204" pitchFamily="34" charset="0"/>
                        </a:rPr>
                        <a:t>Ukrep B: Živa in pristna Zgornja Gorenjska</a:t>
                      </a:r>
                    </a:p>
                  </a:txBody>
                  <a:tcPr marL="45720" marR="45720">
                    <a:noFill/>
                  </a:tcPr>
                </a:tc>
                <a:extLst>
                  <a:ext uri="{0D108BD9-81ED-4DB2-BD59-A6C34878D82A}">
                    <a16:rowId xmlns:a16="http://schemas.microsoft.com/office/drawing/2014/main" val="265667"/>
                  </a:ext>
                </a:extLst>
              </a:tr>
              <a:tr h="322947">
                <a:tc>
                  <a:txBody>
                    <a:bodyPr/>
                    <a:lstStyle/>
                    <a:p>
                      <a:pPr marL="171450" indent="-171450" algn="l" fontAlgn="t">
                        <a:buFont typeface="Arial" panose="020B0604020202020204" pitchFamily="34" charset="0"/>
                        <a:buChar char="•"/>
                      </a:pPr>
                      <a:r>
                        <a:rPr lang="sl-SI"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Površina prenovljenih/obnovljenih javnih površin za skupno uporabo (v m2)</a:t>
                      </a:r>
                    </a:p>
                  </a:txBody>
                  <a:tcPr marL="45720" marR="45720">
                    <a:noFill/>
                  </a:tcPr>
                </a:tc>
                <a:extLst>
                  <a:ext uri="{0D108BD9-81ED-4DB2-BD59-A6C34878D82A}">
                    <a16:rowId xmlns:a16="http://schemas.microsoft.com/office/drawing/2014/main" val="578545747"/>
                  </a:ext>
                </a:extLst>
              </a:tr>
              <a:tr h="281940">
                <a:tc>
                  <a:txBody>
                    <a:bodyPr/>
                    <a:lstStyle/>
                    <a:p>
                      <a:pPr algn="l" fontAlgn="t">
                        <a:buNone/>
                      </a:pPr>
                      <a:r>
                        <a:rPr lang="sl-SI"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Ukrep C: Pametna Zgornja Gorenjska</a:t>
                      </a:r>
                      <a:r>
                        <a:rPr lang="sl-SI"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sl-SI"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solidFill>
                      <a:srgbClr val="0D86B2">
                        <a:alpha val="50196"/>
                      </a:srgbClr>
                    </a:solidFill>
                  </a:tcPr>
                </a:tc>
                <a:extLst>
                  <a:ext uri="{0D108BD9-81ED-4DB2-BD59-A6C34878D82A}">
                    <a16:rowId xmlns:a16="http://schemas.microsoft.com/office/drawing/2014/main" val="2093647791"/>
                  </a:ext>
                </a:extLst>
              </a:tr>
              <a:tr h="726631">
                <a:tc>
                  <a:txBody>
                    <a:bodyPr/>
                    <a:lstStyle/>
                    <a:p>
                      <a:pPr marL="171450" indent="-171450" algn="l" fontAlgn="t">
                        <a:buFont typeface="Arial" panose="020B0604020202020204" pitchFamily="34" charset="0"/>
                        <a:buChar char="•"/>
                      </a:pPr>
                      <a:r>
                        <a:rPr lang="sl-SI"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Število izobraževanj/usposabljanj/programov/produktov, ki so namenjeni varovanju okolja in zdravja ter ozaveščanju lokalnega prebivalstva za izboljševanje stanja okolja in zdravja</a:t>
                      </a:r>
                    </a:p>
                  </a:txBody>
                  <a:tcPr marL="45720" marR="45720">
                    <a:solidFill>
                      <a:srgbClr val="0D86B2">
                        <a:alpha val="50196"/>
                      </a:srgbClr>
                    </a:solidFill>
                  </a:tcPr>
                </a:tc>
                <a:extLst>
                  <a:ext uri="{0D108BD9-81ED-4DB2-BD59-A6C34878D82A}">
                    <a16:rowId xmlns:a16="http://schemas.microsoft.com/office/drawing/2014/main" val="3553694402"/>
                  </a:ext>
                </a:extLst>
              </a:tr>
              <a:tr h="274274">
                <a:tc>
                  <a:txBody>
                    <a:bodyPr/>
                    <a:lstStyle/>
                    <a:p>
                      <a:pPr algn="l" fontAlgn="t">
                        <a:buNone/>
                      </a:pPr>
                      <a:r>
                        <a:rPr lang="sv-SE"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Ukrep D: Odporna in neokrnjena Zgornja Gorenjska</a:t>
                      </a:r>
                      <a:r>
                        <a:rPr lang="sv-SE"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sv-SE"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oFill/>
                  </a:tcPr>
                </a:tc>
                <a:extLst>
                  <a:ext uri="{0D108BD9-81ED-4DB2-BD59-A6C34878D82A}">
                    <a16:rowId xmlns:a16="http://schemas.microsoft.com/office/drawing/2014/main" val="2081173135"/>
                  </a:ext>
                </a:extLst>
              </a:tr>
              <a:tr h="519022">
                <a:tc>
                  <a:txBody>
                    <a:bodyPr/>
                    <a:lstStyle/>
                    <a:p>
                      <a:pPr marL="171450" indent="-171450" algn="l" fontAlgn="t">
                        <a:buFont typeface="Arial" panose="020B0604020202020204" pitchFamily="34" charset="0"/>
                        <a:buChar char="•"/>
                      </a:pPr>
                      <a:r>
                        <a:rPr lang="sl-SI"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Število podprtih dejavnosti/dogodkov/produktov/objektov, ki so namenjeni varovanju naravne in kulturne dediščine</a:t>
                      </a:r>
                    </a:p>
                  </a:txBody>
                  <a:tcPr marL="45720" marR="45720">
                    <a:noFill/>
                  </a:tcPr>
                </a:tc>
                <a:extLst>
                  <a:ext uri="{0D108BD9-81ED-4DB2-BD59-A6C34878D82A}">
                    <a16:rowId xmlns:a16="http://schemas.microsoft.com/office/drawing/2014/main" val="78324933"/>
                  </a:ext>
                </a:extLst>
              </a:tr>
              <a:tr h="726631">
                <a:tc>
                  <a:txBody>
                    <a:bodyPr/>
                    <a:lstStyle/>
                    <a:p>
                      <a:pPr marL="171450" indent="-171450" algn="l" fontAlgn="t">
                        <a:buFont typeface="Arial" panose="020B0604020202020204" pitchFamily="34" charset="0"/>
                        <a:buChar char="•"/>
                      </a:pPr>
                      <a:r>
                        <a:rPr lang="sl-SI"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Število izobraževanj/usposabljanj/programov/produktov, ki so namenjeni varovanju okolja in zdravja ter ozaveščanju lokalnega prebivalstva za izboljševanje stanja okolja in zdravja</a:t>
                      </a:r>
                    </a:p>
                  </a:txBody>
                  <a:tcPr marL="45720" marR="45720">
                    <a:noFill/>
                  </a:tcPr>
                </a:tc>
                <a:extLst>
                  <a:ext uri="{0D108BD9-81ED-4DB2-BD59-A6C34878D82A}">
                    <a16:rowId xmlns:a16="http://schemas.microsoft.com/office/drawing/2014/main" val="1898210148"/>
                  </a:ext>
                </a:extLst>
              </a:tr>
            </a:tbl>
          </a:graphicData>
        </a:graphic>
      </p:graphicFrame>
      <p:sp>
        <p:nvSpPr>
          <p:cNvPr id="7" name="PoljeZBesedilom 6">
            <a:extLst>
              <a:ext uri="{FF2B5EF4-FFF2-40B4-BE49-F238E27FC236}">
                <a16:creationId xmlns:a16="http://schemas.microsoft.com/office/drawing/2014/main" id="{2C2F0364-34DE-984E-7EF4-962F432A7F99}"/>
              </a:ext>
            </a:extLst>
          </p:cNvPr>
          <p:cNvSpPr txBox="1"/>
          <p:nvPr/>
        </p:nvSpPr>
        <p:spPr>
          <a:xfrm>
            <a:off x="2280" y="0"/>
            <a:ext cx="430887" cy="5143500"/>
          </a:xfrm>
          <a:prstGeom prst="rect">
            <a:avLst/>
          </a:prstGeom>
          <a:solidFill>
            <a:srgbClr val="B0D03B"/>
          </a:solidFill>
        </p:spPr>
        <p:txBody>
          <a:bodyPr vert="vert270" wrap="square" rtlCol="0">
            <a:spAutoFit/>
          </a:bodyPr>
          <a:lstStyle/>
          <a:p>
            <a:pPr algn="ctr"/>
            <a:r>
              <a:rPr lang="sl-SI" sz="1600" dirty="0">
                <a:solidFill>
                  <a:schemeClr val="tx1"/>
                </a:solidFill>
                <a:latin typeface="Calibri" panose="020F0502020204030204" pitchFamily="34" charset="0"/>
                <a:ea typeface="Calibri" panose="020F0502020204030204" pitchFamily="34" charset="0"/>
                <a:cs typeface="Calibri" panose="020F0502020204030204" pitchFamily="34" charset="0"/>
              </a:rPr>
              <a:t>PRIMERJAVA  KAZALNIKOV  PO  SKLADIH</a:t>
            </a:r>
          </a:p>
        </p:txBody>
      </p:sp>
      <p:pic>
        <p:nvPicPr>
          <p:cNvPr id="8" name="Slika 7">
            <a:extLst>
              <a:ext uri="{FF2B5EF4-FFF2-40B4-BE49-F238E27FC236}">
                <a16:creationId xmlns:a16="http://schemas.microsoft.com/office/drawing/2014/main" id="{5FDA9E19-C39A-A718-A59E-A3B5AB70D63E}"/>
              </a:ext>
            </a:extLst>
          </p:cNvPr>
          <p:cNvPicPr>
            <a:picLocks noChangeAspect="1"/>
          </p:cNvPicPr>
          <p:nvPr/>
        </p:nvPicPr>
        <p:blipFill>
          <a:blip r:embed="rId3"/>
          <a:srcRect t="1" r="29398" b="-13229"/>
          <a:stretch>
            <a:fillRect/>
          </a:stretch>
        </p:blipFill>
        <p:spPr>
          <a:xfrm rot="5400000">
            <a:off x="-1963782" y="2254498"/>
            <a:ext cx="5143501" cy="592537"/>
          </a:xfrm>
          <a:prstGeom prst="rect">
            <a:avLst/>
          </a:prstGeom>
        </p:spPr>
      </p:pic>
    </p:spTree>
    <p:extLst>
      <p:ext uri="{BB962C8B-B14F-4D97-AF65-F5344CB8AC3E}">
        <p14:creationId xmlns:p14="http://schemas.microsoft.com/office/powerpoint/2010/main" val="38687251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A782AE87-70F5-1911-C2CC-F70D34773A30}"/>
            </a:ext>
          </a:extLst>
        </p:cNvPr>
        <p:cNvGrpSpPr/>
        <p:nvPr/>
      </p:nvGrpSpPr>
      <p:grpSpPr>
        <a:xfrm>
          <a:off x="0" y="0"/>
          <a:ext cx="0" cy="0"/>
          <a:chOff x="0" y="0"/>
          <a:chExt cx="0" cy="0"/>
        </a:xfrm>
      </p:grpSpPr>
      <p:sp>
        <p:nvSpPr>
          <p:cNvPr id="17" name="Rectangle 2">
            <a:extLst>
              <a:ext uri="{FF2B5EF4-FFF2-40B4-BE49-F238E27FC236}">
                <a16:creationId xmlns:a16="http://schemas.microsoft.com/office/drawing/2014/main" id="{8CEFC217-D6CF-DA17-0877-0E68685BB9E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8BFD2CC6-3777-FEC1-F0DF-3E51B93B2DA1}"/>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20" name="Slika 19">
            <a:extLst>
              <a:ext uri="{FF2B5EF4-FFF2-40B4-BE49-F238E27FC236}">
                <a16:creationId xmlns:a16="http://schemas.microsoft.com/office/drawing/2014/main" id="{D3768694-1CE9-300D-3576-9DCB48A6D510}"/>
              </a:ext>
            </a:extLst>
          </p:cNvPr>
          <p:cNvPicPr>
            <a:picLocks noChangeAspect="1"/>
          </p:cNvPicPr>
          <p:nvPr/>
        </p:nvPicPr>
        <p:blipFill>
          <a:blip r:embed="rId3"/>
          <a:stretch>
            <a:fillRect/>
          </a:stretch>
        </p:blipFill>
        <p:spPr>
          <a:xfrm>
            <a:off x="0" y="4602480"/>
            <a:ext cx="9144000" cy="656833"/>
          </a:xfrm>
          <a:prstGeom prst="rect">
            <a:avLst/>
          </a:prstGeom>
        </p:spPr>
      </p:pic>
      <p:graphicFrame>
        <p:nvGraphicFramePr>
          <p:cNvPr id="2" name="Tabela 1">
            <a:extLst>
              <a:ext uri="{FF2B5EF4-FFF2-40B4-BE49-F238E27FC236}">
                <a16:creationId xmlns:a16="http://schemas.microsoft.com/office/drawing/2014/main" id="{57552A33-CDF8-3F79-AF13-4C58EDE2F18C}"/>
              </a:ext>
            </a:extLst>
          </p:cNvPr>
          <p:cNvGraphicFramePr>
            <a:graphicFrameLocks noGrp="1"/>
          </p:cNvGraphicFramePr>
          <p:nvPr>
            <p:extLst>
              <p:ext uri="{D42A27DB-BD31-4B8C-83A1-F6EECF244321}">
                <p14:modId xmlns:p14="http://schemas.microsoft.com/office/powerpoint/2010/main" val="2096567371"/>
              </p:ext>
            </p:extLst>
          </p:nvPr>
        </p:nvGraphicFramePr>
        <p:xfrm>
          <a:off x="0" y="259080"/>
          <a:ext cx="9144000" cy="4154754"/>
        </p:xfrm>
        <a:graphic>
          <a:graphicData uri="http://schemas.openxmlformats.org/drawingml/2006/table">
            <a:tbl>
              <a:tblPr firstRow="1" bandRow="1">
                <a:tableStyleId>{5C22544A-7EE6-4342-B048-85BDC9FD1C3A}</a:tableStyleId>
              </a:tblPr>
              <a:tblGrid>
                <a:gridCol w="1913468">
                  <a:extLst>
                    <a:ext uri="{9D8B030D-6E8A-4147-A177-3AD203B41FA5}">
                      <a16:colId xmlns:a16="http://schemas.microsoft.com/office/drawing/2014/main" val="28167633"/>
                    </a:ext>
                  </a:extLst>
                </a:gridCol>
                <a:gridCol w="3471333">
                  <a:extLst>
                    <a:ext uri="{9D8B030D-6E8A-4147-A177-3AD203B41FA5}">
                      <a16:colId xmlns:a16="http://schemas.microsoft.com/office/drawing/2014/main" val="4211750768"/>
                    </a:ext>
                  </a:extLst>
                </a:gridCol>
                <a:gridCol w="3759199">
                  <a:extLst>
                    <a:ext uri="{9D8B030D-6E8A-4147-A177-3AD203B41FA5}">
                      <a16:colId xmlns:a16="http://schemas.microsoft.com/office/drawing/2014/main" val="2283645793"/>
                    </a:ext>
                  </a:extLst>
                </a:gridCol>
              </a:tblGrid>
              <a:tr h="281756">
                <a:tc>
                  <a:txBody>
                    <a:bodyPr/>
                    <a:lstStyle/>
                    <a:p>
                      <a:endParaRPr lang="sl-SI" dirty="0">
                        <a:latin typeface="Calibri" panose="020F0502020204030204" pitchFamily="34" charset="0"/>
                        <a:ea typeface="Calibri" panose="020F0502020204030204" pitchFamily="34" charset="0"/>
                        <a:cs typeface="Calibri" panose="020F0502020204030204" pitchFamily="34" charset="0"/>
                      </a:endParaRPr>
                    </a:p>
                  </a:txBody>
                  <a:tcPr>
                    <a:solidFill>
                      <a:srgbClr val="B0D03B"/>
                    </a:solidFill>
                  </a:tcPr>
                </a:tc>
                <a:tc>
                  <a:txBody>
                    <a:bodyPr/>
                    <a:lstStyle/>
                    <a:p>
                      <a:r>
                        <a:rPr lang="sl-SI" dirty="0">
                          <a:latin typeface="Calibri" panose="020F0502020204030204" pitchFamily="34" charset="0"/>
                          <a:ea typeface="Calibri" panose="020F0502020204030204" pitchFamily="34" charset="0"/>
                          <a:cs typeface="Calibri" panose="020F0502020204030204" pitchFamily="34" charset="0"/>
                        </a:rPr>
                        <a:t>EKSRP</a:t>
                      </a:r>
                    </a:p>
                  </a:txBody>
                  <a:tcPr>
                    <a:solidFill>
                      <a:srgbClr val="B0D03B"/>
                    </a:solidFill>
                  </a:tcPr>
                </a:tc>
                <a:tc>
                  <a:txBody>
                    <a:bodyPr/>
                    <a:lstStyle/>
                    <a:p>
                      <a:r>
                        <a:rPr lang="sl-SI" dirty="0">
                          <a:latin typeface="Calibri" panose="020F0502020204030204" pitchFamily="34" charset="0"/>
                          <a:ea typeface="Calibri" panose="020F0502020204030204" pitchFamily="34" charset="0"/>
                          <a:cs typeface="Calibri" panose="020F0502020204030204" pitchFamily="34" charset="0"/>
                        </a:rPr>
                        <a:t>ESRR</a:t>
                      </a:r>
                    </a:p>
                  </a:txBody>
                  <a:tcPr>
                    <a:solidFill>
                      <a:srgbClr val="B0D03B"/>
                    </a:solidFill>
                  </a:tcPr>
                </a:tc>
                <a:extLst>
                  <a:ext uri="{0D108BD9-81ED-4DB2-BD59-A6C34878D82A}">
                    <a16:rowId xmlns:a16="http://schemas.microsoft.com/office/drawing/2014/main" val="718885199"/>
                  </a:ext>
                </a:extLst>
              </a:tr>
              <a:tr h="1045831">
                <a:tc>
                  <a:txBody>
                    <a:bodyPr/>
                    <a:lstStyle/>
                    <a:p>
                      <a:r>
                        <a:rPr lang="sl-SI" sz="1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UPRAVIČENCI</a:t>
                      </a:r>
                    </a:p>
                  </a:txBody>
                  <a:tcPr/>
                </a:tc>
                <a:tc>
                  <a:txBody>
                    <a:bodyPr/>
                    <a:lstStyle/>
                    <a:p>
                      <a:r>
                        <a:rPr lang="sl-SI" sz="1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Fizična (tudi </a:t>
                      </a:r>
                      <a:r>
                        <a:rPr lang="sl-SI" sz="1400" b="0" i="0" u="none"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s.p</a:t>
                      </a:r>
                      <a:r>
                        <a:rPr lang="sl-SI" sz="1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 popoldanski </a:t>
                      </a:r>
                      <a:r>
                        <a:rPr lang="sl-SI" sz="1400" b="0" i="0" u="none"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s.p</a:t>
                      </a:r>
                      <a:r>
                        <a:rPr lang="sl-SI" sz="1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 in kmet) ali pravna oseba </a:t>
                      </a:r>
                    </a:p>
                    <a:p>
                      <a:r>
                        <a:rPr lang="sl-SI" sz="1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Fizična oseba, ki ni kmet ali </a:t>
                      </a:r>
                      <a:r>
                        <a:rPr lang="sl-SI" sz="1400" b="0" i="0" u="none"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s.p</a:t>
                      </a:r>
                      <a:r>
                        <a:rPr lang="sl-SI" sz="1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 oz. popoldanski </a:t>
                      </a:r>
                      <a:r>
                        <a:rPr lang="sl-SI" sz="1400" b="0" i="0" u="none"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s.p</a:t>
                      </a:r>
                      <a:r>
                        <a:rPr lang="sl-SI" sz="1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 lahko kandidira za sredstva samo v investicijskih projektih.</a:t>
                      </a:r>
                    </a:p>
                  </a:txBody>
                  <a:tcPr/>
                </a:tc>
                <a:tc>
                  <a:txBody>
                    <a:bodyPr/>
                    <a:lstStyle/>
                    <a:p>
                      <a:pPr>
                        <a:lnSpc>
                          <a:spcPct val="107000"/>
                        </a:lnSpc>
                        <a:spcAft>
                          <a:spcPts val="800"/>
                        </a:spcAft>
                        <a:buNone/>
                      </a:pPr>
                      <a:r>
                        <a:rPr lang="sl-SI" sz="1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Pravna oseba </a:t>
                      </a:r>
                    </a:p>
                  </a:txBody>
                  <a:tcPr marL="68580" marR="68580" marT="0" marB="0"/>
                </a:tc>
                <a:extLst>
                  <a:ext uri="{0D108BD9-81ED-4DB2-BD59-A6C34878D82A}">
                    <a16:rowId xmlns:a16="http://schemas.microsoft.com/office/drawing/2014/main" val="3354422512"/>
                  </a:ext>
                </a:extLst>
              </a:tr>
              <a:tr h="1002226">
                <a:tc>
                  <a:txBody>
                    <a:bodyPr/>
                    <a:lstStyle/>
                    <a:p>
                      <a:r>
                        <a:rPr lang="sl-SI" sz="1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STOPNJA SOFINANCIRANJA</a:t>
                      </a:r>
                    </a:p>
                  </a:txBody>
                  <a:tcPr/>
                </a:tc>
                <a:tc>
                  <a:txBody>
                    <a:bodyPr/>
                    <a:lstStyle/>
                    <a:p>
                      <a:r>
                        <a:rPr lang="sl-SI" sz="14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65 % </a:t>
                      </a:r>
                      <a:r>
                        <a:rPr lang="sl-SI" sz="1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 nakup zemljišča, nepremičnin, gradnja nepremičnin, kmetijska mehanizacija</a:t>
                      </a:r>
                    </a:p>
                    <a:p>
                      <a:r>
                        <a:rPr lang="sl-SI" sz="14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80 % </a:t>
                      </a:r>
                      <a:r>
                        <a:rPr lang="sl-SI" sz="1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 storitve zunanjih izvajalcev, opreme, opredmetena in neopredmetena sredstva</a:t>
                      </a:r>
                    </a:p>
                  </a:txBody>
                  <a:tcPr/>
                </a:tc>
                <a:tc>
                  <a:txBody>
                    <a:bodyPr/>
                    <a:lstStyle/>
                    <a:p>
                      <a:r>
                        <a:rPr lang="sl-SI" sz="14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80 %</a:t>
                      </a:r>
                    </a:p>
                  </a:txBody>
                  <a:tcPr/>
                </a:tc>
                <a:extLst>
                  <a:ext uri="{0D108BD9-81ED-4DB2-BD59-A6C34878D82A}">
                    <a16:rowId xmlns:a16="http://schemas.microsoft.com/office/drawing/2014/main" val="3147377170"/>
                  </a:ext>
                </a:extLst>
              </a:tr>
              <a:tr h="676213">
                <a:tc>
                  <a:txBody>
                    <a:bodyPr/>
                    <a:lstStyle/>
                    <a:p>
                      <a:r>
                        <a:rPr lang="sl-SI" sz="1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PREDPLAČILO</a:t>
                      </a:r>
                    </a:p>
                  </a:txBody>
                  <a:tcPr/>
                </a:tc>
                <a:tc>
                  <a:txBody>
                    <a:bodyPr/>
                    <a:lstStyle/>
                    <a:p>
                      <a:pPr marL="285750" indent="-285750">
                        <a:buFont typeface="Arial" panose="020B0604020202020204" pitchFamily="34" charset="0"/>
                        <a:buChar char="•"/>
                      </a:pPr>
                      <a:r>
                        <a:rPr lang="sl-SI" sz="1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Brez bančne garancije za zavezance po </a:t>
                      </a:r>
                      <a:r>
                        <a:rPr lang="sl-SI" sz="1400" b="0" i="0" u="none"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ZIPRSju</a:t>
                      </a:r>
                      <a:r>
                        <a:rPr lang="sl-SI" sz="1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 – do 30 %</a:t>
                      </a:r>
                    </a:p>
                    <a:p>
                      <a:pPr marL="285750" indent="-285750">
                        <a:buFont typeface="Arial" panose="020B0604020202020204" pitchFamily="34" charset="0"/>
                        <a:buChar char="•"/>
                      </a:pPr>
                      <a:r>
                        <a:rPr lang="sl-SI" sz="1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Z bančno garancijo do 50 %</a:t>
                      </a:r>
                    </a:p>
                  </a:txBody>
                  <a:tcPr/>
                </a:tc>
                <a:tc>
                  <a:txBody>
                    <a:bodyPr/>
                    <a:lstStyle/>
                    <a:p>
                      <a:r>
                        <a:rPr lang="sl-SI" sz="1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Predplačilo do višine 30 % vrednosti podpore iz pogodbe o sofinanciranju. </a:t>
                      </a:r>
                      <a:br>
                        <a:rPr lang="sl-SI" sz="1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br>
                      <a:r>
                        <a:rPr lang="sl-SI" sz="1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VODILNI PARTNER – zavezanec po </a:t>
                      </a:r>
                      <a:r>
                        <a:rPr lang="sl-SI" sz="1400" b="0" i="0" u="none"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ZIPRSu</a:t>
                      </a:r>
                      <a:endParaRPr lang="sl-SI" sz="1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a:txBody>
                  <a:tcPr/>
                </a:tc>
                <a:extLst>
                  <a:ext uri="{0D108BD9-81ED-4DB2-BD59-A6C34878D82A}">
                    <a16:rowId xmlns:a16="http://schemas.microsoft.com/office/drawing/2014/main" val="208755876"/>
                  </a:ext>
                </a:extLst>
              </a:tr>
              <a:tr h="478984">
                <a:tc>
                  <a:txBody>
                    <a:bodyPr/>
                    <a:lstStyle/>
                    <a:p>
                      <a:r>
                        <a:rPr lang="sl-SI" sz="1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OVERJENOST SOGLASIJ</a:t>
                      </a:r>
                    </a:p>
                  </a:txBody>
                  <a:tcPr/>
                </a:tc>
                <a:tc>
                  <a:txBody>
                    <a:bodyPr/>
                    <a:lstStyle/>
                    <a:p>
                      <a:r>
                        <a:rPr lang="sl-SI" sz="1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Pri notarju ali na upravni enoti.</a:t>
                      </a:r>
                    </a:p>
                  </a:txBody>
                  <a:tcPr/>
                </a:tc>
                <a:tc>
                  <a:txBody>
                    <a:bodyPr/>
                    <a:lstStyle/>
                    <a:p>
                      <a:r>
                        <a:rPr lang="sl-SI" sz="1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Le pri notarju.</a:t>
                      </a:r>
                    </a:p>
                  </a:txBody>
                  <a:tcPr/>
                </a:tc>
                <a:extLst>
                  <a:ext uri="{0D108BD9-81ED-4DB2-BD59-A6C34878D82A}">
                    <a16:rowId xmlns:a16="http://schemas.microsoft.com/office/drawing/2014/main" val="4058829024"/>
                  </a:ext>
                </a:extLst>
              </a:tr>
              <a:tr h="478984">
                <a:tc>
                  <a:txBody>
                    <a:bodyPr/>
                    <a:lstStyle/>
                    <a:p>
                      <a:r>
                        <a:rPr lang="sl-SI" sz="1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SPREMEMBA PROJEKTA</a:t>
                      </a:r>
                    </a:p>
                  </a:txBody>
                  <a:tcPr/>
                </a:tc>
                <a:tc>
                  <a:txBody>
                    <a:bodyPr/>
                    <a:lstStyle/>
                    <a:p>
                      <a:r>
                        <a:rPr lang="sl-SI" sz="1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2 x pred nastankom sprememb</a:t>
                      </a:r>
                    </a:p>
                  </a:txBody>
                  <a:tcPr/>
                </a:tc>
                <a:tc>
                  <a:txBody>
                    <a:bodyPr/>
                    <a:lstStyle/>
                    <a:p>
                      <a:r>
                        <a:rPr lang="sl-SI" sz="1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1 x pred nastankom sprememb</a:t>
                      </a:r>
                    </a:p>
                  </a:txBody>
                  <a:tcPr/>
                </a:tc>
                <a:extLst>
                  <a:ext uri="{0D108BD9-81ED-4DB2-BD59-A6C34878D82A}">
                    <a16:rowId xmlns:a16="http://schemas.microsoft.com/office/drawing/2014/main" val="783869320"/>
                  </a:ext>
                </a:extLst>
              </a:tr>
            </a:tbl>
          </a:graphicData>
        </a:graphic>
      </p:graphicFrame>
    </p:spTree>
    <p:extLst>
      <p:ext uri="{BB962C8B-B14F-4D97-AF65-F5344CB8AC3E}">
        <p14:creationId xmlns:p14="http://schemas.microsoft.com/office/powerpoint/2010/main" val="39168095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B0D03B"/>
        </a:solidFill>
        <a:effectLst/>
      </p:bgPr>
    </p:bg>
    <p:spTree>
      <p:nvGrpSpPr>
        <p:cNvPr id="1" name="Shape 128">
          <a:extLst>
            <a:ext uri="{FF2B5EF4-FFF2-40B4-BE49-F238E27FC236}">
              <a16:creationId xmlns:a16="http://schemas.microsoft.com/office/drawing/2014/main" id="{E7F359E5-54BF-6042-E1C0-7A5556A79D9C}"/>
            </a:ext>
          </a:extLst>
        </p:cNvPr>
        <p:cNvGrpSpPr/>
        <p:nvPr/>
      </p:nvGrpSpPr>
      <p:grpSpPr>
        <a:xfrm>
          <a:off x="0" y="0"/>
          <a:ext cx="0" cy="0"/>
          <a:chOff x="0" y="0"/>
          <a:chExt cx="0" cy="0"/>
        </a:xfrm>
      </p:grpSpPr>
      <p:sp>
        <p:nvSpPr>
          <p:cNvPr id="129" name="Google Shape;129;p28">
            <a:extLst>
              <a:ext uri="{FF2B5EF4-FFF2-40B4-BE49-F238E27FC236}">
                <a16:creationId xmlns:a16="http://schemas.microsoft.com/office/drawing/2014/main" id="{56346861-0CD8-F552-DDA3-FB6FB1142EEC}"/>
              </a:ext>
            </a:extLst>
          </p:cNvPr>
          <p:cNvSpPr txBox="1">
            <a:spLocks noGrp="1"/>
          </p:cNvSpPr>
          <p:nvPr>
            <p:ph type="title"/>
          </p:nvPr>
        </p:nvSpPr>
        <p:spPr>
          <a:xfrm>
            <a:off x="491623" y="2289330"/>
            <a:ext cx="3676201" cy="755700"/>
          </a:xfrm>
          <a:prstGeom prst="rect">
            <a:avLst/>
          </a:prstGeom>
        </p:spPr>
        <p:txBody>
          <a:bodyPr spcFirstLastPara="1" wrap="square" lIns="0" tIns="91425" rIns="91425" bIns="91425" anchor="b" anchorCtr="0">
            <a:noAutofit/>
          </a:bodyPr>
          <a:lstStyle/>
          <a:p>
            <a:pPr lvl="0"/>
            <a:r>
              <a:rPr lang="sl-SI" sz="3200" b="1" dirty="0">
                <a:latin typeface="Calibri" panose="020F0502020204030204" pitchFamily="34" charset="0"/>
                <a:ea typeface="Calibri" panose="020F0502020204030204" pitchFamily="34" charset="0"/>
                <a:cs typeface="Calibri" panose="020F0502020204030204" pitchFamily="34" charset="0"/>
              </a:rPr>
              <a:t>NAJPOGOSTEJŠE NAPAKE PRI 1. JAVNEM POZIVU – EKSRP IN PRIPOROČILA</a:t>
            </a:r>
            <a:endParaRPr sz="3200" b="1" dirty="0">
              <a:latin typeface="Calibri" panose="020F0502020204030204" pitchFamily="34" charset="0"/>
              <a:ea typeface="Calibri" panose="020F0502020204030204" pitchFamily="34" charset="0"/>
              <a:cs typeface="Calibri" panose="020F0502020204030204" pitchFamily="34" charset="0"/>
            </a:endParaRPr>
          </a:p>
        </p:txBody>
      </p:sp>
      <p:pic>
        <p:nvPicPr>
          <p:cNvPr id="131" name="Google Shape;131;p28" title="Špik.jpg">
            <a:extLst>
              <a:ext uri="{FF2B5EF4-FFF2-40B4-BE49-F238E27FC236}">
                <a16:creationId xmlns:a16="http://schemas.microsoft.com/office/drawing/2014/main" id="{7401CE5C-E260-0CA2-B20D-E0EA77EA3939}"/>
              </a:ext>
            </a:extLst>
          </p:cNvPr>
          <p:cNvPicPr preferRelativeResize="0"/>
          <p:nvPr/>
        </p:nvPicPr>
        <p:blipFill>
          <a:blip r:embed="rId3">
            <a:alphaModFix/>
          </a:blip>
          <a:stretch>
            <a:fillRect/>
          </a:stretch>
        </p:blipFill>
        <p:spPr>
          <a:xfrm>
            <a:off x="5344148" y="0"/>
            <a:ext cx="3799850" cy="5143501"/>
          </a:xfrm>
          <a:prstGeom prst="rect">
            <a:avLst/>
          </a:prstGeom>
          <a:noFill/>
          <a:ln>
            <a:noFill/>
          </a:ln>
        </p:spPr>
      </p:pic>
    </p:spTree>
    <p:extLst>
      <p:ext uri="{BB962C8B-B14F-4D97-AF65-F5344CB8AC3E}">
        <p14:creationId xmlns:p14="http://schemas.microsoft.com/office/powerpoint/2010/main" val="19858098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F31AC242-7014-DA7E-9CBE-FE454808CA75}"/>
            </a:ext>
          </a:extLst>
        </p:cNvPr>
        <p:cNvGrpSpPr/>
        <p:nvPr/>
      </p:nvGrpSpPr>
      <p:grpSpPr>
        <a:xfrm>
          <a:off x="0" y="0"/>
          <a:ext cx="0" cy="0"/>
          <a:chOff x="0" y="0"/>
          <a:chExt cx="0" cy="0"/>
        </a:xfrm>
      </p:grpSpPr>
      <p:sp>
        <p:nvSpPr>
          <p:cNvPr id="117" name="Google Shape;117;p27">
            <a:extLst>
              <a:ext uri="{FF2B5EF4-FFF2-40B4-BE49-F238E27FC236}">
                <a16:creationId xmlns:a16="http://schemas.microsoft.com/office/drawing/2014/main" id="{9AF88E0B-516F-30A7-94D7-1A8A89548685}"/>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l-SI" b="1" dirty="0">
                <a:latin typeface="Calibri" panose="020F0502020204030204" pitchFamily="34" charset="0"/>
                <a:ea typeface="Calibri" panose="020F0502020204030204" pitchFamily="34" charset="0"/>
                <a:cs typeface="Calibri" panose="020F0502020204030204" pitchFamily="34" charset="0"/>
              </a:rPr>
              <a:t>POGOSTE NAPAKE</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118" name="Google Shape;118;p27">
            <a:extLst>
              <a:ext uri="{FF2B5EF4-FFF2-40B4-BE49-F238E27FC236}">
                <a16:creationId xmlns:a16="http://schemas.microsoft.com/office/drawing/2014/main" id="{F33DC249-3B82-F70C-43F2-F2CBC7B24E44}"/>
              </a:ext>
            </a:extLst>
          </p:cNvPr>
          <p:cNvSpPr txBox="1">
            <a:spLocks noGrp="1"/>
          </p:cNvSpPr>
          <p:nvPr>
            <p:ph type="body" idx="1"/>
          </p:nvPr>
        </p:nvSpPr>
        <p:spPr>
          <a:xfrm>
            <a:off x="311700" y="1017725"/>
            <a:ext cx="8520600" cy="1419300"/>
          </a:xfrm>
          <a:prstGeom prst="rect">
            <a:avLst/>
          </a:prstGeom>
          <a:noFill/>
        </p:spPr>
        <p:txBody>
          <a:bodyPr spcFirstLastPara="1" wrap="square" lIns="91425" tIns="91425" rIns="91425" bIns="91425" anchor="t" anchorCtr="0">
            <a:noAutofit/>
          </a:bodyPr>
          <a:lstStyle/>
          <a:p>
            <a:pPr marL="285750" indent="-285750">
              <a:spcAft>
                <a:spcPts val="1200"/>
              </a:spcAft>
            </a:pPr>
            <a:r>
              <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Upravičenci</a:t>
            </a:r>
          </a:p>
          <a:p>
            <a:pPr marL="285750" indent="-285750">
              <a:spcAft>
                <a:spcPts val="1200"/>
              </a:spcAft>
            </a:pPr>
            <a:r>
              <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Vrsta stroška pri investicijskih projektih </a:t>
            </a:r>
          </a:p>
          <a:p>
            <a:pPr marL="285750" indent="-285750">
              <a:spcAft>
                <a:spcPts val="1200"/>
              </a:spcAft>
            </a:pPr>
            <a:r>
              <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V pavšalu </a:t>
            </a: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navajanje, da gre za stroške priprave zahtevkov, poročil, potnih stroškov pri investicijskih projektih, … </a:t>
            </a:r>
            <a:r>
              <a:rPr lang="sl-SI" b="1" dirty="0">
                <a:solidFill>
                  <a:srgbClr val="B0D03B"/>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sl-SI" b="1" dirty="0">
                <a:solidFill>
                  <a:srgbClr val="B0D03B"/>
                </a:solidFill>
                <a:latin typeface="Calibri" panose="020F0502020204030204" pitchFamily="34" charset="0"/>
                <a:ea typeface="Calibri" panose="020F0502020204030204" pitchFamily="34" charset="0"/>
                <a:cs typeface="Calibri" panose="020F0502020204030204" pitchFamily="34" charset="0"/>
              </a:rPr>
              <a:t>neupravičen strošek</a:t>
            </a:r>
          </a:p>
          <a:p>
            <a:pPr marL="285750" indent="-285750">
              <a:spcAft>
                <a:spcPts val="1200"/>
              </a:spcAft>
            </a:pPr>
            <a:r>
              <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Mali projekti (oz. projekti do 20.000 eur) in predplačilo brez bančne garancije: </a:t>
            </a: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celoten projekt mora biti zaključen v 180 dneh, ker mora biti projekt izveden v eni fazi!</a:t>
            </a:r>
          </a:p>
        </p:txBody>
      </p:sp>
      <p:sp>
        <p:nvSpPr>
          <p:cNvPr id="17" name="Rectangle 2">
            <a:extLst>
              <a:ext uri="{FF2B5EF4-FFF2-40B4-BE49-F238E27FC236}">
                <a16:creationId xmlns:a16="http://schemas.microsoft.com/office/drawing/2014/main" id="{464C2262-4830-5AFC-8B43-0CE9D74E4D8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BE0F8E52-7539-D618-7244-672306FB76BE}"/>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20" name="Slika 19">
            <a:extLst>
              <a:ext uri="{FF2B5EF4-FFF2-40B4-BE49-F238E27FC236}">
                <a16:creationId xmlns:a16="http://schemas.microsoft.com/office/drawing/2014/main" id="{DF3C6D75-A1F5-A808-261E-5F2FA83553D7}"/>
              </a:ext>
            </a:extLst>
          </p:cNvPr>
          <p:cNvPicPr>
            <a:picLocks noChangeAspect="1"/>
          </p:cNvPicPr>
          <p:nvPr/>
        </p:nvPicPr>
        <p:blipFill>
          <a:blip r:embed="rId3"/>
          <a:stretch>
            <a:fillRect/>
          </a:stretch>
        </p:blipFill>
        <p:spPr>
          <a:xfrm>
            <a:off x="0" y="4486667"/>
            <a:ext cx="9144000" cy="656833"/>
          </a:xfrm>
          <a:prstGeom prst="rect">
            <a:avLst/>
          </a:prstGeom>
        </p:spPr>
      </p:pic>
      <p:cxnSp>
        <p:nvCxnSpPr>
          <p:cNvPr id="22" name="Raven povezovalnik 21">
            <a:extLst>
              <a:ext uri="{FF2B5EF4-FFF2-40B4-BE49-F238E27FC236}">
                <a16:creationId xmlns:a16="http://schemas.microsoft.com/office/drawing/2014/main" id="{D8D23EE7-EDB0-201A-CC7E-CC8ACDE68518}"/>
              </a:ext>
            </a:extLst>
          </p:cNvPr>
          <p:cNvCxnSpPr/>
          <p:nvPr/>
        </p:nvCxnSpPr>
        <p:spPr>
          <a:xfrm>
            <a:off x="0" y="91440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cxnSp>
        <p:nvCxnSpPr>
          <p:cNvPr id="25" name="Raven povezovalnik 24">
            <a:extLst>
              <a:ext uri="{FF2B5EF4-FFF2-40B4-BE49-F238E27FC236}">
                <a16:creationId xmlns:a16="http://schemas.microsoft.com/office/drawing/2014/main" id="{6CC899D8-85FD-CB20-F776-7C2CAE548961}"/>
              </a:ext>
            </a:extLst>
          </p:cNvPr>
          <p:cNvCxnSpPr/>
          <p:nvPr/>
        </p:nvCxnSpPr>
        <p:spPr>
          <a:xfrm>
            <a:off x="0" y="97155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154226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AAAAE1E7-2C72-E1BB-95E8-DE6B38FD33CE}"/>
            </a:ext>
          </a:extLst>
        </p:cNvPr>
        <p:cNvGrpSpPr/>
        <p:nvPr/>
      </p:nvGrpSpPr>
      <p:grpSpPr>
        <a:xfrm>
          <a:off x="0" y="0"/>
          <a:ext cx="0" cy="0"/>
          <a:chOff x="0" y="0"/>
          <a:chExt cx="0" cy="0"/>
        </a:xfrm>
      </p:grpSpPr>
      <p:sp>
        <p:nvSpPr>
          <p:cNvPr id="117" name="Google Shape;117;p27">
            <a:extLst>
              <a:ext uri="{FF2B5EF4-FFF2-40B4-BE49-F238E27FC236}">
                <a16:creationId xmlns:a16="http://schemas.microsoft.com/office/drawing/2014/main" id="{C515BEFC-D705-53FC-6E9B-6F9E9D53167F}"/>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l-SI" b="1" dirty="0">
                <a:latin typeface="Calibri" panose="020F0502020204030204" pitchFamily="34" charset="0"/>
                <a:ea typeface="Calibri" panose="020F0502020204030204" pitchFamily="34" charset="0"/>
                <a:cs typeface="Calibri" panose="020F0502020204030204" pitchFamily="34" charset="0"/>
              </a:rPr>
              <a:t>POGOSTE NAPAKE</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118" name="Google Shape;118;p27">
            <a:extLst>
              <a:ext uri="{FF2B5EF4-FFF2-40B4-BE49-F238E27FC236}">
                <a16:creationId xmlns:a16="http://schemas.microsoft.com/office/drawing/2014/main" id="{1BAFEB69-D65A-CF1C-6BC1-070A0AF9A1AF}"/>
              </a:ext>
            </a:extLst>
          </p:cNvPr>
          <p:cNvSpPr txBox="1">
            <a:spLocks noGrp="1"/>
          </p:cNvSpPr>
          <p:nvPr>
            <p:ph type="body" idx="1"/>
          </p:nvPr>
        </p:nvSpPr>
        <p:spPr>
          <a:xfrm>
            <a:off x="311700" y="1017725"/>
            <a:ext cx="8520600" cy="1419300"/>
          </a:xfrm>
          <a:prstGeom prst="rect">
            <a:avLst/>
          </a:prstGeom>
          <a:noFill/>
        </p:spPr>
        <p:txBody>
          <a:bodyPr spcFirstLastPara="1" wrap="square" lIns="91425" tIns="91425" rIns="91425" bIns="91425" anchor="t" anchorCtr="0">
            <a:noAutofit/>
          </a:bodyPr>
          <a:lstStyle/>
          <a:p>
            <a:pPr marL="285750" indent="-285750">
              <a:spcAft>
                <a:spcPts val="1200"/>
              </a:spcAft>
            </a:pP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Stroški gradnje, zemljiških operacij, </a:t>
            </a:r>
            <a:r>
              <a:rPr lang="pl-PL"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trajnih nasadov s pripadajočo opremo, kmetijske mehanizacije, ... </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presegajo stroške iz </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Arial"/>
                <a:hlinkClick r:id="rId3"/>
              </a:rPr>
              <a:t>Pravilnika o katalogu stroškov in njihovih vrednostih na enoto</a:t>
            </a:r>
            <a:endPar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1200"/>
              </a:spcAft>
            </a:pP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Nejasne opredelitve prispevka projekta h kazalnikom in ponavljanje kazalnikov. </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Kratko in jedrnato. V alinejah.</a:t>
            </a:r>
          </a:p>
          <a:p>
            <a:pPr marL="285750" indent="-285750">
              <a:spcAft>
                <a:spcPts val="1200"/>
              </a:spcAft>
            </a:pP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Izpolnjevanje obveznih prilog.</a:t>
            </a:r>
          </a:p>
          <a:p>
            <a:pPr marL="285750" indent="-285750">
              <a:spcAft>
                <a:spcPts val="1200"/>
              </a:spcAft>
            </a:pP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Priloga 6: </a:t>
            </a:r>
          </a:p>
          <a:p>
            <a:pPr marL="742950" lvl="1" indent="-285750"/>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RAZŠIRJENA LOKACIJSKA INFORMACIJA</a:t>
            </a:r>
          </a:p>
          <a:p>
            <a:pPr marL="742950" lvl="1" indent="-285750"/>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SOGLASJA</a:t>
            </a:r>
          </a:p>
          <a:p>
            <a:pPr marL="742950" lvl="1" indent="-285750"/>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PRAVNOMOČNO</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GRADBENO ALI UPORABNO DOVOLJENJE</a:t>
            </a:r>
          </a:p>
          <a:p>
            <a:pPr marL="0" indent="0">
              <a:spcAft>
                <a:spcPts val="1200"/>
              </a:spcAft>
              <a:buNone/>
            </a:pPr>
            <a:endPar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Arial"/>
            </a:endParaRPr>
          </a:p>
          <a:p>
            <a:pPr marL="285750" indent="-285750">
              <a:spcAft>
                <a:spcPts val="1200"/>
              </a:spcAft>
            </a:pPr>
            <a:endPar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0" indent="0">
              <a:spcAft>
                <a:spcPts val="1200"/>
              </a:spcAft>
              <a:buNone/>
            </a:pPr>
            <a:endPar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0" indent="0">
              <a:spcAft>
                <a:spcPts val="1200"/>
              </a:spcAft>
              <a:buNone/>
            </a:pPr>
            <a:endPar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457200" lvl="1" indent="0">
              <a:spcAft>
                <a:spcPts val="1200"/>
              </a:spcAft>
              <a:buNone/>
            </a:pPr>
            <a:br>
              <a:rPr lang="sl-SI" sz="1600" dirty="0">
                <a:latin typeface="Calibri" panose="020F0502020204030204" pitchFamily="34" charset="0"/>
                <a:ea typeface="Calibri" panose="020F0502020204030204" pitchFamily="34" charset="0"/>
                <a:cs typeface="Calibri" panose="020F0502020204030204" pitchFamily="34" charset="0"/>
              </a:rPr>
            </a:br>
            <a:endParaRPr lang="sl-SI" sz="1600"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897DDF5E-A54E-E3C3-0420-1FCF15EB652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784D76F0-6F89-D409-89CF-6CA57392DD44}"/>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20" name="Slika 19">
            <a:extLst>
              <a:ext uri="{FF2B5EF4-FFF2-40B4-BE49-F238E27FC236}">
                <a16:creationId xmlns:a16="http://schemas.microsoft.com/office/drawing/2014/main" id="{013F3644-F0B4-2C52-EFDE-0413ADC5727C}"/>
              </a:ext>
            </a:extLst>
          </p:cNvPr>
          <p:cNvPicPr>
            <a:picLocks noChangeAspect="1"/>
          </p:cNvPicPr>
          <p:nvPr/>
        </p:nvPicPr>
        <p:blipFill>
          <a:blip r:embed="rId4"/>
          <a:stretch>
            <a:fillRect/>
          </a:stretch>
        </p:blipFill>
        <p:spPr>
          <a:xfrm>
            <a:off x="0" y="4486667"/>
            <a:ext cx="9144000" cy="656833"/>
          </a:xfrm>
          <a:prstGeom prst="rect">
            <a:avLst/>
          </a:prstGeom>
        </p:spPr>
      </p:pic>
      <p:cxnSp>
        <p:nvCxnSpPr>
          <p:cNvPr id="22" name="Raven povezovalnik 21">
            <a:extLst>
              <a:ext uri="{FF2B5EF4-FFF2-40B4-BE49-F238E27FC236}">
                <a16:creationId xmlns:a16="http://schemas.microsoft.com/office/drawing/2014/main" id="{EDDD9ACB-8CBD-2F9F-EA53-7D50DFFF158E}"/>
              </a:ext>
            </a:extLst>
          </p:cNvPr>
          <p:cNvCxnSpPr/>
          <p:nvPr/>
        </p:nvCxnSpPr>
        <p:spPr>
          <a:xfrm>
            <a:off x="0" y="91440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cxnSp>
        <p:nvCxnSpPr>
          <p:cNvPr id="25" name="Raven povezovalnik 24">
            <a:extLst>
              <a:ext uri="{FF2B5EF4-FFF2-40B4-BE49-F238E27FC236}">
                <a16:creationId xmlns:a16="http://schemas.microsoft.com/office/drawing/2014/main" id="{C97222DC-8984-45F4-4AE1-6EBCFE867C54}"/>
              </a:ext>
            </a:extLst>
          </p:cNvPr>
          <p:cNvCxnSpPr/>
          <p:nvPr/>
        </p:nvCxnSpPr>
        <p:spPr>
          <a:xfrm>
            <a:off x="0" y="97155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35012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3C2A08EB-3E14-29ED-98F3-17E86AF95DB4}"/>
            </a:ext>
          </a:extLst>
        </p:cNvPr>
        <p:cNvGrpSpPr/>
        <p:nvPr/>
      </p:nvGrpSpPr>
      <p:grpSpPr>
        <a:xfrm>
          <a:off x="0" y="0"/>
          <a:ext cx="0" cy="0"/>
          <a:chOff x="0" y="0"/>
          <a:chExt cx="0" cy="0"/>
        </a:xfrm>
      </p:grpSpPr>
      <p:sp>
        <p:nvSpPr>
          <p:cNvPr id="117" name="Google Shape;117;p27">
            <a:extLst>
              <a:ext uri="{FF2B5EF4-FFF2-40B4-BE49-F238E27FC236}">
                <a16:creationId xmlns:a16="http://schemas.microsoft.com/office/drawing/2014/main" id="{BEEB8155-AA89-17BF-E252-8DAC3907C3AC}"/>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l-SI" b="1" dirty="0">
                <a:latin typeface="Calibri" panose="020F0502020204030204" pitchFamily="34" charset="0"/>
                <a:ea typeface="Calibri" panose="020F0502020204030204" pitchFamily="34" charset="0"/>
                <a:cs typeface="Calibri" panose="020F0502020204030204" pitchFamily="34" charset="0"/>
              </a:rPr>
              <a:t>PRIPOROČILA</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118" name="Google Shape;118;p27">
            <a:extLst>
              <a:ext uri="{FF2B5EF4-FFF2-40B4-BE49-F238E27FC236}">
                <a16:creationId xmlns:a16="http://schemas.microsoft.com/office/drawing/2014/main" id="{7DDAE285-8216-9600-6B1D-696FD8E571DC}"/>
              </a:ext>
            </a:extLst>
          </p:cNvPr>
          <p:cNvSpPr txBox="1">
            <a:spLocks noGrp="1"/>
          </p:cNvSpPr>
          <p:nvPr>
            <p:ph type="body" idx="1"/>
          </p:nvPr>
        </p:nvSpPr>
        <p:spPr>
          <a:xfrm>
            <a:off x="311700" y="1017725"/>
            <a:ext cx="2647761" cy="1419300"/>
          </a:xfrm>
          <a:prstGeom prst="rect">
            <a:avLst/>
          </a:prstGeom>
          <a:noFill/>
        </p:spPr>
        <p:txBody>
          <a:bodyPr spcFirstLastPara="1" wrap="square" lIns="91425" tIns="91425" rIns="91425" bIns="91425" anchor="t" anchorCtr="0">
            <a:noAutofit/>
          </a:bodyPr>
          <a:lstStyle/>
          <a:p>
            <a:pPr marL="285750" indent="-285750">
              <a:spcAft>
                <a:spcPts val="1200"/>
              </a:spcAft>
            </a:pPr>
            <a:r>
              <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Združevanje aktivnosti</a:t>
            </a:r>
          </a:p>
          <a:p>
            <a:pPr marL="285750" indent="-285750">
              <a:spcAft>
                <a:spcPts val="1200"/>
              </a:spcAft>
            </a:pPr>
            <a:endPar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Arial"/>
            </a:endParaRPr>
          </a:p>
          <a:p>
            <a:pPr marL="285750" indent="-285750">
              <a:spcAft>
                <a:spcPts val="1200"/>
              </a:spcAft>
            </a:pPr>
            <a:endPar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0" indent="0">
              <a:spcAft>
                <a:spcPts val="1200"/>
              </a:spcAft>
              <a:buNone/>
            </a:pP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0" indent="0">
              <a:spcAft>
                <a:spcPts val="1200"/>
              </a:spcAft>
              <a:buNone/>
            </a:pP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457200" lvl="1" indent="0">
              <a:spcAft>
                <a:spcPts val="1200"/>
              </a:spcAft>
              <a:buNone/>
            </a:pPr>
            <a:br>
              <a:rPr lang="sl-SI" dirty="0">
                <a:latin typeface="Calibri" panose="020F0502020204030204" pitchFamily="34" charset="0"/>
                <a:ea typeface="Calibri" panose="020F0502020204030204" pitchFamily="34" charset="0"/>
                <a:cs typeface="Calibri" panose="020F0502020204030204" pitchFamily="34" charset="0"/>
              </a:rPr>
            </a:br>
            <a:endParaRPr lang="sl-SI"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89F8CFA5-3F68-3E78-15B2-8B811D4883E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54634534-847E-50DD-4409-3E02C81C75C1}"/>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20" name="Slika 19">
            <a:extLst>
              <a:ext uri="{FF2B5EF4-FFF2-40B4-BE49-F238E27FC236}">
                <a16:creationId xmlns:a16="http://schemas.microsoft.com/office/drawing/2014/main" id="{1F35854D-F9ED-F6A9-68C1-FD1319343C42}"/>
              </a:ext>
            </a:extLst>
          </p:cNvPr>
          <p:cNvPicPr>
            <a:picLocks noChangeAspect="1"/>
          </p:cNvPicPr>
          <p:nvPr/>
        </p:nvPicPr>
        <p:blipFill>
          <a:blip r:embed="rId3"/>
          <a:stretch>
            <a:fillRect/>
          </a:stretch>
        </p:blipFill>
        <p:spPr>
          <a:xfrm>
            <a:off x="0" y="4486667"/>
            <a:ext cx="9144000" cy="656833"/>
          </a:xfrm>
          <a:prstGeom prst="rect">
            <a:avLst/>
          </a:prstGeom>
        </p:spPr>
      </p:pic>
      <p:cxnSp>
        <p:nvCxnSpPr>
          <p:cNvPr id="22" name="Raven povezovalnik 21">
            <a:extLst>
              <a:ext uri="{FF2B5EF4-FFF2-40B4-BE49-F238E27FC236}">
                <a16:creationId xmlns:a16="http://schemas.microsoft.com/office/drawing/2014/main" id="{06325108-0798-0CAD-43A5-100AC8CB6466}"/>
              </a:ext>
            </a:extLst>
          </p:cNvPr>
          <p:cNvCxnSpPr/>
          <p:nvPr/>
        </p:nvCxnSpPr>
        <p:spPr>
          <a:xfrm>
            <a:off x="0" y="91440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cxnSp>
        <p:nvCxnSpPr>
          <p:cNvPr id="25" name="Raven povezovalnik 24">
            <a:extLst>
              <a:ext uri="{FF2B5EF4-FFF2-40B4-BE49-F238E27FC236}">
                <a16:creationId xmlns:a16="http://schemas.microsoft.com/office/drawing/2014/main" id="{6B768687-1665-8ED5-6F14-9288EC8AC351}"/>
              </a:ext>
            </a:extLst>
          </p:cNvPr>
          <p:cNvCxnSpPr/>
          <p:nvPr/>
        </p:nvCxnSpPr>
        <p:spPr>
          <a:xfrm>
            <a:off x="0" y="97155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pic>
        <p:nvPicPr>
          <p:cNvPr id="5" name="Slika 4">
            <a:extLst>
              <a:ext uri="{FF2B5EF4-FFF2-40B4-BE49-F238E27FC236}">
                <a16:creationId xmlns:a16="http://schemas.microsoft.com/office/drawing/2014/main" id="{5672C13B-D025-A99C-28F6-004C13ACFE89}"/>
              </a:ext>
            </a:extLst>
          </p:cNvPr>
          <p:cNvPicPr>
            <a:picLocks noChangeAspect="1"/>
          </p:cNvPicPr>
          <p:nvPr/>
        </p:nvPicPr>
        <p:blipFill>
          <a:blip r:embed="rId4"/>
          <a:stretch>
            <a:fillRect/>
          </a:stretch>
        </p:blipFill>
        <p:spPr>
          <a:xfrm>
            <a:off x="2959461" y="68363"/>
            <a:ext cx="6340389" cy="5006774"/>
          </a:xfrm>
          <a:prstGeom prst="rect">
            <a:avLst/>
          </a:prstGeom>
        </p:spPr>
      </p:pic>
      <p:sp>
        <p:nvSpPr>
          <p:cNvPr id="6" name="PoljeZBesedilom 5">
            <a:extLst>
              <a:ext uri="{FF2B5EF4-FFF2-40B4-BE49-F238E27FC236}">
                <a16:creationId xmlns:a16="http://schemas.microsoft.com/office/drawing/2014/main" id="{2AAFDC4B-3B9F-659D-3A40-E4172AB9F6DF}"/>
              </a:ext>
            </a:extLst>
          </p:cNvPr>
          <p:cNvSpPr txBox="1"/>
          <p:nvPr/>
        </p:nvSpPr>
        <p:spPr>
          <a:xfrm>
            <a:off x="742115" y="3036568"/>
            <a:ext cx="2145150" cy="584775"/>
          </a:xfrm>
          <a:prstGeom prst="rect">
            <a:avLst/>
          </a:prstGeom>
          <a:noFill/>
          <a:ln w="38100">
            <a:solidFill>
              <a:srgbClr val="FFC000"/>
            </a:solidFill>
          </a:ln>
        </p:spPr>
        <p:txBody>
          <a:bodyPr wrap="square" rtlCol="0">
            <a:spAutoFit/>
          </a:bodyPr>
          <a:lstStyle/>
          <a:p>
            <a:pPr algn="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Finančni načrt: </a:t>
            </a:r>
            <a:r>
              <a:rPr lang="sl-SI" sz="1600" b="1" dirty="0" err="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neinvesticijski</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 projekt</a:t>
            </a:r>
          </a:p>
        </p:txBody>
      </p:sp>
    </p:spTree>
    <p:extLst>
      <p:ext uri="{BB962C8B-B14F-4D97-AF65-F5344CB8AC3E}">
        <p14:creationId xmlns:p14="http://schemas.microsoft.com/office/powerpoint/2010/main" val="2552376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8A4D2E88-C288-4047-F060-54DEABBB8DC6}"/>
            </a:ext>
          </a:extLst>
        </p:cNvPr>
        <p:cNvGrpSpPr/>
        <p:nvPr/>
      </p:nvGrpSpPr>
      <p:grpSpPr>
        <a:xfrm>
          <a:off x="0" y="0"/>
          <a:ext cx="0" cy="0"/>
          <a:chOff x="0" y="0"/>
          <a:chExt cx="0" cy="0"/>
        </a:xfrm>
      </p:grpSpPr>
      <p:sp>
        <p:nvSpPr>
          <p:cNvPr id="117" name="Google Shape;117;p27">
            <a:extLst>
              <a:ext uri="{FF2B5EF4-FFF2-40B4-BE49-F238E27FC236}">
                <a16:creationId xmlns:a16="http://schemas.microsoft.com/office/drawing/2014/main" id="{6D293216-9B87-ED21-8C2A-FD1741B06E50}"/>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l-SI" b="1" dirty="0">
                <a:latin typeface="Calibri" panose="020F0502020204030204" pitchFamily="34" charset="0"/>
                <a:ea typeface="Calibri" panose="020F0502020204030204" pitchFamily="34" charset="0"/>
                <a:cs typeface="Calibri" panose="020F0502020204030204" pitchFamily="34" charset="0"/>
              </a:rPr>
              <a:t>KAKŠNIM PROJEKTOM SO NAMENJENA SREDSTVA LEADER?</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118" name="Google Shape;118;p27">
            <a:extLst>
              <a:ext uri="{FF2B5EF4-FFF2-40B4-BE49-F238E27FC236}">
                <a16:creationId xmlns:a16="http://schemas.microsoft.com/office/drawing/2014/main" id="{DCDC82D2-F45B-A9DA-06FA-98F30E94AF77}"/>
              </a:ext>
            </a:extLst>
          </p:cNvPr>
          <p:cNvSpPr txBox="1">
            <a:spLocks noGrp="1"/>
          </p:cNvSpPr>
          <p:nvPr>
            <p:ph type="body" idx="1"/>
          </p:nvPr>
        </p:nvSpPr>
        <p:spPr>
          <a:xfrm>
            <a:off x="311700" y="1140306"/>
            <a:ext cx="8520600" cy="1419300"/>
          </a:xfrm>
          <a:prstGeom prst="rect">
            <a:avLst/>
          </a:prstGeom>
          <a:noFill/>
        </p:spPr>
        <p:txBody>
          <a:bodyPr spcFirstLastPara="1" wrap="square" lIns="91425" tIns="91425" rIns="91425" bIns="91425" anchor="t" anchorCtr="0">
            <a:noAutofit/>
          </a:bodyPr>
          <a:lstStyle/>
          <a:p>
            <a:pPr marL="285750" indent="-285750">
              <a:spcAft>
                <a:spcPts val="1200"/>
              </a:spcAft>
              <a:buClr>
                <a:srgbClr val="B0D03B"/>
              </a:buClr>
            </a:pP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Podpore se lahko dodelijo za investicije oziroma naložbe na upravičenem območju LAS, in sicer kot </a:t>
            </a:r>
            <a:r>
              <a:rPr lang="sl-SI" sz="14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del projekta, s poudarkom na širšem pomenu za območje LAS ter dodani vrednosti za projekt (kot so skupni interes, skupina upravičencev, dostop javnosti do rezultatov projekta, inovativne značilnosti projekta na lokalni ravni območja in prebivalcev območja LAS)</a:t>
            </a: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Naložbe v infrastrukturo, kot so javna cestna, komunalna in vodovodna infrastruktura, ki izhajajo iz zakona, ki ureja lokalno samoupravo, ter gre pri sofinanciranju naložb za samostojni projekt, niso upravičen strošek. </a:t>
            </a:r>
            <a:endParaRPr lang="sl-SI" sz="1400" dirty="0">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1200"/>
              </a:spcAft>
              <a:buClr>
                <a:srgbClr val="B0D03B"/>
              </a:buClr>
            </a:pP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Projekt, ki je upravičen v okviru drugih intervencij SN SKP 2023–2027 oziroma je financiranje možno prek drugih finančnih podpor, je lahko podprt s podporo za izvajanje projektov v okviru intervencije LEADER, če je </a:t>
            </a:r>
            <a:r>
              <a:rPr lang="sl-SI" sz="14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takšna potreba prepoznana v SLR in izkazuje dodano vrednost za razvoj lokalnega območja, kot so povečanje socialnega kapitala, upravljanja, ali prispeva k rezultatu projekta </a:t>
            </a: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(na primer skupni interes, skupina upravičencev, dostop javnosti do rezultatov projekta, inovativne značilnosti projekta na lokalni ravni, integrirani projekti). </a:t>
            </a:r>
          </a:p>
        </p:txBody>
      </p:sp>
      <p:sp>
        <p:nvSpPr>
          <p:cNvPr id="17" name="Rectangle 2">
            <a:extLst>
              <a:ext uri="{FF2B5EF4-FFF2-40B4-BE49-F238E27FC236}">
                <a16:creationId xmlns:a16="http://schemas.microsoft.com/office/drawing/2014/main" id="{37352340-7745-5384-D01A-A1653EB7E7F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6E61D027-D1F5-357B-6015-10CB953D94D8}"/>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20" name="Slika 19">
            <a:extLst>
              <a:ext uri="{FF2B5EF4-FFF2-40B4-BE49-F238E27FC236}">
                <a16:creationId xmlns:a16="http://schemas.microsoft.com/office/drawing/2014/main" id="{3A10808A-1EF8-EB4B-08F2-E2FD404DD9A7}"/>
              </a:ext>
            </a:extLst>
          </p:cNvPr>
          <p:cNvPicPr>
            <a:picLocks noChangeAspect="1"/>
          </p:cNvPicPr>
          <p:nvPr/>
        </p:nvPicPr>
        <p:blipFill>
          <a:blip r:embed="rId3"/>
          <a:stretch>
            <a:fillRect/>
          </a:stretch>
        </p:blipFill>
        <p:spPr>
          <a:xfrm>
            <a:off x="0" y="4486667"/>
            <a:ext cx="9144000" cy="656833"/>
          </a:xfrm>
          <a:prstGeom prst="rect">
            <a:avLst/>
          </a:prstGeom>
        </p:spPr>
      </p:pic>
      <p:cxnSp>
        <p:nvCxnSpPr>
          <p:cNvPr id="22" name="Raven povezovalnik 21">
            <a:extLst>
              <a:ext uri="{FF2B5EF4-FFF2-40B4-BE49-F238E27FC236}">
                <a16:creationId xmlns:a16="http://schemas.microsoft.com/office/drawing/2014/main" id="{658DD0E9-C6DB-B280-DBE9-1880CF5E0C93}"/>
              </a:ext>
            </a:extLst>
          </p:cNvPr>
          <p:cNvCxnSpPr/>
          <p:nvPr/>
        </p:nvCxnSpPr>
        <p:spPr>
          <a:xfrm>
            <a:off x="0" y="91440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cxnSp>
        <p:nvCxnSpPr>
          <p:cNvPr id="25" name="Raven povezovalnik 24">
            <a:extLst>
              <a:ext uri="{FF2B5EF4-FFF2-40B4-BE49-F238E27FC236}">
                <a16:creationId xmlns:a16="http://schemas.microsoft.com/office/drawing/2014/main" id="{656E962C-E479-0C21-CB04-BA794E896336}"/>
              </a:ext>
            </a:extLst>
          </p:cNvPr>
          <p:cNvCxnSpPr/>
          <p:nvPr/>
        </p:nvCxnSpPr>
        <p:spPr>
          <a:xfrm>
            <a:off x="0" y="97155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11900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a:extLst>
              <a:ext uri="{FF2B5EF4-FFF2-40B4-BE49-F238E27FC236}">
                <a16:creationId xmlns:a16="http://schemas.microsoft.com/office/drawing/2014/main" id="{4588D849-FFBD-7994-7A1C-2F0D89B9DBA0}"/>
              </a:ext>
            </a:extLst>
          </p:cNvPr>
          <p:cNvSpPr txBox="1"/>
          <p:nvPr/>
        </p:nvSpPr>
        <p:spPr>
          <a:xfrm>
            <a:off x="742115" y="3036568"/>
            <a:ext cx="2145150" cy="338554"/>
          </a:xfrm>
          <a:prstGeom prst="rect">
            <a:avLst/>
          </a:prstGeom>
          <a:noFill/>
          <a:ln w="38100">
            <a:solidFill>
              <a:srgbClr val="FFC000"/>
            </a:solidFill>
          </a:ln>
        </p:spPr>
        <p:txBody>
          <a:bodyPr wrap="square" rtlCol="0">
            <a:spAutoFit/>
          </a:bodyPr>
          <a:lstStyle/>
          <a:p>
            <a:pPr algn="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Odločba ARSKTRP</a:t>
            </a:r>
          </a:p>
        </p:txBody>
      </p:sp>
      <p:pic>
        <p:nvPicPr>
          <p:cNvPr id="8" name="Slika 7">
            <a:extLst>
              <a:ext uri="{FF2B5EF4-FFF2-40B4-BE49-F238E27FC236}">
                <a16:creationId xmlns:a16="http://schemas.microsoft.com/office/drawing/2014/main" id="{FE7D5AD2-CF9B-C623-CA8A-15604E862D7D}"/>
              </a:ext>
            </a:extLst>
          </p:cNvPr>
          <p:cNvPicPr>
            <a:picLocks noChangeAspect="1"/>
          </p:cNvPicPr>
          <p:nvPr/>
        </p:nvPicPr>
        <p:blipFill>
          <a:blip r:embed="rId3"/>
          <a:stretch>
            <a:fillRect/>
          </a:stretch>
        </p:blipFill>
        <p:spPr>
          <a:xfrm>
            <a:off x="3085824" y="0"/>
            <a:ext cx="4728996" cy="5768411"/>
          </a:xfrm>
          <a:prstGeom prst="rect">
            <a:avLst/>
          </a:prstGeom>
        </p:spPr>
      </p:pic>
      <p:sp>
        <p:nvSpPr>
          <p:cNvPr id="9" name="Pravokotnik 8">
            <a:extLst>
              <a:ext uri="{FF2B5EF4-FFF2-40B4-BE49-F238E27FC236}">
                <a16:creationId xmlns:a16="http://schemas.microsoft.com/office/drawing/2014/main" id="{1D68DCE2-D1F2-785B-1C30-8F7ADD5E43D6}"/>
              </a:ext>
            </a:extLst>
          </p:cNvPr>
          <p:cNvSpPr/>
          <p:nvPr/>
        </p:nvSpPr>
        <p:spPr>
          <a:xfrm>
            <a:off x="6070862" y="263949"/>
            <a:ext cx="1319752" cy="5184743"/>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p>
        </p:txBody>
      </p:sp>
    </p:spTree>
    <p:extLst>
      <p:ext uri="{BB962C8B-B14F-4D97-AF65-F5344CB8AC3E}">
        <p14:creationId xmlns:p14="http://schemas.microsoft.com/office/powerpoint/2010/main" val="2860837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B0D03B"/>
        </a:solidFill>
        <a:effectLst/>
      </p:bgPr>
    </p:bg>
    <p:spTree>
      <p:nvGrpSpPr>
        <p:cNvPr id="1" name="Shape 128">
          <a:extLst>
            <a:ext uri="{FF2B5EF4-FFF2-40B4-BE49-F238E27FC236}">
              <a16:creationId xmlns:a16="http://schemas.microsoft.com/office/drawing/2014/main" id="{8A10AFAD-F926-2500-5285-1F6F2AB14FEA}"/>
            </a:ext>
          </a:extLst>
        </p:cNvPr>
        <p:cNvGrpSpPr/>
        <p:nvPr/>
      </p:nvGrpSpPr>
      <p:grpSpPr>
        <a:xfrm>
          <a:off x="0" y="0"/>
          <a:ext cx="0" cy="0"/>
          <a:chOff x="0" y="0"/>
          <a:chExt cx="0" cy="0"/>
        </a:xfrm>
      </p:grpSpPr>
      <p:sp>
        <p:nvSpPr>
          <p:cNvPr id="129" name="Google Shape;129;p28">
            <a:extLst>
              <a:ext uri="{FF2B5EF4-FFF2-40B4-BE49-F238E27FC236}">
                <a16:creationId xmlns:a16="http://schemas.microsoft.com/office/drawing/2014/main" id="{394439AA-35F5-FEFD-C9D2-91425F2022D8}"/>
              </a:ext>
            </a:extLst>
          </p:cNvPr>
          <p:cNvSpPr txBox="1">
            <a:spLocks noGrp="1"/>
          </p:cNvSpPr>
          <p:nvPr>
            <p:ph type="title"/>
          </p:nvPr>
        </p:nvSpPr>
        <p:spPr>
          <a:xfrm>
            <a:off x="491623" y="2289330"/>
            <a:ext cx="3676201" cy="755700"/>
          </a:xfrm>
          <a:prstGeom prst="rect">
            <a:avLst/>
          </a:prstGeom>
        </p:spPr>
        <p:txBody>
          <a:bodyPr spcFirstLastPara="1" wrap="square" lIns="0" tIns="91425" rIns="91425" bIns="91425" anchor="b" anchorCtr="0">
            <a:noAutofit/>
          </a:bodyPr>
          <a:lstStyle/>
          <a:p>
            <a:pPr marL="0" lvl="0" indent="0" algn="l" rtl="0">
              <a:spcBef>
                <a:spcPts val="0"/>
              </a:spcBef>
              <a:spcAft>
                <a:spcPts val="0"/>
              </a:spcAft>
              <a:buNone/>
            </a:pPr>
            <a:r>
              <a:rPr lang="sl-SI" sz="3200" b="1" dirty="0">
                <a:latin typeface="Calibri" panose="020F0502020204030204" pitchFamily="34" charset="0"/>
                <a:ea typeface="Calibri" panose="020F0502020204030204" pitchFamily="34" charset="0"/>
                <a:cs typeface="Calibri" panose="020F0502020204030204" pitchFamily="34" charset="0"/>
              </a:rPr>
              <a:t>ROKI IN NAČIN ODDAJE VLOGE</a:t>
            </a:r>
            <a:endParaRPr sz="3200" b="1" dirty="0">
              <a:latin typeface="Calibri" panose="020F0502020204030204" pitchFamily="34" charset="0"/>
              <a:ea typeface="Calibri" panose="020F0502020204030204" pitchFamily="34" charset="0"/>
              <a:cs typeface="Calibri" panose="020F0502020204030204" pitchFamily="34" charset="0"/>
            </a:endParaRPr>
          </a:p>
        </p:txBody>
      </p:sp>
      <p:pic>
        <p:nvPicPr>
          <p:cNvPr id="131" name="Google Shape;131;p28" title="Špik.jpg">
            <a:extLst>
              <a:ext uri="{FF2B5EF4-FFF2-40B4-BE49-F238E27FC236}">
                <a16:creationId xmlns:a16="http://schemas.microsoft.com/office/drawing/2014/main" id="{5F0977BB-69CD-0325-51A9-ACD63C158DCD}"/>
              </a:ext>
            </a:extLst>
          </p:cNvPr>
          <p:cNvPicPr preferRelativeResize="0"/>
          <p:nvPr/>
        </p:nvPicPr>
        <p:blipFill>
          <a:blip r:embed="rId3">
            <a:alphaModFix/>
          </a:blip>
          <a:stretch>
            <a:fillRect/>
          </a:stretch>
        </p:blipFill>
        <p:spPr>
          <a:xfrm>
            <a:off x="5344148" y="0"/>
            <a:ext cx="3799850" cy="5143501"/>
          </a:xfrm>
          <a:prstGeom prst="rect">
            <a:avLst/>
          </a:prstGeom>
          <a:noFill/>
          <a:ln>
            <a:noFill/>
          </a:ln>
        </p:spPr>
      </p:pic>
    </p:spTree>
    <p:extLst>
      <p:ext uri="{BB962C8B-B14F-4D97-AF65-F5344CB8AC3E}">
        <p14:creationId xmlns:p14="http://schemas.microsoft.com/office/powerpoint/2010/main" val="26943457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123B025A-D038-7325-367B-5229639B8704}"/>
            </a:ext>
          </a:extLst>
        </p:cNvPr>
        <p:cNvGrpSpPr/>
        <p:nvPr/>
      </p:nvGrpSpPr>
      <p:grpSpPr>
        <a:xfrm>
          <a:off x="0" y="0"/>
          <a:ext cx="0" cy="0"/>
          <a:chOff x="0" y="0"/>
          <a:chExt cx="0" cy="0"/>
        </a:xfrm>
      </p:grpSpPr>
      <p:sp>
        <p:nvSpPr>
          <p:cNvPr id="118" name="Google Shape;118;p27">
            <a:extLst>
              <a:ext uri="{FF2B5EF4-FFF2-40B4-BE49-F238E27FC236}">
                <a16:creationId xmlns:a16="http://schemas.microsoft.com/office/drawing/2014/main" id="{2526EE1A-8431-0102-AC78-379641D53839}"/>
              </a:ext>
            </a:extLst>
          </p:cNvPr>
          <p:cNvSpPr txBox="1">
            <a:spLocks noGrp="1"/>
          </p:cNvSpPr>
          <p:nvPr>
            <p:ph type="body" idx="1"/>
          </p:nvPr>
        </p:nvSpPr>
        <p:spPr>
          <a:xfrm>
            <a:off x="656832" y="34929"/>
            <a:ext cx="8327867" cy="3639851"/>
          </a:xfrm>
          <a:prstGeom prst="rect">
            <a:avLst/>
          </a:prstGeom>
          <a:noFill/>
        </p:spPr>
        <p:txBody>
          <a:bodyPr spcFirstLastPara="1" wrap="square" lIns="91425" tIns="91425" rIns="91425" bIns="91425" numCol="1" anchor="t" anchorCtr="0">
            <a:noAutofit/>
          </a:bodyPr>
          <a:lstStyle/>
          <a:p>
            <a:pPr marL="285750" indent="-285750">
              <a:spcAft>
                <a:spcPts val="1200"/>
              </a:spcAft>
              <a:buClr>
                <a:srgbClr val="B0D03B"/>
              </a:buClr>
            </a:pP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Vloga: </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hlinkClick r:id="rId3"/>
              </a:rPr>
              <a:t>https://drsp.e-razpisi.si/</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t>
            </a:r>
          </a:p>
          <a:p>
            <a:pPr marL="742950" lvl="1" indent="-285750">
              <a:spcAft>
                <a:spcPts val="1200"/>
              </a:spcAft>
              <a:buClr>
                <a:srgbClr val="B0D03B"/>
              </a:buClr>
            </a:pPr>
            <a:r>
              <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Podrobnejša navodila za uporabo aplikacije: </a:t>
            </a:r>
            <a:r>
              <a:rPr lang="sl-SI" sz="1200" dirty="0">
                <a:latin typeface="Calibri" panose="020F0502020204030204" pitchFamily="34" charset="0"/>
                <a:ea typeface="Calibri" panose="020F0502020204030204" pitchFamily="34" charset="0"/>
                <a:cs typeface="Calibri" panose="020F0502020204030204" pitchFamily="34" charset="0"/>
                <a:hlinkClick r:id="rId4"/>
              </a:rPr>
              <a:t>Navodila-za-vnos-vlog-v-aplikacijo_20112025.docx</a:t>
            </a:r>
            <a:endPar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1200"/>
              </a:spcAft>
              <a:buClr>
                <a:srgbClr val="B0D03B"/>
              </a:buClr>
            </a:pP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Priloge:</a:t>
            </a:r>
          </a:p>
          <a:p>
            <a:pPr marL="742950" lvl="1" indent="-285750">
              <a:lnSpc>
                <a:spcPct val="100000"/>
              </a:lnSpc>
              <a:buClr>
                <a:srgbClr val="B0D03B"/>
              </a:buClr>
            </a:pPr>
            <a:r>
              <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Priloga 01: Izjave glede izpolnjevanja </a:t>
            </a:r>
            <a:r>
              <a:rPr lang="sl-SI" sz="12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splošnih pogojev Uredbe LEADER/CLLD </a:t>
            </a:r>
            <a:r>
              <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(obvezna),</a:t>
            </a:r>
          </a:p>
          <a:p>
            <a:pPr marL="742950" lvl="1" indent="-285750">
              <a:lnSpc>
                <a:spcPct val="100000"/>
              </a:lnSpc>
              <a:buClr>
                <a:srgbClr val="B0D03B"/>
              </a:buClr>
            </a:pPr>
            <a:r>
              <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Priloga 02: Izjava vlagatelja o </a:t>
            </a:r>
            <a:r>
              <a:rPr lang="sl-SI" sz="12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drugih že odobrenih sredstvih za isti namen </a:t>
            </a:r>
            <a:r>
              <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(obvezna),</a:t>
            </a:r>
          </a:p>
          <a:p>
            <a:pPr marL="742950" lvl="1" indent="-285750">
              <a:lnSpc>
                <a:spcPct val="100000"/>
              </a:lnSpc>
              <a:buClr>
                <a:srgbClr val="B0D03B"/>
              </a:buClr>
            </a:pPr>
            <a:r>
              <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Priloga 03: Izjave o izpolnjevanju pogojev za dodelitev pomoči </a:t>
            </a:r>
            <a:r>
              <a:rPr lang="sl-SI" sz="12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de </a:t>
            </a:r>
            <a:r>
              <a:rPr lang="sl-SI" sz="1200" b="1" dirty="0" err="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minimis</a:t>
            </a:r>
            <a:r>
              <a:rPr lang="sl-SI" sz="12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t>
            </a:r>
            <a:r>
              <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(obvezna),</a:t>
            </a:r>
          </a:p>
          <a:p>
            <a:pPr marL="742950" lvl="1" indent="-285750">
              <a:lnSpc>
                <a:spcPct val="100000"/>
              </a:lnSpc>
              <a:buClr>
                <a:srgbClr val="B0D03B"/>
              </a:buClr>
            </a:pPr>
            <a:r>
              <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Priloga 04: Dokazila o </a:t>
            </a:r>
            <a:r>
              <a:rPr lang="sl-SI" sz="12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poravnanih davkih in prispevkih </a:t>
            </a:r>
            <a:r>
              <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(neobvezno),</a:t>
            </a:r>
          </a:p>
          <a:p>
            <a:pPr marL="742950" lvl="1" indent="-285750">
              <a:lnSpc>
                <a:spcPct val="100000"/>
              </a:lnSpc>
              <a:buClr>
                <a:srgbClr val="B0D03B"/>
              </a:buClr>
            </a:pPr>
            <a:r>
              <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Priloga 05: Dokazila o </a:t>
            </a:r>
            <a:r>
              <a:rPr lang="sl-SI" sz="12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lastništvu nepremičnin </a:t>
            </a:r>
            <a:r>
              <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(objektov, zemljišč) (obvezno v primeru projekta, ki vključuje naložbo),</a:t>
            </a:r>
          </a:p>
          <a:p>
            <a:pPr marL="742950" lvl="1" indent="-285750">
              <a:lnSpc>
                <a:spcPct val="100000"/>
              </a:lnSpc>
              <a:buClr>
                <a:srgbClr val="B0D03B"/>
              </a:buClr>
            </a:pPr>
            <a:r>
              <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Priloga 06: Obvezne priloge, ki izhajajo iz predpisov Evropske unije ali nacionalne zakonodaje glede tipa projekt (npr. dokumentacija za gradnjo objektov ali nakup opreme v objektih, </a:t>
            </a:r>
            <a:r>
              <a:rPr lang="sl-SI" sz="12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pravnomočno gradbeno dovoljenje </a:t>
            </a:r>
            <a:r>
              <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oz. druga dokazila za gradnjo objektov ali nakup opreme v objektih, </a:t>
            </a:r>
            <a:r>
              <a:rPr lang="sl-SI" sz="12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dovoljenja in soglasja pristojnih organov</a:t>
            </a:r>
            <a:r>
              <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t>
            </a:r>
            <a:r>
              <a:rPr lang="sl-SI" sz="12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razširjena lokacijska informacija</a:t>
            </a:r>
            <a:r>
              <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z navedbo območij, ki so s posebnim aktom oziroma predpisom o zavarovanju opredeljena kot varovana območja in navedbo varovalnih pasov objektov gospodarske javne infrastrukture, v katerih se nahaja zemljišče) (obvezna v primeru projekta, ki vsebuje posege v prostor, gradbeno-obrtniška dela ali nakup opreme),</a:t>
            </a:r>
          </a:p>
          <a:p>
            <a:pPr marL="742950" lvl="1" indent="-285750">
              <a:lnSpc>
                <a:spcPct val="100000"/>
              </a:lnSpc>
              <a:buClr>
                <a:srgbClr val="B0D03B"/>
              </a:buClr>
            </a:pPr>
            <a:r>
              <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Priloga 07: </a:t>
            </a:r>
            <a:r>
              <a:rPr lang="sl-SI" sz="12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Investicijska dokumentacija </a:t>
            </a:r>
            <a:r>
              <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in izjave o zagotavljanju lastnih finančnih sredstev (obvezna za vse neposredne in posredne proračunske uporabnike), </a:t>
            </a:r>
            <a:r>
              <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sl-SI" sz="1200" b="1" dirty="0">
                <a:solidFill>
                  <a:srgbClr val="B0D03B"/>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DIIP za investicijske in </a:t>
            </a:r>
            <a:r>
              <a:rPr lang="sl-SI" sz="1200" b="1" dirty="0" err="1">
                <a:solidFill>
                  <a:srgbClr val="B0D03B"/>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neinvesticijske</a:t>
            </a:r>
            <a:r>
              <a:rPr lang="sl-SI" sz="1200" b="1" dirty="0">
                <a:solidFill>
                  <a:srgbClr val="B0D03B"/>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projekte</a:t>
            </a:r>
            <a:endParaRPr lang="sl-SI" sz="1200" b="1" dirty="0">
              <a:solidFill>
                <a:srgbClr val="B0D03B"/>
              </a:solidFill>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00000"/>
              </a:lnSpc>
              <a:buClr>
                <a:srgbClr val="B0D03B"/>
              </a:buClr>
            </a:pPr>
            <a:r>
              <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Priloga 08: Izjava o uveljavljanju </a:t>
            </a:r>
            <a:r>
              <a:rPr lang="sl-SI" sz="12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predplačila</a:t>
            </a:r>
            <a:r>
              <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(obvezna za partnerje, ki uveljavljajo predplačilo)</a:t>
            </a:r>
          </a:p>
          <a:p>
            <a:pPr marL="742950" lvl="1" indent="-285750">
              <a:lnSpc>
                <a:spcPct val="100000"/>
              </a:lnSpc>
              <a:buClr>
                <a:srgbClr val="B0D03B"/>
              </a:buClr>
            </a:pPr>
            <a:r>
              <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Priloga 09: Izjava upravičenca, da </a:t>
            </a:r>
            <a:r>
              <a:rPr lang="sl-SI" sz="12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ne posluje z žigom </a:t>
            </a:r>
            <a:r>
              <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(obvezna v kolikor upravičenec ne posluje z žigom)</a:t>
            </a:r>
          </a:p>
          <a:p>
            <a:pPr marL="742950" lvl="1" indent="-285750">
              <a:lnSpc>
                <a:spcPct val="100000"/>
              </a:lnSpc>
              <a:buClr>
                <a:srgbClr val="B0D03B"/>
              </a:buClr>
            </a:pPr>
            <a:r>
              <a:rPr lang="sl-SI" sz="12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Predračun </a:t>
            </a:r>
            <a:r>
              <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(investicijski projekt)</a:t>
            </a:r>
            <a:endParaRPr lang="sl-SI" sz="12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00000"/>
              </a:lnSpc>
              <a:buClr>
                <a:srgbClr val="B0D03B"/>
              </a:buClr>
            </a:pPr>
            <a:endParaRPr lang="sl-SI"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1200"/>
              </a:spcAft>
              <a:buClr>
                <a:srgbClr val="B0D03B"/>
              </a:buClr>
            </a:pP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Finančna tabela</a:t>
            </a:r>
          </a:p>
          <a:p>
            <a:pPr marL="285750" indent="-285750">
              <a:spcAft>
                <a:spcPts val="1200"/>
              </a:spcAft>
              <a:buClr>
                <a:srgbClr val="B0D03B"/>
              </a:buClr>
            </a:pP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Partnerska pogodba (le v primeru </a:t>
            </a:r>
            <a:r>
              <a:rPr lang="sl-SI" sz="1600" dirty="0" err="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večpartnerskega</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projekta)</a:t>
            </a:r>
          </a:p>
          <a:p>
            <a:pPr marL="285750" indent="-285750">
              <a:spcAft>
                <a:spcPts val="1200"/>
              </a:spcAft>
            </a:pPr>
            <a:endParaRPr lang="sl-SI" u="sng"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742950" lvl="1" indent="-285750">
              <a:spcAft>
                <a:spcPts val="1200"/>
              </a:spcAft>
            </a:pPr>
            <a:endParaRPr lang="sl-SI"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9BD29FD0-8BEF-8F71-C1C5-783E21B6813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695889F3-D565-1B33-1BFE-2B84A1350123}"/>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20" name="Slika 19">
            <a:extLst>
              <a:ext uri="{FF2B5EF4-FFF2-40B4-BE49-F238E27FC236}">
                <a16:creationId xmlns:a16="http://schemas.microsoft.com/office/drawing/2014/main" id="{EDF35F45-42B3-9AFB-56D2-1E10961A029E}"/>
              </a:ext>
            </a:extLst>
          </p:cNvPr>
          <p:cNvPicPr>
            <a:picLocks noChangeAspect="1"/>
          </p:cNvPicPr>
          <p:nvPr/>
        </p:nvPicPr>
        <p:blipFill>
          <a:blip r:embed="rId5"/>
          <a:srcRect r="41961"/>
          <a:stretch>
            <a:fillRect/>
          </a:stretch>
        </p:blipFill>
        <p:spPr>
          <a:xfrm rot="5400000">
            <a:off x="-2325112" y="2161559"/>
            <a:ext cx="5307055" cy="656832"/>
          </a:xfrm>
          <a:prstGeom prst="rect">
            <a:avLst/>
          </a:prstGeom>
        </p:spPr>
      </p:pic>
      <p:pic>
        <p:nvPicPr>
          <p:cNvPr id="3" name="Grafika 2" descr="Stopwatch with solid fill">
            <a:extLst>
              <a:ext uri="{FF2B5EF4-FFF2-40B4-BE49-F238E27FC236}">
                <a16:creationId xmlns:a16="http://schemas.microsoft.com/office/drawing/2014/main" id="{C44AC690-532F-5F5C-60C3-454684C505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66445" y="801501"/>
            <a:ext cx="741393" cy="741393"/>
          </a:xfrm>
          <a:prstGeom prst="rect">
            <a:avLst/>
          </a:prstGeom>
        </p:spPr>
      </p:pic>
      <p:sp>
        <p:nvSpPr>
          <p:cNvPr id="4" name="PoljeZBesedilom 3">
            <a:extLst>
              <a:ext uri="{FF2B5EF4-FFF2-40B4-BE49-F238E27FC236}">
                <a16:creationId xmlns:a16="http://schemas.microsoft.com/office/drawing/2014/main" id="{8605927B-8E97-44B3-AD93-318CE5DA5898}"/>
              </a:ext>
            </a:extLst>
          </p:cNvPr>
          <p:cNvSpPr txBox="1"/>
          <p:nvPr/>
        </p:nvSpPr>
        <p:spPr>
          <a:xfrm>
            <a:off x="7523385" y="1549081"/>
            <a:ext cx="1627515" cy="461665"/>
          </a:xfrm>
          <a:prstGeom prst="rect">
            <a:avLst/>
          </a:prstGeom>
          <a:solidFill>
            <a:srgbClr val="B0D03B"/>
          </a:solidFill>
        </p:spPr>
        <p:txBody>
          <a:bodyPr wrap="square" rtlCol="0">
            <a:spAutoFit/>
          </a:bodyPr>
          <a:lstStyle/>
          <a:p>
            <a:r>
              <a:rPr lang="sl-SI" sz="24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23. 1. 2026</a:t>
            </a:r>
          </a:p>
        </p:txBody>
      </p:sp>
    </p:spTree>
    <p:extLst>
      <p:ext uri="{BB962C8B-B14F-4D97-AF65-F5344CB8AC3E}">
        <p14:creationId xmlns:p14="http://schemas.microsoft.com/office/powerpoint/2010/main" val="31554363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Shape 116">
          <a:extLst>
            <a:ext uri="{FF2B5EF4-FFF2-40B4-BE49-F238E27FC236}">
              <a16:creationId xmlns:a16="http://schemas.microsoft.com/office/drawing/2014/main" id="{4EBD1B64-D704-A97D-3DE8-478453967E3C}"/>
            </a:ext>
          </a:extLst>
        </p:cNvPr>
        <p:cNvGrpSpPr/>
        <p:nvPr/>
      </p:nvGrpSpPr>
      <p:grpSpPr>
        <a:xfrm>
          <a:off x="0" y="0"/>
          <a:ext cx="0" cy="0"/>
          <a:chOff x="0" y="0"/>
          <a:chExt cx="0" cy="0"/>
        </a:xfrm>
      </p:grpSpPr>
      <p:sp>
        <p:nvSpPr>
          <p:cNvPr id="118" name="Google Shape;118;p27">
            <a:extLst>
              <a:ext uri="{FF2B5EF4-FFF2-40B4-BE49-F238E27FC236}">
                <a16:creationId xmlns:a16="http://schemas.microsoft.com/office/drawing/2014/main" id="{D33FC73E-7F83-2F1F-208D-E6919C68E67F}"/>
              </a:ext>
            </a:extLst>
          </p:cNvPr>
          <p:cNvSpPr txBox="1">
            <a:spLocks noGrp="1"/>
          </p:cNvSpPr>
          <p:nvPr>
            <p:ph type="body" idx="1"/>
          </p:nvPr>
        </p:nvSpPr>
        <p:spPr>
          <a:xfrm>
            <a:off x="656833" y="-37707"/>
            <a:ext cx="8327867" cy="3639851"/>
          </a:xfrm>
          <a:prstGeom prst="rect">
            <a:avLst/>
          </a:prstGeom>
          <a:noFill/>
        </p:spPr>
        <p:txBody>
          <a:bodyPr spcFirstLastPara="1" wrap="square" lIns="91425" tIns="91425" rIns="91425" bIns="91425" numCol="1" anchor="t" anchorCtr="0">
            <a:noAutofit/>
          </a:bodyPr>
          <a:lstStyle/>
          <a:p>
            <a:pPr marL="285750" indent="-285750">
              <a:buClr>
                <a:srgbClr val="B0D03B"/>
              </a:buClr>
            </a:pP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V primeru </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posega v prostor </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se predloži:</a:t>
            </a:r>
          </a:p>
          <a:p>
            <a:pPr marL="0" indent="0">
              <a:buClr>
                <a:srgbClr val="B0D03B"/>
              </a:buClr>
              <a:buNone/>
            </a:pP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razširjena lokacijska informacija,</a:t>
            </a:r>
          </a:p>
          <a:p>
            <a:pPr marL="0" indent="0">
              <a:buClr>
                <a:srgbClr val="B0D03B"/>
              </a:buClr>
              <a:buNone/>
            </a:pP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potrebna soglasja v skladu z razširjeno lokacijsko informacijo,</a:t>
            </a:r>
          </a:p>
          <a:p>
            <a:pPr marL="0" indent="0">
              <a:buClr>
                <a:srgbClr val="B0D03B"/>
              </a:buClr>
              <a:buNone/>
            </a:pP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skica/tloris umeščanja posameznih elementov v prostor,</a:t>
            </a:r>
          </a:p>
          <a:p>
            <a:pPr marL="0" indent="0">
              <a:buClr>
                <a:srgbClr val="B0D03B"/>
              </a:buClr>
              <a:buNone/>
            </a:pP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pravnomočno gradbeno dovoljenje, ki se glasi na lastnika naložbe, </a:t>
            </a:r>
          </a:p>
          <a:p>
            <a:pPr marL="0" indent="0">
              <a:buClr>
                <a:srgbClr val="B0D03B"/>
              </a:buClr>
              <a:buNone/>
            </a:pP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pravnomočno uporabno dovoljenje, ki se glasi na lastnika naložbe, </a:t>
            </a:r>
          </a:p>
          <a:p>
            <a:pPr marL="0" indent="0">
              <a:spcAft>
                <a:spcPts val="600"/>
              </a:spcAft>
              <a:buClr>
                <a:srgbClr val="B0D03B"/>
              </a:buClr>
              <a:buNone/>
            </a:pP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datumsko in lokacijsko označene fotografije lokacije/objekta pred izvedbo naložbe.</a:t>
            </a:r>
            <a:endPar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600"/>
              </a:spcAft>
              <a:buClr>
                <a:srgbClr val="B0D03B"/>
              </a:buClr>
            </a:pP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Za </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gradbeno-obrtniška dela </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se predloži:</a:t>
            </a:r>
          </a:p>
          <a:p>
            <a:pPr marL="0" indent="0">
              <a:buClr>
                <a:srgbClr val="B0D03B"/>
              </a:buClr>
              <a:buNone/>
            </a:pP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tehnično rešitev z detajli predvidenih posegov, </a:t>
            </a:r>
          </a:p>
          <a:p>
            <a:pPr marL="0" indent="0">
              <a:buClr>
                <a:srgbClr val="B0D03B"/>
              </a:buClr>
              <a:buNone/>
            </a:pP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projektantski predračun oz. popis del,  </a:t>
            </a:r>
          </a:p>
          <a:p>
            <a:pPr marL="0" indent="0">
              <a:spcAft>
                <a:spcPts val="600"/>
              </a:spcAft>
              <a:buClr>
                <a:srgbClr val="B0D03B"/>
              </a:buClr>
              <a:buNone/>
            </a:pP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datumsko in lokacijsko označene fotografije lokacije/objekta pred izvedbo naložbe.</a:t>
            </a:r>
            <a:endPar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600"/>
              </a:spcAft>
              <a:buClr>
                <a:srgbClr val="B0D03B"/>
              </a:buClr>
            </a:pP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V primeru </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nakupa opreme </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se priloži:</a:t>
            </a:r>
          </a:p>
          <a:p>
            <a:pPr marL="0" indent="0">
              <a:buClr>
                <a:srgbClr val="B0D03B"/>
              </a:buClr>
              <a:buNone/>
            </a:pP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izris tlorisa prostora z vrisano opremo (v kolikor bo oprema stala na določenem mestu in ni predvidenega premikanja), </a:t>
            </a:r>
          </a:p>
          <a:p>
            <a:pPr marL="0" indent="0">
              <a:buClr>
                <a:srgbClr val="B0D03B"/>
              </a:buClr>
              <a:buNone/>
            </a:pP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kopijo pravnomočnega uporabnega dovoljenja ali kopijo pravnomočnega gradbenega dovoljenja za objekt ali prostor, ki se glasi na lastnika naložbe,</a:t>
            </a:r>
          </a:p>
          <a:p>
            <a:pPr marL="0" indent="0">
              <a:buClr>
                <a:srgbClr val="B0D03B"/>
              </a:buClr>
              <a:buNone/>
            </a:pP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datumsko in lokacijsko označene fotografije lokacije/objekta pred izvedbo naložbe.</a:t>
            </a:r>
          </a:p>
          <a:p>
            <a:pPr marL="742950" lvl="1" indent="-285750"/>
            <a:endParaRPr lang="sl-SI"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4A52B479-A92D-C4B6-9157-657D564B0C1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63558A63-04B3-6345-5B74-431936E98C33}"/>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2" name="PoljeZBesedilom 1">
            <a:extLst>
              <a:ext uri="{FF2B5EF4-FFF2-40B4-BE49-F238E27FC236}">
                <a16:creationId xmlns:a16="http://schemas.microsoft.com/office/drawing/2014/main" id="{E39F8338-BC4E-A0D7-A0E4-8F8022180E55}"/>
              </a:ext>
            </a:extLst>
          </p:cNvPr>
          <p:cNvSpPr txBox="1"/>
          <p:nvPr/>
        </p:nvSpPr>
        <p:spPr>
          <a:xfrm>
            <a:off x="7390614" y="725864"/>
            <a:ext cx="1594086" cy="400110"/>
          </a:xfrm>
          <a:prstGeom prst="rect">
            <a:avLst/>
          </a:prstGeom>
          <a:solidFill>
            <a:srgbClr val="B0D03B"/>
          </a:solidFill>
        </p:spPr>
        <p:txBody>
          <a:bodyPr wrap="square" rtlCol="0">
            <a:spAutoFit/>
          </a:bodyPr>
          <a:lstStyle/>
          <a:p>
            <a:r>
              <a:rPr lang="sl-SI" sz="2000" dirty="0">
                <a:latin typeface="Calibri" panose="020F0502020204030204" pitchFamily="34" charset="0"/>
                <a:ea typeface="Calibri" panose="020F0502020204030204" pitchFamily="34" charset="0"/>
                <a:cs typeface="Calibri" panose="020F0502020204030204" pitchFamily="34" charset="0"/>
              </a:rPr>
              <a:t>PRILOGA 06</a:t>
            </a:r>
          </a:p>
        </p:txBody>
      </p:sp>
      <p:pic>
        <p:nvPicPr>
          <p:cNvPr id="5" name="Slika 4">
            <a:extLst>
              <a:ext uri="{FF2B5EF4-FFF2-40B4-BE49-F238E27FC236}">
                <a16:creationId xmlns:a16="http://schemas.microsoft.com/office/drawing/2014/main" id="{4C0B8671-5F2A-2FD8-21ED-AC72C9E72DFA}"/>
              </a:ext>
            </a:extLst>
          </p:cNvPr>
          <p:cNvPicPr>
            <a:picLocks noChangeAspect="1"/>
          </p:cNvPicPr>
          <p:nvPr/>
        </p:nvPicPr>
        <p:blipFill>
          <a:blip r:embed="rId3"/>
          <a:srcRect l="20670" t="2544" r="23080" b="-6062"/>
          <a:stretch>
            <a:fillRect/>
          </a:stretch>
        </p:blipFill>
        <p:spPr>
          <a:xfrm rot="5400000">
            <a:off x="-2254886" y="2194074"/>
            <a:ext cx="5143500" cy="679938"/>
          </a:xfrm>
          <a:prstGeom prst="rect">
            <a:avLst/>
          </a:prstGeom>
        </p:spPr>
      </p:pic>
    </p:spTree>
    <p:extLst>
      <p:ext uri="{BB962C8B-B14F-4D97-AF65-F5344CB8AC3E}">
        <p14:creationId xmlns:p14="http://schemas.microsoft.com/office/powerpoint/2010/main" val="13802006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4ADFCA47-26E9-7011-98BB-9B06347121D8}"/>
            </a:ext>
          </a:extLst>
        </p:cNvPr>
        <p:cNvGrpSpPr/>
        <p:nvPr/>
      </p:nvGrpSpPr>
      <p:grpSpPr>
        <a:xfrm>
          <a:off x="0" y="0"/>
          <a:ext cx="0" cy="0"/>
          <a:chOff x="0" y="0"/>
          <a:chExt cx="0" cy="0"/>
        </a:xfrm>
      </p:grpSpPr>
      <p:sp>
        <p:nvSpPr>
          <p:cNvPr id="118" name="Google Shape;118;p27">
            <a:extLst>
              <a:ext uri="{FF2B5EF4-FFF2-40B4-BE49-F238E27FC236}">
                <a16:creationId xmlns:a16="http://schemas.microsoft.com/office/drawing/2014/main" id="{640AC39D-1B1F-75EF-77A5-3DCE26995B57}"/>
              </a:ext>
            </a:extLst>
          </p:cNvPr>
          <p:cNvSpPr txBox="1">
            <a:spLocks noGrp="1"/>
          </p:cNvSpPr>
          <p:nvPr>
            <p:ph type="body" idx="1"/>
          </p:nvPr>
        </p:nvSpPr>
        <p:spPr>
          <a:xfrm>
            <a:off x="311700" y="482144"/>
            <a:ext cx="8520600" cy="3639851"/>
          </a:xfrm>
          <a:prstGeom prst="rect">
            <a:avLst/>
          </a:prstGeom>
          <a:noFill/>
        </p:spPr>
        <p:txBody>
          <a:bodyPr spcFirstLastPara="1" wrap="square" lIns="91425" tIns="91425" rIns="91425" bIns="91425" numCol="1" anchor="t" anchorCtr="0">
            <a:noAutofit/>
          </a:bodyPr>
          <a:lstStyle/>
          <a:p>
            <a:pPr marL="285750" indent="-285750">
              <a:spcAft>
                <a:spcPts val="1200"/>
              </a:spcAft>
              <a:buClr>
                <a:srgbClr val="B0D03B"/>
              </a:buClr>
            </a:pP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Razpisna dokumentacija: Spletna stran LAS Zgornja Gorenjska – BOJA</a:t>
            </a:r>
          </a:p>
          <a:p>
            <a:pPr marL="0" indent="0" algn="ctr">
              <a:spcAft>
                <a:spcPts val="1200"/>
              </a:spcAft>
              <a:buClr>
                <a:srgbClr val="B0D03B"/>
              </a:buClr>
              <a:buNone/>
            </a:pPr>
            <a:r>
              <a:rPr lang="sl-SI" sz="2000" b="1" dirty="0">
                <a:solidFill>
                  <a:srgbClr val="B0D03B"/>
                </a:solidFill>
                <a:latin typeface="Calibri" panose="020F0502020204030204" pitchFamily="34" charset="0"/>
                <a:ea typeface="Calibri" panose="020F0502020204030204" pitchFamily="34" charset="0"/>
                <a:cs typeface="Calibri" panose="020F0502020204030204" pitchFamily="34" charset="0"/>
                <a:hlinkClick r:id="rId3"/>
              </a:rPr>
              <a:t>https://las-zg-boja.si/</a:t>
            </a:r>
            <a:endParaRPr lang="sl-SI" sz="2000" b="1" dirty="0">
              <a:solidFill>
                <a:srgbClr val="B0D03B"/>
              </a:solidFill>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1200"/>
              </a:spcAft>
              <a:buClr>
                <a:srgbClr val="B0D03B"/>
              </a:buClr>
            </a:pP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Vprašanja </a:t>
            </a:r>
            <a:r>
              <a:rPr lang="sl-SI"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do 16. 1. 2026 do 13:00 ure </a:t>
            </a: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pogosta vprašanja in dogovori bodo objavljeni na spletni strani </a:t>
            </a: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1200"/>
              </a:spcAft>
              <a:buClr>
                <a:srgbClr val="B0D03B"/>
              </a:buClr>
            </a:pP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Dodatne informacije: Pisarna LAS Zgornja Gorenjska – BOJA</a:t>
            </a:r>
          </a:p>
          <a:p>
            <a:pPr marL="742950" lvl="1" indent="-285750">
              <a:spcAft>
                <a:spcPts val="1200"/>
              </a:spcAft>
              <a:buClr>
                <a:srgbClr val="B0D03B"/>
              </a:buClr>
            </a:pP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hlinkClick r:id="rId4"/>
              </a:rPr>
              <a:t>info@las-zg-boja.si</a:t>
            </a: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t>
            </a:r>
          </a:p>
          <a:p>
            <a:pPr marL="742950" lvl="1" indent="-285750">
              <a:spcAft>
                <a:spcPts val="1200"/>
              </a:spcAft>
              <a:buClr>
                <a:srgbClr val="B0D03B"/>
              </a:buClr>
            </a:pP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Osebno po predhodnem dogovoru</a:t>
            </a:r>
          </a:p>
          <a:p>
            <a:pPr marL="742950" lvl="1" indent="-285750">
              <a:spcAft>
                <a:spcPts val="1200"/>
              </a:spcAft>
              <a:buClr>
                <a:srgbClr val="B0D03B"/>
              </a:buClr>
            </a:pPr>
            <a:r>
              <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04 581 34 06 – Branka, 04 581 34 07 – Urška, 04 581 34 15 - Bojana</a:t>
            </a:r>
          </a:p>
          <a:p>
            <a:pPr marL="285750" indent="-285750">
              <a:spcAft>
                <a:spcPts val="1200"/>
              </a:spcAft>
              <a:buClr>
                <a:srgbClr val="B0D03B"/>
              </a:buClr>
            </a:pP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0" indent="0">
              <a:spcAft>
                <a:spcPts val="1200"/>
              </a:spcAft>
              <a:buNone/>
            </a:pP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457200" lvl="1" indent="0">
              <a:spcAft>
                <a:spcPts val="1200"/>
              </a:spcAft>
              <a:buNone/>
            </a:pPr>
            <a:endParaRPr lang="sl-SI"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5006C053-E7F3-BFD2-00A3-91348D2AE78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30EB06CE-AB70-C24F-AE42-7FA194310E6F}"/>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20" name="Slika 19">
            <a:extLst>
              <a:ext uri="{FF2B5EF4-FFF2-40B4-BE49-F238E27FC236}">
                <a16:creationId xmlns:a16="http://schemas.microsoft.com/office/drawing/2014/main" id="{F1EE2F83-01DE-DE39-10B6-16FECB4F5C0E}"/>
              </a:ext>
            </a:extLst>
          </p:cNvPr>
          <p:cNvPicPr>
            <a:picLocks noChangeAspect="1"/>
          </p:cNvPicPr>
          <p:nvPr/>
        </p:nvPicPr>
        <p:blipFill>
          <a:blip r:embed="rId5"/>
          <a:stretch>
            <a:fillRect/>
          </a:stretch>
        </p:blipFill>
        <p:spPr>
          <a:xfrm>
            <a:off x="0" y="4451738"/>
            <a:ext cx="9144000" cy="656833"/>
          </a:xfrm>
          <a:prstGeom prst="rect">
            <a:avLst/>
          </a:prstGeom>
        </p:spPr>
      </p:pic>
      <p:pic>
        <p:nvPicPr>
          <p:cNvPr id="3" name="Grafika 2" descr="Help with solid fill">
            <a:extLst>
              <a:ext uri="{FF2B5EF4-FFF2-40B4-BE49-F238E27FC236}">
                <a16:creationId xmlns:a16="http://schemas.microsoft.com/office/drawing/2014/main" id="{C6D8047F-CF29-8D0B-2224-6A452B26BF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39302" y="2349190"/>
            <a:ext cx="1892998" cy="1892998"/>
          </a:xfrm>
          <a:prstGeom prst="rect">
            <a:avLst/>
          </a:prstGeom>
        </p:spPr>
      </p:pic>
    </p:spTree>
    <p:extLst>
      <p:ext uri="{BB962C8B-B14F-4D97-AF65-F5344CB8AC3E}">
        <p14:creationId xmlns:p14="http://schemas.microsoft.com/office/powerpoint/2010/main" val="9853827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bg>
      <p:bgPr>
        <a:solidFill>
          <a:srgbClr val="B0D03B"/>
        </a:solidFill>
        <a:effectLst/>
      </p:bgPr>
    </p:bg>
    <p:spTree>
      <p:nvGrpSpPr>
        <p:cNvPr id="1" name="Shape 128">
          <a:extLst>
            <a:ext uri="{FF2B5EF4-FFF2-40B4-BE49-F238E27FC236}">
              <a16:creationId xmlns:a16="http://schemas.microsoft.com/office/drawing/2014/main" id="{54685BAA-094B-E011-1777-066E9C8C9702}"/>
            </a:ext>
          </a:extLst>
        </p:cNvPr>
        <p:cNvGrpSpPr/>
        <p:nvPr/>
      </p:nvGrpSpPr>
      <p:grpSpPr>
        <a:xfrm>
          <a:off x="0" y="0"/>
          <a:ext cx="0" cy="0"/>
          <a:chOff x="0" y="0"/>
          <a:chExt cx="0" cy="0"/>
        </a:xfrm>
      </p:grpSpPr>
      <p:sp>
        <p:nvSpPr>
          <p:cNvPr id="129" name="Google Shape;129;p28">
            <a:extLst>
              <a:ext uri="{FF2B5EF4-FFF2-40B4-BE49-F238E27FC236}">
                <a16:creationId xmlns:a16="http://schemas.microsoft.com/office/drawing/2014/main" id="{ADD85F87-E160-30C5-524B-A738224D6D9E}"/>
              </a:ext>
            </a:extLst>
          </p:cNvPr>
          <p:cNvSpPr txBox="1">
            <a:spLocks noGrp="1"/>
          </p:cNvSpPr>
          <p:nvPr>
            <p:ph type="title"/>
          </p:nvPr>
        </p:nvSpPr>
        <p:spPr>
          <a:xfrm>
            <a:off x="491623" y="2289330"/>
            <a:ext cx="3676201" cy="755700"/>
          </a:xfrm>
          <a:prstGeom prst="rect">
            <a:avLst/>
          </a:prstGeom>
        </p:spPr>
        <p:txBody>
          <a:bodyPr spcFirstLastPara="1" wrap="square" lIns="0" tIns="91425" rIns="91425" bIns="91425" anchor="b" anchorCtr="0">
            <a:noAutofit/>
          </a:bodyPr>
          <a:lstStyle/>
          <a:p>
            <a:pPr marL="0" lvl="0" indent="0" algn="l" rtl="0">
              <a:spcBef>
                <a:spcPts val="0"/>
              </a:spcBef>
              <a:spcAft>
                <a:spcPts val="0"/>
              </a:spcAft>
              <a:buNone/>
            </a:pPr>
            <a:r>
              <a:rPr lang="sl-SI" sz="3200" b="1" dirty="0">
                <a:latin typeface="Calibri" panose="020F0502020204030204" pitchFamily="34" charset="0"/>
                <a:ea typeface="Calibri" panose="020F0502020204030204" pitchFamily="34" charset="0"/>
                <a:cs typeface="Calibri" panose="020F0502020204030204" pitchFamily="34" charset="0"/>
              </a:rPr>
              <a:t>APLIKACIJA IN PROJEKTNE AKTIVNOSTI</a:t>
            </a:r>
            <a:endParaRPr sz="3200" b="1" dirty="0">
              <a:latin typeface="Calibri" panose="020F0502020204030204" pitchFamily="34" charset="0"/>
              <a:ea typeface="Calibri" panose="020F0502020204030204" pitchFamily="34" charset="0"/>
              <a:cs typeface="Calibri" panose="020F0502020204030204" pitchFamily="34" charset="0"/>
            </a:endParaRPr>
          </a:p>
        </p:txBody>
      </p:sp>
      <p:pic>
        <p:nvPicPr>
          <p:cNvPr id="131" name="Google Shape;131;p28" title="Špik.jpg">
            <a:extLst>
              <a:ext uri="{FF2B5EF4-FFF2-40B4-BE49-F238E27FC236}">
                <a16:creationId xmlns:a16="http://schemas.microsoft.com/office/drawing/2014/main" id="{204AB84F-A3AF-F433-B216-544901B2A1C3}"/>
              </a:ext>
            </a:extLst>
          </p:cNvPr>
          <p:cNvPicPr preferRelativeResize="0"/>
          <p:nvPr/>
        </p:nvPicPr>
        <p:blipFill>
          <a:blip r:embed="rId3">
            <a:alphaModFix/>
          </a:blip>
          <a:stretch>
            <a:fillRect/>
          </a:stretch>
        </p:blipFill>
        <p:spPr>
          <a:xfrm>
            <a:off x="5344148" y="0"/>
            <a:ext cx="3799850" cy="5143501"/>
          </a:xfrm>
          <a:prstGeom prst="rect">
            <a:avLst/>
          </a:prstGeom>
          <a:noFill/>
          <a:ln>
            <a:noFill/>
          </a:ln>
        </p:spPr>
      </p:pic>
    </p:spTree>
    <p:extLst>
      <p:ext uri="{BB962C8B-B14F-4D97-AF65-F5344CB8AC3E}">
        <p14:creationId xmlns:p14="http://schemas.microsoft.com/office/powerpoint/2010/main" val="37171686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Shape 116">
          <a:extLst>
            <a:ext uri="{FF2B5EF4-FFF2-40B4-BE49-F238E27FC236}">
              <a16:creationId xmlns:a16="http://schemas.microsoft.com/office/drawing/2014/main" id="{A2C88A83-81C2-DCA3-8B09-CC23E6030694}"/>
            </a:ext>
          </a:extLst>
        </p:cNvPr>
        <p:cNvGrpSpPr/>
        <p:nvPr/>
      </p:nvGrpSpPr>
      <p:grpSpPr>
        <a:xfrm>
          <a:off x="0" y="0"/>
          <a:ext cx="0" cy="0"/>
          <a:chOff x="0" y="0"/>
          <a:chExt cx="0" cy="0"/>
        </a:xfrm>
      </p:grpSpPr>
      <p:sp>
        <p:nvSpPr>
          <p:cNvPr id="117" name="Google Shape;117;p27">
            <a:extLst>
              <a:ext uri="{FF2B5EF4-FFF2-40B4-BE49-F238E27FC236}">
                <a16:creationId xmlns:a16="http://schemas.microsoft.com/office/drawing/2014/main" id="{820CF4FD-D8DB-5142-8824-1091A7CB5416}"/>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l-SI" b="1" dirty="0">
                <a:latin typeface="Calibri" panose="020F0502020204030204" pitchFamily="34" charset="0"/>
                <a:ea typeface="Calibri" panose="020F0502020204030204" pitchFamily="34" charset="0"/>
                <a:cs typeface="Calibri" panose="020F0502020204030204" pitchFamily="34" charset="0"/>
              </a:rPr>
              <a:t>PROJEKTNE AKTIVNOSTI</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118" name="Google Shape;118;p27">
            <a:extLst>
              <a:ext uri="{FF2B5EF4-FFF2-40B4-BE49-F238E27FC236}">
                <a16:creationId xmlns:a16="http://schemas.microsoft.com/office/drawing/2014/main" id="{26C6DFEC-17CE-D730-46F7-475736E38A91}"/>
              </a:ext>
            </a:extLst>
          </p:cNvPr>
          <p:cNvSpPr txBox="1">
            <a:spLocks noGrp="1"/>
          </p:cNvSpPr>
          <p:nvPr>
            <p:ph type="body" idx="1"/>
          </p:nvPr>
        </p:nvSpPr>
        <p:spPr>
          <a:xfrm>
            <a:off x="311700" y="1140306"/>
            <a:ext cx="8520600" cy="1419300"/>
          </a:xfrm>
          <a:prstGeom prst="rect">
            <a:avLst/>
          </a:prstGeom>
          <a:noFill/>
        </p:spPr>
        <p:txBody>
          <a:bodyPr spcFirstLastPara="1" wrap="square" lIns="91425" tIns="91425" rIns="91425" bIns="91425" anchor="t" anchorCtr="0">
            <a:noAutofit/>
          </a:bodyPr>
          <a:lstStyle/>
          <a:p>
            <a:pPr marL="0" indent="0">
              <a:spcAft>
                <a:spcPts val="1200"/>
              </a:spcAft>
              <a:buNone/>
            </a:pP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0" indent="0">
              <a:spcAft>
                <a:spcPts val="1200"/>
              </a:spcAft>
              <a:buNone/>
            </a:pP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457200" lvl="1" indent="0">
              <a:spcAft>
                <a:spcPts val="1200"/>
              </a:spcAft>
              <a:buNone/>
            </a:pPr>
            <a:br>
              <a:rPr lang="sl-SI" dirty="0">
                <a:latin typeface="Calibri" panose="020F0502020204030204" pitchFamily="34" charset="0"/>
                <a:ea typeface="Calibri" panose="020F0502020204030204" pitchFamily="34" charset="0"/>
                <a:cs typeface="Calibri" panose="020F0502020204030204" pitchFamily="34" charset="0"/>
              </a:rPr>
            </a:br>
            <a:endParaRPr lang="sl-SI"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85621CB0-EBF2-BAA7-EF0F-34EDB6E4576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DB694B54-A66E-293B-1858-D61980E45CC4}"/>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20" name="Slika 19">
            <a:extLst>
              <a:ext uri="{FF2B5EF4-FFF2-40B4-BE49-F238E27FC236}">
                <a16:creationId xmlns:a16="http://schemas.microsoft.com/office/drawing/2014/main" id="{B4F07212-79A8-7586-744D-08C0C4B0EA66}"/>
              </a:ext>
            </a:extLst>
          </p:cNvPr>
          <p:cNvPicPr>
            <a:picLocks noChangeAspect="1"/>
          </p:cNvPicPr>
          <p:nvPr/>
        </p:nvPicPr>
        <p:blipFill>
          <a:blip r:embed="rId3"/>
          <a:stretch>
            <a:fillRect/>
          </a:stretch>
        </p:blipFill>
        <p:spPr>
          <a:xfrm>
            <a:off x="0" y="4486667"/>
            <a:ext cx="9144000" cy="656833"/>
          </a:xfrm>
          <a:prstGeom prst="rect">
            <a:avLst/>
          </a:prstGeom>
        </p:spPr>
      </p:pic>
      <p:cxnSp>
        <p:nvCxnSpPr>
          <p:cNvPr id="22" name="Raven povezovalnik 21">
            <a:extLst>
              <a:ext uri="{FF2B5EF4-FFF2-40B4-BE49-F238E27FC236}">
                <a16:creationId xmlns:a16="http://schemas.microsoft.com/office/drawing/2014/main" id="{A4BBD6ED-C074-4620-0D22-6966F369619A}"/>
              </a:ext>
            </a:extLst>
          </p:cNvPr>
          <p:cNvCxnSpPr/>
          <p:nvPr/>
        </p:nvCxnSpPr>
        <p:spPr>
          <a:xfrm>
            <a:off x="0" y="91440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cxnSp>
        <p:nvCxnSpPr>
          <p:cNvPr id="25" name="Raven povezovalnik 24">
            <a:extLst>
              <a:ext uri="{FF2B5EF4-FFF2-40B4-BE49-F238E27FC236}">
                <a16:creationId xmlns:a16="http://schemas.microsoft.com/office/drawing/2014/main" id="{0B8AD177-FA33-235E-6E98-989327BB6D8F}"/>
              </a:ext>
            </a:extLst>
          </p:cNvPr>
          <p:cNvCxnSpPr/>
          <p:nvPr/>
        </p:nvCxnSpPr>
        <p:spPr>
          <a:xfrm>
            <a:off x="0" y="97155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
        <p:nvSpPr>
          <p:cNvPr id="4" name="PoljeZBesedilom 3">
            <a:extLst>
              <a:ext uri="{FF2B5EF4-FFF2-40B4-BE49-F238E27FC236}">
                <a16:creationId xmlns:a16="http://schemas.microsoft.com/office/drawing/2014/main" id="{4D77C805-6DE1-2D77-2350-50E579F4EDD4}"/>
              </a:ext>
            </a:extLst>
          </p:cNvPr>
          <p:cNvSpPr txBox="1"/>
          <p:nvPr/>
        </p:nvSpPr>
        <p:spPr>
          <a:xfrm>
            <a:off x="228600" y="1028700"/>
            <a:ext cx="8603700" cy="2862322"/>
          </a:xfrm>
          <a:prstGeom prst="rect">
            <a:avLst/>
          </a:prstGeom>
          <a:noFill/>
        </p:spPr>
        <p:txBody>
          <a:bodyPr wrap="square" rtlCol="0">
            <a:spAutoFit/>
          </a:bodyPr>
          <a:lstStyle/>
          <a:p>
            <a:pPr>
              <a:buClr>
                <a:srgbClr val="B0D03B"/>
              </a:buClr>
              <a:buSzPct val="150000"/>
            </a:pP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PROJEKT MORA BITI RAZDELJEN NA POSAMEZNE AKTIVNOSTI (DO NAJVEČ 6), KI MORAJO BITI VSEBINSKO, ČASOVNO IN FINANČNO PODROBNO RAZDELANE. </a:t>
            </a:r>
          </a:p>
          <a:p>
            <a:pPr marL="285750" indent="-285750">
              <a:buClr>
                <a:srgbClr val="B0D03B"/>
              </a:buClr>
              <a:buSzPct val="150000"/>
              <a:buFont typeface="Arial" panose="020B0604020202020204" pitchFamily="34" charset="0"/>
              <a:buChar char="•"/>
            </a:pPr>
            <a:endPar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endParaRPr>
          </a:p>
          <a:p>
            <a:pPr marL="285750" indent="-285750">
              <a:buClr>
                <a:srgbClr val="B0D03B"/>
              </a:buClr>
              <a:buSzPct val="150000"/>
              <a:buFont typeface="Arial" panose="020B0604020202020204" pitchFamily="34" charset="0"/>
              <a:buChar char="•"/>
            </a:pP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Določite </a:t>
            </a:r>
            <a:r>
              <a:rPr lang="sl-SI" sz="18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projektne partnerje</a:t>
            </a: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 ki bodo sodelovali  v okviru posamezne aktivnosti.</a:t>
            </a:r>
          </a:p>
          <a:p>
            <a:pPr marL="285750" indent="-285750">
              <a:buClr>
                <a:srgbClr val="B0D03B"/>
              </a:buClr>
              <a:buSzPct val="150000"/>
              <a:buFont typeface="Arial" panose="020B0604020202020204" pitchFamily="34" charset="0"/>
              <a:buChar char="•"/>
            </a:pP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Določite </a:t>
            </a:r>
            <a:r>
              <a:rPr lang="sl-SI" sz="18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rezultate</a:t>
            </a: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 posamezne aktivnosti.</a:t>
            </a:r>
          </a:p>
          <a:p>
            <a:pPr marL="285750" indent="-285750">
              <a:buClr>
                <a:srgbClr val="B0D03B"/>
              </a:buClr>
              <a:buSzPct val="150000"/>
              <a:buFont typeface="Arial" panose="020B0604020202020204" pitchFamily="34" charset="0"/>
              <a:buChar char="•"/>
            </a:pP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Določite </a:t>
            </a:r>
            <a:r>
              <a:rPr lang="sl-SI" sz="18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trajanje in območje </a:t>
            </a: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izvajanja posamezne aktivnosti.</a:t>
            </a:r>
          </a:p>
          <a:p>
            <a:pPr marL="285750" indent="-285750">
              <a:buClr>
                <a:srgbClr val="B0D03B"/>
              </a:buClr>
              <a:buSzPct val="150000"/>
              <a:buFont typeface="Arial" panose="020B0604020202020204" pitchFamily="34" charset="0"/>
              <a:buChar char="•"/>
            </a:pP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V kolikor bo vaš projekt potekal v dveh fazah, aktivnosti </a:t>
            </a:r>
            <a:r>
              <a:rPr lang="sl-SI" sz="18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razdelite po fazah </a:t>
            </a: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glede na to, kako bodo nastajali stroški. Posamezna aktivnost lahko poteka v obeh fazah.</a:t>
            </a:r>
          </a:p>
          <a:p>
            <a:pPr marL="285750" indent="-285750">
              <a:buClr>
                <a:srgbClr val="B0D03B"/>
              </a:buClr>
              <a:buSzPct val="150000"/>
              <a:buFont typeface="Arial" panose="020B0604020202020204" pitchFamily="34" charset="0"/>
              <a:buChar char="•"/>
            </a:pPr>
            <a:r>
              <a:rPr lang="sl-SI" sz="18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Finančno ovrednotite posamezno aktivnost </a:t>
            </a: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glede na tip projekta, ki ste ga izbrali.</a:t>
            </a:r>
          </a:p>
          <a:p>
            <a:pPr marL="285750" indent="-285750">
              <a:buClr>
                <a:srgbClr val="B0D03B"/>
              </a:buClr>
              <a:buSzPct val="150000"/>
              <a:buFont typeface="Arial" panose="020B0604020202020204" pitchFamily="34" charset="0"/>
              <a:buChar char="•"/>
            </a:pP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V primeru investicij/naložb pripravite potrebna </a:t>
            </a:r>
            <a:r>
              <a:rPr lang="sl-SI" sz="18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dokazila</a:t>
            </a: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 </a:t>
            </a:r>
          </a:p>
        </p:txBody>
      </p:sp>
    </p:spTree>
    <p:extLst>
      <p:ext uri="{BB962C8B-B14F-4D97-AF65-F5344CB8AC3E}">
        <p14:creationId xmlns:p14="http://schemas.microsoft.com/office/powerpoint/2010/main" val="21499801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Shape 116">
          <a:extLst>
            <a:ext uri="{FF2B5EF4-FFF2-40B4-BE49-F238E27FC236}">
              <a16:creationId xmlns:a16="http://schemas.microsoft.com/office/drawing/2014/main" id="{986C03A3-53A4-F474-B582-CF22B6E09D2B}"/>
            </a:ext>
          </a:extLst>
        </p:cNvPr>
        <p:cNvGrpSpPr/>
        <p:nvPr/>
      </p:nvGrpSpPr>
      <p:grpSpPr>
        <a:xfrm>
          <a:off x="0" y="0"/>
          <a:ext cx="0" cy="0"/>
          <a:chOff x="0" y="0"/>
          <a:chExt cx="0" cy="0"/>
        </a:xfrm>
      </p:grpSpPr>
      <p:sp>
        <p:nvSpPr>
          <p:cNvPr id="117" name="Google Shape;117;p27">
            <a:extLst>
              <a:ext uri="{FF2B5EF4-FFF2-40B4-BE49-F238E27FC236}">
                <a16:creationId xmlns:a16="http://schemas.microsoft.com/office/drawing/2014/main" id="{E29DE3AD-E9B2-BB28-53DB-B3D492019BD6}"/>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l-SI" b="1" dirty="0">
                <a:latin typeface="Calibri" panose="020F0502020204030204" pitchFamily="34" charset="0"/>
                <a:ea typeface="Calibri" panose="020F0502020204030204" pitchFamily="34" charset="0"/>
                <a:cs typeface="Calibri" panose="020F0502020204030204" pitchFamily="34" charset="0"/>
              </a:rPr>
              <a:t>CILJI IN REZULTATI PROJEKTA</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118" name="Google Shape;118;p27">
            <a:extLst>
              <a:ext uri="{FF2B5EF4-FFF2-40B4-BE49-F238E27FC236}">
                <a16:creationId xmlns:a16="http://schemas.microsoft.com/office/drawing/2014/main" id="{F9786399-B2E6-51F8-2D05-B49F621E782E}"/>
              </a:ext>
            </a:extLst>
          </p:cNvPr>
          <p:cNvSpPr txBox="1">
            <a:spLocks noGrp="1"/>
          </p:cNvSpPr>
          <p:nvPr>
            <p:ph type="body" idx="1"/>
          </p:nvPr>
        </p:nvSpPr>
        <p:spPr>
          <a:xfrm>
            <a:off x="311700" y="1140306"/>
            <a:ext cx="8520600" cy="1419300"/>
          </a:xfrm>
          <a:prstGeom prst="rect">
            <a:avLst/>
          </a:prstGeom>
          <a:noFill/>
        </p:spPr>
        <p:txBody>
          <a:bodyPr spcFirstLastPara="1" wrap="square" lIns="91425" tIns="91425" rIns="91425" bIns="91425" anchor="t" anchorCtr="0">
            <a:noAutofit/>
          </a:bodyPr>
          <a:lstStyle/>
          <a:p>
            <a:pPr marL="0" indent="0">
              <a:spcAft>
                <a:spcPts val="1200"/>
              </a:spcAft>
              <a:buNone/>
            </a:pP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0" indent="0">
              <a:spcAft>
                <a:spcPts val="1200"/>
              </a:spcAft>
              <a:buNone/>
            </a:pP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457200" lvl="1" indent="0">
              <a:spcAft>
                <a:spcPts val="1200"/>
              </a:spcAft>
              <a:buNone/>
            </a:pPr>
            <a:br>
              <a:rPr lang="sl-SI" dirty="0">
                <a:latin typeface="Calibri" panose="020F0502020204030204" pitchFamily="34" charset="0"/>
                <a:ea typeface="Calibri" panose="020F0502020204030204" pitchFamily="34" charset="0"/>
                <a:cs typeface="Calibri" panose="020F0502020204030204" pitchFamily="34" charset="0"/>
              </a:rPr>
            </a:br>
            <a:endParaRPr lang="sl-SI"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A99A5EFA-3D98-608E-C932-C03A40A4B3F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9390E86E-4B23-BED0-F4EB-5637B39D1F6B}"/>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20" name="Slika 19">
            <a:extLst>
              <a:ext uri="{FF2B5EF4-FFF2-40B4-BE49-F238E27FC236}">
                <a16:creationId xmlns:a16="http://schemas.microsoft.com/office/drawing/2014/main" id="{E1BAC9B4-2E1F-8F97-08A1-2498845D9133}"/>
              </a:ext>
            </a:extLst>
          </p:cNvPr>
          <p:cNvPicPr>
            <a:picLocks noChangeAspect="1"/>
          </p:cNvPicPr>
          <p:nvPr/>
        </p:nvPicPr>
        <p:blipFill>
          <a:blip r:embed="rId3"/>
          <a:stretch>
            <a:fillRect/>
          </a:stretch>
        </p:blipFill>
        <p:spPr>
          <a:xfrm>
            <a:off x="0" y="4486667"/>
            <a:ext cx="9144000" cy="656833"/>
          </a:xfrm>
          <a:prstGeom prst="rect">
            <a:avLst/>
          </a:prstGeom>
        </p:spPr>
      </p:pic>
      <p:cxnSp>
        <p:nvCxnSpPr>
          <p:cNvPr id="22" name="Raven povezovalnik 21">
            <a:extLst>
              <a:ext uri="{FF2B5EF4-FFF2-40B4-BE49-F238E27FC236}">
                <a16:creationId xmlns:a16="http://schemas.microsoft.com/office/drawing/2014/main" id="{8409168D-2075-7EA6-0BF8-C3E6F3509409}"/>
              </a:ext>
            </a:extLst>
          </p:cNvPr>
          <p:cNvCxnSpPr/>
          <p:nvPr/>
        </p:nvCxnSpPr>
        <p:spPr>
          <a:xfrm>
            <a:off x="0" y="91440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cxnSp>
        <p:nvCxnSpPr>
          <p:cNvPr id="25" name="Raven povezovalnik 24">
            <a:extLst>
              <a:ext uri="{FF2B5EF4-FFF2-40B4-BE49-F238E27FC236}">
                <a16:creationId xmlns:a16="http://schemas.microsoft.com/office/drawing/2014/main" id="{8D0EDEAD-AA3E-C7FF-1E55-CD70A370DF64}"/>
              </a:ext>
            </a:extLst>
          </p:cNvPr>
          <p:cNvCxnSpPr/>
          <p:nvPr/>
        </p:nvCxnSpPr>
        <p:spPr>
          <a:xfrm>
            <a:off x="0" y="97155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
        <p:nvSpPr>
          <p:cNvPr id="4" name="PoljeZBesedilom 3">
            <a:extLst>
              <a:ext uri="{FF2B5EF4-FFF2-40B4-BE49-F238E27FC236}">
                <a16:creationId xmlns:a16="http://schemas.microsoft.com/office/drawing/2014/main" id="{7EF03C49-ADBC-B108-D4FD-B276E6437AC1}"/>
              </a:ext>
            </a:extLst>
          </p:cNvPr>
          <p:cNvSpPr txBox="1"/>
          <p:nvPr/>
        </p:nvSpPr>
        <p:spPr>
          <a:xfrm>
            <a:off x="228600" y="1028700"/>
            <a:ext cx="8603700" cy="3139321"/>
          </a:xfrm>
          <a:prstGeom prst="rect">
            <a:avLst/>
          </a:prstGeom>
          <a:noFill/>
        </p:spPr>
        <p:txBody>
          <a:bodyPr wrap="square" rtlCol="0">
            <a:spAutoFit/>
          </a:bodyPr>
          <a:lstStyle/>
          <a:p>
            <a:pPr marL="285750" indent="-285750">
              <a:buClr>
                <a:srgbClr val="B0D03B"/>
              </a:buClr>
              <a:buSzPct val="150000"/>
              <a:buFont typeface="Arial" panose="020B0604020202020204" pitchFamily="34" charset="0"/>
              <a:buChar char="•"/>
            </a:pP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Določite </a:t>
            </a:r>
            <a:r>
              <a:rPr lang="sl-SI" sz="18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glavne cilje in rezultate </a:t>
            </a: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vašega projekta in opredelite, kaj želite  z izvedbo projekta doseči.</a:t>
            </a:r>
          </a:p>
          <a:p>
            <a:pPr marL="285750" indent="-285750">
              <a:buClr>
                <a:srgbClr val="B0D03B"/>
              </a:buClr>
              <a:buSzPct val="150000"/>
              <a:buFont typeface="Arial" panose="020B0604020202020204" pitchFamily="34" charset="0"/>
              <a:buChar char="•"/>
            </a:pPr>
            <a:endPar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endParaRPr>
          </a:p>
          <a:p>
            <a:pPr marL="285750" indent="-285750">
              <a:buClr>
                <a:srgbClr val="B0D03B"/>
              </a:buClr>
              <a:buSzPct val="150000"/>
              <a:buFont typeface="Arial" panose="020B0604020202020204" pitchFamily="34" charset="0"/>
              <a:buChar char="•"/>
            </a:pP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Načrtovani cilji in rezultati projekta naj bodo </a:t>
            </a:r>
            <a:r>
              <a:rPr lang="sl-SI" sz="18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merljivi in jasno opredeljeni</a:t>
            </a: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 kar bo omogočilo lažje spremljanje in vrednotenje projekta.  </a:t>
            </a:r>
          </a:p>
          <a:p>
            <a:pPr marL="285750" indent="-285750">
              <a:buClr>
                <a:srgbClr val="B0D03B"/>
              </a:buClr>
              <a:buSzPct val="150000"/>
              <a:buFont typeface="Arial" panose="020B0604020202020204" pitchFamily="34" charset="0"/>
              <a:buChar char="•"/>
            </a:pP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V okviru </a:t>
            </a:r>
            <a:r>
              <a:rPr lang="sl-SI" sz="18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izbranega ukrepa </a:t>
            </a: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opredeliti </a:t>
            </a:r>
            <a:r>
              <a:rPr lang="sl-SI" sz="18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vsaj 1 kazalnik</a:t>
            </a: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 ki ga boste zasledovali in v okviru vašega projekta tudi dosegli.</a:t>
            </a:r>
          </a:p>
          <a:p>
            <a:pPr marL="285750" indent="-285750">
              <a:buClr>
                <a:srgbClr val="B0D03B"/>
              </a:buClr>
              <a:buSzPct val="150000"/>
              <a:buFont typeface="Arial" panose="020B0604020202020204" pitchFamily="34" charset="0"/>
              <a:buChar char="•"/>
            </a:pP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Določite začetno in načrtovano vrednost (ob koncu projekta) izbranemu kazalniku, ki jo boste dosegli z vašim projektom. </a:t>
            </a:r>
          </a:p>
          <a:p>
            <a:pPr marL="285750" indent="-285750">
              <a:buClr>
                <a:srgbClr val="B0D03B"/>
              </a:buClr>
              <a:buSzPct val="150000"/>
              <a:buFont typeface="Arial" panose="020B0604020202020204" pitchFamily="34" charset="0"/>
              <a:buChar char="•"/>
            </a:pP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V sklopu projekta sicer lahko posredno prispevate k več ukrepom in njihovim kazalnikom.</a:t>
            </a:r>
          </a:p>
        </p:txBody>
      </p:sp>
    </p:spTree>
    <p:extLst>
      <p:ext uri="{BB962C8B-B14F-4D97-AF65-F5344CB8AC3E}">
        <p14:creationId xmlns:p14="http://schemas.microsoft.com/office/powerpoint/2010/main" val="23935212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Shape 116">
          <a:extLst>
            <a:ext uri="{FF2B5EF4-FFF2-40B4-BE49-F238E27FC236}">
              <a16:creationId xmlns:a16="http://schemas.microsoft.com/office/drawing/2014/main" id="{15E70BEE-D79D-053E-3018-D49B255CE603}"/>
            </a:ext>
          </a:extLst>
        </p:cNvPr>
        <p:cNvGrpSpPr/>
        <p:nvPr/>
      </p:nvGrpSpPr>
      <p:grpSpPr>
        <a:xfrm>
          <a:off x="0" y="0"/>
          <a:ext cx="0" cy="0"/>
          <a:chOff x="0" y="0"/>
          <a:chExt cx="0" cy="0"/>
        </a:xfrm>
      </p:grpSpPr>
      <p:sp>
        <p:nvSpPr>
          <p:cNvPr id="117" name="Google Shape;117;p27">
            <a:extLst>
              <a:ext uri="{FF2B5EF4-FFF2-40B4-BE49-F238E27FC236}">
                <a16:creationId xmlns:a16="http://schemas.microsoft.com/office/drawing/2014/main" id="{6A6B446E-DBC1-8977-0497-CF8F6452B895}"/>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l-SI" b="1" dirty="0">
                <a:latin typeface="Calibri" panose="020F0502020204030204" pitchFamily="34" charset="0"/>
                <a:ea typeface="Calibri" panose="020F0502020204030204" pitchFamily="34" charset="0"/>
                <a:cs typeface="Calibri" panose="020F0502020204030204" pitchFamily="34" charset="0"/>
              </a:rPr>
              <a:t>PRISPEVEK PROJEKTA</a:t>
            </a:r>
          </a:p>
        </p:txBody>
      </p:sp>
      <p:sp>
        <p:nvSpPr>
          <p:cNvPr id="118" name="Google Shape;118;p27">
            <a:extLst>
              <a:ext uri="{FF2B5EF4-FFF2-40B4-BE49-F238E27FC236}">
                <a16:creationId xmlns:a16="http://schemas.microsoft.com/office/drawing/2014/main" id="{A29F55BA-892D-65CE-3D73-AD49C09F6396}"/>
              </a:ext>
            </a:extLst>
          </p:cNvPr>
          <p:cNvSpPr txBox="1">
            <a:spLocks noGrp="1"/>
          </p:cNvSpPr>
          <p:nvPr>
            <p:ph type="body" idx="1"/>
          </p:nvPr>
        </p:nvSpPr>
        <p:spPr>
          <a:xfrm>
            <a:off x="311700" y="1140306"/>
            <a:ext cx="8520600" cy="1419300"/>
          </a:xfrm>
          <a:prstGeom prst="rect">
            <a:avLst/>
          </a:prstGeom>
          <a:noFill/>
        </p:spPr>
        <p:txBody>
          <a:bodyPr spcFirstLastPara="1" wrap="square" lIns="91425" tIns="91425" rIns="91425" bIns="91425" anchor="t" anchorCtr="0">
            <a:noAutofit/>
          </a:bodyPr>
          <a:lstStyle/>
          <a:p>
            <a:pPr marL="0" indent="0">
              <a:spcAft>
                <a:spcPts val="1200"/>
              </a:spcAft>
              <a:buNone/>
            </a:pP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0" indent="0">
              <a:spcAft>
                <a:spcPts val="1200"/>
              </a:spcAft>
              <a:buNone/>
            </a:pPr>
            <a:endParaRPr lang="sl-SI"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457200" lvl="1" indent="0">
              <a:spcAft>
                <a:spcPts val="1200"/>
              </a:spcAft>
              <a:buNone/>
            </a:pPr>
            <a:br>
              <a:rPr lang="sl-SI" dirty="0">
                <a:latin typeface="Calibri" panose="020F0502020204030204" pitchFamily="34" charset="0"/>
                <a:ea typeface="Calibri" panose="020F0502020204030204" pitchFamily="34" charset="0"/>
                <a:cs typeface="Calibri" panose="020F0502020204030204" pitchFamily="34" charset="0"/>
              </a:rPr>
            </a:br>
            <a:endParaRPr lang="sl-SI"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76A22360-3DB4-447D-CF25-D100F6D28C1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BED71910-89E0-A4AC-4B5D-6A129847418D}"/>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20" name="Slika 19">
            <a:extLst>
              <a:ext uri="{FF2B5EF4-FFF2-40B4-BE49-F238E27FC236}">
                <a16:creationId xmlns:a16="http://schemas.microsoft.com/office/drawing/2014/main" id="{344C744A-FFFC-8410-A2BC-56694A498E6C}"/>
              </a:ext>
            </a:extLst>
          </p:cNvPr>
          <p:cNvPicPr>
            <a:picLocks noChangeAspect="1"/>
          </p:cNvPicPr>
          <p:nvPr/>
        </p:nvPicPr>
        <p:blipFill>
          <a:blip r:embed="rId3"/>
          <a:stretch>
            <a:fillRect/>
          </a:stretch>
        </p:blipFill>
        <p:spPr>
          <a:xfrm>
            <a:off x="0" y="4486667"/>
            <a:ext cx="9144000" cy="656833"/>
          </a:xfrm>
          <a:prstGeom prst="rect">
            <a:avLst/>
          </a:prstGeom>
        </p:spPr>
      </p:pic>
      <p:cxnSp>
        <p:nvCxnSpPr>
          <p:cNvPr id="22" name="Raven povezovalnik 21">
            <a:extLst>
              <a:ext uri="{FF2B5EF4-FFF2-40B4-BE49-F238E27FC236}">
                <a16:creationId xmlns:a16="http://schemas.microsoft.com/office/drawing/2014/main" id="{8A59CC47-E39C-6357-48DC-9947DE4EDDDE}"/>
              </a:ext>
            </a:extLst>
          </p:cNvPr>
          <p:cNvCxnSpPr/>
          <p:nvPr/>
        </p:nvCxnSpPr>
        <p:spPr>
          <a:xfrm>
            <a:off x="0" y="91440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cxnSp>
        <p:nvCxnSpPr>
          <p:cNvPr id="25" name="Raven povezovalnik 24">
            <a:extLst>
              <a:ext uri="{FF2B5EF4-FFF2-40B4-BE49-F238E27FC236}">
                <a16:creationId xmlns:a16="http://schemas.microsoft.com/office/drawing/2014/main" id="{AE0DC4AC-8A83-B9CC-CFEE-A348951F57B2}"/>
              </a:ext>
            </a:extLst>
          </p:cNvPr>
          <p:cNvCxnSpPr/>
          <p:nvPr/>
        </p:nvCxnSpPr>
        <p:spPr>
          <a:xfrm>
            <a:off x="0" y="97155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
        <p:nvSpPr>
          <p:cNvPr id="4" name="PoljeZBesedilom 3">
            <a:extLst>
              <a:ext uri="{FF2B5EF4-FFF2-40B4-BE49-F238E27FC236}">
                <a16:creationId xmlns:a16="http://schemas.microsoft.com/office/drawing/2014/main" id="{6A2AFA11-3371-6CB7-408A-F70AF4DFFD94}"/>
              </a:ext>
            </a:extLst>
          </p:cNvPr>
          <p:cNvSpPr txBox="1"/>
          <p:nvPr/>
        </p:nvSpPr>
        <p:spPr>
          <a:xfrm>
            <a:off x="228600" y="1028700"/>
            <a:ext cx="8603700" cy="3416320"/>
          </a:xfrm>
          <a:prstGeom prst="rect">
            <a:avLst/>
          </a:prstGeom>
          <a:noFill/>
        </p:spPr>
        <p:txBody>
          <a:bodyPr wrap="square" rtlCol="0">
            <a:spAutoFit/>
          </a:bodyPr>
          <a:lstStyle/>
          <a:p>
            <a:pPr marL="285750" indent="-285750">
              <a:buClr>
                <a:srgbClr val="B0D03B"/>
              </a:buClr>
              <a:buSzPct val="150000"/>
              <a:buFont typeface="Arial" panose="020B0604020202020204" pitchFamily="34" charset="0"/>
              <a:buChar char="•"/>
            </a:pP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Preverite, ali pripravljen nabor aktivnosti prispeva k ciljem in namenom pristopa LEADER/CLLD, horizontalnim ciljem…</a:t>
            </a:r>
          </a:p>
          <a:p>
            <a:pPr marL="285750" indent="-285750">
              <a:buClr>
                <a:srgbClr val="B0D03B"/>
              </a:buClr>
              <a:buSzPct val="150000"/>
              <a:buFont typeface="Arial" panose="020B0604020202020204" pitchFamily="34" charset="0"/>
              <a:buChar char="•"/>
            </a:pPr>
            <a:endPar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endParaRPr>
          </a:p>
          <a:p>
            <a:pPr marL="285750" indent="-285750">
              <a:buClr>
                <a:srgbClr val="B0D03B"/>
              </a:buClr>
              <a:buSzPct val="150000"/>
              <a:buFont typeface="Arial" panose="020B0604020202020204" pitchFamily="34" charset="0"/>
              <a:buChar char="•"/>
            </a:pP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Opredelite </a:t>
            </a:r>
            <a:r>
              <a:rPr lang="sl-SI" sz="18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ciljne skupine</a:t>
            </a: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 katerim bo projekt namenjen in kako jih bo vključeval v načrtovane aktivnosti.</a:t>
            </a:r>
          </a:p>
          <a:p>
            <a:pPr marL="285750" indent="-285750">
              <a:buClr>
                <a:srgbClr val="B0D03B"/>
              </a:buClr>
              <a:buSzPct val="150000"/>
              <a:buFont typeface="Arial" panose="020B0604020202020204" pitchFamily="34" charset="0"/>
              <a:buChar char="•"/>
            </a:pP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Bodite pozorni na vključevanje </a:t>
            </a:r>
            <a:r>
              <a:rPr lang="sl-SI" sz="18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ranljivih skupin</a:t>
            </a: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 (mladi do 29. let, starejši nad 65 let, osebe s posebnimi potrebami) </a:t>
            </a:r>
          </a:p>
          <a:p>
            <a:pPr marL="285750" indent="-285750">
              <a:buClr>
                <a:srgbClr val="B0D03B"/>
              </a:buClr>
              <a:buSzPct val="150000"/>
              <a:buFont typeface="Arial" panose="020B0604020202020204" pitchFamily="34" charset="0"/>
              <a:buChar char="•"/>
            </a:pPr>
            <a:endPar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endParaRPr>
          </a:p>
          <a:p>
            <a:pPr marL="285750" indent="-285750">
              <a:buClr>
                <a:srgbClr val="B0D03B"/>
              </a:buClr>
              <a:buSzPct val="150000"/>
              <a:buFont typeface="Arial" panose="020B0604020202020204" pitchFamily="34" charset="0"/>
              <a:buChar char="•"/>
            </a:pP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Opredelitev, kako bo projekt prispeval k: </a:t>
            </a:r>
          </a:p>
          <a:p>
            <a:pPr marL="285750" indent="-285750">
              <a:buClr>
                <a:srgbClr val="B0D03B"/>
              </a:buClr>
              <a:buSzPct val="150000"/>
              <a:buFont typeface="Arial" panose="020B0604020202020204" pitchFamily="34" charset="0"/>
              <a:buChar char="•"/>
            </a:pP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ZAGOTAVLJANJU TRAJNOSTI</a:t>
            </a:r>
          </a:p>
          <a:p>
            <a:pPr marL="285750" indent="-285750">
              <a:buClr>
                <a:srgbClr val="B0D03B"/>
              </a:buClr>
              <a:buSzPct val="150000"/>
              <a:buFont typeface="Arial" panose="020B0604020202020204" pitchFamily="34" charset="0"/>
              <a:buChar char="•"/>
            </a:pP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INOVATIVNOSTI</a:t>
            </a:r>
          </a:p>
          <a:p>
            <a:pPr marL="285750" indent="-285750">
              <a:buClr>
                <a:srgbClr val="B0D03B"/>
              </a:buClr>
              <a:buSzPct val="150000"/>
              <a:buFont typeface="Arial" panose="020B0604020202020204" pitchFamily="34" charset="0"/>
              <a:buChar char="•"/>
            </a:pPr>
            <a:r>
              <a:rPr lang="sl-SI"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EKONOMSKI, SOCIALNI IN OKOLJSKI UPRAVIČENOSTI</a:t>
            </a:r>
          </a:p>
        </p:txBody>
      </p:sp>
    </p:spTree>
    <p:extLst>
      <p:ext uri="{BB962C8B-B14F-4D97-AF65-F5344CB8AC3E}">
        <p14:creationId xmlns:p14="http://schemas.microsoft.com/office/powerpoint/2010/main" val="2600778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350C7851-C9A4-E891-3742-0F0CE901EBED}"/>
            </a:ext>
          </a:extLst>
        </p:cNvPr>
        <p:cNvGrpSpPr/>
        <p:nvPr/>
      </p:nvGrpSpPr>
      <p:grpSpPr>
        <a:xfrm>
          <a:off x="0" y="0"/>
          <a:ext cx="0" cy="0"/>
          <a:chOff x="0" y="0"/>
          <a:chExt cx="0" cy="0"/>
        </a:xfrm>
      </p:grpSpPr>
      <p:sp>
        <p:nvSpPr>
          <p:cNvPr id="117" name="Google Shape;117;p27">
            <a:extLst>
              <a:ext uri="{FF2B5EF4-FFF2-40B4-BE49-F238E27FC236}">
                <a16:creationId xmlns:a16="http://schemas.microsoft.com/office/drawing/2014/main" id="{1A59380A-3941-9794-B324-CCA6550BBEE2}"/>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l-SI" b="1" dirty="0">
                <a:latin typeface="Calibri" panose="020F0502020204030204" pitchFamily="34" charset="0"/>
                <a:ea typeface="Calibri" panose="020F0502020204030204" pitchFamily="34" charset="0"/>
                <a:cs typeface="Calibri" panose="020F0502020204030204" pitchFamily="34" charset="0"/>
              </a:rPr>
              <a:t>PRISPEVEK K HORIZONTALNIM CILJEM</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118" name="Google Shape;118;p27">
            <a:extLst>
              <a:ext uri="{FF2B5EF4-FFF2-40B4-BE49-F238E27FC236}">
                <a16:creationId xmlns:a16="http://schemas.microsoft.com/office/drawing/2014/main" id="{C83BC43B-4FF8-8860-BE68-2B2F81A0EA14}"/>
              </a:ext>
            </a:extLst>
          </p:cNvPr>
          <p:cNvSpPr txBox="1">
            <a:spLocks noGrp="1"/>
          </p:cNvSpPr>
          <p:nvPr>
            <p:ph type="body" idx="1"/>
          </p:nvPr>
        </p:nvSpPr>
        <p:spPr>
          <a:xfrm>
            <a:off x="311700" y="1140306"/>
            <a:ext cx="8520600" cy="1419300"/>
          </a:xfrm>
          <a:prstGeom prst="rect">
            <a:avLst/>
          </a:prstGeom>
          <a:noFill/>
        </p:spPr>
        <p:txBody>
          <a:bodyPr spcFirstLastPara="1" wrap="square" lIns="91425" tIns="91425" rIns="91425" bIns="91425" anchor="t" anchorCtr="0">
            <a:noAutofit/>
          </a:bodyPr>
          <a:lstStyle/>
          <a:p>
            <a:pPr marL="285750" indent="-285750">
              <a:spcAft>
                <a:spcPts val="1200"/>
              </a:spcAft>
              <a:buClr>
                <a:srgbClr val="B0D03B"/>
              </a:buClr>
            </a:pP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Spoštovanje </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temeljnih pravic </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in skladnost z Listino Evropske unije o temeljnih pravicah (človekovo dostojanstvo, temeljne svoboščine, enakost med ljudmi, solidarnost, državljanske pravice in pravičnost)</a:t>
            </a:r>
          </a:p>
          <a:p>
            <a:pPr marL="285750" indent="-285750">
              <a:spcAft>
                <a:spcPts val="1200"/>
              </a:spcAft>
              <a:buClr>
                <a:srgbClr val="B0D03B"/>
              </a:buClr>
            </a:pP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Zagotavljanje upoštevanja in </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spodbujanja enakosti moških in žensk</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vključevanje načela enakosti spolov ter vključevanje vidika enakosti spolov; </a:t>
            </a:r>
          </a:p>
          <a:p>
            <a:pPr marL="285750" indent="-285750">
              <a:spcAft>
                <a:spcPts val="1200"/>
              </a:spcAft>
              <a:buClr>
                <a:srgbClr val="B0D03B"/>
              </a:buClr>
            </a:pP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Zagotavljanje </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preprečevanja diskriminacije </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na podlagi spola, rase ali narodnosti, vere ali prepričanja, invalidnosti, starosti ali spolne usmerjenosti; </a:t>
            </a:r>
          </a:p>
          <a:p>
            <a:pPr marL="285750" indent="-285750">
              <a:spcAft>
                <a:spcPts val="1200"/>
              </a:spcAft>
              <a:buClr>
                <a:srgbClr val="B0D03B"/>
              </a:buClr>
            </a:pP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Spodbujanje </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trajnostnega razvoja</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kot je določen v členu 11 PDEU, ob upoštevanju ciljev ZN glede trajnostnega razvoja, Pariškega sporazuma in načela, da se ne škoduje bistveno</a:t>
            </a:r>
          </a:p>
          <a:p>
            <a:pPr marL="285750" indent="-285750">
              <a:spcAft>
                <a:spcPts val="1200"/>
              </a:spcAft>
              <a:buClr>
                <a:srgbClr val="B0D03B"/>
              </a:buClr>
            </a:pPr>
            <a:endPar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672ABE1B-8567-C4B7-0AF5-33C035DCC95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7A72F8BD-B395-E781-6EBA-18143F2284A8}"/>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20" name="Slika 19">
            <a:extLst>
              <a:ext uri="{FF2B5EF4-FFF2-40B4-BE49-F238E27FC236}">
                <a16:creationId xmlns:a16="http://schemas.microsoft.com/office/drawing/2014/main" id="{56EC643F-3769-5A97-4B7B-B6B9FAC88636}"/>
              </a:ext>
            </a:extLst>
          </p:cNvPr>
          <p:cNvPicPr>
            <a:picLocks noChangeAspect="1"/>
          </p:cNvPicPr>
          <p:nvPr/>
        </p:nvPicPr>
        <p:blipFill>
          <a:blip r:embed="rId3"/>
          <a:stretch>
            <a:fillRect/>
          </a:stretch>
        </p:blipFill>
        <p:spPr>
          <a:xfrm>
            <a:off x="0" y="4486667"/>
            <a:ext cx="9144000" cy="656833"/>
          </a:xfrm>
          <a:prstGeom prst="rect">
            <a:avLst/>
          </a:prstGeom>
        </p:spPr>
      </p:pic>
      <p:cxnSp>
        <p:nvCxnSpPr>
          <p:cNvPr id="22" name="Raven povezovalnik 21">
            <a:extLst>
              <a:ext uri="{FF2B5EF4-FFF2-40B4-BE49-F238E27FC236}">
                <a16:creationId xmlns:a16="http://schemas.microsoft.com/office/drawing/2014/main" id="{3FE239BD-1A2A-F114-BEB2-C17801D4E0F9}"/>
              </a:ext>
            </a:extLst>
          </p:cNvPr>
          <p:cNvCxnSpPr/>
          <p:nvPr/>
        </p:nvCxnSpPr>
        <p:spPr>
          <a:xfrm>
            <a:off x="0" y="91440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cxnSp>
        <p:nvCxnSpPr>
          <p:cNvPr id="25" name="Raven povezovalnik 24">
            <a:extLst>
              <a:ext uri="{FF2B5EF4-FFF2-40B4-BE49-F238E27FC236}">
                <a16:creationId xmlns:a16="http://schemas.microsoft.com/office/drawing/2014/main" id="{B1398FC4-B966-E1A5-3A0F-1DC194CCBE1F}"/>
              </a:ext>
            </a:extLst>
          </p:cNvPr>
          <p:cNvCxnSpPr/>
          <p:nvPr/>
        </p:nvCxnSpPr>
        <p:spPr>
          <a:xfrm>
            <a:off x="0" y="97155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60263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F28D7871-FABE-1141-B29B-A7F42E5CB278}"/>
            </a:ext>
          </a:extLst>
        </p:cNvPr>
        <p:cNvGrpSpPr/>
        <p:nvPr/>
      </p:nvGrpSpPr>
      <p:grpSpPr>
        <a:xfrm>
          <a:off x="0" y="0"/>
          <a:ext cx="0" cy="0"/>
          <a:chOff x="0" y="0"/>
          <a:chExt cx="0" cy="0"/>
        </a:xfrm>
      </p:grpSpPr>
      <p:sp>
        <p:nvSpPr>
          <p:cNvPr id="117" name="Google Shape;117;p27">
            <a:extLst>
              <a:ext uri="{FF2B5EF4-FFF2-40B4-BE49-F238E27FC236}">
                <a16:creationId xmlns:a16="http://schemas.microsoft.com/office/drawing/2014/main" id="{9969B0B3-F871-6CD6-7FC0-1D16C7782DA1}"/>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l-SI" b="1" dirty="0">
                <a:latin typeface="Calibri" panose="020F0502020204030204" pitchFamily="34" charset="0"/>
                <a:ea typeface="Calibri" panose="020F0502020204030204" pitchFamily="34" charset="0"/>
                <a:cs typeface="Calibri" panose="020F0502020204030204" pitchFamily="34" charset="0"/>
              </a:rPr>
              <a:t>POTREBE</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118" name="Google Shape;118;p27">
            <a:extLst>
              <a:ext uri="{FF2B5EF4-FFF2-40B4-BE49-F238E27FC236}">
                <a16:creationId xmlns:a16="http://schemas.microsoft.com/office/drawing/2014/main" id="{F78B6692-66AF-E344-A8FE-F782C9AF13CA}"/>
              </a:ext>
            </a:extLst>
          </p:cNvPr>
          <p:cNvSpPr txBox="1">
            <a:spLocks noGrp="1"/>
          </p:cNvSpPr>
          <p:nvPr>
            <p:ph type="body" idx="1"/>
          </p:nvPr>
        </p:nvSpPr>
        <p:spPr>
          <a:xfrm>
            <a:off x="311700" y="1140306"/>
            <a:ext cx="8520600" cy="1419300"/>
          </a:xfrm>
          <a:prstGeom prst="rect">
            <a:avLst/>
          </a:prstGeom>
          <a:noFill/>
        </p:spPr>
        <p:txBody>
          <a:bodyPr spcFirstLastPara="1" wrap="square" lIns="91425" tIns="91425" rIns="91425" bIns="91425" anchor="t" anchorCtr="0">
            <a:noAutofit/>
          </a:bodyPr>
          <a:lstStyle/>
          <a:p>
            <a:pPr marL="285750" indent="-285750">
              <a:lnSpc>
                <a:spcPct val="140000"/>
              </a:lnSpc>
              <a:buClr>
                <a:srgbClr val="B0D03B"/>
              </a:buClr>
              <a:buSzPct val="150000"/>
            </a:pPr>
            <a:r>
              <a:rPr lang="sl-SI" sz="1400" dirty="0">
                <a:solidFill>
                  <a:schemeClr val="accent2"/>
                </a:solidFill>
                <a:latin typeface="Calibri" panose="020F0502020204030204" pitchFamily="34" charset="0"/>
                <a:ea typeface="Calibri" panose="020F0502020204030204" pitchFamily="34" charset="0"/>
                <a:cs typeface="Calibri" panose="020F0502020204030204" pitchFamily="34" charset="0"/>
              </a:rPr>
              <a:t>Potreba 1</a:t>
            </a: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Ohraniti </a:t>
            </a:r>
            <a:r>
              <a:rPr lang="sl-SI" sz="1400" u="sng"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naravno dediščino in biotsko pestrost</a:t>
            </a:r>
            <a:endPar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40000"/>
              </a:lnSpc>
              <a:buClr>
                <a:srgbClr val="B0D03B"/>
              </a:buClr>
              <a:buSzPct val="150000"/>
            </a:pPr>
            <a:r>
              <a:rPr lang="sl-SI" sz="1400" dirty="0">
                <a:solidFill>
                  <a:schemeClr val="accent2"/>
                </a:solidFill>
                <a:latin typeface="Calibri" panose="020F0502020204030204" pitchFamily="34" charset="0"/>
                <a:ea typeface="Calibri" panose="020F0502020204030204" pitchFamily="34" charset="0"/>
                <a:cs typeface="Calibri" panose="020F0502020204030204" pitchFamily="34" charset="0"/>
              </a:rPr>
              <a:t>Potreba 2</a:t>
            </a: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Raziskovanje in ohranjanje </a:t>
            </a:r>
            <a:r>
              <a:rPr lang="sl-SI" sz="1400" u="sng"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kulturne dediščine</a:t>
            </a:r>
            <a:endPar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40000"/>
              </a:lnSpc>
              <a:buClr>
                <a:srgbClr val="B0D03B"/>
              </a:buClr>
              <a:buSzPct val="150000"/>
            </a:pPr>
            <a:r>
              <a:rPr lang="sl-SI" sz="1400" dirty="0">
                <a:solidFill>
                  <a:schemeClr val="accent2"/>
                </a:solidFill>
                <a:latin typeface="Calibri" panose="020F0502020204030204" pitchFamily="34" charset="0"/>
                <a:ea typeface="Calibri" panose="020F0502020204030204" pitchFamily="34" charset="0"/>
                <a:cs typeface="Calibri" panose="020F0502020204030204" pitchFamily="34" charset="0"/>
              </a:rPr>
              <a:t>Potreba 3</a:t>
            </a: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Boljše </a:t>
            </a:r>
            <a:r>
              <a:rPr lang="sl-SI" sz="1400" u="sng"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upravljanje turističnih tokov in desezonalizacija </a:t>
            </a: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turistične ponudbe</a:t>
            </a:r>
          </a:p>
          <a:p>
            <a:pPr marL="285750" indent="-285750">
              <a:lnSpc>
                <a:spcPct val="140000"/>
              </a:lnSpc>
              <a:buClr>
                <a:srgbClr val="B0D03B"/>
              </a:buClr>
              <a:buSzPct val="150000"/>
            </a:pPr>
            <a:r>
              <a:rPr lang="sl-SI" sz="1400" dirty="0">
                <a:solidFill>
                  <a:schemeClr val="accent2"/>
                </a:solidFill>
                <a:latin typeface="Calibri" panose="020F0502020204030204" pitchFamily="34" charset="0"/>
                <a:ea typeface="Calibri" panose="020F0502020204030204" pitchFamily="34" charset="0"/>
                <a:cs typeface="Calibri" panose="020F0502020204030204" pitchFamily="34" charset="0"/>
              </a:rPr>
              <a:t>Potreba 4</a:t>
            </a: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Nadgradnja podpornega okolja za razvoj </a:t>
            </a:r>
            <a:r>
              <a:rPr lang="sl-SI" sz="1400" u="sng"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trajnostnih oblik podjetništva</a:t>
            </a:r>
            <a:endPar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40000"/>
              </a:lnSpc>
              <a:buClr>
                <a:srgbClr val="B0D03B"/>
              </a:buClr>
              <a:buSzPct val="150000"/>
            </a:pPr>
            <a:r>
              <a:rPr lang="sl-SI" sz="1400" dirty="0">
                <a:solidFill>
                  <a:schemeClr val="accent2"/>
                </a:solidFill>
                <a:latin typeface="Calibri" panose="020F0502020204030204" pitchFamily="34" charset="0"/>
                <a:ea typeface="Calibri" panose="020F0502020204030204" pitchFamily="34" charset="0"/>
                <a:cs typeface="Calibri" panose="020F0502020204030204" pitchFamily="34" charset="0"/>
              </a:rPr>
              <a:t>Potreba 5</a:t>
            </a: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Razvoj </a:t>
            </a:r>
            <a:r>
              <a:rPr lang="sl-SI" sz="1400" u="sng"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biogospodarstva in zelenih delovnih mest </a:t>
            </a: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na podlagi lokalnih naravnih virov </a:t>
            </a:r>
          </a:p>
          <a:p>
            <a:pPr marL="285750" indent="-285750">
              <a:lnSpc>
                <a:spcPct val="140000"/>
              </a:lnSpc>
              <a:buClr>
                <a:srgbClr val="B0D03B"/>
              </a:buClr>
              <a:buSzPct val="150000"/>
            </a:pPr>
            <a:r>
              <a:rPr lang="sl-SI" sz="1400" dirty="0">
                <a:solidFill>
                  <a:schemeClr val="accent2"/>
                </a:solidFill>
                <a:latin typeface="Calibri" panose="020F0502020204030204" pitchFamily="34" charset="0"/>
                <a:ea typeface="Calibri" panose="020F0502020204030204" pitchFamily="34" charset="0"/>
                <a:cs typeface="Calibri" panose="020F0502020204030204" pitchFamily="34" charset="0"/>
              </a:rPr>
              <a:t>Potreba 6</a:t>
            </a: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Povečevanje </a:t>
            </a:r>
            <a:r>
              <a:rPr lang="sl-SI" sz="1400" u="sng"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prehranske samooskrbe</a:t>
            </a: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t>
            </a:r>
          </a:p>
          <a:p>
            <a:pPr marL="285750" indent="-285750">
              <a:lnSpc>
                <a:spcPct val="140000"/>
              </a:lnSpc>
              <a:buClr>
                <a:srgbClr val="B0D03B"/>
              </a:buClr>
              <a:buSzPct val="150000"/>
            </a:pPr>
            <a:r>
              <a:rPr lang="sl-SI" sz="1400" dirty="0">
                <a:solidFill>
                  <a:schemeClr val="accent2"/>
                </a:solidFill>
                <a:latin typeface="Calibri" panose="020F0502020204030204" pitchFamily="34" charset="0"/>
                <a:ea typeface="Calibri" panose="020F0502020204030204" pitchFamily="34" charset="0"/>
                <a:cs typeface="Calibri" panose="020F0502020204030204" pitchFamily="34" charset="0"/>
              </a:rPr>
              <a:t>Potreba 7</a:t>
            </a: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Spodbujanje </a:t>
            </a:r>
            <a:r>
              <a:rPr lang="sl-SI" sz="1400" u="sng"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mladih </a:t>
            </a: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k življenju na podeželju</a:t>
            </a:r>
          </a:p>
          <a:p>
            <a:pPr marL="285750" indent="-285750">
              <a:lnSpc>
                <a:spcPct val="140000"/>
              </a:lnSpc>
              <a:buClr>
                <a:srgbClr val="B0D03B"/>
              </a:buClr>
              <a:buSzPct val="150000"/>
            </a:pPr>
            <a:r>
              <a:rPr lang="sl-SI" sz="1400" dirty="0">
                <a:solidFill>
                  <a:schemeClr val="accent2"/>
                </a:solidFill>
                <a:latin typeface="Calibri" panose="020F0502020204030204" pitchFamily="34" charset="0"/>
                <a:ea typeface="Calibri" panose="020F0502020204030204" pitchFamily="34" charset="0"/>
                <a:cs typeface="Calibri" panose="020F0502020204030204" pitchFamily="34" charset="0"/>
              </a:rPr>
              <a:t>Potreba 8</a:t>
            </a: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Boljša vključitev </a:t>
            </a:r>
            <a:r>
              <a:rPr lang="sl-SI" sz="1400" u="sng"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ranljivih skupin </a:t>
            </a:r>
          </a:p>
          <a:p>
            <a:pPr marL="285750" indent="-285750">
              <a:lnSpc>
                <a:spcPct val="140000"/>
              </a:lnSpc>
              <a:buClr>
                <a:srgbClr val="B0D03B"/>
              </a:buClr>
              <a:buSzPct val="150000"/>
            </a:pPr>
            <a:r>
              <a:rPr lang="sl-SI" sz="1400" dirty="0">
                <a:solidFill>
                  <a:schemeClr val="accent2"/>
                </a:solidFill>
                <a:latin typeface="Calibri" panose="020F0502020204030204" pitchFamily="34" charset="0"/>
                <a:ea typeface="Calibri" panose="020F0502020204030204" pitchFamily="34" charset="0"/>
                <a:cs typeface="Calibri" panose="020F0502020204030204" pitchFamily="34" charset="0"/>
              </a:rPr>
              <a:t>Potreba 9</a:t>
            </a: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Povečanje </a:t>
            </a:r>
            <a:r>
              <a:rPr lang="sl-SI" sz="1400" u="sng"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dostopnosti osnovnih storitev </a:t>
            </a: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na podeželju </a:t>
            </a:r>
          </a:p>
          <a:p>
            <a:pPr marL="285750" indent="-285750">
              <a:lnSpc>
                <a:spcPct val="140000"/>
              </a:lnSpc>
              <a:buClr>
                <a:srgbClr val="B0D03B"/>
              </a:buClr>
              <a:buSzPct val="150000"/>
            </a:pPr>
            <a:r>
              <a:rPr lang="sl-SI" sz="1400" dirty="0">
                <a:solidFill>
                  <a:schemeClr val="accent2"/>
                </a:solidFill>
                <a:latin typeface="Calibri" panose="020F0502020204030204" pitchFamily="34" charset="0"/>
                <a:ea typeface="Calibri" panose="020F0502020204030204" pitchFamily="34" charset="0"/>
                <a:cs typeface="Calibri" panose="020F0502020204030204" pitchFamily="34" charset="0"/>
              </a:rPr>
              <a:t>Potreba 10</a:t>
            </a: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Večja uporaba </a:t>
            </a:r>
            <a:r>
              <a:rPr lang="sl-SI" sz="1400" u="sng"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digitalnih in pametnih rešitev </a:t>
            </a: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ter trajnostnih oblik mobilnosti</a:t>
            </a:r>
          </a:p>
          <a:p>
            <a:pPr marL="285750" indent="-285750">
              <a:lnSpc>
                <a:spcPct val="140000"/>
              </a:lnSpc>
              <a:buClr>
                <a:srgbClr val="B0D03B"/>
              </a:buClr>
              <a:buSzPct val="150000"/>
            </a:pPr>
            <a:r>
              <a:rPr lang="sl-SI" sz="1400" dirty="0">
                <a:solidFill>
                  <a:schemeClr val="accent2"/>
                </a:solidFill>
                <a:latin typeface="Calibri" panose="020F0502020204030204" pitchFamily="34" charset="0"/>
                <a:ea typeface="Calibri" panose="020F0502020204030204" pitchFamily="34" charset="0"/>
                <a:cs typeface="Calibri" panose="020F0502020204030204" pitchFamily="34" charset="0"/>
              </a:rPr>
              <a:t>Potreba 11</a:t>
            </a:r>
            <a:r>
              <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Prilagajanje in krepitev </a:t>
            </a:r>
            <a:r>
              <a:rPr lang="sl-SI" sz="1400" u="sng"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odpornosti na podnebne spremembe </a:t>
            </a:r>
          </a:p>
          <a:p>
            <a:pPr marL="285750" indent="-285750">
              <a:spcAft>
                <a:spcPts val="1200"/>
              </a:spcAft>
            </a:pPr>
            <a:endPar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0" indent="0">
              <a:spcAft>
                <a:spcPts val="1200"/>
              </a:spcAft>
              <a:buNone/>
            </a:pPr>
            <a:endParaRPr lang="sl-SI"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457200" lvl="1" indent="0">
              <a:spcAft>
                <a:spcPts val="1200"/>
              </a:spcAft>
              <a:buNone/>
            </a:pPr>
            <a:br>
              <a:rPr lang="sl-SI" sz="1100" dirty="0">
                <a:latin typeface="Calibri" panose="020F0502020204030204" pitchFamily="34" charset="0"/>
                <a:ea typeface="Calibri" panose="020F0502020204030204" pitchFamily="34" charset="0"/>
                <a:cs typeface="Calibri" panose="020F0502020204030204" pitchFamily="34" charset="0"/>
              </a:rPr>
            </a:br>
            <a:endParaRPr lang="sl-SI" sz="1100"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2C948843-588A-6F52-E37F-52CC1EBB8A6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8" name="Rectangle 3">
            <a:extLst>
              <a:ext uri="{FF2B5EF4-FFF2-40B4-BE49-F238E27FC236}">
                <a16:creationId xmlns:a16="http://schemas.microsoft.com/office/drawing/2014/main" id="{CDD93370-BC63-364C-DEBD-D5D472E8684A}"/>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20" name="Slika 19">
            <a:extLst>
              <a:ext uri="{FF2B5EF4-FFF2-40B4-BE49-F238E27FC236}">
                <a16:creationId xmlns:a16="http://schemas.microsoft.com/office/drawing/2014/main" id="{A61145A2-28E9-F48B-8224-E4A63768D36E}"/>
              </a:ext>
            </a:extLst>
          </p:cNvPr>
          <p:cNvPicPr>
            <a:picLocks noChangeAspect="1"/>
          </p:cNvPicPr>
          <p:nvPr/>
        </p:nvPicPr>
        <p:blipFill>
          <a:blip r:embed="rId3"/>
          <a:stretch>
            <a:fillRect/>
          </a:stretch>
        </p:blipFill>
        <p:spPr>
          <a:xfrm>
            <a:off x="0" y="4486667"/>
            <a:ext cx="9144000" cy="656833"/>
          </a:xfrm>
          <a:prstGeom prst="rect">
            <a:avLst/>
          </a:prstGeom>
        </p:spPr>
      </p:pic>
      <p:cxnSp>
        <p:nvCxnSpPr>
          <p:cNvPr id="22" name="Raven povezovalnik 21">
            <a:extLst>
              <a:ext uri="{FF2B5EF4-FFF2-40B4-BE49-F238E27FC236}">
                <a16:creationId xmlns:a16="http://schemas.microsoft.com/office/drawing/2014/main" id="{3E9179C2-CACC-0972-3CF8-465A0F02B295}"/>
              </a:ext>
            </a:extLst>
          </p:cNvPr>
          <p:cNvCxnSpPr/>
          <p:nvPr/>
        </p:nvCxnSpPr>
        <p:spPr>
          <a:xfrm>
            <a:off x="0" y="91440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cxnSp>
        <p:nvCxnSpPr>
          <p:cNvPr id="25" name="Raven povezovalnik 24">
            <a:extLst>
              <a:ext uri="{FF2B5EF4-FFF2-40B4-BE49-F238E27FC236}">
                <a16:creationId xmlns:a16="http://schemas.microsoft.com/office/drawing/2014/main" id="{4A591295-FD89-EC72-FA60-E07ECC332771}"/>
              </a:ext>
            </a:extLst>
          </p:cNvPr>
          <p:cNvCxnSpPr/>
          <p:nvPr/>
        </p:nvCxnSpPr>
        <p:spPr>
          <a:xfrm>
            <a:off x="0" y="971550"/>
            <a:ext cx="9144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
        <p:nvSpPr>
          <p:cNvPr id="2" name="PoljeZBesedilom 1">
            <a:extLst>
              <a:ext uri="{FF2B5EF4-FFF2-40B4-BE49-F238E27FC236}">
                <a16:creationId xmlns:a16="http://schemas.microsoft.com/office/drawing/2014/main" id="{2CC45D79-1E7E-0065-7478-86CCFD4029FC}"/>
              </a:ext>
            </a:extLst>
          </p:cNvPr>
          <p:cNvSpPr txBox="1"/>
          <p:nvPr/>
        </p:nvSpPr>
        <p:spPr>
          <a:xfrm>
            <a:off x="7663992" y="1351813"/>
            <a:ext cx="1282045" cy="2800767"/>
          </a:xfrm>
          <a:prstGeom prst="rect">
            <a:avLst/>
          </a:prstGeom>
          <a:solidFill>
            <a:srgbClr val="B0D03B"/>
          </a:solidFill>
          <a:ln w="38100">
            <a:solidFill>
              <a:srgbClr val="B0D03B"/>
            </a:solidFill>
          </a:ln>
        </p:spPr>
        <p:txBody>
          <a:bodyPr wrap="square" rtlCol="0">
            <a:spAutoFit/>
          </a:bodyPr>
          <a:lstStyle/>
          <a:p>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hlinkClick r:id="rId4"/>
              </a:rPr>
              <a:t>Strategija lokalnega razvoja, ki ga vodi skupnost LAS Zgornja Gorenjska – BOJA (SLR) </a:t>
            </a:r>
            <a:r>
              <a:rPr lang="sl-SI" sz="1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 </a:t>
            </a:r>
            <a:r>
              <a:rPr lang="sl-SI"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Montserrat"/>
              </a:rPr>
              <a:t>poglavje 2.1. Potrebe in potenciali</a:t>
            </a:r>
          </a:p>
        </p:txBody>
      </p:sp>
    </p:spTree>
    <p:extLst>
      <p:ext uri="{BB962C8B-B14F-4D97-AF65-F5344CB8AC3E}">
        <p14:creationId xmlns:p14="http://schemas.microsoft.com/office/powerpoint/2010/main" val="4101891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0D47CBA8-EA51-74CA-94F8-B76316A3F32F}"/>
            </a:ext>
          </a:extLst>
        </p:cNvPr>
        <p:cNvGrpSpPr/>
        <p:nvPr/>
      </p:nvGrpSpPr>
      <p:grpSpPr>
        <a:xfrm>
          <a:off x="0" y="0"/>
          <a:ext cx="0" cy="0"/>
          <a:chOff x="0" y="0"/>
          <a:chExt cx="0" cy="0"/>
        </a:xfrm>
      </p:grpSpPr>
      <p:sp>
        <p:nvSpPr>
          <p:cNvPr id="154" name="Google Shape;154;p32">
            <a:extLst>
              <a:ext uri="{FF2B5EF4-FFF2-40B4-BE49-F238E27FC236}">
                <a16:creationId xmlns:a16="http://schemas.microsoft.com/office/drawing/2014/main" id="{D5D5A8B6-6DEF-D55F-AA20-2170DA445C32}"/>
              </a:ext>
            </a:extLst>
          </p:cNvPr>
          <p:cNvSpPr txBox="1">
            <a:spLocks noGrp="1"/>
          </p:cNvSpPr>
          <p:nvPr>
            <p:ph type="body" idx="1"/>
          </p:nvPr>
        </p:nvSpPr>
        <p:spPr>
          <a:xfrm>
            <a:off x="1290800" y="4335875"/>
            <a:ext cx="6346200" cy="60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b="1"/>
              <a:t>PODJETNO PODEŽELJE</a:t>
            </a:r>
            <a:r>
              <a:rPr lang="en-GB"/>
              <a:t> ZGORNJE GORENJSKE</a:t>
            </a:r>
            <a:endParaRPr/>
          </a:p>
        </p:txBody>
      </p:sp>
      <p:pic>
        <p:nvPicPr>
          <p:cNvPr id="155" name="Google Shape;155;p32" title="Kopija dokumenta DSC_2200.jpg">
            <a:extLst>
              <a:ext uri="{FF2B5EF4-FFF2-40B4-BE49-F238E27FC236}">
                <a16:creationId xmlns:a16="http://schemas.microsoft.com/office/drawing/2014/main" id="{45888CD3-6F8F-B65A-6EA6-2563D3E1DCC1}"/>
              </a:ext>
            </a:extLst>
          </p:cNvPr>
          <p:cNvPicPr preferRelativeResize="0"/>
          <p:nvPr/>
        </p:nvPicPr>
        <p:blipFill rotWithShape="1">
          <a:blip r:embed="rId3">
            <a:alphaModFix/>
          </a:blip>
          <a:srcRect t="40487" b="23157"/>
          <a:stretch/>
        </p:blipFill>
        <p:spPr>
          <a:xfrm>
            <a:off x="0" y="0"/>
            <a:ext cx="9143996" cy="4156375"/>
          </a:xfrm>
          <a:prstGeom prst="rect">
            <a:avLst/>
          </a:prstGeom>
          <a:noFill/>
          <a:ln>
            <a:noFill/>
          </a:ln>
        </p:spPr>
      </p:pic>
    </p:spTree>
    <p:extLst>
      <p:ext uri="{BB962C8B-B14F-4D97-AF65-F5344CB8AC3E}">
        <p14:creationId xmlns:p14="http://schemas.microsoft.com/office/powerpoint/2010/main" val="63157354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18867</TotalTime>
  <Words>12246</Words>
  <Application>Microsoft Office PowerPoint</Application>
  <PresentationFormat>Diaprojekcija na zaslonu (16:9)</PresentationFormat>
  <Paragraphs>814</Paragraphs>
  <Slides>68</Slides>
  <Notes>68</Notes>
  <HiddenSlides>5</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68</vt:i4>
      </vt:variant>
    </vt:vector>
  </HeadingPairs>
  <TitlesOfParts>
    <vt:vector size="72" baseType="lpstr">
      <vt:lpstr>Calibri</vt:lpstr>
      <vt:lpstr>Arial</vt:lpstr>
      <vt:lpstr>Montserrat</vt:lpstr>
      <vt:lpstr>Simple Light</vt:lpstr>
      <vt:lpstr>PREDSTAVITEV 2. JAVNEGA POZIVA  za izbor projektov za uresničevanje ukrepov Strategije lokalnega razvoja za Lokalno akcijsko skupino LAS Zgornja Gorenjska - BOJA v programskem obdobju 2021–2027, ki se bodo sofinancirali iz sredstev Evropskega kmetijskega sklada za razvoj podeželja</vt:lpstr>
      <vt:lpstr>DNEVNI RED DELAVNICE</vt:lpstr>
      <vt:lpstr>ROKI</vt:lpstr>
      <vt:lpstr>PREDMET SOFINANCIRANJA</vt:lpstr>
      <vt:lpstr>PREDMET SOFINANCIRANJA – SREDSTVA LEADER</vt:lpstr>
      <vt:lpstr>KAKŠNIM PROJEKTOM SO NAMENJENA SREDSTVA LEADER?</vt:lpstr>
      <vt:lpstr>PRISPEVEK K HORIZONTALNIM CILJEM</vt:lpstr>
      <vt:lpstr>POTREBE</vt:lpstr>
      <vt:lpstr>PowerPointova predstavitev</vt:lpstr>
      <vt:lpstr>UKREP A: PODJETNO PODEŽELJE</vt:lpstr>
      <vt:lpstr>UKREP A: PODJETNO PODEŽELJE - kazalniki</vt:lpstr>
      <vt:lpstr>PowerPointova predstavitev</vt:lpstr>
      <vt:lpstr>UKREP C: PAMETNO PODEŽELJE</vt:lpstr>
      <vt:lpstr>UKREP C: PAMETNO PODEŽELJE - kazalniki</vt:lpstr>
      <vt:lpstr>VRSTE PROJEKTOV 1. PO VELIKOSTI 2. PO VRSTI / TIPU</vt:lpstr>
      <vt:lpstr>PowerPointova predstavitev</vt:lpstr>
      <vt:lpstr>PowerPointova predstavitev</vt:lpstr>
      <vt:lpstr>PowerPointova predstavitev</vt:lpstr>
      <vt:lpstr>PRIMER IZRAČUNA SOFINANCIRANJA – INVESTICIJSKI PROJEKT</vt:lpstr>
      <vt:lpstr>PowerPointova predstavitev</vt:lpstr>
      <vt:lpstr>PRIMER IZRAČUNA SOFINANCIRANJA – NEINVESTICIJSKI PROJEKT</vt:lpstr>
      <vt:lpstr>PowerPointova predstavitev</vt:lpstr>
      <vt:lpstr>STROŠKI DELA KMETA, KI JE FIZIČNA OSEBA</vt:lpstr>
      <vt:lpstr>STROŠKI DELA IN DRUŠTVA</vt:lpstr>
      <vt:lpstr>KAM SE UVRŠČAJO NASLEDNJI STROŠKI?</vt:lpstr>
      <vt:lpstr>KAKO SE ODLOČIM ZA TIP PROJEKTA?</vt:lpstr>
      <vt:lpstr>RAZPISANA SREDSTVA</vt:lpstr>
      <vt:lpstr>RAZPISANA SREDSTVA</vt:lpstr>
      <vt:lpstr>POGOJI ZA PRIDOBITEV PODPORE</vt:lpstr>
      <vt:lpstr>PowerPointova predstavitev</vt:lpstr>
      <vt:lpstr>UPRAVIČENCI DO SOFINANCIRANJA PROJEKTOV</vt:lpstr>
      <vt:lpstr>OBLIKOVANJE PARTNERSTEV</vt:lpstr>
      <vt:lpstr>OBMOČJE IZVAJANJA PROJEKTOV</vt:lpstr>
      <vt:lpstr>OBLIKA IN OBSEG SOFINANCIRANJA</vt:lpstr>
      <vt:lpstr>NEUPRAVIČENI STROŠKI: Navodila za izvajanje projektov v okviru pristopa LEADER/CLLD</vt:lpstr>
      <vt:lpstr>PRAVILA O DRŽAVNIH POMOČEH</vt:lpstr>
      <vt:lpstr>MOŽNOST PREDPLAČILA</vt:lpstr>
      <vt:lpstr>ČASOVNI OKVIR IZVEDBE PROJEKTA</vt:lpstr>
      <vt:lpstr>DODATNI POGOJI ZA UPRAVIČENOST</vt:lpstr>
      <vt:lpstr>PowerPointova predstavitev</vt:lpstr>
      <vt:lpstr>PowerPointova predstavitev</vt:lpstr>
      <vt:lpstr>SPECIFIČNA MERILA, OBRAVNAVA, OCENJEVANJE IN POSTOPEK ODOBRITVE PROJEKTOV IN PREDVIDENA ČASOVNICA</vt:lpstr>
      <vt:lpstr>PowerPointova predstavitev</vt:lpstr>
      <vt:lpstr>TOČKOVANJE IN OCENJEVANJE PROJEKTOV</vt:lpstr>
      <vt:lpstr>POSTOPEK IZBIRE PROJEKTOV</vt:lpstr>
      <vt:lpstr>OBVEZNOSTI PO PREJEMU ODLOČBE S STRANI ARSKTRP</vt:lpstr>
      <vt:lpstr>PowerPointova predstavitev</vt:lpstr>
      <vt:lpstr>ZAHTEVEK: investicijski in neinvesticijski projekt</vt:lpstr>
      <vt:lpstr>PRILOGE ZAHTEVKA ZA INVESTICIJSKI PROJEKT</vt:lpstr>
      <vt:lpstr>PRILOGE ZAHTEVKA ZA NEINVESTICIJSKI PROJEKT</vt:lpstr>
      <vt:lpstr>RAZLIKE MED SKLADOMA IN JAVNIMA POZIVOMA ESRR IN EKSRP</vt:lpstr>
      <vt:lpstr>PowerPointova predstavitev</vt:lpstr>
      <vt:lpstr>PowerPointova predstavitev</vt:lpstr>
      <vt:lpstr>PowerPointova predstavitev</vt:lpstr>
      <vt:lpstr>PowerPointova predstavitev</vt:lpstr>
      <vt:lpstr>NAJPOGOSTEJŠE NAPAKE PRI 1. JAVNEM POZIVU – EKSRP IN PRIPOROČILA</vt:lpstr>
      <vt:lpstr>POGOSTE NAPAKE</vt:lpstr>
      <vt:lpstr>POGOSTE NAPAKE</vt:lpstr>
      <vt:lpstr>PRIPOROČILA</vt:lpstr>
      <vt:lpstr>PowerPointova predstavitev</vt:lpstr>
      <vt:lpstr>ROKI IN NAČIN ODDAJE VLOGE</vt:lpstr>
      <vt:lpstr>PowerPointova predstavitev</vt:lpstr>
      <vt:lpstr>PowerPointova predstavitev</vt:lpstr>
      <vt:lpstr>PowerPointova predstavitev</vt:lpstr>
      <vt:lpstr>APLIKACIJA IN PROJEKTNE AKTIVNOSTI</vt:lpstr>
      <vt:lpstr>PROJEKTNE AKTIVNOSTI</vt:lpstr>
      <vt:lpstr>CILJI IN REZULTATI PROJEKTA</vt:lpstr>
      <vt:lpstr>PRISPEVEK PROJEKTA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Branka</dc:creator>
  <cp:lastModifiedBy>Bojana Lukan</cp:lastModifiedBy>
  <cp:revision>70</cp:revision>
  <cp:lastPrinted>2025-12-03T06:12:08Z</cp:lastPrinted>
  <dcterms:modified xsi:type="dcterms:W3CDTF">2025-12-03T11:33:17Z</dcterms:modified>
</cp:coreProperties>
</file>