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18185" r:id="rId2"/>
    <p:sldId id="18187" r:id="rId3"/>
  </p:sldIdLst>
  <p:sldSz cx="12192000" cy="6858000"/>
  <p:notesSz cx="6858000" cy="9144000"/>
  <p:defaultTextStyle>
    <a:defPPr>
      <a:defRPr lang="sl-S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912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Naslovni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E01DFBB0-ADFF-FCCC-3CEE-F18A99FD09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Podnaslov 2">
            <a:extLst>
              <a:ext uri="{FF2B5EF4-FFF2-40B4-BE49-F238E27FC236}">
                <a16:creationId xmlns:a16="http://schemas.microsoft.com/office/drawing/2014/main" id="{8F049A48-ECF8-18BA-AF7A-59996F7A1D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l-SI"/>
              <a:t>Kliknite, če želite urediti slog podnaslova matrice</a:t>
            </a:r>
          </a:p>
        </p:txBody>
      </p:sp>
      <p:sp>
        <p:nvSpPr>
          <p:cNvPr id="4" name="Označba mesta datuma 3">
            <a:extLst>
              <a:ext uri="{FF2B5EF4-FFF2-40B4-BE49-F238E27FC236}">
                <a16:creationId xmlns:a16="http://schemas.microsoft.com/office/drawing/2014/main" id="{E38A3A3F-0672-BDD2-2CDC-E0FB7CB56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94550-39B3-40E6-A2D5-61E05B664630}" type="datetimeFigureOut">
              <a:rPr lang="sl-SI" smtClean="0"/>
              <a:t>21. 10. 2025</a:t>
            </a:fld>
            <a:endParaRPr lang="sl-SI"/>
          </a:p>
        </p:txBody>
      </p:sp>
      <p:sp>
        <p:nvSpPr>
          <p:cNvPr id="5" name="Označba mesta noge 4">
            <a:extLst>
              <a:ext uri="{FF2B5EF4-FFF2-40B4-BE49-F238E27FC236}">
                <a16:creationId xmlns:a16="http://schemas.microsoft.com/office/drawing/2014/main" id="{36C9FE4A-8947-8362-FD2D-62F81A681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>
            <a:extLst>
              <a:ext uri="{FF2B5EF4-FFF2-40B4-BE49-F238E27FC236}">
                <a16:creationId xmlns:a16="http://schemas.microsoft.com/office/drawing/2014/main" id="{820CBA89-78C4-9049-0454-58AF948A1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2353D-EFEB-445B-90C4-67B6D7AE92F8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941689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E36D48B5-5084-8060-81E8-F21CE29C3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id="{DA77135D-98AC-0874-14FA-8065F0049C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>
            <a:extLst>
              <a:ext uri="{FF2B5EF4-FFF2-40B4-BE49-F238E27FC236}">
                <a16:creationId xmlns:a16="http://schemas.microsoft.com/office/drawing/2014/main" id="{949AC6BD-C462-9160-2133-2F6DDE669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94550-39B3-40E6-A2D5-61E05B664630}" type="datetimeFigureOut">
              <a:rPr lang="sl-SI" smtClean="0"/>
              <a:t>21. 10. 2025</a:t>
            </a:fld>
            <a:endParaRPr lang="sl-SI"/>
          </a:p>
        </p:txBody>
      </p:sp>
      <p:sp>
        <p:nvSpPr>
          <p:cNvPr id="5" name="Označba mesta noge 4">
            <a:extLst>
              <a:ext uri="{FF2B5EF4-FFF2-40B4-BE49-F238E27FC236}">
                <a16:creationId xmlns:a16="http://schemas.microsoft.com/office/drawing/2014/main" id="{503C8981-C916-273D-845D-72CC2539A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>
            <a:extLst>
              <a:ext uri="{FF2B5EF4-FFF2-40B4-BE49-F238E27FC236}">
                <a16:creationId xmlns:a16="http://schemas.microsoft.com/office/drawing/2014/main" id="{DD38925D-4103-9FC2-FA17-432AF3FB6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2353D-EFEB-445B-90C4-67B6D7AE92F8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989777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Glava odse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FC152FBC-B90F-D3F2-EC1F-D6598B228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besedila 2">
            <a:extLst>
              <a:ext uri="{FF2B5EF4-FFF2-40B4-BE49-F238E27FC236}">
                <a16:creationId xmlns:a16="http://schemas.microsoft.com/office/drawing/2014/main" id="{5134854F-4FE4-0F7B-841F-9606C68C73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sl-SI"/>
              <a:t>Kliknite za urejanje slogov besedila matrice</a:t>
            </a:r>
          </a:p>
        </p:txBody>
      </p:sp>
      <p:sp>
        <p:nvSpPr>
          <p:cNvPr id="4" name="Označba mesta datuma 3">
            <a:extLst>
              <a:ext uri="{FF2B5EF4-FFF2-40B4-BE49-F238E27FC236}">
                <a16:creationId xmlns:a16="http://schemas.microsoft.com/office/drawing/2014/main" id="{41AA5A0F-6620-B477-87EE-C49BFCE4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94550-39B3-40E6-A2D5-61E05B664630}" type="datetimeFigureOut">
              <a:rPr lang="sl-SI" smtClean="0"/>
              <a:t>21. 10. 2025</a:t>
            </a:fld>
            <a:endParaRPr lang="sl-SI"/>
          </a:p>
        </p:txBody>
      </p:sp>
      <p:sp>
        <p:nvSpPr>
          <p:cNvPr id="5" name="Označba mesta noge 4">
            <a:extLst>
              <a:ext uri="{FF2B5EF4-FFF2-40B4-BE49-F238E27FC236}">
                <a16:creationId xmlns:a16="http://schemas.microsoft.com/office/drawing/2014/main" id="{E3AC6945-8CC0-A32A-C6F8-A4AD75CC8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>
            <a:extLst>
              <a:ext uri="{FF2B5EF4-FFF2-40B4-BE49-F238E27FC236}">
                <a16:creationId xmlns:a16="http://schemas.microsoft.com/office/drawing/2014/main" id="{60603CD5-1061-0007-1D9A-D4C0CB6F4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2353D-EFEB-445B-90C4-67B6D7AE92F8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289165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e vseb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1E529499-8599-292D-6A73-A73A8190C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id="{B3024BD3-6C75-061B-A1F1-669E055762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vsebine 3">
            <a:extLst>
              <a:ext uri="{FF2B5EF4-FFF2-40B4-BE49-F238E27FC236}">
                <a16:creationId xmlns:a16="http://schemas.microsoft.com/office/drawing/2014/main" id="{2BDA60F6-09E1-13D7-4836-60FB9089F9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5" name="Označba mesta datuma 4">
            <a:extLst>
              <a:ext uri="{FF2B5EF4-FFF2-40B4-BE49-F238E27FC236}">
                <a16:creationId xmlns:a16="http://schemas.microsoft.com/office/drawing/2014/main" id="{EFDE505D-84D6-AB19-770A-8D27EED41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94550-39B3-40E6-A2D5-61E05B664630}" type="datetimeFigureOut">
              <a:rPr lang="sl-SI" smtClean="0"/>
              <a:t>21. 10. 2025</a:t>
            </a:fld>
            <a:endParaRPr lang="sl-SI"/>
          </a:p>
        </p:txBody>
      </p:sp>
      <p:sp>
        <p:nvSpPr>
          <p:cNvPr id="6" name="Označba mesta noge 5">
            <a:extLst>
              <a:ext uri="{FF2B5EF4-FFF2-40B4-BE49-F238E27FC236}">
                <a16:creationId xmlns:a16="http://schemas.microsoft.com/office/drawing/2014/main" id="{9B39462F-5D3D-8E55-13AA-53CEC221D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značba mesta številke diapozitiva 6">
            <a:extLst>
              <a:ext uri="{FF2B5EF4-FFF2-40B4-BE49-F238E27FC236}">
                <a16:creationId xmlns:a16="http://schemas.microsoft.com/office/drawing/2014/main" id="{D8B5692B-1FAC-254D-609F-A1006A893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2353D-EFEB-445B-90C4-67B6D7AE92F8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151501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rimerja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6D3923EC-8912-FEF4-637E-B1E8B1BAA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besedila 2">
            <a:extLst>
              <a:ext uri="{FF2B5EF4-FFF2-40B4-BE49-F238E27FC236}">
                <a16:creationId xmlns:a16="http://schemas.microsoft.com/office/drawing/2014/main" id="{112D3954-FD11-A88B-B198-77CF3162D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/>
              <a:t>Kliknite za urejanje slogov besedila matrice</a:t>
            </a:r>
          </a:p>
        </p:txBody>
      </p:sp>
      <p:sp>
        <p:nvSpPr>
          <p:cNvPr id="4" name="Označba mesta vsebine 3">
            <a:extLst>
              <a:ext uri="{FF2B5EF4-FFF2-40B4-BE49-F238E27FC236}">
                <a16:creationId xmlns:a16="http://schemas.microsoft.com/office/drawing/2014/main" id="{F86C9A00-68AE-B1B7-4DBB-3CBFA6248A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5" name="Označba mesta besedila 4">
            <a:extLst>
              <a:ext uri="{FF2B5EF4-FFF2-40B4-BE49-F238E27FC236}">
                <a16:creationId xmlns:a16="http://schemas.microsoft.com/office/drawing/2014/main" id="{407D60F0-A40F-EB36-2DC8-E180A8F542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/>
              <a:t>Kliknite za urejanje slogov besedila matrice</a:t>
            </a:r>
          </a:p>
        </p:txBody>
      </p:sp>
      <p:sp>
        <p:nvSpPr>
          <p:cNvPr id="6" name="Označba mesta vsebine 5">
            <a:extLst>
              <a:ext uri="{FF2B5EF4-FFF2-40B4-BE49-F238E27FC236}">
                <a16:creationId xmlns:a16="http://schemas.microsoft.com/office/drawing/2014/main" id="{47C57842-53A7-F7EC-9DAC-7998E6BC50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7" name="Označba mesta datuma 6">
            <a:extLst>
              <a:ext uri="{FF2B5EF4-FFF2-40B4-BE49-F238E27FC236}">
                <a16:creationId xmlns:a16="http://schemas.microsoft.com/office/drawing/2014/main" id="{5B410EB6-E238-C539-CED2-43DD8F8E1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94550-39B3-40E6-A2D5-61E05B664630}" type="datetimeFigureOut">
              <a:rPr lang="sl-SI" smtClean="0"/>
              <a:t>21. 10. 2025</a:t>
            </a:fld>
            <a:endParaRPr lang="sl-SI"/>
          </a:p>
        </p:txBody>
      </p:sp>
      <p:sp>
        <p:nvSpPr>
          <p:cNvPr id="8" name="Označba mesta noge 7">
            <a:extLst>
              <a:ext uri="{FF2B5EF4-FFF2-40B4-BE49-F238E27FC236}">
                <a16:creationId xmlns:a16="http://schemas.microsoft.com/office/drawing/2014/main" id="{5EAE4831-0EFC-A172-12CD-2BBDF6A75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9" name="Označba mesta številke diapozitiva 8">
            <a:extLst>
              <a:ext uri="{FF2B5EF4-FFF2-40B4-BE49-F238E27FC236}">
                <a16:creationId xmlns:a16="http://schemas.microsoft.com/office/drawing/2014/main" id="{CE551139-2AD2-528F-E6A1-DFBBC97FD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2353D-EFEB-445B-90C4-67B6D7AE92F8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990954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41311E8-13AD-D077-79F8-83DB29D9D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datuma 2">
            <a:extLst>
              <a:ext uri="{FF2B5EF4-FFF2-40B4-BE49-F238E27FC236}">
                <a16:creationId xmlns:a16="http://schemas.microsoft.com/office/drawing/2014/main" id="{FDEB49D2-9995-93CA-7B25-2EDC70C64C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94550-39B3-40E6-A2D5-61E05B664630}" type="datetimeFigureOut">
              <a:rPr lang="sl-SI" smtClean="0"/>
              <a:t>21. 10. 2025</a:t>
            </a:fld>
            <a:endParaRPr lang="sl-SI"/>
          </a:p>
        </p:txBody>
      </p:sp>
      <p:sp>
        <p:nvSpPr>
          <p:cNvPr id="4" name="Označba mesta noge 3">
            <a:extLst>
              <a:ext uri="{FF2B5EF4-FFF2-40B4-BE49-F238E27FC236}">
                <a16:creationId xmlns:a16="http://schemas.microsoft.com/office/drawing/2014/main" id="{6FFC63D0-A504-2604-A1AF-0B855E761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5" name="Označba mesta številke diapozitiva 4">
            <a:extLst>
              <a:ext uri="{FF2B5EF4-FFF2-40B4-BE49-F238E27FC236}">
                <a16:creationId xmlns:a16="http://schemas.microsoft.com/office/drawing/2014/main" id="{862968E1-ED18-03F5-AC1C-EE9D27A99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2353D-EFEB-445B-90C4-67B6D7AE92F8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4174255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značba mesta datuma 1">
            <a:extLst>
              <a:ext uri="{FF2B5EF4-FFF2-40B4-BE49-F238E27FC236}">
                <a16:creationId xmlns:a16="http://schemas.microsoft.com/office/drawing/2014/main" id="{F685B483-83C4-45E2-BC58-92A592728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94550-39B3-40E6-A2D5-61E05B664630}" type="datetimeFigureOut">
              <a:rPr lang="sl-SI" smtClean="0"/>
              <a:t>21. 10. 2025</a:t>
            </a:fld>
            <a:endParaRPr lang="sl-SI"/>
          </a:p>
        </p:txBody>
      </p:sp>
      <p:sp>
        <p:nvSpPr>
          <p:cNvPr id="3" name="Označba mesta noge 2">
            <a:extLst>
              <a:ext uri="{FF2B5EF4-FFF2-40B4-BE49-F238E27FC236}">
                <a16:creationId xmlns:a16="http://schemas.microsoft.com/office/drawing/2014/main" id="{27367E3C-EF8F-EB4C-1CAA-5DC89A344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4" name="Označba mesta številke diapozitiva 3">
            <a:extLst>
              <a:ext uri="{FF2B5EF4-FFF2-40B4-BE49-F238E27FC236}">
                <a16:creationId xmlns:a16="http://schemas.microsoft.com/office/drawing/2014/main" id="{3C5DB978-0A44-963F-E64F-AB7AC5DAF4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2353D-EFEB-445B-90C4-67B6D7AE92F8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784904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Vsebina z naslov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A1DC2EB1-1941-0C22-CAB5-1E866D54A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id="{DF1137E7-2E1F-D7E6-1F01-051F03309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besedila 3">
            <a:extLst>
              <a:ext uri="{FF2B5EF4-FFF2-40B4-BE49-F238E27FC236}">
                <a16:creationId xmlns:a16="http://schemas.microsoft.com/office/drawing/2014/main" id="{D60A38C1-0B80-00D7-AC57-2B8A691606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l-SI"/>
              <a:t>Kliknite za urejanje slogov besedila matrice</a:t>
            </a:r>
          </a:p>
        </p:txBody>
      </p:sp>
      <p:sp>
        <p:nvSpPr>
          <p:cNvPr id="5" name="Označba mesta datuma 4">
            <a:extLst>
              <a:ext uri="{FF2B5EF4-FFF2-40B4-BE49-F238E27FC236}">
                <a16:creationId xmlns:a16="http://schemas.microsoft.com/office/drawing/2014/main" id="{59A9F6CF-335C-2C7E-000B-544178224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94550-39B3-40E6-A2D5-61E05B664630}" type="datetimeFigureOut">
              <a:rPr lang="sl-SI" smtClean="0"/>
              <a:t>21. 10. 2025</a:t>
            </a:fld>
            <a:endParaRPr lang="sl-SI"/>
          </a:p>
        </p:txBody>
      </p:sp>
      <p:sp>
        <p:nvSpPr>
          <p:cNvPr id="6" name="Označba mesta noge 5">
            <a:extLst>
              <a:ext uri="{FF2B5EF4-FFF2-40B4-BE49-F238E27FC236}">
                <a16:creationId xmlns:a16="http://schemas.microsoft.com/office/drawing/2014/main" id="{FA728269-398C-DBEF-2D8C-7F7278E16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značba mesta številke diapozitiva 6">
            <a:extLst>
              <a:ext uri="{FF2B5EF4-FFF2-40B4-BE49-F238E27FC236}">
                <a16:creationId xmlns:a16="http://schemas.microsoft.com/office/drawing/2014/main" id="{01438F1A-8EC3-C24B-6EDF-A55FF40C9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2353D-EFEB-445B-90C4-67B6D7AE92F8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522732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Naslov in sli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C27876E3-EA3B-FD51-F706-0AF1136F6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slike 2">
            <a:extLst>
              <a:ext uri="{FF2B5EF4-FFF2-40B4-BE49-F238E27FC236}">
                <a16:creationId xmlns:a16="http://schemas.microsoft.com/office/drawing/2014/main" id="{4A07AE46-D28E-DF15-023F-D624BF2208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sl-SI"/>
          </a:p>
        </p:txBody>
      </p:sp>
      <p:sp>
        <p:nvSpPr>
          <p:cNvPr id="4" name="Označba mesta besedila 3">
            <a:extLst>
              <a:ext uri="{FF2B5EF4-FFF2-40B4-BE49-F238E27FC236}">
                <a16:creationId xmlns:a16="http://schemas.microsoft.com/office/drawing/2014/main" id="{DBDA1C60-1E0C-53CB-AA86-497FF0D117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l-SI"/>
              <a:t>Kliknite za urejanje slogov besedila matrice</a:t>
            </a:r>
          </a:p>
        </p:txBody>
      </p:sp>
      <p:sp>
        <p:nvSpPr>
          <p:cNvPr id="5" name="Označba mesta datuma 4">
            <a:extLst>
              <a:ext uri="{FF2B5EF4-FFF2-40B4-BE49-F238E27FC236}">
                <a16:creationId xmlns:a16="http://schemas.microsoft.com/office/drawing/2014/main" id="{9F5F675F-0DF6-36B1-ACBB-39E773A00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94550-39B3-40E6-A2D5-61E05B664630}" type="datetimeFigureOut">
              <a:rPr lang="sl-SI" smtClean="0"/>
              <a:t>21. 10. 2025</a:t>
            </a:fld>
            <a:endParaRPr lang="sl-SI"/>
          </a:p>
        </p:txBody>
      </p:sp>
      <p:sp>
        <p:nvSpPr>
          <p:cNvPr id="6" name="Označba mesta noge 5">
            <a:extLst>
              <a:ext uri="{FF2B5EF4-FFF2-40B4-BE49-F238E27FC236}">
                <a16:creationId xmlns:a16="http://schemas.microsoft.com/office/drawing/2014/main" id="{54B087F1-ADE3-87A3-E2E0-22C5694B7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značba mesta številke diapozitiva 6">
            <a:extLst>
              <a:ext uri="{FF2B5EF4-FFF2-40B4-BE49-F238E27FC236}">
                <a16:creationId xmlns:a16="http://schemas.microsoft.com/office/drawing/2014/main" id="{B85DEAE6-4EC5-FE85-7EF2-FF866ED47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2353D-EFEB-445B-90C4-67B6D7AE92F8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7994397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n navpično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A24F433B-1CCC-624F-69FD-F24F549D6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navpičnega besedila 2">
            <a:extLst>
              <a:ext uri="{FF2B5EF4-FFF2-40B4-BE49-F238E27FC236}">
                <a16:creationId xmlns:a16="http://schemas.microsoft.com/office/drawing/2014/main" id="{7DB54344-7C8D-F287-6D6E-9158EB3688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>
            <a:extLst>
              <a:ext uri="{FF2B5EF4-FFF2-40B4-BE49-F238E27FC236}">
                <a16:creationId xmlns:a16="http://schemas.microsoft.com/office/drawing/2014/main" id="{40EA67B3-1DEF-F91F-2DB1-B69BF3FE0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94550-39B3-40E6-A2D5-61E05B664630}" type="datetimeFigureOut">
              <a:rPr lang="sl-SI" smtClean="0"/>
              <a:t>21. 10. 2025</a:t>
            </a:fld>
            <a:endParaRPr lang="sl-SI"/>
          </a:p>
        </p:txBody>
      </p:sp>
      <p:sp>
        <p:nvSpPr>
          <p:cNvPr id="5" name="Označba mesta noge 4">
            <a:extLst>
              <a:ext uri="{FF2B5EF4-FFF2-40B4-BE49-F238E27FC236}">
                <a16:creationId xmlns:a16="http://schemas.microsoft.com/office/drawing/2014/main" id="{6EDA6A20-A3B2-AD93-4FCB-F5503B151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>
            <a:extLst>
              <a:ext uri="{FF2B5EF4-FFF2-40B4-BE49-F238E27FC236}">
                <a16:creationId xmlns:a16="http://schemas.microsoft.com/office/drawing/2014/main" id="{EDCC2D16-1F60-9861-9B58-D448B86B5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2353D-EFEB-445B-90C4-67B6D7AE92F8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002923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Navpični naslov in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vpični naslov 1">
            <a:extLst>
              <a:ext uri="{FF2B5EF4-FFF2-40B4-BE49-F238E27FC236}">
                <a16:creationId xmlns:a16="http://schemas.microsoft.com/office/drawing/2014/main" id="{1BC47FA6-645D-74C7-4470-D6C8185FBA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navpičnega besedila 2">
            <a:extLst>
              <a:ext uri="{FF2B5EF4-FFF2-40B4-BE49-F238E27FC236}">
                <a16:creationId xmlns:a16="http://schemas.microsoft.com/office/drawing/2014/main" id="{9CA68088-9F88-9E84-89D9-483A0968F6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>
            <a:extLst>
              <a:ext uri="{FF2B5EF4-FFF2-40B4-BE49-F238E27FC236}">
                <a16:creationId xmlns:a16="http://schemas.microsoft.com/office/drawing/2014/main" id="{D54A071B-25C7-3963-0653-60F5C7900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94550-39B3-40E6-A2D5-61E05B664630}" type="datetimeFigureOut">
              <a:rPr lang="sl-SI" smtClean="0"/>
              <a:t>21. 10. 2025</a:t>
            </a:fld>
            <a:endParaRPr lang="sl-SI"/>
          </a:p>
        </p:txBody>
      </p:sp>
      <p:sp>
        <p:nvSpPr>
          <p:cNvPr id="5" name="Označba mesta noge 4">
            <a:extLst>
              <a:ext uri="{FF2B5EF4-FFF2-40B4-BE49-F238E27FC236}">
                <a16:creationId xmlns:a16="http://schemas.microsoft.com/office/drawing/2014/main" id="{6D809393-01DE-D32C-B667-0220F0702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>
            <a:extLst>
              <a:ext uri="{FF2B5EF4-FFF2-40B4-BE49-F238E27FC236}">
                <a16:creationId xmlns:a16="http://schemas.microsoft.com/office/drawing/2014/main" id="{1A050EA4-A737-4BC0-94F4-F145AEC131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2353D-EFEB-445B-90C4-67B6D7AE92F8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53374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značba mesta naslova 1">
            <a:extLst>
              <a:ext uri="{FF2B5EF4-FFF2-40B4-BE49-F238E27FC236}">
                <a16:creationId xmlns:a16="http://schemas.microsoft.com/office/drawing/2014/main" id="{A1F2BA63-5214-5563-A8FA-01E805FC1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besedila 2">
            <a:extLst>
              <a:ext uri="{FF2B5EF4-FFF2-40B4-BE49-F238E27FC236}">
                <a16:creationId xmlns:a16="http://schemas.microsoft.com/office/drawing/2014/main" id="{80E28F2C-E4C5-26FC-6C34-6BCAA2B26A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>
            <a:extLst>
              <a:ext uri="{FF2B5EF4-FFF2-40B4-BE49-F238E27FC236}">
                <a16:creationId xmlns:a16="http://schemas.microsoft.com/office/drawing/2014/main" id="{B3807CC8-89E9-FA7B-E99D-BD8D3020B0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894550-39B3-40E6-A2D5-61E05B664630}" type="datetimeFigureOut">
              <a:rPr lang="sl-SI" smtClean="0"/>
              <a:t>21. 10. 2025</a:t>
            </a:fld>
            <a:endParaRPr lang="sl-SI"/>
          </a:p>
        </p:txBody>
      </p:sp>
      <p:sp>
        <p:nvSpPr>
          <p:cNvPr id="5" name="Označba mesta noge 4">
            <a:extLst>
              <a:ext uri="{FF2B5EF4-FFF2-40B4-BE49-F238E27FC236}">
                <a16:creationId xmlns:a16="http://schemas.microsoft.com/office/drawing/2014/main" id="{4BE0420A-CE47-1000-4DC2-6AE0C8A6C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sl-SI"/>
          </a:p>
        </p:txBody>
      </p:sp>
      <p:sp>
        <p:nvSpPr>
          <p:cNvPr id="6" name="Označba mesta številke diapozitiva 5">
            <a:extLst>
              <a:ext uri="{FF2B5EF4-FFF2-40B4-BE49-F238E27FC236}">
                <a16:creationId xmlns:a16="http://schemas.microsoft.com/office/drawing/2014/main" id="{45B6574E-4D33-CE78-AD4B-B16EBA04FD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D2353D-EFEB-445B-90C4-67B6D7AE92F8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4116485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l-S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ela 1">
            <a:extLst>
              <a:ext uri="{FF2B5EF4-FFF2-40B4-BE49-F238E27FC236}">
                <a16:creationId xmlns:a16="http://schemas.microsoft.com/office/drawing/2014/main" id="{FE660DC8-7FD1-AEC0-6EB7-02353A0B17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9252197"/>
              </p:ext>
            </p:extLst>
          </p:nvPr>
        </p:nvGraphicFramePr>
        <p:xfrm>
          <a:off x="1615277" y="897265"/>
          <a:ext cx="6940658" cy="3840480"/>
        </p:xfrm>
        <a:graphic>
          <a:graphicData uri="http://schemas.openxmlformats.org/drawingml/2006/table">
            <a:tbl>
              <a:tblPr/>
              <a:tblGrid>
                <a:gridCol w="5626560">
                  <a:extLst>
                    <a:ext uri="{9D8B030D-6E8A-4147-A177-3AD203B41FA5}">
                      <a16:colId xmlns:a16="http://schemas.microsoft.com/office/drawing/2014/main" val="1770025995"/>
                    </a:ext>
                  </a:extLst>
                </a:gridCol>
                <a:gridCol w="1314098">
                  <a:extLst>
                    <a:ext uri="{9D8B030D-6E8A-4147-A177-3AD203B41FA5}">
                      <a16:colId xmlns:a16="http://schemas.microsoft.com/office/drawing/2014/main" val="2456457318"/>
                    </a:ext>
                  </a:extLst>
                </a:gridCol>
              </a:tblGrid>
              <a:tr h="88306">
                <a:tc gridSpan="2"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Ukrep A: Podjetno podeželje Zgornje Gorenjske</a:t>
                      </a: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 </a:t>
                      </a:r>
                      <a:endParaRPr lang="sl-SI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A983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sl-SI" sz="1100" b="1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A9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8572724"/>
                  </a:ext>
                </a:extLst>
              </a:tr>
              <a:tr h="35523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KAZALNIKI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Načrtovana vrednost na dan 31. 12. 2029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93846568"/>
                  </a:ext>
                </a:extLst>
              </a:tr>
              <a:tr h="25230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R.37 Rast in delovna mesta na podeželju: nova delovna mesta, ki prejemajo podporo v okviru projektov SKP.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43160606"/>
                  </a:ext>
                </a:extLst>
              </a:tr>
              <a:tr h="25230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R.39 Razvoj podeželskega gospodarstva: število podeželskih podjetij, vključno s podjetji na področju biogospodarstva, razvitih s podporo v okviru SKP.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3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36998738"/>
                  </a:ext>
                </a:extLst>
              </a:tr>
              <a:tr h="84100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61255489"/>
                  </a:ext>
                </a:extLst>
              </a:tr>
              <a:tr h="88306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Ukrep C: Pametna Zgornja Gorenjska</a:t>
                      </a:r>
                      <a:r>
                        <a:rPr lang="sl-SI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 </a:t>
                      </a:r>
                      <a:endParaRPr lang="sl-SI" sz="1200" b="1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A98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A9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548696"/>
                  </a:ext>
                </a:extLst>
              </a:tr>
              <a:tr h="16820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KAZALNIKI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Načrtovana vrednost na dan 31. 12. 2029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28252020"/>
                  </a:ext>
                </a:extLst>
              </a:tr>
              <a:tr h="42050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R.27 </a:t>
                      </a:r>
                      <a:r>
                        <a:rPr lang="sl-SI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Okoljska</a:t>
                      </a: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 ali podnebna uspešnost zaradi naložb na podeželju: število operacij, ki prispevajo k ciljem na področju </a:t>
                      </a:r>
                      <a:r>
                        <a:rPr lang="sl-SI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okoljske</a:t>
                      </a: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 </a:t>
                      </a:r>
                      <a:r>
                        <a:rPr lang="sl-SI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trajnostnosti</a:t>
                      </a: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, ter doseganje blaženja podnebnih sprememb in prilagajanja nanje na podeželju.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1</a:t>
                      </a:r>
                      <a:endParaRPr lang="sl-SI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50838156"/>
                  </a:ext>
                </a:extLst>
              </a:tr>
              <a:tr h="33640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R.41 Povezovanje evropskega podeželja: delež podeželskega prebivalstva, ki ima koristi od boljšega dostopa do storitev in infrastrukture zaradi podpore iz SKP (enota: št. prebivalcev).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1000</a:t>
                      </a:r>
                      <a:endParaRPr lang="sl-SI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0239953"/>
                  </a:ext>
                </a:extLst>
              </a:tr>
              <a:tr h="628876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R.1PS Izboljšanje uspešnosti s pomočjo znanja in inovacij: število oseb, ki koristijo svetovanje, usposabljanje, izmenjavo znanja ali sodelujejo v operativnih skupinah evropskega partnerstva za inovacije, ki jih podpira SKP, da se okrepi uspešnost glede trajnosti gospodarstva, socialna, </a:t>
                      </a:r>
                      <a:r>
                        <a:rPr lang="sl-SI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okoljska</a:t>
                      </a: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 in podnebna uspešnost ter uspešnost glede učinkovite rabe virov.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100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7691689"/>
                  </a:ext>
                </a:extLst>
              </a:tr>
            </a:tbl>
          </a:graphicData>
        </a:graphic>
      </p:graphicFrame>
      <p:sp>
        <p:nvSpPr>
          <p:cNvPr id="4" name="PoljeZBesedilom 3">
            <a:extLst>
              <a:ext uri="{FF2B5EF4-FFF2-40B4-BE49-F238E27FC236}">
                <a16:creationId xmlns:a16="http://schemas.microsoft.com/office/drawing/2014/main" id="{4114D3B4-06F0-B883-CE84-E697B4057CB5}"/>
              </a:ext>
            </a:extLst>
          </p:cNvPr>
          <p:cNvSpPr txBox="1"/>
          <p:nvPr/>
        </p:nvSpPr>
        <p:spPr>
          <a:xfrm>
            <a:off x="170330" y="4888018"/>
            <a:ext cx="91081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600" b="1" dirty="0"/>
              <a:t>Standardni projekti:	10.000,01 eur do 60.000,00 eur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600" b="1" dirty="0"/>
              <a:t>Mali projekti:		5.000,00 eur do 10.000,00 eur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600" dirty="0"/>
              <a:t>Prerazporeditve so mogoče le znotraj posameznega ukrepa (med malimi in standardnimi projekti)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600" dirty="0"/>
              <a:t>DDV = neupravičen strošek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600" dirty="0"/>
              <a:t>Odprtost javnega poziva: 60 dni</a:t>
            </a:r>
          </a:p>
        </p:txBody>
      </p:sp>
      <p:pic>
        <p:nvPicPr>
          <p:cNvPr id="14" name="Slika 13">
            <a:extLst>
              <a:ext uri="{FF2B5EF4-FFF2-40B4-BE49-F238E27FC236}">
                <a16:creationId xmlns:a16="http://schemas.microsoft.com/office/drawing/2014/main" id="{BAEE3366-8430-F893-1056-6992B2C133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57" b="48219"/>
          <a:stretch>
            <a:fillRect/>
          </a:stretch>
        </p:blipFill>
        <p:spPr>
          <a:xfrm>
            <a:off x="16129" y="897265"/>
            <a:ext cx="1583020" cy="1535389"/>
          </a:xfrm>
          <a:prstGeom prst="rect">
            <a:avLst/>
          </a:prstGeom>
        </p:spPr>
      </p:pic>
      <p:sp>
        <p:nvSpPr>
          <p:cNvPr id="15" name="Naslov 1">
            <a:extLst>
              <a:ext uri="{FF2B5EF4-FFF2-40B4-BE49-F238E27FC236}">
                <a16:creationId xmlns:a16="http://schemas.microsoft.com/office/drawing/2014/main" id="{168CBADB-ADBA-6533-8F51-C802B4E39C97}"/>
              </a:ext>
            </a:extLst>
          </p:cNvPr>
          <p:cNvSpPr txBox="1">
            <a:spLocks/>
          </p:cNvSpPr>
          <p:nvPr/>
        </p:nvSpPr>
        <p:spPr>
          <a:xfrm>
            <a:off x="170330" y="-1"/>
            <a:ext cx="11914094" cy="56500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sl-SI" sz="4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EKSRP</a:t>
            </a:r>
          </a:p>
        </p:txBody>
      </p:sp>
      <p:pic>
        <p:nvPicPr>
          <p:cNvPr id="16" name="Slika 15">
            <a:extLst>
              <a:ext uri="{FF2B5EF4-FFF2-40B4-BE49-F238E27FC236}">
                <a16:creationId xmlns:a16="http://schemas.microsoft.com/office/drawing/2014/main" id="{7128DA6D-3A4C-297F-C603-B6E9824307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084" y="538224"/>
            <a:ext cx="11851340" cy="245414"/>
          </a:xfrm>
          <a:prstGeom prst="rect">
            <a:avLst/>
          </a:prstGeom>
        </p:spPr>
      </p:pic>
      <p:pic>
        <p:nvPicPr>
          <p:cNvPr id="17" name="Slika 16">
            <a:extLst>
              <a:ext uri="{FF2B5EF4-FFF2-40B4-BE49-F238E27FC236}">
                <a16:creationId xmlns:a16="http://schemas.microsoft.com/office/drawing/2014/main" id="{A374C137-FD59-DF0F-F703-C2E881E2A1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3077"/>
          <a:stretch>
            <a:fillRect/>
          </a:stretch>
        </p:blipFill>
        <p:spPr>
          <a:xfrm>
            <a:off x="16129" y="2848282"/>
            <a:ext cx="1583020" cy="1535390"/>
          </a:xfrm>
          <a:prstGeom prst="rect">
            <a:avLst/>
          </a:prstGeom>
        </p:spPr>
      </p:pic>
      <p:sp>
        <p:nvSpPr>
          <p:cNvPr id="18" name="Pravokotnik 17">
            <a:extLst>
              <a:ext uri="{FF2B5EF4-FFF2-40B4-BE49-F238E27FC236}">
                <a16:creationId xmlns:a16="http://schemas.microsoft.com/office/drawing/2014/main" id="{44B30100-6FF6-BD7A-FB5A-BF3FDD83B84A}"/>
              </a:ext>
            </a:extLst>
          </p:cNvPr>
          <p:cNvSpPr/>
          <p:nvPr/>
        </p:nvSpPr>
        <p:spPr>
          <a:xfrm>
            <a:off x="9957816" y="897265"/>
            <a:ext cx="2234184" cy="1281953"/>
          </a:xfrm>
          <a:prstGeom prst="rect">
            <a:avLst/>
          </a:prstGeom>
          <a:solidFill>
            <a:srgbClr val="D5E3C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600" dirty="0"/>
              <a:t>Standardni projekti: </a:t>
            </a:r>
            <a:r>
              <a:rPr lang="sl-SI" sz="1600" b="1" dirty="0"/>
              <a:t>180.000 eur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600" dirty="0"/>
              <a:t>Mali projekti: </a:t>
            </a:r>
            <a:br>
              <a:rPr lang="sl-SI" sz="1600" dirty="0"/>
            </a:br>
            <a:r>
              <a:rPr lang="sl-SI" sz="1600" b="1" dirty="0"/>
              <a:t>30.000 eur</a:t>
            </a:r>
          </a:p>
        </p:txBody>
      </p:sp>
      <p:sp>
        <p:nvSpPr>
          <p:cNvPr id="20" name="PoljeZBesedilom 19">
            <a:extLst>
              <a:ext uri="{FF2B5EF4-FFF2-40B4-BE49-F238E27FC236}">
                <a16:creationId xmlns:a16="http://schemas.microsoft.com/office/drawing/2014/main" id="{04F55E25-9A0B-4F5E-92B9-D52ECE53276A}"/>
              </a:ext>
            </a:extLst>
          </p:cNvPr>
          <p:cNvSpPr txBox="1"/>
          <p:nvPr/>
        </p:nvSpPr>
        <p:spPr>
          <a:xfrm>
            <a:off x="9278469" y="4888018"/>
            <a:ext cx="2913531" cy="646331"/>
          </a:xfrm>
          <a:prstGeom prst="rect">
            <a:avLst/>
          </a:prstGeom>
          <a:solidFill>
            <a:srgbClr val="497A28"/>
          </a:solidFill>
        </p:spPr>
        <p:txBody>
          <a:bodyPr wrap="square" rtlCol="0">
            <a:spAutoFit/>
          </a:bodyPr>
          <a:lstStyle/>
          <a:p>
            <a:pPr algn="ctr"/>
            <a:r>
              <a:rPr lang="sl-SI" b="1" dirty="0">
                <a:solidFill>
                  <a:srgbClr val="D5E3CF"/>
                </a:solidFill>
              </a:rPr>
              <a:t>Skupaj: 420.000 eur</a:t>
            </a:r>
          </a:p>
          <a:p>
            <a:pPr algn="ctr"/>
            <a:endParaRPr lang="sl-SI" b="1" dirty="0">
              <a:solidFill>
                <a:srgbClr val="D5E3CF"/>
              </a:solidFill>
            </a:endParaRPr>
          </a:p>
        </p:txBody>
      </p:sp>
      <p:sp>
        <p:nvSpPr>
          <p:cNvPr id="21" name="Pravokotnik 20">
            <a:extLst>
              <a:ext uri="{FF2B5EF4-FFF2-40B4-BE49-F238E27FC236}">
                <a16:creationId xmlns:a16="http://schemas.microsoft.com/office/drawing/2014/main" id="{6CFC7DBC-C31D-8D4D-757F-59F2ABDE8BC3}"/>
              </a:ext>
            </a:extLst>
          </p:cNvPr>
          <p:cNvSpPr/>
          <p:nvPr/>
        </p:nvSpPr>
        <p:spPr>
          <a:xfrm>
            <a:off x="9957816" y="3455792"/>
            <a:ext cx="2234184" cy="1281953"/>
          </a:xfrm>
          <a:prstGeom prst="rect">
            <a:avLst/>
          </a:prstGeom>
          <a:solidFill>
            <a:srgbClr val="D5E3C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600" dirty="0"/>
              <a:t>Standardni projekti: </a:t>
            </a:r>
            <a:r>
              <a:rPr lang="sl-SI" sz="1600" b="1" dirty="0"/>
              <a:t>180.000 eur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600" dirty="0"/>
              <a:t>Mali projekti: </a:t>
            </a:r>
            <a:br>
              <a:rPr lang="sl-SI" sz="1600" dirty="0"/>
            </a:br>
            <a:r>
              <a:rPr lang="sl-SI" sz="1600" b="1" dirty="0"/>
              <a:t>30.000 eur</a:t>
            </a:r>
          </a:p>
        </p:txBody>
      </p:sp>
      <p:sp>
        <p:nvSpPr>
          <p:cNvPr id="23" name="Elipsa 22">
            <a:extLst>
              <a:ext uri="{FF2B5EF4-FFF2-40B4-BE49-F238E27FC236}">
                <a16:creationId xmlns:a16="http://schemas.microsoft.com/office/drawing/2014/main" id="{3B142577-F929-62C7-4016-5D9EF3A52FAA}"/>
              </a:ext>
            </a:extLst>
          </p:cNvPr>
          <p:cNvSpPr/>
          <p:nvPr/>
        </p:nvSpPr>
        <p:spPr>
          <a:xfrm>
            <a:off x="10735234" y="2114696"/>
            <a:ext cx="1422496" cy="1422496"/>
          </a:xfrm>
          <a:prstGeom prst="ellipse">
            <a:avLst/>
          </a:prstGeom>
          <a:solidFill>
            <a:srgbClr val="497A28"/>
          </a:solidFill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l-SI" sz="2400" b="1" dirty="0"/>
              <a:t>12</a:t>
            </a:r>
            <a:r>
              <a:rPr lang="sl-SI" sz="1400" b="1" dirty="0"/>
              <a:t> </a:t>
            </a:r>
            <a:r>
              <a:rPr lang="sl-SI" sz="1400" dirty="0"/>
              <a:t>projektov</a:t>
            </a:r>
          </a:p>
        </p:txBody>
      </p:sp>
    </p:spTree>
    <p:extLst>
      <p:ext uri="{BB962C8B-B14F-4D97-AF65-F5344CB8AC3E}">
        <p14:creationId xmlns:p14="http://schemas.microsoft.com/office/powerpoint/2010/main" val="315793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5D8A4D-2349-78DC-488B-2BEF2D16AF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ljeZBesedilom 3">
            <a:extLst>
              <a:ext uri="{FF2B5EF4-FFF2-40B4-BE49-F238E27FC236}">
                <a16:creationId xmlns:a16="http://schemas.microsoft.com/office/drawing/2014/main" id="{DC078128-BC36-DDE3-13B1-4478FD6C5FE1}"/>
              </a:ext>
            </a:extLst>
          </p:cNvPr>
          <p:cNvSpPr txBox="1"/>
          <p:nvPr/>
        </p:nvSpPr>
        <p:spPr>
          <a:xfrm>
            <a:off x="9142581" y="850563"/>
            <a:ext cx="262530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l-SI" sz="1400" b="1" dirty="0"/>
              <a:t>STANDARDNI </a:t>
            </a:r>
            <a:r>
              <a:rPr lang="sl-SI" sz="1400" b="1" dirty="0" err="1"/>
              <a:t>vs</a:t>
            </a:r>
            <a:r>
              <a:rPr lang="sl-SI" sz="1400" b="1" dirty="0"/>
              <a:t> MALI PROJEKTI:</a:t>
            </a:r>
          </a:p>
          <a:p>
            <a:r>
              <a:rPr lang="sl-SI" sz="1400" b="1" i="1" dirty="0"/>
              <a:t>UKREPI A, C, D: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400" b="1" dirty="0"/>
              <a:t>Standardni projekti:</a:t>
            </a:r>
            <a:br>
              <a:rPr lang="sl-SI" sz="1400" b="1" dirty="0"/>
            </a:br>
            <a:r>
              <a:rPr lang="sl-SI" sz="1400" b="1" dirty="0"/>
              <a:t>10.000,01 eur do 50.000,00 eur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400" b="1" dirty="0"/>
              <a:t>Mali projekti:</a:t>
            </a:r>
            <a:br>
              <a:rPr lang="sl-SI" sz="1400" b="1" dirty="0"/>
            </a:br>
            <a:r>
              <a:rPr lang="sl-SI" sz="1400" b="1" dirty="0"/>
              <a:t>5.000,00 eur do 10.000,00 eur</a:t>
            </a:r>
          </a:p>
          <a:p>
            <a:r>
              <a:rPr lang="sl-SI" sz="1400" b="1" i="1" dirty="0"/>
              <a:t>UKREP B: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400" b="1" dirty="0"/>
              <a:t>Standardni projekti:</a:t>
            </a:r>
            <a:br>
              <a:rPr lang="sl-SI" sz="1400" b="1" dirty="0"/>
            </a:br>
            <a:r>
              <a:rPr lang="sl-SI" sz="1400" b="1" dirty="0"/>
              <a:t>do 150.000,00 eur</a:t>
            </a:r>
          </a:p>
          <a:p>
            <a:endParaRPr lang="sl-SI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400" dirty="0"/>
              <a:t>Prerazporeditve so mogoče le znotraj posameznega ukrepa (med malimi in standardnimi projekti)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400" dirty="0"/>
              <a:t>DDV = neupravičen strošek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400" dirty="0"/>
              <a:t>Odprtost javnega poziva: 60 dni</a:t>
            </a:r>
          </a:p>
        </p:txBody>
      </p:sp>
      <p:sp>
        <p:nvSpPr>
          <p:cNvPr id="15" name="Naslov 1">
            <a:extLst>
              <a:ext uri="{FF2B5EF4-FFF2-40B4-BE49-F238E27FC236}">
                <a16:creationId xmlns:a16="http://schemas.microsoft.com/office/drawing/2014/main" id="{B5A90D7F-0352-C60C-EAF2-1B0129C040C0}"/>
              </a:ext>
            </a:extLst>
          </p:cNvPr>
          <p:cNvSpPr txBox="1">
            <a:spLocks/>
          </p:cNvSpPr>
          <p:nvPr/>
        </p:nvSpPr>
        <p:spPr>
          <a:xfrm>
            <a:off x="31510" y="-65242"/>
            <a:ext cx="12111316" cy="94214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sl-SI" sz="4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ESRR </a:t>
            </a:r>
          </a:p>
        </p:txBody>
      </p:sp>
      <p:pic>
        <p:nvPicPr>
          <p:cNvPr id="16" name="Slika 15">
            <a:extLst>
              <a:ext uri="{FF2B5EF4-FFF2-40B4-BE49-F238E27FC236}">
                <a16:creationId xmlns:a16="http://schemas.microsoft.com/office/drawing/2014/main" id="{768D5667-2914-F89F-A678-EE0CE2418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82" y="447628"/>
            <a:ext cx="12111317" cy="245414"/>
          </a:xfrm>
          <a:prstGeom prst="rect">
            <a:avLst/>
          </a:prstGeom>
        </p:spPr>
      </p:pic>
      <p:sp>
        <p:nvSpPr>
          <p:cNvPr id="18" name="Pravokotnik 17">
            <a:extLst>
              <a:ext uri="{FF2B5EF4-FFF2-40B4-BE49-F238E27FC236}">
                <a16:creationId xmlns:a16="http://schemas.microsoft.com/office/drawing/2014/main" id="{31F2A37C-AF76-9EA8-9EC1-AD01DCE7D08B}"/>
              </a:ext>
            </a:extLst>
          </p:cNvPr>
          <p:cNvSpPr/>
          <p:nvPr/>
        </p:nvSpPr>
        <p:spPr>
          <a:xfrm>
            <a:off x="6710199" y="871963"/>
            <a:ext cx="2057443" cy="1281953"/>
          </a:xfrm>
          <a:prstGeom prst="rect">
            <a:avLst/>
          </a:prstGeom>
          <a:solidFill>
            <a:srgbClr val="D5E3C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600" dirty="0"/>
              <a:t>Standardni projekti: </a:t>
            </a:r>
            <a:br>
              <a:rPr lang="sl-SI" sz="1600" dirty="0"/>
            </a:br>
            <a:r>
              <a:rPr lang="sl-SI" sz="1600" b="1" dirty="0"/>
              <a:t>150.000 eur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600" dirty="0"/>
              <a:t>Mali projekti: </a:t>
            </a:r>
            <a:br>
              <a:rPr lang="sl-SI" sz="1600" dirty="0"/>
            </a:br>
            <a:r>
              <a:rPr lang="sl-SI" sz="1600" b="1" dirty="0"/>
              <a:t>30.000 eur</a:t>
            </a:r>
          </a:p>
        </p:txBody>
      </p:sp>
      <p:sp>
        <p:nvSpPr>
          <p:cNvPr id="20" name="PoljeZBesedilom 19">
            <a:extLst>
              <a:ext uri="{FF2B5EF4-FFF2-40B4-BE49-F238E27FC236}">
                <a16:creationId xmlns:a16="http://schemas.microsoft.com/office/drawing/2014/main" id="{D31C9B94-4C87-6B80-6367-80C61CBBDDF4}"/>
              </a:ext>
            </a:extLst>
          </p:cNvPr>
          <p:cNvSpPr txBox="1"/>
          <p:nvPr/>
        </p:nvSpPr>
        <p:spPr>
          <a:xfrm>
            <a:off x="9566695" y="5887835"/>
            <a:ext cx="2526251" cy="646331"/>
          </a:xfrm>
          <a:prstGeom prst="rect">
            <a:avLst/>
          </a:prstGeom>
          <a:solidFill>
            <a:srgbClr val="497A28"/>
          </a:solidFill>
        </p:spPr>
        <p:txBody>
          <a:bodyPr wrap="square" rtlCol="0">
            <a:spAutoFit/>
          </a:bodyPr>
          <a:lstStyle/>
          <a:p>
            <a:pPr algn="ctr"/>
            <a:r>
              <a:rPr lang="sl-SI" b="1" dirty="0">
                <a:solidFill>
                  <a:srgbClr val="D5E3CF"/>
                </a:solidFill>
              </a:rPr>
              <a:t>Skupaj: 490.000 eur</a:t>
            </a:r>
          </a:p>
          <a:p>
            <a:pPr algn="ctr"/>
            <a:endParaRPr lang="sl-SI" b="1" dirty="0">
              <a:solidFill>
                <a:srgbClr val="D5E3CF"/>
              </a:solidFill>
            </a:endParaRPr>
          </a:p>
        </p:txBody>
      </p:sp>
      <p:sp>
        <p:nvSpPr>
          <p:cNvPr id="21" name="Pravokotnik 20">
            <a:extLst>
              <a:ext uri="{FF2B5EF4-FFF2-40B4-BE49-F238E27FC236}">
                <a16:creationId xmlns:a16="http://schemas.microsoft.com/office/drawing/2014/main" id="{D0E9B5AB-E367-3F97-4DDF-5AA1DB80B5D6}"/>
              </a:ext>
            </a:extLst>
          </p:cNvPr>
          <p:cNvSpPr/>
          <p:nvPr/>
        </p:nvSpPr>
        <p:spPr>
          <a:xfrm>
            <a:off x="6710199" y="2504529"/>
            <a:ext cx="2057443" cy="1231272"/>
          </a:xfrm>
          <a:prstGeom prst="rect">
            <a:avLst/>
          </a:prstGeom>
          <a:solidFill>
            <a:srgbClr val="D5E3C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400" dirty="0"/>
              <a:t>Standardni projekti: </a:t>
            </a:r>
            <a:r>
              <a:rPr lang="sl-SI" sz="1400" b="1" dirty="0"/>
              <a:t>150.000 eur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400" b="1" dirty="0"/>
              <a:t>INVESTICIJSKI 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400" b="1" dirty="0"/>
              <a:t>Doseganje kazalnika v celoti</a:t>
            </a:r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AB2F0B51-09DB-95F0-AC63-B8B690F857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75348"/>
          <a:stretch>
            <a:fillRect/>
          </a:stretch>
        </p:blipFill>
        <p:spPr>
          <a:xfrm>
            <a:off x="179733" y="871963"/>
            <a:ext cx="914488" cy="944467"/>
          </a:xfrm>
          <a:prstGeom prst="rect">
            <a:avLst/>
          </a:prstGeom>
        </p:spPr>
      </p:pic>
      <p:graphicFrame>
        <p:nvGraphicFramePr>
          <p:cNvPr id="6" name="Tabela 5">
            <a:extLst>
              <a:ext uri="{FF2B5EF4-FFF2-40B4-BE49-F238E27FC236}">
                <a16:creationId xmlns:a16="http://schemas.microsoft.com/office/drawing/2014/main" id="{CE3C06A7-8490-EF1F-DD53-2D2FCAFA00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2659252"/>
              </p:ext>
            </p:extLst>
          </p:nvPr>
        </p:nvGraphicFramePr>
        <p:xfrm>
          <a:off x="1252191" y="845375"/>
          <a:ext cx="5300038" cy="5826248"/>
        </p:xfrm>
        <a:graphic>
          <a:graphicData uri="http://schemas.openxmlformats.org/drawingml/2006/table">
            <a:tbl>
              <a:tblPr/>
              <a:tblGrid>
                <a:gridCol w="3869578">
                  <a:extLst>
                    <a:ext uri="{9D8B030D-6E8A-4147-A177-3AD203B41FA5}">
                      <a16:colId xmlns:a16="http://schemas.microsoft.com/office/drawing/2014/main" val="1692166592"/>
                    </a:ext>
                  </a:extLst>
                </a:gridCol>
                <a:gridCol w="1430460">
                  <a:extLst>
                    <a:ext uri="{9D8B030D-6E8A-4147-A177-3AD203B41FA5}">
                      <a16:colId xmlns:a16="http://schemas.microsoft.com/office/drawing/2014/main" val="2781220169"/>
                    </a:ext>
                  </a:extLst>
                </a:gridCol>
              </a:tblGrid>
              <a:tr h="110378">
                <a:tc gridSpan="2"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Ukrep A: Podjetno podeželje Zgornje Gorenjske</a:t>
                      </a: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 </a:t>
                      </a:r>
                      <a:endParaRPr lang="sl-SI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A983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sl-SI" sz="600" b="1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A9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6306891"/>
                  </a:ext>
                </a:extLst>
              </a:tr>
              <a:tr h="37462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KAZALNIKI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Načrtovana vrednost na dan 31. 12. 2029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2348898"/>
                  </a:ext>
                </a:extLst>
              </a:tr>
              <a:tr h="749242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Število podprtih oziroma vzpostavljenih zaposlitev/mrež/dogodkov/produktov, ki so namenjeni spodbujanju lokalnega podjetništva (razen nosilcev dejavnosti na kmetiji)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20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3484281"/>
                  </a:ext>
                </a:extLst>
              </a:tr>
              <a:tr h="37462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Število podprtih lokalnih turističnih prireditev/produktov/storitev/programov/modelov/publikacij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10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3256507"/>
                  </a:ext>
                </a:extLst>
              </a:tr>
              <a:tr h="18731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698189"/>
                  </a:ext>
                </a:extLst>
              </a:tr>
              <a:tr h="18731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Ukrep B: Živa in pristna Zgornja Gorenjska</a:t>
                      </a: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 </a:t>
                      </a:r>
                      <a:endParaRPr lang="sl-SI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A98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A9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8335206"/>
                  </a:ext>
                </a:extLst>
              </a:tr>
              <a:tr h="37462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KAZALNIKI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Načrtovana vrednost na dan 31. 12. 2029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2533598"/>
                  </a:ext>
                </a:extLst>
              </a:tr>
              <a:tr h="37462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Površina prenovljenih/obnovljenih javnih površin za skupno uporabo (v m2)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200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7382846"/>
                  </a:ext>
                </a:extLst>
              </a:tr>
              <a:tr h="18731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45088001"/>
                  </a:ext>
                </a:extLst>
              </a:tr>
              <a:tr h="18731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Ukrep C: Pametna Zgornja Gorenjska</a:t>
                      </a:r>
                      <a:r>
                        <a:rPr lang="sl-SI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 </a:t>
                      </a:r>
                      <a:endParaRPr lang="sl-SI" sz="1200" b="1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A98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A9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8708346"/>
                  </a:ext>
                </a:extLst>
              </a:tr>
              <a:tr h="37462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KAZALNIKI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Načrtovana vrednost na dan 31. 12. 2029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599703"/>
                  </a:ext>
                </a:extLst>
              </a:tr>
              <a:tr h="561932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Število izobraževanj/usposabljanj/programov/produktov, ki so namenjeni varovanju okolja in zdravja ter ozaveščanju lokalnega prebivalstva za izboljševanje stanja okolja in zdravja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5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2918783"/>
                  </a:ext>
                </a:extLst>
              </a:tr>
              <a:tr h="18731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08760677"/>
                  </a:ext>
                </a:extLst>
              </a:tr>
              <a:tr h="187311">
                <a:tc gridSpan="2"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v-SE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Ukrep D: Odporna in neokrnjena Zgornja Gorenjska</a:t>
                      </a:r>
                      <a:r>
                        <a:rPr lang="sv-S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 </a:t>
                      </a:r>
                      <a:endParaRPr lang="sv-SE" sz="1200" b="1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A983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sv-SE" sz="1100" b="1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A9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933411"/>
                  </a:ext>
                </a:extLst>
              </a:tr>
              <a:tr h="37462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KAZALNIKI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Načrtovana vrednost na dan 31. 12. 2029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8945975"/>
                  </a:ext>
                </a:extLst>
              </a:tr>
              <a:tr h="368932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Število podprtih dejavnosti/dogodkov/produktov/objektov, ki so namenjeni varovanju naravne in kulturne dediščine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5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8057039"/>
                  </a:ext>
                </a:extLst>
              </a:tr>
              <a:tr h="591670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sl-SI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Število izobraževanj/usposabljanj/programov/produktov, ki so namenjeni varovanju okolja in zdravja ter ozaveščanju lokalnega prebivalstva za izboljševanje stanja okolja in zdravja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sl-SI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</a:rPr>
                        <a:t>3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4122200"/>
                  </a:ext>
                </a:extLst>
              </a:tr>
            </a:tbl>
          </a:graphicData>
        </a:graphic>
      </p:graphicFrame>
      <p:pic>
        <p:nvPicPr>
          <p:cNvPr id="7" name="Slika 6">
            <a:extLst>
              <a:ext uri="{FF2B5EF4-FFF2-40B4-BE49-F238E27FC236}">
                <a16:creationId xmlns:a16="http://schemas.microsoft.com/office/drawing/2014/main" id="{9D523666-3391-CD19-5E46-D56FB90E50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4652" b="50118"/>
          <a:stretch>
            <a:fillRect/>
          </a:stretch>
        </p:blipFill>
        <p:spPr>
          <a:xfrm>
            <a:off x="34013" y="2791872"/>
            <a:ext cx="914488" cy="966627"/>
          </a:xfrm>
          <a:prstGeom prst="rect">
            <a:avLst/>
          </a:prstGeom>
        </p:spPr>
      </p:pic>
      <p:pic>
        <p:nvPicPr>
          <p:cNvPr id="8" name="Slika 7">
            <a:extLst>
              <a:ext uri="{FF2B5EF4-FFF2-40B4-BE49-F238E27FC236}">
                <a16:creationId xmlns:a16="http://schemas.microsoft.com/office/drawing/2014/main" id="{5120A694-2053-6749-9D08-3A59C478C0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1014" b="24766"/>
          <a:stretch>
            <a:fillRect/>
          </a:stretch>
        </p:blipFill>
        <p:spPr>
          <a:xfrm>
            <a:off x="179733" y="3989899"/>
            <a:ext cx="914488" cy="927950"/>
          </a:xfrm>
          <a:prstGeom prst="rect">
            <a:avLst/>
          </a:prstGeom>
        </p:spPr>
      </p:pic>
      <p:pic>
        <p:nvPicPr>
          <p:cNvPr id="9" name="Slika 8">
            <a:extLst>
              <a:ext uri="{FF2B5EF4-FFF2-40B4-BE49-F238E27FC236}">
                <a16:creationId xmlns:a16="http://schemas.microsoft.com/office/drawing/2014/main" id="{1F95700A-7D44-5717-E479-4FDBE5F0760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7046"/>
          <a:stretch>
            <a:fillRect/>
          </a:stretch>
        </p:blipFill>
        <p:spPr>
          <a:xfrm>
            <a:off x="210842" y="5411702"/>
            <a:ext cx="914488" cy="879397"/>
          </a:xfrm>
          <a:prstGeom prst="rect">
            <a:avLst/>
          </a:prstGeom>
        </p:spPr>
      </p:pic>
      <p:sp>
        <p:nvSpPr>
          <p:cNvPr id="10" name="Pravokotnik 9">
            <a:extLst>
              <a:ext uri="{FF2B5EF4-FFF2-40B4-BE49-F238E27FC236}">
                <a16:creationId xmlns:a16="http://schemas.microsoft.com/office/drawing/2014/main" id="{185C5913-C4F2-296F-795E-547B27AD6A31}"/>
              </a:ext>
            </a:extLst>
          </p:cNvPr>
          <p:cNvSpPr/>
          <p:nvPr/>
        </p:nvSpPr>
        <p:spPr>
          <a:xfrm>
            <a:off x="6744188" y="3918082"/>
            <a:ext cx="2057443" cy="1134331"/>
          </a:xfrm>
          <a:prstGeom prst="rect">
            <a:avLst/>
          </a:prstGeom>
          <a:solidFill>
            <a:srgbClr val="D5E3C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600" dirty="0"/>
              <a:t>Standardni projekti: </a:t>
            </a:r>
            <a:br>
              <a:rPr lang="sl-SI" sz="1600" dirty="0"/>
            </a:br>
            <a:r>
              <a:rPr lang="sl-SI" sz="1600" b="1" dirty="0"/>
              <a:t>50.000 eur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600" dirty="0"/>
              <a:t>Mali projekti: </a:t>
            </a:r>
            <a:br>
              <a:rPr lang="sl-SI" sz="1600" dirty="0"/>
            </a:br>
            <a:r>
              <a:rPr lang="sl-SI" sz="1600" b="1" dirty="0"/>
              <a:t>30.000 eur</a:t>
            </a:r>
          </a:p>
        </p:txBody>
      </p:sp>
      <p:sp>
        <p:nvSpPr>
          <p:cNvPr id="11" name="Pravokotnik 10">
            <a:extLst>
              <a:ext uri="{FF2B5EF4-FFF2-40B4-BE49-F238E27FC236}">
                <a16:creationId xmlns:a16="http://schemas.microsoft.com/office/drawing/2014/main" id="{B0A8E511-D0AD-03CC-3BA4-4B433FEE01AE}"/>
              </a:ext>
            </a:extLst>
          </p:cNvPr>
          <p:cNvSpPr/>
          <p:nvPr/>
        </p:nvSpPr>
        <p:spPr>
          <a:xfrm>
            <a:off x="6784555" y="5537292"/>
            <a:ext cx="2057443" cy="1134331"/>
          </a:xfrm>
          <a:prstGeom prst="rect">
            <a:avLst/>
          </a:prstGeom>
          <a:solidFill>
            <a:srgbClr val="D5E3C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600" dirty="0"/>
              <a:t>Standardni projekti: </a:t>
            </a:r>
            <a:br>
              <a:rPr lang="sl-SI" sz="1600" dirty="0"/>
            </a:br>
            <a:r>
              <a:rPr lang="sl-SI" sz="1600" b="1" dirty="0"/>
              <a:t>50.000 eur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sz="1600" dirty="0"/>
              <a:t>Mali projekti: </a:t>
            </a:r>
            <a:br>
              <a:rPr lang="sl-SI" sz="1600" dirty="0"/>
            </a:br>
            <a:r>
              <a:rPr lang="sl-SI" sz="1600" b="1" dirty="0"/>
              <a:t>30.000 eur</a:t>
            </a:r>
          </a:p>
        </p:txBody>
      </p:sp>
      <p:sp>
        <p:nvSpPr>
          <p:cNvPr id="12" name="Elipsa 11">
            <a:extLst>
              <a:ext uri="{FF2B5EF4-FFF2-40B4-BE49-F238E27FC236}">
                <a16:creationId xmlns:a16="http://schemas.microsoft.com/office/drawing/2014/main" id="{45FB5350-7F08-ED03-0768-3FAE8DE9C7F2}"/>
              </a:ext>
            </a:extLst>
          </p:cNvPr>
          <p:cNvSpPr/>
          <p:nvPr/>
        </p:nvSpPr>
        <p:spPr>
          <a:xfrm>
            <a:off x="8636074" y="5099804"/>
            <a:ext cx="1013013" cy="942141"/>
          </a:xfrm>
          <a:prstGeom prst="ellipse">
            <a:avLst/>
          </a:prstGeom>
          <a:solidFill>
            <a:srgbClr val="497A28"/>
          </a:solidFill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l-SI" sz="1400" b="1" dirty="0"/>
              <a:t>15</a:t>
            </a:r>
            <a:r>
              <a:rPr lang="sl-SI" sz="1400" dirty="0"/>
              <a:t> projektov</a:t>
            </a:r>
          </a:p>
        </p:txBody>
      </p:sp>
    </p:spTree>
    <p:extLst>
      <p:ext uri="{BB962C8B-B14F-4D97-AF65-F5344CB8AC3E}">
        <p14:creationId xmlns:p14="http://schemas.microsoft.com/office/powerpoint/2010/main" val="2562136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theme/theme1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Pisarna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602</Words>
  <Application>Microsoft Office PowerPoint</Application>
  <PresentationFormat>Širokozaslonsko</PresentationFormat>
  <Paragraphs>77</Paragraphs>
  <Slides>2</Slides>
  <Notes>0</Notes>
  <HiddenSlides>0</HiddenSlides>
  <MMClips>0</MMClips>
  <ScaleCrop>false</ScaleCrop>
  <HeadingPairs>
    <vt:vector size="6" baseType="variant">
      <vt:variant>
        <vt:lpstr>Uporabljene pisave</vt:lpstr>
      </vt:variant>
      <vt:variant>
        <vt:i4>4</vt:i4>
      </vt:variant>
      <vt:variant>
        <vt:lpstr>Tema</vt:lpstr>
      </vt:variant>
      <vt:variant>
        <vt:i4>1</vt:i4>
      </vt:variant>
      <vt:variant>
        <vt:lpstr>Naslovi diapozitivov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Calibri Light</vt:lpstr>
      <vt:lpstr>Officeova tema</vt:lpstr>
      <vt:lpstr>PowerPointova predstavitev</vt:lpstr>
      <vt:lpstr>PowerPointova predstavitev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Urška Luks</dc:creator>
  <cp:lastModifiedBy>Urška Luks</cp:lastModifiedBy>
  <cp:revision>2</cp:revision>
  <dcterms:created xsi:type="dcterms:W3CDTF">2025-10-21T09:53:56Z</dcterms:created>
  <dcterms:modified xsi:type="dcterms:W3CDTF">2025-10-21T10:00:42Z</dcterms:modified>
</cp:coreProperties>
</file>