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18249" r:id="rId3"/>
    <p:sldId id="18276" r:id="rId4"/>
    <p:sldId id="18277" r:id="rId5"/>
    <p:sldId id="18250" r:id="rId6"/>
    <p:sldId id="18251" r:id="rId7"/>
    <p:sldId id="18247" r:id="rId8"/>
    <p:sldId id="258" r:id="rId9"/>
    <p:sldId id="18248" r:id="rId10"/>
    <p:sldId id="18259" r:id="rId11"/>
    <p:sldId id="259" r:id="rId12"/>
    <p:sldId id="262" r:id="rId13"/>
    <p:sldId id="260" r:id="rId14"/>
    <p:sldId id="261" r:id="rId15"/>
    <p:sldId id="18229" r:id="rId16"/>
    <p:sldId id="18230" r:id="rId17"/>
    <p:sldId id="263" r:id="rId18"/>
    <p:sldId id="18218" r:id="rId19"/>
    <p:sldId id="18231" r:id="rId20"/>
    <p:sldId id="18232" r:id="rId21"/>
    <p:sldId id="18220" r:id="rId22"/>
    <p:sldId id="18222" r:id="rId23"/>
    <p:sldId id="18221" r:id="rId24"/>
    <p:sldId id="18235" r:id="rId25"/>
    <p:sldId id="18225" r:id="rId26"/>
    <p:sldId id="18236" r:id="rId27"/>
    <p:sldId id="18241" r:id="rId28"/>
    <p:sldId id="18240" r:id="rId29"/>
    <p:sldId id="18242" r:id="rId30"/>
    <p:sldId id="18266" r:id="rId31"/>
    <p:sldId id="18256" r:id="rId32"/>
    <p:sldId id="18260" r:id="rId33"/>
    <p:sldId id="18252" r:id="rId34"/>
    <p:sldId id="18253" r:id="rId35"/>
    <p:sldId id="18254" r:id="rId36"/>
    <p:sldId id="18263" r:id="rId37"/>
    <p:sldId id="18264" r:id="rId38"/>
    <p:sldId id="18268" r:id="rId39"/>
    <p:sldId id="18280" r:id="rId40"/>
    <p:sldId id="18279" r:id="rId41"/>
    <p:sldId id="18267" r:id="rId42"/>
    <p:sldId id="18255" r:id="rId43"/>
    <p:sldId id="18262" r:id="rId44"/>
    <p:sldId id="18261" r:id="rId45"/>
    <p:sldId id="18238" r:id="rId46"/>
    <p:sldId id="18244" r:id="rId47"/>
    <p:sldId id="18275" r:id="rId48"/>
    <p:sldId id="18245" r:id="rId49"/>
    <p:sldId id="18246" r:id="rId50"/>
    <p:sldId id="18217" r:id="rId51"/>
    <p:sldId id="18270" r:id="rId52"/>
    <p:sldId id="18269" r:id="rId53"/>
    <p:sldId id="18233" r:id="rId54"/>
    <p:sldId id="18223" r:id="rId55"/>
    <p:sldId id="18271" r:id="rId56"/>
    <p:sldId id="18273" r:id="rId57"/>
    <p:sldId id="18272" r:id="rId58"/>
    <p:sldId id="18274" r:id="rId59"/>
    <p:sldId id="18226" r:id="rId60"/>
    <p:sldId id="18228" r:id="rId61"/>
    <p:sldId id="18227" r:id="rId62"/>
    <p:sldId id="18265" r:id="rId63"/>
    <p:sldId id="18243" r:id="rId64"/>
    <p:sldId id="18239" r:id="rId65"/>
    <p:sldId id="18257" r:id="rId66"/>
    <p:sldId id="18278" r:id="rId67"/>
    <p:sldId id="295" r:id="rId68"/>
  </p:sldIdLst>
  <p:sldSz cx="12192000" cy="6858000"/>
  <p:notesSz cx="6799263" cy="9929813"/>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66632F-CBCF-5717-912C-C5B5E1535D68}" name="Urška Luks" initials="UL" userId="Urška Luks" providerId="None"/>
  <p188:author id="{ED5C61B3-493E-7A4E-9909-9E532F61551C}" name="Branka" initials="B" userId="Branka" providerId="None"/>
  <p188:author id="{B21C58E4-452F-3428-92B4-F5FEB9D3D400}" name="Bojana Lukan" initials="BL" userId="5d093449269aeaa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660"/>
  </p:normalViewPr>
  <p:slideViewPr>
    <p:cSldViewPr snapToGrid="0">
      <p:cViewPr varScale="1">
        <p:scale>
          <a:sx n="96" d="100"/>
          <a:sy n="96" d="100"/>
        </p:scale>
        <p:origin x="114" y="19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8/10/relationships/authors" Targe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4D57776C-8EC0-4825-9173-B04F78396972}" type="datetimeFigureOut">
              <a:rPr lang="sl-SI" smtClean="0"/>
              <a:t>14. 04. 2026</a:t>
            </a:fld>
            <a:endParaRPr lang="sl-SI"/>
          </a:p>
        </p:txBody>
      </p:sp>
      <p:sp>
        <p:nvSpPr>
          <p:cNvPr id="4" name="Označba mesta stranske slike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BAF08E6D-A9B7-490B-B94B-D523AA4C45EF}" type="slidenum">
              <a:rPr lang="sl-SI" smtClean="0"/>
              <a:t>‹#›</a:t>
            </a:fld>
            <a:endParaRPr lang="sl-SI"/>
          </a:p>
        </p:txBody>
      </p:sp>
    </p:spTree>
    <p:extLst>
      <p:ext uri="{BB962C8B-B14F-4D97-AF65-F5344CB8AC3E}">
        <p14:creationId xmlns:p14="http://schemas.microsoft.com/office/powerpoint/2010/main" val="3737833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sl-SI"/>
          </a:p>
        </p:txBody>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txBody>
          <a:bodyPr/>
          <a:lstStyle/>
          <a:p>
            <a:endParaRPr lang="sl-SI"/>
          </a:p>
        </p:txBody>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BAF08E6D-A9B7-490B-B94B-D523AA4C45EF}" type="slidenum">
              <a:rPr lang="sl-SI" smtClean="0"/>
              <a:t>16</a:t>
            </a:fld>
            <a:endParaRPr lang="sl-SI"/>
          </a:p>
        </p:txBody>
      </p:sp>
    </p:spTree>
    <p:extLst>
      <p:ext uri="{BB962C8B-B14F-4D97-AF65-F5344CB8AC3E}">
        <p14:creationId xmlns:p14="http://schemas.microsoft.com/office/powerpoint/2010/main" val="2943616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8A5B8-C95F-7A59-8D3C-38331F22624A}"/>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6781024B-19D6-7769-FC6D-EE9B01AB2F09}"/>
              </a:ext>
            </a:extLst>
          </p:cNvPr>
          <p:cNvSpPr>
            <a:spLocks noGrp="1" noRot="1" noChangeAspect="1"/>
          </p:cNvSpPr>
          <p:nvPr>
            <p:ph type="sldImg"/>
          </p:nvPr>
        </p:nvSpPr>
        <p:spPr/>
        <p:txBody>
          <a:bodyPr/>
          <a:lstStyle/>
          <a:p>
            <a:endParaRPr lang="sl-SI"/>
          </a:p>
        </p:txBody>
      </p:sp>
      <p:sp>
        <p:nvSpPr>
          <p:cNvPr id="3" name="Označba mesta opomb 2">
            <a:extLst>
              <a:ext uri="{FF2B5EF4-FFF2-40B4-BE49-F238E27FC236}">
                <a16:creationId xmlns:a16="http://schemas.microsoft.com/office/drawing/2014/main" id="{710B9240-E4C7-AD3F-17C4-008EF254DB16}"/>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7D05BD16-79EE-E1A8-E33E-125BE2738AEB}"/>
              </a:ext>
            </a:extLst>
          </p:cNvPr>
          <p:cNvSpPr>
            <a:spLocks noGrp="1"/>
          </p:cNvSpPr>
          <p:nvPr>
            <p:ph type="sldNum" sz="quarter" idx="5"/>
          </p:nvPr>
        </p:nvSpPr>
        <p:spPr/>
        <p:txBody>
          <a:bodyPr/>
          <a:lstStyle/>
          <a:p>
            <a:fld id="{BAF08E6D-A9B7-490B-B94B-D523AA4C45EF}" type="slidenum">
              <a:rPr lang="sl-SI" smtClean="0"/>
              <a:t>33</a:t>
            </a:fld>
            <a:endParaRPr lang="sl-SI"/>
          </a:p>
        </p:txBody>
      </p:sp>
    </p:spTree>
    <p:extLst>
      <p:ext uri="{BB962C8B-B14F-4D97-AF65-F5344CB8AC3E}">
        <p14:creationId xmlns:p14="http://schemas.microsoft.com/office/powerpoint/2010/main" val="1231090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A28BFC-42C5-B251-7D1C-94D55025D9E6}"/>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7322A118-0598-6573-BEE6-C39B39CF80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4712AC7D-29BF-9F64-81A0-28C6837CC360}"/>
              </a:ext>
            </a:extLst>
          </p:cNvPr>
          <p:cNvSpPr>
            <a:spLocks noGrp="1"/>
          </p:cNvSpPr>
          <p:nvPr>
            <p:ph type="dt" sz="half" idx="10"/>
          </p:nvPr>
        </p:nvSpPr>
        <p:spPr/>
        <p:txBody>
          <a:bodyPr/>
          <a:lstStyle/>
          <a:p>
            <a:fld id="{DD0B2624-29A3-425B-9E06-81A972D3ED3D}" type="datetime1">
              <a:rPr lang="sl-SI" smtClean="0"/>
              <a:t>14. 04. 2026</a:t>
            </a:fld>
            <a:endParaRPr lang="sl-SI"/>
          </a:p>
        </p:txBody>
      </p:sp>
      <p:sp>
        <p:nvSpPr>
          <p:cNvPr id="5" name="Označba mesta noge 4">
            <a:extLst>
              <a:ext uri="{FF2B5EF4-FFF2-40B4-BE49-F238E27FC236}">
                <a16:creationId xmlns:a16="http://schemas.microsoft.com/office/drawing/2014/main" id="{203B3A5A-B55B-A68C-4874-325D2A8050C7}"/>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79248B63-D8E1-7D8B-D44F-5EFD1E25CCCF}"/>
              </a:ext>
            </a:extLst>
          </p:cNvPr>
          <p:cNvSpPr>
            <a:spLocks noGrp="1"/>
          </p:cNvSpPr>
          <p:nvPr>
            <p:ph type="sldNum" sz="quarter" idx="12"/>
          </p:nvPr>
        </p:nvSpPr>
        <p:spPr/>
        <p:txBody>
          <a:bodyPr/>
          <a:lstStyle/>
          <a:p>
            <a:fld id="{DB0541E2-7EB7-469F-924A-AAEADCA667B4}" type="slidenum">
              <a:rPr lang="sl-SI" smtClean="0"/>
              <a:t>‹#›</a:t>
            </a:fld>
            <a:endParaRPr lang="sl-SI"/>
          </a:p>
        </p:txBody>
      </p:sp>
    </p:spTree>
    <p:extLst>
      <p:ext uri="{BB962C8B-B14F-4D97-AF65-F5344CB8AC3E}">
        <p14:creationId xmlns:p14="http://schemas.microsoft.com/office/powerpoint/2010/main" val="4091028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52760FE-A040-8A12-471B-803ADDD0205B}"/>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D3FD6ADD-B12D-B6C7-599C-93F568527704}"/>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EC8A4D71-5BE8-CA0D-59D8-BD06DD291046}"/>
              </a:ext>
            </a:extLst>
          </p:cNvPr>
          <p:cNvSpPr>
            <a:spLocks noGrp="1"/>
          </p:cNvSpPr>
          <p:nvPr>
            <p:ph type="dt" sz="half" idx="10"/>
          </p:nvPr>
        </p:nvSpPr>
        <p:spPr/>
        <p:txBody>
          <a:bodyPr/>
          <a:lstStyle/>
          <a:p>
            <a:fld id="{F8133CBD-C0AA-4C3B-9C5B-FD9DE2301C82}" type="datetime1">
              <a:rPr lang="sl-SI" smtClean="0"/>
              <a:t>14. 04. 2026</a:t>
            </a:fld>
            <a:endParaRPr lang="sl-SI"/>
          </a:p>
        </p:txBody>
      </p:sp>
      <p:sp>
        <p:nvSpPr>
          <p:cNvPr id="5" name="Označba mesta noge 4">
            <a:extLst>
              <a:ext uri="{FF2B5EF4-FFF2-40B4-BE49-F238E27FC236}">
                <a16:creationId xmlns:a16="http://schemas.microsoft.com/office/drawing/2014/main" id="{F603F494-4175-2B83-1655-CE89AB148889}"/>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82156C2F-F3D2-8EC1-5B09-8CF276F1EA73}"/>
              </a:ext>
            </a:extLst>
          </p:cNvPr>
          <p:cNvSpPr>
            <a:spLocks noGrp="1"/>
          </p:cNvSpPr>
          <p:nvPr>
            <p:ph type="sldNum" sz="quarter" idx="12"/>
          </p:nvPr>
        </p:nvSpPr>
        <p:spPr/>
        <p:txBody>
          <a:bodyPr/>
          <a:lstStyle/>
          <a:p>
            <a:fld id="{DB0541E2-7EB7-469F-924A-AAEADCA667B4}" type="slidenum">
              <a:rPr lang="sl-SI" smtClean="0"/>
              <a:t>‹#›</a:t>
            </a:fld>
            <a:endParaRPr lang="sl-SI"/>
          </a:p>
        </p:txBody>
      </p:sp>
    </p:spTree>
    <p:extLst>
      <p:ext uri="{BB962C8B-B14F-4D97-AF65-F5344CB8AC3E}">
        <p14:creationId xmlns:p14="http://schemas.microsoft.com/office/powerpoint/2010/main" val="263201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C064584A-A962-92E9-0EB7-76A761A70657}"/>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FE05BE3C-DBCE-DDF1-B833-9A474AF90470}"/>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895A117E-C5FC-CE01-283E-2947E40057FA}"/>
              </a:ext>
            </a:extLst>
          </p:cNvPr>
          <p:cNvSpPr>
            <a:spLocks noGrp="1"/>
          </p:cNvSpPr>
          <p:nvPr>
            <p:ph type="dt" sz="half" idx="10"/>
          </p:nvPr>
        </p:nvSpPr>
        <p:spPr/>
        <p:txBody>
          <a:bodyPr/>
          <a:lstStyle/>
          <a:p>
            <a:fld id="{58367011-1E90-490E-86E9-126FEC3E1335}" type="datetime1">
              <a:rPr lang="sl-SI" smtClean="0"/>
              <a:t>14. 04. 2026</a:t>
            </a:fld>
            <a:endParaRPr lang="sl-SI"/>
          </a:p>
        </p:txBody>
      </p:sp>
      <p:sp>
        <p:nvSpPr>
          <p:cNvPr id="5" name="Označba mesta noge 4">
            <a:extLst>
              <a:ext uri="{FF2B5EF4-FFF2-40B4-BE49-F238E27FC236}">
                <a16:creationId xmlns:a16="http://schemas.microsoft.com/office/drawing/2014/main" id="{58400A0A-41E5-E96C-BD61-63B4B61570FE}"/>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145E5EA4-7B08-CA00-6246-110523F09EE0}"/>
              </a:ext>
            </a:extLst>
          </p:cNvPr>
          <p:cNvSpPr>
            <a:spLocks noGrp="1"/>
          </p:cNvSpPr>
          <p:nvPr>
            <p:ph type="sldNum" sz="quarter" idx="12"/>
          </p:nvPr>
        </p:nvSpPr>
        <p:spPr/>
        <p:txBody>
          <a:bodyPr/>
          <a:lstStyle/>
          <a:p>
            <a:fld id="{DB0541E2-7EB7-469F-924A-AAEADCA667B4}" type="slidenum">
              <a:rPr lang="sl-SI" smtClean="0"/>
              <a:t>‹#›</a:t>
            </a:fld>
            <a:endParaRPr lang="sl-SI"/>
          </a:p>
        </p:txBody>
      </p:sp>
    </p:spTree>
    <p:extLst>
      <p:ext uri="{BB962C8B-B14F-4D97-AF65-F5344CB8AC3E}">
        <p14:creationId xmlns:p14="http://schemas.microsoft.com/office/powerpoint/2010/main" val="3147965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1 1">
  <p:cSld name="Title slide 1 1">
    <p:bg>
      <p:bgPr>
        <a:solidFill>
          <a:srgbClr val="B0D03B"/>
        </a:solidFill>
        <a:effectLst/>
      </p:bgPr>
    </p:bg>
    <p:spTree>
      <p:nvGrpSpPr>
        <p:cNvPr id="1" name="Shape 21"/>
        <p:cNvGrpSpPr/>
        <p:nvPr/>
      </p:nvGrpSpPr>
      <p:grpSpPr>
        <a:xfrm>
          <a:off x="0" y="0"/>
          <a:ext cx="0" cy="0"/>
          <a:chOff x="0" y="0"/>
          <a:chExt cx="0" cy="0"/>
        </a:xfrm>
      </p:grpSpPr>
      <p:sp>
        <p:nvSpPr>
          <p:cNvPr id="22" name="Google Shape;22;p4"/>
          <p:cNvSpPr txBox="1">
            <a:spLocks noGrp="1"/>
          </p:cNvSpPr>
          <p:nvPr>
            <p:ph type="ctrTitle"/>
          </p:nvPr>
        </p:nvSpPr>
        <p:spPr>
          <a:xfrm>
            <a:off x="769833" y="1315767"/>
            <a:ext cx="10320000" cy="2736800"/>
          </a:xfrm>
          <a:prstGeom prst="rect">
            <a:avLst/>
          </a:prstGeom>
        </p:spPr>
        <p:txBody>
          <a:bodyPr spcFirstLastPara="1" wrap="square" lIns="0" tIns="91425" rIns="91425" bIns="91425" anchor="b" anchorCtr="0">
            <a:normAutofit/>
          </a:bodyPr>
          <a:lstStyle>
            <a:lvl1pPr lvl="0">
              <a:spcBef>
                <a:spcPts val="0"/>
              </a:spcBef>
              <a:spcAft>
                <a:spcPts val="0"/>
              </a:spcAft>
              <a:buClr>
                <a:schemeClr val="lt1"/>
              </a:buClr>
              <a:buSzPts val="5200"/>
              <a:buNone/>
              <a:defRPr sz="6933">
                <a:solidFill>
                  <a:schemeClr val="lt1"/>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23" name="Google Shape;23;p4"/>
          <p:cNvSpPr txBox="1">
            <a:spLocks noGrp="1"/>
          </p:cNvSpPr>
          <p:nvPr>
            <p:ph type="subTitle" idx="1"/>
          </p:nvPr>
        </p:nvSpPr>
        <p:spPr>
          <a:xfrm>
            <a:off x="808000" y="4424833"/>
            <a:ext cx="9960800" cy="1056800"/>
          </a:xfrm>
          <a:prstGeom prst="rect">
            <a:avLst/>
          </a:prstGeom>
        </p:spPr>
        <p:txBody>
          <a:bodyPr spcFirstLastPara="1" wrap="square" lIns="0" tIns="91425" rIns="91425" bIns="91425" anchor="t" anchorCtr="0">
            <a:normAutofit/>
          </a:bodyPr>
          <a:lstStyle>
            <a:lvl1pPr lvl="0">
              <a:lnSpc>
                <a:spcPct val="100000"/>
              </a:lnSpc>
              <a:spcBef>
                <a:spcPts val="0"/>
              </a:spcBef>
              <a:spcAft>
                <a:spcPts val="0"/>
              </a:spcAft>
              <a:buClr>
                <a:schemeClr val="lt1"/>
              </a:buClr>
              <a:buSzPts val="2800"/>
              <a:buNone/>
              <a:defRPr sz="3733">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24" name="Google Shape;24;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pic>
        <p:nvPicPr>
          <p:cNvPr id="25" name="Google Shape;25;p4" title="logotipi_zgoraj.png"/>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69833" y="550501"/>
            <a:ext cx="10867200" cy="408567"/>
          </a:xfrm>
          <a:prstGeom prst="rect">
            <a:avLst/>
          </a:prstGeom>
          <a:noFill/>
          <a:ln>
            <a:noFill/>
          </a:ln>
        </p:spPr>
      </p:pic>
      <p:pic>
        <p:nvPicPr>
          <p:cNvPr id="26" name="Google Shape;26;p4" title="logotipi_spodaj.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07984" y="5767568"/>
            <a:ext cx="10790899" cy="584867"/>
          </a:xfrm>
          <a:prstGeom prst="rect">
            <a:avLst/>
          </a:prstGeom>
          <a:noFill/>
          <a:ln>
            <a:noFill/>
          </a:ln>
        </p:spPr>
      </p:pic>
    </p:spTree>
    <p:extLst>
      <p:ext uri="{BB962C8B-B14F-4D97-AF65-F5344CB8AC3E}">
        <p14:creationId xmlns:p14="http://schemas.microsoft.com/office/powerpoint/2010/main" val="4104526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EB8AB80-653F-03A1-56E6-CD63BAE974F6}"/>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46E6DA48-8151-3351-1451-EB67A7001958}"/>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B92BB207-0CC2-058A-CBB8-6594EA356A25}"/>
              </a:ext>
            </a:extLst>
          </p:cNvPr>
          <p:cNvSpPr>
            <a:spLocks noGrp="1"/>
          </p:cNvSpPr>
          <p:nvPr>
            <p:ph type="dt" sz="half" idx="10"/>
          </p:nvPr>
        </p:nvSpPr>
        <p:spPr/>
        <p:txBody>
          <a:bodyPr/>
          <a:lstStyle/>
          <a:p>
            <a:fld id="{E6136348-A3ED-4F3E-B789-3A83E0E2651A}" type="datetime1">
              <a:rPr lang="sl-SI" smtClean="0"/>
              <a:t>14. 04. 2026</a:t>
            </a:fld>
            <a:endParaRPr lang="sl-SI"/>
          </a:p>
        </p:txBody>
      </p:sp>
      <p:sp>
        <p:nvSpPr>
          <p:cNvPr id="5" name="Označba mesta noge 4">
            <a:extLst>
              <a:ext uri="{FF2B5EF4-FFF2-40B4-BE49-F238E27FC236}">
                <a16:creationId xmlns:a16="http://schemas.microsoft.com/office/drawing/2014/main" id="{8F036513-E0F0-4F00-7890-40F95E90B73C}"/>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6C390B97-5772-C340-5E7A-84F1B43E2A29}"/>
              </a:ext>
            </a:extLst>
          </p:cNvPr>
          <p:cNvSpPr>
            <a:spLocks noGrp="1"/>
          </p:cNvSpPr>
          <p:nvPr>
            <p:ph type="sldNum" sz="quarter" idx="12"/>
          </p:nvPr>
        </p:nvSpPr>
        <p:spPr/>
        <p:txBody>
          <a:bodyPr/>
          <a:lstStyle/>
          <a:p>
            <a:fld id="{DB0541E2-7EB7-469F-924A-AAEADCA667B4}" type="slidenum">
              <a:rPr lang="sl-SI" smtClean="0"/>
              <a:t>‹#›</a:t>
            </a:fld>
            <a:endParaRPr lang="sl-SI"/>
          </a:p>
        </p:txBody>
      </p:sp>
    </p:spTree>
    <p:extLst>
      <p:ext uri="{BB962C8B-B14F-4D97-AF65-F5344CB8AC3E}">
        <p14:creationId xmlns:p14="http://schemas.microsoft.com/office/powerpoint/2010/main" val="3617104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2869096-A64D-B4D5-0224-60618971D200}"/>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8605BA3F-88C7-28A1-1790-8B0759C569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DDC8D3BE-7731-42C9-AB19-333C9550CDDD}"/>
              </a:ext>
            </a:extLst>
          </p:cNvPr>
          <p:cNvSpPr>
            <a:spLocks noGrp="1"/>
          </p:cNvSpPr>
          <p:nvPr>
            <p:ph type="dt" sz="half" idx="10"/>
          </p:nvPr>
        </p:nvSpPr>
        <p:spPr/>
        <p:txBody>
          <a:bodyPr/>
          <a:lstStyle/>
          <a:p>
            <a:fld id="{CFF6FE9E-C3AC-4779-AE81-6CD83A94865C}" type="datetime1">
              <a:rPr lang="sl-SI" smtClean="0"/>
              <a:t>14. 04. 2026</a:t>
            </a:fld>
            <a:endParaRPr lang="sl-SI"/>
          </a:p>
        </p:txBody>
      </p:sp>
      <p:sp>
        <p:nvSpPr>
          <p:cNvPr id="5" name="Označba mesta noge 4">
            <a:extLst>
              <a:ext uri="{FF2B5EF4-FFF2-40B4-BE49-F238E27FC236}">
                <a16:creationId xmlns:a16="http://schemas.microsoft.com/office/drawing/2014/main" id="{E91D6E02-CE35-0A33-320A-D9A2317BB0C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F6CF9489-0C33-88A4-9C3E-1CFDF3B09DAD}"/>
              </a:ext>
            </a:extLst>
          </p:cNvPr>
          <p:cNvSpPr>
            <a:spLocks noGrp="1"/>
          </p:cNvSpPr>
          <p:nvPr>
            <p:ph type="sldNum" sz="quarter" idx="12"/>
          </p:nvPr>
        </p:nvSpPr>
        <p:spPr/>
        <p:txBody>
          <a:bodyPr/>
          <a:lstStyle/>
          <a:p>
            <a:fld id="{DB0541E2-7EB7-469F-924A-AAEADCA667B4}" type="slidenum">
              <a:rPr lang="sl-SI" smtClean="0"/>
              <a:t>‹#›</a:t>
            </a:fld>
            <a:endParaRPr lang="sl-SI"/>
          </a:p>
        </p:txBody>
      </p:sp>
    </p:spTree>
    <p:extLst>
      <p:ext uri="{BB962C8B-B14F-4D97-AF65-F5344CB8AC3E}">
        <p14:creationId xmlns:p14="http://schemas.microsoft.com/office/powerpoint/2010/main" val="1960878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3383086-87CC-251F-5053-6DC984896356}"/>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C8073D7E-6289-6CE3-269B-123DA21032ED}"/>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A18AFEE8-E5F5-6578-7300-DE469B459FC8}"/>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3623F8C3-D2AB-DC67-270F-DE3FFF90C979}"/>
              </a:ext>
            </a:extLst>
          </p:cNvPr>
          <p:cNvSpPr>
            <a:spLocks noGrp="1"/>
          </p:cNvSpPr>
          <p:nvPr>
            <p:ph type="dt" sz="half" idx="10"/>
          </p:nvPr>
        </p:nvSpPr>
        <p:spPr/>
        <p:txBody>
          <a:bodyPr/>
          <a:lstStyle/>
          <a:p>
            <a:fld id="{FF992D3A-6049-44E8-9070-7DC9A3D707E7}" type="datetime1">
              <a:rPr lang="sl-SI" smtClean="0"/>
              <a:t>14. 04. 2026</a:t>
            </a:fld>
            <a:endParaRPr lang="sl-SI"/>
          </a:p>
        </p:txBody>
      </p:sp>
      <p:sp>
        <p:nvSpPr>
          <p:cNvPr id="6" name="Označba mesta noge 5">
            <a:extLst>
              <a:ext uri="{FF2B5EF4-FFF2-40B4-BE49-F238E27FC236}">
                <a16:creationId xmlns:a16="http://schemas.microsoft.com/office/drawing/2014/main" id="{A14A5B09-DAC3-E693-58C3-3218F45AFB31}"/>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06849332-88D5-BCED-A9E8-5741256E06B4}"/>
              </a:ext>
            </a:extLst>
          </p:cNvPr>
          <p:cNvSpPr>
            <a:spLocks noGrp="1"/>
          </p:cNvSpPr>
          <p:nvPr>
            <p:ph type="sldNum" sz="quarter" idx="12"/>
          </p:nvPr>
        </p:nvSpPr>
        <p:spPr/>
        <p:txBody>
          <a:bodyPr/>
          <a:lstStyle/>
          <a:p>
            <a:fld id="{DB0541E2-7EB7-469F-924A-AAEADCA667B4}" type="slidenum">
              <a:rPr lang="sl-SI" smtClean="0"/>
              <a:t>‹#›</a:t>
            </a:fld>
            <a:endParaRPr lang="sl-SI"/>
          </a:p>
        </p:txBody>
      </p:sp>
    </p:spTree>
    <p:extLst>
      <p:ext uri="{BB962C8B-B14F-4D97-AF65-F5344CB8AC3E}">
        <p14:creationId xmlns:p14="http://schemas.microsoft.com/office/powerpoint/2010/main" val="3269079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E6A61B3-4633-21AD-2B1C-4BC56403AE42}"/>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46B76ADD-6534-EF7A-FE2A-7E24DA124F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703427DB-D146-5E60-3701-F353FACEB399}"/>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61C186FA-7A55-AF4C-AD2F-B6189CD9B4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C7097C21-2FF9-310A-E7EA-2F326DD49EBF}"/>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6CB15A93-7171-6BCE-5374-C81076BA1433}"/>
              </a:ext>
            </a:extLst>
          </p:cNvPr>
          <p:cNvSpPr>
            <a:spLocks noGrp="1"/>
          </p:cNvSpPr>
          <p:nvPr>
            <p:ph type="dt" sz="half" idx="10"/>
          </p:nvPr>
        </p:nvSpPr>
        <p:spPr/>
        <p:txBody>
          <a:bodyPr/>
          <a:lstStyle/>
          <a:p>
            <a:fld id="{57ABCD6D-714A-4DAE-BFFE-E08CB23C99AB}" type="datetime1">
              <a:rPr lang="sl-SI" smtClean="0"/>
              <a:t>14. 04. 2026</a:t>
            </a:fld>
            <a:endParaRPr lang="sl-SI"/>
          </a:p>
        </p:txBody>
      </p:sp>
      <p:sp>
        <p:nvSpPr>
          <p:cNvPr id="8" name="Označba mesta noge 7">
            <a:extLst>
              <a:ext uri="{FF2B5EF4-FFF2-40B4-BE49-F238E27FC236}">
                <a16:creationId xmlns:a16="http://schemas.microsoft.com/office/drawing/2014/main" id="{446854AB-4404-FF89-E6D3-E3879C64202C}"/>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3202987E-95BB-6DDB-2B8B-2AEE94C7B6B8}"/>
              </a:ext>
            </a:extLst>
          </p:cNvPr>
          <p:cNvSpPr>
            <a:spLocks noGrp="1"/>
          </p:cNvSpPr>
          <p:nvPr>
            <p:ph type="sldNum" sz="quarter" idx="12"/>
          </p:nvPr>
        </p:nvSpPr>
        <p:spPr/>
        <p:txBody>
          <a:bodyPr/>
          <a:lstStyle/>
          <a:p>
            <a:fld id="{DB0541E2-7EB7-469F-924A-AAEADCA667B4}" type="slidenum">
              <a:rPr lang="sl-SI" smtClean="0"/>
              <a:t>‹#›</a:t>
            </a:fld>
            <a:endParaRPr lang="sl-SI"/>
          </a:p>
        </p:txBody>
      </p:sp>
    </p:spTree>
    <p:extLst>
      <p:ext uri="{BB962C8B-B14F-4D97-AF65-F5344CB8AC3E}">
        <p14:creationId xmlns:p14="http://schemas.microsoft.com/office/powerpoint/2010/main" val="3891454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0DFA9CB-6725-58CB-3970-56D4E5750F37}"/>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3EEFB039-F29C-8746-907D-DFCA3A2BC818}"/>
              </a:ext>
            </a:extLst>
          </p:cNvPr>
          <p:cNvSpPr>
            <a:spLocks noGrp="1"/>
          </p:cNvSpPr>
          <p:nvPr>
            <p:ph type="dt" sz="half" idx="10"/>
          </p:nvPr>
        </p:nvSpPr>
        <p:spPr/>
        <p:txBody>
          <a:bodyPr/>
          <a:lstStyle/>
          <a:p>
            <a:fld id="{1DA74BE7-5C29-45C1-9E5F-EB31EDC47AB7}" type="datetime1">
              <a:rPr lang="sl-SI" smtClean="0"/>
              <a:t>14. 04. 2026</a:t>
            </a:fld>
            <a:endParaRPr lang="sl-SI"/>
          </a:p>
        </p:txBody>
      </p:sp>
      <p:sp>
        <p:nvSpPr>
          <p:cNvPr id="4" name="Označba mesta noge 3">
            <a:extLst>
              <a:ext uri="{FF2B5EF4-FFF2-40B4-BE49-F238E27FC236}">
                <a16:creationId xmlns:a16="http://schemas.microsoft.com/office/drawing/2014/main" id="{34DDEC1E-1DE8-0016-AC8E-4F9CF7EC4385}"/>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E2D7696E-D960-DA3D-52F1-E48A845A30A1}"/>
              </a:ext>
            </a:extLst>
          </p:cNvPr>
          <p:cNvSpPr>
            <a:spLocks noGrp="1"/>
          </p:cNvSpPr>
          <p:nvPr>
            <p:ph type="sldNum" sz="quarter" idx="12"/>
          </p:nvPr>
        </p:nvSpPr>
        <p:spPr/>
        <p:txBody>
          <a:bodyPr/>
          <a:lstStyle/>
          <a:p>
            <a:fld id="{DB0541E2-7EB7-469F-924A-AAEADCA667B4}" type="slidenum">
              <a:rPr lang="sl-SI" smtClean="0"/>
              <a:t>‹#›</a:t>
            </a:fld>
            <a:endParaRPr lang="sl-SI"/>
          </a:p>
        </p:txBody>
      </p:sp>
    </p:spTree>
    <p:extLst>
      <p:ext uri="{BB962C8B-B14F-4D97-AF65-F5344CB8AC3E}">
        <p14:creationId xmlns:p14="http://schemas.microsoft.com/office/powerpoint/2010/main" val="1135461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5ED9B60B-C287-6E50-E8FA-898A6ACDA502}"/>
              </a:ext>
            </a:extLst>
          </p:cNvPr>
          <p:cNvSpPr>
            <a:spLocks noGrp="1"/>
          </p:cNvSpPr>
          <p:nvPr>
            <p:ph type="dt" sz="half" idx="10"/>
          </p:nvPr>
        </p:nvSpPr>
        <p:spPr/>
        <p:txBody>
          <a:bodyPr/>
          <a:lstStyle/>
          <a:p>
            <a:fld id="{E0D02345-FE95-4EA9-A599-40E3834C39FB}" type="datetime1">
              <a:rPr lang="sl-SI" smtClean="0"/>
              <a:t>14. 04. 2026</a:t>
            </a:fld>
            <a:endParaRPr lang="sl-SI"/>
          </a:p>
        </p:txBody>
      </p:sp>
      <p:sp>
        <p:nvSpPr>
          <p:cNvPr id="3" name="Označba mesta noge 2">
            <a:extLst>
              <a:ext uri="{FF2B5EF4-FFF2-40B4-BE49-F238E27FC236}">
                <a16:creationId xmlns:a16="http://schemas.microsoft.com/office/drawing/2014/main" id="{3FC470B9-D75B-F301-539B-DD15E0413A01}"/>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65DE6D45-B67B-DF88-E60F-A7F657CB2E1E}"/>
              </a:ext>
            </a:extLst>
          </p:cNvPr>
          <p:cNvSpPr>
            <a:spLocks noGrp="1"/>
          </p:cNvSpPr>
          <p:nvPr>
            <p:ph type="sldNum" sz="quarter" idx="12"/>
          </p:nvPr>
        </p:nvSpPr>
        <p:spPr/>
        <p:txBody>
          <a:bodyPr/>
          <a:lstStyle/>
          <a:p>
            <a:fld id="{DB0541E2-7EB7-469F-924A-AAEADCA667B4}" type="slidenum">
              <a:rPr lang="sl-SI" smtClean="0"/>
              <a:t>‹#›</a:t>
            </a:fld>
            <a:endParaRPr lang="sl-SI"/>
          </a:p>
        </p:txBody>
      </p:sp>
    </p:spTree>
    <p:extLst>
      <p:ext uri="{BB962C8B-B14F-4D97-AF65-F5344CB8AC3E}">
        <p14:creationId xmlns:p14="http://schemas.microsoft.com/office/powerpoint/2010/main" val="2850583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9F3A0E7-0398-B209-0291-BC91B1914677}"/>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934CFE01-C66D-A06E-F9B4-49B620D064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696CECAD-BB71-B349-ECDD-33AA0D515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5212EF84-23C3-9683-1A39-06BA43F438E1}"/>
              </a:ext>
            </a:extLst>
          </p:cNvPr>
          <p:cNvSpPr>
            <a:spLocks noGrp="1"/>
          </p:cNvSpPr>
          <p:nvPr>
            <p:ph type="dt" sz="half" idx="10"/>
          </p:nvPr>
        </p:nvSpPr>
        <p:spPr/>
        <p:txBody>
          <a:bodyPr/>
          <a:lstStyle/>
          <a:p>
            <a:fld id="{2E80067F-0D72-4149-BE3B-F4DF6BE0C8D2}" type="datetime1">
              <a:rPr lang="sl-SI" smtClean="0"/>
              <a:t>14. 04. 2026</a:t>
            </a:fld>
            <a:endParaRPr lang="sl-SI"/>
          </a:p>
        </p:txBody>
      </p:sp>
      <p:sp>
        <p:nvSpPr>
          <p:cNvPr id="6" name="Označba mesta noge 5">
            <a:extLst>
              <a:ext uri="{FF2B5EF4-FFF2-40B4-BE49-F238E27FC236}">
                <a16:creationId xmlns:a16="http://schemas.microsoft.com/office/drawing/2014/main" id="{D13B13A1-7CFC-C50E-D52D-B3975316E814}"/>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E2B6A606-79CA-0675-DF6F-E9F72B401CCA}"/>
              </a:ext>
            </a:extLst>
          </p:cNvPr>
          <p:cNvSpPr>
            <a:spLocks noGrp="1"/>
          </p:cNvSpPr>
          <p:nvPr>
            <p:ph type="sldNum" sz="quarter" idx="12"/>
          </p:nvPr>
        </p:nvSpPr>
        <p:spPr/>
        <p:txBody>
          <a:bodyPr/>
          <a:lstStyle/>
          <a:p>
            <a:fld id="{DB0541E2-7EB7-469F-924A-AAEADCA667B4}" type="slidenum">
              <a:rPr lang="sl-SI" smtClean="0"/>
              <a:t>‹#›</a:t>
            </a:fld>
            <a:endParaRPr lang="sl-SI"/>
          </a:p>
        </p:txBody>
      </p:sp>
    </p:spTree>
    <p:extLst>
      <p:ext uri="{BB962C8B-B14F-4D97-AF65-F5344CB8AC3E}">
        <p14:creationId xmlns:p14="http://schemas.microsoft.com/office/powerpoint/2010/main" val="41392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EA4A5FC-FC64-FAB5-8771-761EBE59B566}"/>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EE07301E-A544-3288-42D0-6C6E8CF129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C41D8363-DD01-95B4-6D6F-4C94B408FC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61D843B3-C7D6-D549-2DDC-85392605088A}"/>
              </a:ext>
            </a:extLst>
          </p:cNvPr>
          <p:cNvSpPr>
            <a:spLocks noGrp="1"/>
          </p:cNvSpPr>
          <p:nvPr>
            <p:ph type="dt" sz="half" idx="10"/>
          </p:nvPr>
        </p:nvSpPr>
        <p:spPr/>
        <p:txBody>
          <a:bodyPr/>
          <a:lstStyle/>
          <a:p>
            <a:fld id="{3BD663A4-63DD-42BF-A834-1E1E22E7539F}" type="datetime1">
              <a:rPr lang="sl-SI" smtClean="0"/>
              <a:t>14. 04. 2026</a:t>
            </a:fld>
            <a:endParaRPr lang="sl-SI"/>
          </a:p>
        </p:txBody>
      </p:sp>
      <p:sp>
        <p:nvSpPr>
          <p:cNvPr id="6" name="Označba mesta noge 5">
            <a:extLst>
              <a:ext uri="{FF2B5EF4-FFF2-40B4-BE49-F238E27FC236}">
                <a16:creationId xmlns:a16="http://schemas.microsoft.com/office/drawing/2014/main" id="{EF24678A-FC2F-360C-33E3-5308BE170D8D}"/>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AB08AC4E-6369-4885-4F59-204A994E5EC2}"/>
              </a:ext>
            </a:extLst>
          </p:cNvPr>
          <p:cNvSpPr>
            <a:spLocks noGrp="1"/>
          </p:cNvSpPr>
          <p:nvPr>
            <p:ph type="sldNum" sz="quarter" idx="12"/>
          </p:nvPr>
        </p:nvSpPr>
        <p:spPr/>
        <p:txBody>
          <a:bodyPr/>
          <a:lstStyle/>
          <a:p>
            <a:fld id="{DB0541E2-7EB7-469F-924A-AAEADCA667B4}" type="slidenum">
              <a:rPr lang="sl-SI" smtClean="0"/>
              <a:t>‹#›</a:t>
            </a:fld>
            <a:endParaRPr lang="sl-SI"/>
          </a:p>
        </p:txBody>
      </p:sp>
    </p:spTree>
    <p:extLst>
      <p:ext uri="{BB962C8B-B14F-4D97-AF65-F5344CB8AC3E}">
        <p14:creationId xmlns:p14="http://schemas.microsoft.com/office/powerpoint/2010/main" val="751811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21421F33-F0D9-8738-F38C-401F2E7840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CBAF05EF-C0A6-D6B3-64E0-C6DB24AFF2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E9539BCD-BACA-207D-D2E5-BAFD31B1A5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F95F6-BCA4-4EE0-9804-94073488B25C}" type="datetime1">
              <a:rPr lang="sl-SI" smtClean="0"/>
              <a:t>14. 04. 2026</a:t>
            </a:fld>
            <a:endParaRPr lang="sl-SI"/>
          </a:p>
        </p:txBody>
      </p:sp>
      <p:sp>
        <p:nvSpPr>
          <p:cNvPr id="5" name="Označba mesta noge 4">
            <a:extLst>
              <a:ext uri="{FF2B5EF4-FFF2-40B4-BE49-F238E27FC236}">
                <a16:creationId xmlns:a16="http://schemas.microsoft.com/office/drawing/2014/main" id="{229A36D5-E8C3-D033-9CBB-08F9DBB7B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E5A25BEF-0A48-AF89-FA56-35220464BB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541E2-7EB7-469F-924A-AAEADCA667B4}" type="slidenum">
              <a:rPr lang="sl-SI" smtClean="0"/>
              <a:t>‹#›</a:t>
            </a:fld>
            <a:endParaRPr lang="sl-SI"/>
          </a:p>
        </p:txBody>
      </p:sp>
    </p:spTree>
    <p:extLst>
      <p:ext uri="{BB962C8B-B14F-4D97-AF65-F5344CB8AC3E}">
        <p14:creationId xmlns:p14="http://schemas.microsoft.com/office/powerpoint/2010/main" val="3755236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hyperlink" Target="https://las-zg-boja.si/dokumenti-las/" TargetMode="Externa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hyperlink" Target="https://skp.si/skupna-kmetijska-politika-2023-2027/oznacevanje-vira-sofinanciranja-iz-sn-skp-2023-2027" TargetMode="Externa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9.jpeg"/><Relationship Id="rId7" Type="http://schemas.openxmlformats.org/officeDocument/2006/relationships/image" Target="../media/image22.svg"/><Relationship Id="rId2" Type="http://schemas.openxmlformats.org/officeDocument/2006/relationships/hyperlink" Target="https://skp.si/skupna-kmetijska-politika-2023-2027/oznacevanje-vira-sofinanciranja-iz-sn-skp-2023-2027#1696597040972-2870d9b5-bf63" TargetMode="External"/><Relationship Id="rId1" Type="http://schemas.openxmlformats.org/officeDocument/2006/relationships/slideLayout" Target="../slideLayouts/slideLayout2.xml"/><Relationship Id="rId6" Type="http://schemas.openxmlformats.org/officeDocument/2006/relationships/hyperlink" Target="https://las-zg-boja.si/projekti/"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skp.si/skupna-kmetijska-politika-2023-2027/intervencije-skp/irp26-leader" TargetMode="External"/><Relationship Id="rId7" Type="http://schemas.openxmlformats.org/officeDocument/2006/relationships/image" Target="../media/image4.svg"/><Relationship Id="rId2" Type="http://schemas.openxmlformats.org/officeDocument/2006/relationships/hyperlink" Target="https://skp.si/wp-content/uploads/2024/09/Navodila-za-izvajanje-CLLD-2027_EKSRP_1.-sprememba_podpisano-1.pdf" TargetMode="Externa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24.png"/><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3.sv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3.sv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slide" Target="slide7.xml"/><Relationship Id="rId7" Type="http://schemas.openxmlformats.org/officeDocument/2006/relationships/slide" Target="slide50.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45.xml"/><Relationship Id="rId5" Type="http://schemas.openxmlformats.org/officeDocument/2006/relationships/slide" Target="slide33.xml"/><Relationship Id="rId10" Type="http://schemas.openxmlformats.org/officeDocument/2006/relationships/image" Target="../media/image3.svg"/><Relationship Id="rId4" Type="http://schemas.openxmlformats.org/officeDocument/2006/relationships/slide" Target="slide16.xml"/><Relationship Id="rId9" Type="http://schemas.openxmlformats.org/officeDocument/2006/relationships/slide" Target="slide63.xml"/></Relationships>
</file>

<file path=ppt/slides/_rels/slide2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1.sv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sv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hyperlink" Target="https://www.gov.si/assets/organi-v-sestavi/ARSKTRP/Aktualno/Navodila-za-lokacijsko-in-datumsko-oznacevanje-fotografij.pdf" TargetMode="Externa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sv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3.sv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3.sv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hyperlink" Target="https://pisrs.si/pregledPredpisa?id=URED8900" TargetMode="Externa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hyperlink" Target="https://www.gov.si/novice/2025-07-17-priporocila-za-vodenje-locenega-knjigovodstva-za-ne-iaks-intervencije-iz-strateskega-nacrta-23-27/" TargetMode="Externa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14.svg"/></Relationships>
</file>

<file path=ppt/slides/_rels/slide32.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skp.si/skupna-kmetijska-politika-2023-2027/intervencije-skp/irp26-leader" TargetMode="External"/><Relationship Id="rId7" Type="http://schemas.openxmlformats.org/officeDocument/2006/relationships/image" Target="../media/image4.svg"/><Relationship Id="rId2" Type="http://schemas.openxmlformats.org/officeDocument/2006/relationships/hyperlink" Target="https://skp.si/wp-content/uploads/2024/09/Navodila-za-izvajanje-CLLD-2027_EKSRP_1.-sprememba_podpisano-1.pdf" TargetMode="Externa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32.sv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2" Type="http://schemas.openxmlformats.org/officeDocument/2006/relationships/image" Target="../media/image32.sv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32.sv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3.sv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las-zg-boja.si/wp-content/uploads/2025/12/Navodila-za-vnos-casovnic-Vnos-po-partnerjih.pdf" TargetMode="External"/><Relationship Id="rId2" Type="http://schemas.openxmlformats.org/officeDocument/2006/relationships/image" Target="../media/image32.sv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hyperlink" Target="https://attendee.gotowebinar.com/recording/3135221574759664641"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sv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41.xml.rels><?xml version="1.0" encoding="UTF-8" standalone="yes"?>
<Relationships xmlns="http://schemas.openxmlformats.org/package/2006/relationships"><Relationship Id="rId2" Type="http://schemas.openxmlformats.org/officeDocument/2006/relationships/image" Target="../media/image32.sv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sv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hyperlink" Target="https://www.gov.si/novice/2025-07-17-priporocila-za-vodenje-locenega-knjigovodstva-za-ne-iaks-intervencije-iz-strateskega-nacrta-23-27/" TargetMode="Externa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14.svg"/></Relationships>
</file>

<file path=ppt/slides/_rels/slide44.xml.rels><?xml version="1.0" encoding="UTF-8" standalone="yes"?>
<Relationships xmlns="http://schemas.openxmlformats.org/package/2006/relationships"><Relationship Id="rId2" Type="http://schemas.openxmlformats.org/officeDocument/2006/relationships/image" Target="../media/image32.sv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sv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8.sv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39.sv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40.sv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40.sv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0.sv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sv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1.sv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hyperlink" Target="https://las-zg-boja.si/dokumenti-las/" TargetMode="External"/><Relationship Id="rId1" Type="http://schemas.openxmlformats.org/officeDocument/2006/relationships/slideLayout" Target="../slideLayouts/slideLayout2.xml"/><Relationship Id="rId5" Type="http://schemas.openxmlformats.org/officeDocument/2006/relationships/image" Target="../media/image41.svg"/><Relationship Id="rId4" Type="http://schemas.openxmlformats.org/officeDocument/2006/relationships/image" Target="../media/image4.svg"/></Relationships>
</file>

<file path=ppt/slides/_rels/slide55.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hyperlink" Target="https://www.gov.si/novice/2025-07-17-priporocila-za-vodenje-locenega-knjigovodstva-za-ne-iaks-intervencije-iz-strateskega-nacrta-23-27/" TargetMode="Externa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17.svg"/></Relationships>
</file>

<file path=ppt/slides/_rels/slide56.xml.rels><?xml version="1.0" encoding="UTF-8" standalone="yes"?>
<Relationships xmlns="http://schemas.openxmlformats.org/package/2006/relationships"><Relationship Id="rId2" Type="http://schemas.openxmlformats.org/officeDocument/2006/relationships/image" Target="../media/image41.sv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sv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svg"/></Relationships>
</file>

<file path=ppt/slides/_rels/slide58.xml.rels><?xml version="1.0" encoding="UTF-8" standalone="yes"?>
<Relationships xmlns="http://schemas.openxmlformats.org/package/2006/relationships"><Relationship Id="rId2" Type="http://schemas.openxmlformats.org/officeDocument/2006/relationships/image" Target="../media/image41.sv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sv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1.sv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sv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hyperlink" Target="https://las-zg-boja.si/dokumenti-las/"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kp.si/skupna-kmetijska-politika-2023-2027/oznacevanje-vira-sofinanciranja-iz-sn-skp-2023-2027" TargetMode="External"/><Relationship Id="rId7"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hyperlink" Target="https://pisrs.si/pregledPredpisa?id=PRAV15604" TargetMode="External"/><Relationship Id="rId4" Type="http://schemas.openxmlformats.org/officeDocument/2006/relationships/hyperlink" Target="https://www.uradni-list.si/glasilo-uradni-list-rs/vsebina/2025-01-1205"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6"/>
          <p:cNvSpPr txBox="1">
            <a:spLocks noGrp="1"/>
          </p:cNvSpPr>
          <p:nvPr>
            <p:ph type="ctrTitle"/>
          </p:nvPr>
        </p:nvSpPr>
        <p:spPr>
          <a:xfrm>
            <a:off x="344005" y="1157720"/>
            <a:ext cx="11598965" cy="4860611"/>
          </a:xfrm>
          <a:prstGeom prst="rect">
            <a:avLst/>
          </a:prstGeom>
        </p:spPr>
        <p:txBody>
          <a:bodyPr spcFirstLastPara="1" vert="horz" wrap="square" lIns="0" tIns="121900" rIns="121900" bIns="121900" rtlCol="0" anchor="b" anchorCtr="0">
            <a:noAutofit/>
          </a:bodyPr>
          <a:lstStyle/>
          <a:p>
            <a:pPr algn="ctr"/>
            <a:r>
              <a:rPr lang="sl-SI" sz="6600" b="1" dirty="0">
                <a:solidFill>
                  <a:schemeClr val="bg2">
                    <a:lumMod val="25000"/>
                  </a:schemeClr>
                </a:solidFill>
              </a:rPr>
              <a:t>NAVODILA </a:t>
            </a:r>
            <a:br>
              <a:rPr lang="sl-SI" sz="6600" b="1" dirty="0">
                <a:solidFill>
                  <a:schemeClr val="bg2">
                    <a:lumMod val="25000"/>
                  </a:schemeClr>
                </a:solidFill>
              </a:rPr>
            </a:br>
            <a:r>
              <a:rPr lang="sl-SI" sz="6600" b="1" dirty="0">
                <a:solidFill>
                  <a:schemeClr val="bg2">
                    <a:lumMod val="25000"/>
                  </a:schemeClr>
                </a:solidFill>
              </a:rPr>
              <a:t>ZA IZVAJANJE PROJEKTOV</a:t>
            </a:r>
            <a:r>
              <a:rPr lang="sl-SI" sz="3600" b="1" dirty="0">
                <a:solidFill>
                  <a:schemeClr val="bg2">
                    <a:lumMod val="25000"/>
                  </a:schemeClr>
                </a:solidFill>
              </a:rPr>
              <a:t>,</a:t>
            </a:r>
            <a:br>
              <a:rPr lang="sl-SI" sz="3600" b="1" dirty="0">
                <a:solidFill>
                  <a:schemeClr val="bg2">
                    <a:lumMod val="25000"/>
                  </a:schemeClr>
                </a:solidFill>
              </a:rPr>
            </a:br>
            <a:r>
              <a:rPr lang="sl-SI" sz="3200" b="1" dirty="0">
                <a:solidFill>
                  <a:schemeClr val="bg2">
                    <a:lumMod val="25000"/>
                  </a:schemeClr>
                </a:solidFill>
              </a:rPr>
              <a:t>ki se bodo sofinancirali iz sredstev </a:t>
            </a:r>
            <a:br>
              <a:rPr lang="sl-SI" sz="3200" b="1" dirty="0">
                <a:solidFill>
                  <a:schemeClr val="bg2">
                    <a:lumMod val="25000"/>
                  </a:schemeClr>
                </a:solidFill>
              </a:rPr>
            </a:br>
            <a:br>
              <a:rPr lang="sl-SI" sz="3600" b="1" dirty="0">
                <a:solidFill>
                  <a:schemeClr val="bg2">
                    <a:lumMod val="25000"/>
                  </a:schemeClr>
                </a:solidFill>
              </a:rPr>
            </a:br>
            <a:r>
              <a:rPr lang="sl-SI" sz="3600" b="1" dirty="0">
                <a:solidFill>
                  <a:srgbClr val="C00000"/>
                </a:solidFill>
              </a:rPr>
              <a:t>EVROPSKEGA KMETIJSKEGA SKLADA ZA RAZVOJ PODEŽELJA</a:t>
            </a:r>
            <a:br>
              <a:rPr lang="sl-SI" sz="4000" b="1" dirty="0">
                <a:solidFill>
                  <a:srgbClr val="C00000"/>
                </a:solidFill>
              </a:rPr>
            </a:br>
            <a:br>
              <a:rPr lang="sl-SI" sz="3200" b="1" dirty="0">
                <a:solidFill>
                  <a:srgbClr val="C00000"/>
                </a:solidFill>
                <a:latin typeface="Calibri" panose="020F0502020204030204" pitchFamily="34" charset="0"/>
                <a:ea typeface="Calibri" panose="020F0502020204030204" pitchFamily="34" charset="0"/>
                <a:cs typeface="Calibri" panose="020F0502020204030204" pitchFamily="34" charset="0"/>
              </a:rPr>
            </a:br>
            <a:br>
              <a:rPr lang="sl-SI" sz="3200" b="1" dirty="0">
                <a:solidFill>
                  <a:srgbClr val="C00000"/>
                </a:solidFill>
                <a:latin typeface="Calibri" panose="020F0502020204030204" pitchFamily="34" charset="0"/>
                <a:ea typeface="Calibri" panose="020F0502020204030204" pitchFamily="34" charset="0"/>
                <a:cs typeface="Calibri" panose="020F0502020204030204" pitchFamily="34" charset="0"/>
              </a:rPr>
            </a:br>
            <a:endParaRPr sz="32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112" name="Google Shape;112;p26"/>
          <p:cNvSpPr txBox="1">
            <a:spLocks noGrp="1"/>
          </p:cNvSpPr>
          <p:nvPr>
            <p:ph type="subTitle" idx="1"/>
          </p:nvPr>
        </p:nvSpPr>
        <p:spPr>
          <a:xfrm>
            <a:off x="1163088" y="5096063"/>
            <a:ext cx="9960800" cy="531295"/>
          </a:xfrm>
          <a:prstGeom prst="rect">
            <a:avLst/>
          </a:prstGeom>
        </p:spPr>
        <p:txBody>
          <a:bodyPr spcFirstLastPara="1" vert="horz" wrap="square" lIns="0" tIns="121900" rIns="121900" bIns="121900" rtlCol="0" anchor="t" anchorCtr="0">
            <a:normAutofit fontScale="92500" lnSpcReduction="10000"/>
          </a:bodyPr>
          <a:lstStyle/>
          <a:p>
            <a:pPr marL="0" indent="0" algn="ctr"/>
            <a:r>
              <a:rPr lang="sl-SI" sz="2133"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Jesenice, 15. 4. 2026</a:t>
            </a:r>
            <a:endParaRPr sz="2133"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691AC-6E8B-1878-3C16-5601068FA7CE}"/>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45F5F694-65AF-E6E2-8621-BE57BE4794B3}"/>
              </a:ext>
            </a:extLst>
          </p:cNvPr>
          <p:cNvSpPr>
            <a:spLocks noGrp="1"/>
          </p:cNvSpPr>
          <p:nvPr>
            <p:ph type="title"/>
          </p:nvPr>
        </p:nvSpPr>
        <p:spPr>
          <a:xfrm>
            <a:off x="621655" y="363842"/>
            <a:ext cx="10529584" cy="490220"/>
          </a:xfrm>
        </p:spPr>
        <p:txBody>
          <a:bodyPr>
            <a:noAutofit/>
          </a:bodyPr>
          <a:lstStyle/>
          <a:p>
            <a:r>
              <a:rPr lang="sl-SI" sz="4000" b="1" dirty="0">
                <a:solidFill>
                  <a:schemeClr val="tx1">
                    <a:lumMod val="65000"/>
                    <a:lumOff val="35000"/>
                  </a:schemeClr>
                </a:solidFill>
              </a:rPr>
              <a:t>LOGOTIP LAS ZGORNJA GORENJSKA - BOJA</a:t>
            </a:r>
          </a:p>
        </p:txBody>
      </p:sp>
      <p:sp>
        <p:nvSpPr>
          <p:cNvPr id="4" name="Označba mesta vsebine 2">
            <a:extLst>
              <a:ext uri="{FF2B5EF4-FFF2-40B4-BE49-F238E27FC236}">
                <a16:creationId xmlns:a16="http://schemas.microsoft.com/office/drawing/2014/main" id="{6023483F-BA83-5092-E11C-598A570E14DB}"/>
              </a:ext>
            </a:extLst>
          </p:cNvPr>
          <p:cNvSpPr txBox="1">
            <a:spLocks/>
          </p:cNvSpPr>
          <p:nvPr/>
        </p:nvSpPr>
        <p:spPr>
          <a:xfrm>
            <a:off x="642731" y="1614992"/>
            <a:ext cx="10837526" cy="42930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1800" dirty="0">
                <a:solidFill>
                  <a:schemeClr val="bg2">
                    <a:lumMod val="25000"/>
                  </a:schemeClr>
                </a:solidFill>
                <a:latin typeface="+mj-lt"/>
              </a:rPr>
              <a:t>Pri označevanju dokumentacije in investicij obvezno vključite tudi </a:t>
            </a:r>
            <a:r>
              <a:rPr lang="sl-SI" sz="1800" b="1" dirty="0">
                <a:solidFill>
                  <a:schemeClr val="accent2"/>
                </a:solidFill>
                <a:latin typeface="+mj-lt"/>
              </a:rPr>
              <a:t>logotip LAS Zgornja Gorenjska – BOJA</a:t>
            </a:r>
          </a:p>
          <a:p>
            <a:pPr marL="0" indent="0">
              <a:buNone/>
            </a:pPr>
            <a:endParaRPr lang="sl-SI" sz="1800" dirty="0">
              <a:solidFill>
                <a:schemeClr val="bg2">
                  <a:lumMod val="25000"/>
                </a:schemeClr>
              </a:solidFill>
              <a:latin typeface="+mj-lt"/>
            </a:endParaRPr>
          </a:p>
          <a:p>
            <a:pPr marL="0" indent="0">
              <a:buNone/>
            </a:pPr>
            <a:endParaRPr lang="sl-SI" sz="1800" dirty="0">
              <a:solidFill>
                <a:schemeClr val="bg2">
                  <a:lumMod val="25000"/>
                </a:schemeClr>
              </a:solidFill>
              <a:latin typeface="+mj-lt"/>
            </a:endParaRPr>
          </a:p>
          <a:p>
            <a:pPr marL="0" indent="0">
              <a:buNone/>
            </a:pPr>
            <a:endParaRPr lang="sl-SI" sz="1800" dirty="0">
              <a:solidFill>
                <a:schemeClr val="bg2">
                  <a:lumMod val="25000"/>
                </a:schemeClr>
              </a:solidFill>
              <a:latin typeface="+mj-lt"/>
            </a:endParaRPr>
          </a:p>
          <a:p>
            <a:pPr marL="0" indent="0">
              <a:buNone/>
            </a:pPr>
            <a:endParaRPr lang="sl-SI" sz="1800" dirty="0">
              <a:solidFill>
                <a:schemeClr val="bg2">
                  <a:lumMod val="25000"/>
                </a:schemeClr>
              </a:solidFill>
              <a:latin typeface="+mj-lt"/>
            </a:endParaRPr>
          </a:p>
          <a:p>
            <a:pPr marL="0" indent="0">
              <a:buNone/>
            </a:pPr>
            <a:endParaRPr lang="sl-SI" sz="1800" dirty="0">
              <a:solidFill>
                <a:schemeClr val="bg2">
                  <a:lumMod val="25000"/>
                </a:schemeClr>
              </a:solidFill>
              <a:latin typeface="+mj-lt"/>
            </a:endParaRPr>
          </a:p>
          <a:p>
            <a:pPr marL="0" indent="0">
              <a:buNone/>
            </a:pPr>
            <a:endParaRPr lang="sl-SI" sz="1800" dirty="0">
              <a:solidFill>
                <a:schemeClr val="bg2">
                  <a:lumMod val="25000"/>
                </a:schemeClr>
              </a:solidFill>
              <a:latin typeface="+mj-lt"/>
            </a:endParaRPr>
          </a:p>
          <a:p>
            <a:pPr marL="0" indent="0">
              <a:buNone/>
            </a:pPr>
            <a:endParaRPr lang="sl-SI" sz="1800" dirty="0">
              <a:solidFill>
                <a:schemeClr val="bg2">
                  <a:lumMod val="25000"/>
                </a:schemeClr>
              </a:solidFill>
              <a:latin typeface="+mj-lt"/>
            </a:endParaRPr>
          </a:p>
          <a:p>
            <a:r>
              <a:rPr lang="sl-SI" sz="1800" dirty="0">
                <a:solidFill>
                  <a:schemeClr val="bg2">
                    <a:lumMod val="25000"/>
                  </a:schemeClr>
                </a:solidFill>
                <a:latin typeface="+mj-lt"/>
              </a:rPr>
              <a:t>Možna je tudi vključitev logotipov projektnih partnerjev.</a:t>
            </a:r>
          </a:p>
          <a:p>
            <a:r>
              <a:rPr lang="sl-SI" sz="1800" dirty="0">
                <a:solidFill>
                  <a:schemeClr val="bg2">
                    <a:lumMod val="25000"/>
                  </a:schemeClr>
                </a:solidFill>
                <a:latin typeface="+mj-lt"/>
              </a:rPr>
              <a:t>Logotip LAS Zgornja Gorenjska – BOJA in drugi logotipi </a:t>
            </a:r>
            <a:r>
              <a:rPr lang="sl-SI" sz="1800" b="1" dirty="0">
                <a:solidFill>
                  <a:schemeClr val="bg2">
                    <a:lumMod val="25000"/>
                  </a:schemeClr>
                </a:solidFill>
                <a:latin typeface="+mj-lt"/>
              </a:rPr>
              <a:t>ne smejo biti večji od logotipov sklada EKSRP </a:t>
            </a:r>
            <a:r>
              <a:rPr lang="sl-SI" sz="1800" dirty="0">
                <a:solidFill>
                  <a:schemeClr val="bg2">
                    <a:lumMod val="25000"/>
                  </a:schemeClr>
                </a:solidFill>
                <a:latin typeface="+mj-lt"/>
              </a:rPr>
              <a:t>(upošteva se višina logotipov). Umeščeni morajo biti ločeno (stran) od kompleta obveznih logotipov iz pravilnika.</a:t>
            </a:r>
          </a:p>
          <a:p>
            <a:pPr marL="0" indent="0">
              <a:buNone/>
            </a:pPr>
            <a:endParaRPr lang="sl-SI" sz="1600" b="0" i="0" dirty="0">
              <a:solidFill>
                <a:schemeClr val="bg1">
                  <a:lumMod val="50000"/>
                </a:schemeClr>
              </a:solidFill>
              <a:effectLst/>
              <a:latin typeface="+mj-lt"/>
            </a:endParaRPr>
          </a:p>
        </p:txBody>
      </p:sp>
      <p:sp>
        <p:nvSpPr>
          <p:cNvPr id="13" name="Označba mesta vsebine 2">
            <a:extLst>
              <a:ext uri="{FF2B5EF4-FFF2-40B4-BE49-F238E27FC236}">
                <a16:creationId xmlns:a16="http://schemas.microsoft.com/office/drawing/2014/main" id="{DDE6E115-68E3-94AE-4F4A-A5A1DE2B4D19}"/>
              </a:ext>
            </a:extLst>
          </p:cNvPr>
          <p:cNvSpPr txBox="1">
            <a:spLocks/>
          </p:cNvSpPr>
          <p:nvPr/>
        </p:nvSpPr>
        <p:spPr>
          <a:xfrm>
            <a:off x="677237" y="5907995"/>
            <a:ext cx="10837526" cy="586164"/>
          </a:xfrm>
          <a:prstGeom prst="rect">
            <a:avLst/>
          </a:prstGeom>
          <a:solidFill>
            <a:schemeClr val="accent2"/>
          </a:solidFill>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800" b="1" dirty="0">
                <a:solidFill>
                  <a:schemeClr val="bg1"/>
                </a:solidFill>
                <a:latin typeface="+mj-lt"/>
              </a:rPr>
              <a:t>Vsi projektni partnerji so v sklopu izvajanja projekta dolžni upoštevati predpisana navodila glede označevanja vira financiranja, osveščati javnost ter promovirati pristop LEADER ter LAS Zgornja Gornejska – BOJA.</a:t>
            </a:r>
          </a:p>
        </p:txBody>
      </p:sp>
      <p:sp>
        <p:nvSpPr>
          <p:cNvPr id="3" name="Pravokotnik 2">
            <a:extLst>
              <a:ext uri="{FF2B5EF4-FFF2-40B4-BE49-F238E27FC236}">
                <a16:creationId xmlns:a16="http://schemas.microsoft.com/office/drawing/2014/main" id="{094DE95B-A213-5A9E-24B8-B504733E07F5}"/>
              </a:ext>
            </a:extLst>
          </p:cNvPr>
          <p:cNvSpPr/>
          <p:nvPr/>
        </p:nvSpPr>
        <p:spPr>
          <a:xfrm>
            <a:off x="6746941" y="2548647"/>
            <a:ext cx="3891064" cy="1391055"/>
          </a:xfrm>
          <a:prstGeom prst="rect">
            <a:avLst/>
          </a:prstGeom>
          <a:ln>
            <a:solidFill>
              <a:schemeClr val="bg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Logotip v ustreznih formatih je dostopen na </a:t>
            </a:r>
            <a:r>
              <a:rPr lang="sl-SI" dirty="0">
                <a:solidFill>
                  <a:schemeClr val="bg1"/>
                </a:solidFill>
                <a:hlinkClick r:id="rId2">
                  <a:extLst>
                    <a:ext uri="{A12FA001-AC4F-418D-AE19-62706E023703}">
                      <ahyp:hlinkClr xmlns:ahyp="http://schemas.microsoft.com/office/drawing/2018/hyperlinkcolor" val="tx"/>
                    </a:ext>
                  </a:extLst>
                </a:hlinkClick>
              </a:rPr>
              <a:t>spletni strani LAS Zgornja Gorenjska – BOJA</a:t>
            </a:r>
            <a:r>
              <a:rPr lang="sl-SI" dirty="0"/>
              <a:t>.</a:t>
            </a:r>
          </a:p>
        </p:txBody>
      </p:sp>
      <p:pic>
        <p:nvPicPr>
          <p:cNvPr id="7" name="Grafika 6" descr="Exclamation mark with solid fill">
            <a:extLst>
              <a:ext uri="{FF2B5EF4-FFF2-40B4-BE49-F238E27FC236}">
                <a16:creationId xmlns:a16="http://schemas.microsoft.com/office/drawing/2014/main" id="{5360071E-F6B4-03D7-16A1-03789B3AFDF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755756" y="2608489"/>
            <a:ext cx="914400" cy="914400"/>
          </a:xfrm>
          <a:prstGeom prst="rect">
            <a:avLst/>
          </a:prstGeom>
        </p:spPr>
      </p:pic>
      <p:sp>
        <p:nvSpPr>
          <p:cNvPr id="6" name="Označba mesta številke diapozitiva 5">
            <a:extLst>
              <a:ext uri="{FF2B5EF4-FFF2-40B4-BE49-F238E27FC236}">
                <a16:creationId xmlns:a16="http://schemas.microsoft.com/office/drawing/2014/main" id="{CF5ADE9B-BC9C-D637-0508-FC719B9132FE}"/>
              </a:ext>
            </a:extLst>
          </p:cNvPr>
          <p:cNvSpPr>
            <a:spLocks noGrp="1"/>
          </p:cNvSpPr>
          <p:nvPr>
            <p:ph type="sldNum" sz="quarter" idx="12"/>
          </p:nvPr>
        </p:nvSpPr>
        <p:spPr/>
        <p:txBody>
          <a:bodyPr/>
          <a:lstStyle/>
          <a:p>
            <a:fld id="{DB0541E2-7EB7-469F-924A-AAEADCA667B4}" type="slidenum">
              <a:rPr lang="sl-SI" smtClean="0"/>
              <a:t>10</a:t>
            </a:fld>
            <a:endParaRPr lang="sl-SI"/>
          </a:p>
        </p:txBody>
      </p:sp>
      <p:pic>
        <p:nvPicPr>
          <p:cNvPr id="9" name="Slika 8">
            <a:extLst>
              <a:ext uri="{FF2B5EF4-FFF2-40B4-BE49-F238E27FC236}">
                <a16:creationId xmlns:a16="http://schemas.microsoft.com/office/drawing/2014/main" id="{CE0DCCCE-8235-A3D9-891D-CF697C9B67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861" y="3111953"/>
            <a:ext cx="5674442" cy="827749"/>
          </a:xfrm>
          <a:prstGeom prst="rect">
            <a:avLst/>
          </a:prstGeom>
        </p:spPr>
      </p:pic>
      <p:pic>
        <p:nvPicPr>
          <p:cNvPr id="10" name="Grafika 9" descr="Internet with solid fill">
            <a:extLst>
              <a:ext uri="{FF2B5EF4-FFF2-40B4-BE49-F238E27FC236}">
                <a16:creationId xmlns:a16="http://schemas.microsoft.com/office/drawing/2014/main" id="{CFE7BDF4-E67D-863A-1F62-20167485938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876643" y="3437142"/>
            <a:ext cx="672626" cy="672626"/>
          </a:xfrm>
          <a:prstGeom prst="rect">
            <a:avLst/>
          </a:prstGeom>
        </p:spPr>
      </p:pic>
      <p:cxnSp>
        <p:nvCxnSpPr>
          <p:cNvPr id="8" name="Raven povezovalnik 7">
            <a:extLst>
              <a:ext uri="{FF2B5EF4-FFF2-40B4-BE49-F238E27FC236}">
                <a16:creationId xmlns:a16="http://schemas.microsoft.com/office/drawing/2014/main" id="{4387FF06-2A5A-0E5C-0748-036894A1AFC6}"/>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09717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865B9-85AC-37B4-7B68-F46FBA094CE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0589F6C7-BE19-2920-C218-DC245249A14C}"/>
              </a:ext>
            </a:extLst>
          </p:cNvPr>
          <p:cNvSpPr>
            <a:spLocks noGrp="1"/>
          </p:cNvSpPr>
          <p:nvPr>
            <p:ph type="title"/>
          </p:nvPr>
        </p:nvSpPr>
        <p:spPr>
          <a:xfrm>
            <a:off x="520148" y="137525"/>
            <a:ext cx="10515600" cy="662782"/>
          </a:xfrm>
        </p:spPr>
        <p:txBody>
          <a:bodyPr>
            <a:normAutofit fontScale="90000"/>
          </a:bodyPr>
          <a:lstStyle/>
          <a:p>
            <a:r>
              <a:rPr lang="sl-SI" b="1" dirty="0">
                <a:solidFill>
                  <a:schemeClr val="tx1">
                    <a:lumMod val="65000"/>
                    <a:lumOff val="35000"/>
                  </a:schemeClr>
                </a:solidFill>
              </a:rPr>
              <a:t>OZNAČEVANJE</a:t>
            </a:r>
            <a:r>
              <a:rPr lang="sl-SI" b="1" dirty="0">
                <a:solidFill>
                  <a:schemeClr val="accent6">
                    <a:lumMod val="75000"/>
                  </a:schemeClr>
                </a:solidFill>
              </a:rPr>
              <a:t> </a:t>
            </a:r>
            <a:r>
              <a:rPr lang="sl-SI" b="1" dirty="0">
                <a:solidFill>
                  <a:schemeClr val="tx1">
                    <a:lumMod val="65000"/>
                    <a:lumOff val="35000"/>
                  </a:schemeClr>
                </a:solidFill>
              </a:rPr>
              <a:t>–</a:t>
            </a:r>
            <a:r>
              <a:rPr lang="sl-SI" b="1" dirty="0">
                <a:solidFill>
                  <a:schemeClr val="accent6">
                    <a:lumMod val="75000"/>
                  </a:schemeClr>
                </a:solidFill>
              </a:rPr>
              <a:t> </a:t>
            </a:r>
            <a:r>
              <a:rPr lang="sl-SI" b="1" dirty="0">
                <a:solidFill>
                  <a:schemeClr val="accent2"/>
                </a:solidFill>
              </a:rPr>
              <a:t>KAJ OZNAČEVATI</a:t>
            </a:r>
          </a:p>
        </p:txBody>
      </p:sp>
      <p:sp>
        <p:nvSpPr>
          <p:cNvPr id="3" name="Označba mesta vsebine 2">
            <a:extLst>
              <a:ext uri="{FF2B5EF4-FFF2-40B4-BE49-F238E27FC236}">
                <a16:creationId xmlns:a16="http://schemas.microsoft.com/office/drawing/2014/main" id="{E1C42457-29C8-DF26-74AC-91771F4722D0}"/>
              </a:ext>
            </a:extLst>
          </p:cNvPr>
          <p:cNvSpPr>
            <a:spLocks noGrp="1"/>
          </p:cNvSpPr>
          <p:nvPr>
            <p:ph idx="1"/>
          </p:nvPr>
        </p:nvSpPr>
        <p:spPr>
          <a:xfrm>
            <a:off x="619540" y="1123949"/>
            <a:ext cx="9916286" cy="5719349"/>
          </a:xfrm>
        </p:spPr>
        <p:txBody>
          <a:bodyPr>
            <a:noAutofit/>
          </a:bodyPr>
          <a:lstStyle/>
          <a:p>
            <a:r>
              <a:rPr lang="sl-SI" sz="1800" dirty="0">
                <a:solidFill>
                  <a:schemeClr val="bg2">
                    <a:lumMod val="25000"/>
                  </a:schemeClr>
                </a:solidFill>
                <a:latin typeface="+mj-lt"/>
              </a:rPr>
              <a:t>na svoji uradni </a:t>
            </a:r>
            <a:r>
              <a:rPr lang="sl-SI" sz="1800" b="1" dirty="0">
                <a:solidFill>
                  <a:schemeClr val="accent2"/>
                </a:solidFill>
                <a:latin typeface="+mj-lt"/>
              </a:rPr>
              <a:t>SPLETNI STRANI </a:t>
            </a:r>
            <a:r>
              <a:rPr lang="sl-SI" sz="1800" dirty="0">
                <a:solidFill>
                  <a:schemeClr val="bg2">
                    <a:lumMod val="25000"/>
                  </a:schemeClr>
                </a:solidFill>
                <a:latin typeface="+mj-lt"/>
              </a:rPr>
              <a:t>(obvezne elemente označevanja se namesti na uvodno spletno stran ali na podstran)</a:t>
            </a:r>
          </a:p>
          <a:p>
            <a:r>
              <a:rPr lang="sl-SI" sz="1800" dirty="0">
                <a:solidFill>
                  <a:schemeClr val="bg2">
                    <a:lumMod val="25000"/>
                  </a:schemeClr>
                </a:solidFill>
                <a:latin typeface="+mj-lt"/>
              </a:rPr>
              <a:t>na </a:t>
            </a:r>
            <a:r>
              <a:rPr lang="sl-SI" sz="1800" b="1" dirty="0">
                <a:solidFill>
                  <a:schemeClr val="accent2"/>
                </a:solidFill>
                <a:latin typeface="+mj-lt"/>
              </a:rPr>
              <a:t>DRUŽBENIH OMREŽJIH </a:t>
            </a:r>
            <a:r>
              <a:rPr lang="sl-SI" sz="1800" dirty="0">
                <a:solidFill>
                  <a:schemeClr val="bg2">
                    <a:lumMod val="25000"/>
                  </a:schemeClr>
                </a:solidFill>
                <a:latin typeface="+mj-lt"/>
              </a:rPr>
              <a:t>(Facebook, </a:t>
            </a:r>
            <a:r>
              <a:rPr lang="sl-SI" sz="1800" dirty="0" err="1">
                <a:solidFill>
                  <a:schemeClr val="bg2">
                    <a:lumMod val="25000"/>
                  </a:schemeClr>
                </a:solidFill>
                <a:latin typeface="+mj-lt"/>
              </a:rPr>
              <a:t>Instagram</a:t>
            </a:r>
            <a:r>
              <a:rPr lang="sl-SI" sz="1800" dirty="0">
                <a:solidFill>
                  <a:schemeClr val="bg2">
                    <a:lumMod val="25000"/>
                  </a:schemeClr>
                </a:solidFill>
                <a:latin typeface="+mj-lt"/>
              </a:rPr>
              <a:t>, YouTube)</a:t>
            </a:r>
          </a:p>
          <a:p>
            <a:r>
              <a:rPr lang="sl-SI" sz="1800" dirty="0">
                <a:solidFill>
                  <a:schemeClr val="bg2">
                    <a:lumMod val="25000"/>
                  </a:schemeClr>
                </a:solidFill>
                <a:latin typeface="+mj-lt"/>
              </a:rPr>
              <a:t>v </a:t>
            </a:r>
            <a:r>
              <a:rPr lang="sl-SI" sz="1800" b="1" dirty="0">
                <a:solidFill>
                  <a:schemeClr val="accent2"/>
                </a:solidFill>
                <a:latin typeface="+mj-lt"/>
              </a:rPr>
              <a:t>DOKUMENTIH IN KOMUNIKACIJSKEM GRADIVU</a:t>
            </a:r>
          </a:p>
          <a:p>
            <a:r>
              <a:rPr lang="sl-SI" sz="1800" dirty="0">
                <a:solidFill>
                  <a:schemeClr val="bg2">
                    <a:lumMod val="25000"/>
                  </a:schemeClr>
                </a:solidFill>
                <a:latin typeface="+mj-lt"/>
              </a:rPr>
              <a:t>v prispevkih </a:t>
            </a:r>
            <a:r>
              <a:rPr lang="sl-SI" sz="1800" b="1" dirty="0">
                <a:solidFill>
                  <a:schemeClr val="accent2"/>
                </a:solidFill>
                <a:latin typeface="+mj-lt"/>
              </a:rPr>
              <a:t>PO RADIU</a:t>
            </a:r>
            <a:r>
              <a:rPr lang="sl-SI" sz="1800" dirty="0">
                <a:solidFill>
                  <a:schemeClr val="accent2"/>
                </a:solidFill>
                <a:latin typeface="+mj-lt"/>
              </a:rPr>
              <a:t> </a:t>
            </a:r>
            <a:r>
              <a:rPr lang="sl-SI" sz="1800" dirty="0">
                <a:solidFill>
                  <a:schemeClr val="bg2">
                    <a:lumMod val="25000"/>
                  </a:schemeClr>
                </a:solidFill>
                <a:latin typeface="+mj-lt"/>
              </a:rPr>
              <a:t>(finančna podpora Evropske unije in Republike Slovenije izpostavi ustno)</a:t>
            </a:r>
          </a:p>
          <a:p>
            <a:r>
              <a:rPr lang="sl-SI" sz="1800" dirty="0">
                <a:solidFill>
                  <a:schemeClr val="bg2">
                    <a:lumMod val="25000"/>
                  </a:schemeClr>
                </a:solidFill>
                <a:latin typeface="+mj-lt"/>
              </a:rPr>
              <a:t>za projekte v okviru intervencije LEADER, kjer podpora </a:t>
            </a:r>
            <a:r>
              <a:rPr lang="sl-SI" sz="1800" u="sng" dirty="0">
                <a:solidFill>
                  <a:schemeClr val="bg2">
                    <a:lumMod val="25000"/>
                  </a:schemeClr>
                </a:solidFill>
                <a:latin typeface="+mj-lt"/>
              </a:rPr>
              <a:t>presega 10.000 EUR </a:t>
            </a:r>
            <a:r>
              <a:rPr lang="sl-SI" sz="1800" dirty="0">
                <a:solidFill>
                  <a:schemeClr val="bg2">
                    <a:lumMod val="25000"/>
                  </a:schemeClr>
                </a:solidFill>
                <a:latin typeface="+mj-lt"/>
              </a:rPr>
              <a:t>na projekt, se namesti:</a:t>
            </a:r>
          </a:p>
          <a:p>
            <a:pPr marL="457200" lvl="1" indent="0">
              <a:buNone/>
            </a:pPr>
            <a:r>
              <a:rPr lang="sl-SI" sz="1800" b="1" dirty="0">
                <a:solidFill>
                  <a:schemeClr val="accent2"/>
                </a:solidFill>
                <a:latin typeface="+mj-lt"/>
              </a:rPr>
              <a:t>PLAKAT VELIKOSTI NAJMANJ A3</a:t>
            </a:r>
            <a:r>
              <a:rPr lang="sl-SI" sz="1800" dirty="0">
                <a:solidFill>
                  <a:schemeClr val="bg2">
                    <a:lumMod val="25000"/>
                  </a:schemeClr>
                </a:solidFill>
                <a:latin typeface="+mj-lt"/>
              </a:rPr>
              <a:t>,</a:t>
            </a:r>
            <a:r>
              <a:rPr lang="sl-SI" sz="1800" b="1" dirty="0">
                <a:solidFill>
                  <a:schemeClr val="bg2">
                    <a:lumMod val="25000"/>
                  </a:schemeClr>
                </a:solidFill>
                <a:latin typeface="+mj-lt"/>
              </a:rPr>
              <a:t> </a:t>
            </a:r>
          </a:p>
          <a:p>
            <a:pPr marL="457200" lvl="1" indent="0">
              <a:buNone/>
            </a:pPr>
            <a:r>
              <a:rPr lang="sl-SI" sz="1800" b="1" dirty="0">
                <a:solidFill>
                  <a:schemeClr val="accent2"/>
                </a:solidFill>
                <a:latin typeface="+mj-lt"/>
              </a:rPr>
              <a:t>OBRAZLOŽITVENO TABLO VELIKOSTI NAJMANJ A3 </a:t>
            </a:r>
            <a:r>
              <a:rPr lang="sl-SI" sz="1800" b="1" dirty="0">
                <a:solidFill>
                  <a:schemeClr val="bg2">
                    <a:lumMod val="25000"/>
                  </a:schemeClr>
                </a:solidFill>
                <a:latin typeface="+mj-lt"/>
              </a:rPr>
              <a:t>ali </a:t>
            </a:r>
          </a:p>
          <a:p>
            <a:pPr marL="457200" lvl="1" indent="0">
              <a:buNone/>
            </a:pPr>
            <a:r>
              <a:rPr lang="sl-SI" sz="1800" b="1" dirty="0">
                <a:solidFill>
                  <a:schemeClr val="bg2">
                    <a:lumMod val="25000"/>
                  </a:schemeClr>
                </a:solidFill>
                <a:latin typeface="+mj-lt"/>
              </a:rPr>
              <a:t>po velikosti enakovreden elektronski prikazovalnik</a:t>
            </a:r>
            <a:r>
              <a:rPr lang="sl-SI" sz="1800" dirty="0">
                <a:solidFill>
                  <a:schemeClr val="bg2">
                    <a:lumMod val="25000"/>
                  </a:schemeClr>
                </a:solidFill>
                <a:latin typeface="+mj-lt"/>
              </a:rPr>
              <a:t>, na katerem navede informacije o projektu. </a:t>
            </a:r>
          </a:p>
          <a:p>
            <a:r>
              <a:rPr lang="sl-SI" sz="1800" dirty="0">
                <a:solidFill>
                  <a:schemeClr val="bg2">
                    <a:lumMod val="25000"/>
                  </a:schemeClr>
                </a:solidFill>
                <a:latin typeface="+mj-lt"/>
              </a:rPr>
              <a:t>Če zavezanec za označevanje izvaja več operacij, lahko vir sofinanciranja označi na </a:t>
            </a:r>
            <a:r>
              <a:rPr lang="sl-SI" sz="1800" b="1" dirty="0">
                <a:solidFill>
                  <a:schemeClr val="bg2">
                    <a:lumMod val="25000"/>
                  </a:schemeClr>
                </a:solidFill>
                <a:latin typeface="+mj-lt"/>
              </a:rPr>
              <a:t>skupnem plakatu velikosti najmanj A3, skupni obrazložitveni tabli velikosti najmanj A3 </a:t>
            </a:r>
            <a:r>
              <a:rPr lang="sl-SI" sz="1800" dirty="0">
                <a:solidFill>
                  <a:schemeClr val="bg2">
                    <a:lumMod val="25000"/>
                  </a:schemeClr>
                </a:solidFill>
                <a:latin typeface="+mj-lt"/>
              </a:rPr>
              <a:t>ali skupnem po velikosti enakovrednem elektronskem prikazovalniku. </a:t>
            </a:r>
          </a:p>
          <a:p>
            <a:r>
              <a:rPr lang="sl-SI" sz="1800" dirty="0">
                <a:solidFill>
                  <a:schemeClr val="bg2">
                    <a:lumMod val="25000"/>
                  </a:schemeClr>
                </a:solidFill>
                <a:latin typeface="+mj-lt"/>
              </a:rPr>
              <a:t>Kadar se na isti lokaciji izvaja več operacij, ki so poleg iz Evropskega kmetijskega sklada za razvoj podeželja podprte še iz drugega ali drugih evropskih skladov, se obveznim logotipom </a:t>
            </a:r>
            <a:r>
              <a:rPr lang="sl-SI" sz="1800" b="1" dirty="0">
                <a:solidFill>
                  <a:schemeClr val="bg2">
                    <a:lumMod val="25000"/>
                  </a:schemeClr>
                </a:solidFill>
                <a:latin typeface="+mj-lt"/>
              </a:rPr>
              <a:t>doda še obvezne logotipe drugega sklada</a:t>
            </a:r>
            <a:r>
              <a:rPr lang="sl-SI" sz="1800" dirty="0">
                <a:solidFill>
                  <a:schemeClr val="bg2">
                    <a:lumMod val="25000"/>
                  </a:schemeClr>
                </a:solidFill>
                <a:latin typeface="+mj-lt"/>
              </a:rPr>
              <a:t> ali drugih skladov, ki pa </a:t>
            </a:r>
            <a:r>
              <a:rPr lang="sl-SI" sz="1800" b="1" dirty="0">
                <a:solidFill>
                  <a:schemeClr val="bg2">
                    <a:lumMod val="25000"/>
                  </a:schemeClr>
                </a:solidFill>
                <a:latin typeface="+mj-lt"/>
              </a:rPr>
              <a:t>ne smejo biti večji od logotipov tega sklada.</a:t>
            </a:r>
          </a:p>
          <a:p>
            <a:r>
              <a:rPr lang="sl-SI" sz="1800" dirty="0">
                <a:solidFill>
                  <a:schemeClr val="bg2">
                    <a:lumMod val="25000"/>
                  </a:schemeClr>
                </a:solidFill>
                <a:latin typeface="+mj-lt"/>
              </a:rPr>
              <a:t>Če označevanje vira sofinanciranja na samem </a:t>
            </a:r>
            <a:r>
              <a:rPr lang="sl-SI" sz="1800" b="1" dirty="0">
                <a:solidFill>
                  <a:schemeClr val="accent2"/>
                </a:solidFill>
                <a:latin typeface="+mj-lt"/>
              </a:rPr>
              <a:t>PROMOCIJSKEM MATERIALU </a:t>
            </a:r>
            <a:r>
              <a:rPr lang="sl-SI" sz="1800" dirty="0">
                <a:solidFill>
                  <a:schemeClr val="bg2">
                    <a:lumMod val="25000"/>
                  </a:schemeClr>
                </a:solidFill>
                <a:latin typeface="+mj-lt"/>
              </a:rPr>
              <a:t>ni mogoče, se označitev izvede na embalaži promocijskega materiala ali na vizitki, ki mora biti sestavni del promocijskega materiala.</a:t>
            </a:r>
          </a:p>
        </p:txBody>
      </p:sp>
      <p:sp>
        <p:nvSpPr>
          <p:cNvPr id="5" name="PoljeZBesedilom 4">
            <a:extLst>
              <a:ext uri="{FF2B5EF4-FFF2-40B4-BE49-F238E27FC236}">
                <a16:creationId xmlns:a16="http://schemas.microsoft.com/office/drawing/2014/main" id="{4B999E13-8C89-6270-0FC8-9BD2D1BE324A}"/>
              </a:ext>
            </a:extLst>
          </p:cNvPr>
          <p:cNvSpPr txBox="1"/>
          <p:nvPr/>
        </p:nvSpPr>
        <p:spPr>
          <a:xfrm>
            <a:off x="10402700" y="2872211"/>
            <a:ext cx="1502641" cy="830997"/>
          </a:xfrm>
          <a:prstGeom prst="rect">
            <a:avLst/>
          </a:prstGeom>
          <a:solidFill>
            <a:schemeClr val="accent6"/>
          </a:solidFill>
        </p:spPr>
        <p:txBody>
          <a:bodyPr wrap="square" rtlCol="0">
            <a:spAutoFit/>
          </a:bodyPr>
          <a:lstStyle/>
          <a:p>
            <a:r>
              <a:rPr lang="sl-SI" sz="1200" b="1" dirty="0">
                <a:solidFill>
                  <a:schemeClr val="bg1"/>
                </a:solidFill>
                <a:latin typeface="+mj-lt"/>
              </a:rPr>
              <a:t>VSI STANDARDNI PROJEKTI +</a:t>
            </a:r>
          </a:p>
          <a:p>
            <a:r>
              <a:rPr lang="sl-SI" sz="1200" b="1" dirty="0">
                <a:solidFill>
                  <a:schemeClr val="bg1"/>
                </a:solidFill>
                <a:latin typeface="+mj-lt"/>
              </a:rPr>
              <a:t> VSI PROJEKTNI PARTNERJI</a:t>
            </a:r>
          </a:p>
        </p:txBody>
      </p:sp>
      <p:pic>
        <p:nvPicPr>
          <p:cNvPr id="7" name="Grafika 6" descr="Chevron arrows with solid fill">
            <a:extLst>
              <a:ext uri="{FF2B5EF4-FFF2-40B4-BE49-F238E27FC236}">
                <a16:creationId xmlns:a16="http://schemas.microsoft.com/office/drawing/2014/main" id="{10E13F55-D7DB-43B5-25EB-14EB13B17B1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982120" y="2872211"/>
            <a:ext cx="398834" cy="398834"/>
          </a:xfrm>
          <a:prstGeom prst="rect">
            <a:avLst/>
          </a:prstGeom>
        </p:spPr>
      </p:pic>
      <p:sp>
        <p:nvSpPr>
          <p:cNvPr id="8" name="PoljeZBesedilom 7">
            <a:extLst>
              <a:ext uri="{FF2B5EF4-FFF2-40B4-BE49-F238E27FC236}">
                <a16:creationId xmlns:a16="http://schemas.microsoft.com/office/drawing/2014/main" id="{5DAD28A8-9B94-CC04-AA2D-5437E3E57934}"/>
              </a:ext>
            </a:extLst>
          </p:cNvPr>
          <p:cNvSpPr txBox="1"/>
          <p:nvPr/>
        </p:nvSpPr>
        <p:spPr>
          <a:xfrm>
            <a:off x="10399639" y="1402182"/>
            <a:ext cx="1502641" cy="461665"/>
          </a:xfrm>
          <a:prstGeom prst="rect">
            <a:avLst/>
          </a:prstGeom>
          <a:solidFill>
            <a:schemeClr val="accent2"/>
          </a:solidFill>
        </p:spPr>
        <p:txBody>
          <a:bodyPr wrap="square" rtlCol="0">
            <a:spAutoFit/>
          </a:bodyPr>
          <a:lstStyle/>
          <a:p>
            <a:r>
              <a:rPr lang="sl-SI" sz="1200" b="1" dirty="0">
                <a:solidFill>
                  <a:schemeClr val="bg1"/>
                </a:solidFill>
                <a:latin typeface="+mj-lt"/>
              </a:rPr>
              <a:t>VSI PRIJAVITELJI + VSI PROJEKTNI PARTNERJI</a:t>
            </a:r>
          </a:p>
        </p:txBody>
      </p:sp>
      <p:pic>
        <p:nvPicPr>
          <p:cNvPr id="9" name="Grafika 8" descr="Chevron arrows with solid fill">
            <a:extLst>
              <a:ext uri="{FF2B5EF4-FFF2-40B4-BE49-F238E27FC236}">
                <a16:creationId xmlns:a16="http://schemas.microsoft.com/office/drawing/2014/main" id="{1A677BA3-81BD-B09D-88C5-592535499CA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000805" y="1418070"/>
            <a:ext cx="398834" cy="398834"/>
          </a:xfrm>
          <a:prstGeom prst="rect">
            <a:avLst/>
          </a:prstGeom>
        </p:spPr>
      </p:pic>
      <p:sp>
        <p:nvSpPr>
          <p:cNvPr id="10" name="PoljeZBesedilom 9">
            <a:extLst>
              <a:ext uri="{FF2B5EF4-FFF2-40B4-BE49-F238E27FC236}">
                <a16:creationId xmlns:a16="http://schemas.microsoft.com/office/drawing/2014/main" id="{D411A0B2-7568-B3B4-3B57-1AB026942C3B}"/>
              </a:ext>
            </a:extLst>
          </p:cNvPr>
          <p:cNvSpPr txBox="1"/>
          <p:nvPr/>
        </p:nvSpPr>
        <p:spPr>
          <a:xfrm>
            <a:off x="10535826" y="5942573"/>
            <a:ext cx="1502641" cy="461665"/>
          </a:xfrm>
          <a:prstGeom prst="rect">
            <a:avLst/>
          </a:prstGeom>
          <a:solidFill>
            <a:schemeClr val="accent2"/>
          </a:solidFill>
        </p:spPr>
        <p:txBody>
          <a:bodyPr wrap="square" rtlCol="0">
            <a:spAutoFit/>
          </a:bodyPr>
          <a:lstStyle/>
          <a:p>
            <a:r>
              <a:rPr lang="sl-SI" sz="1200" b="1" dirty="0">
                <a:solidFill>
                  <a:schemeClr val="bg1"/>
                </a:solidFill>
                <a:latin typeface="+mj-lt"/>
              </a:rPr>
              <a:t>VSI PRIJAVITELJI + VSI PROJEKTNI PARTNERJI</a:t>
            </a:r>
          </a:p>
        </p:txBody>
      </p:sp>
      <p:pic>
        <p:nvPicPr>
          <p:cNvPr id="11" name="Grafika 10" descr="Chevron arrows with solid fill">
            <a:extLst>
              <a:ext uri="{FF2B5EF4-FFF2-40B4-BE49-F238E27FC236}">
                <a16:creationId xmlns:a16="http://schemas.microsoft.com/office/drawing/2014/main" id="{B18C5C80-5FE8-7F9F-0CE5-7696CF6D622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136992" y="5942573"/>
            <a:ext cx="398834" cy="466056"/>
          </a:xfrm>
          <a:prstGeom prst="rect">
            <a:avLst/>
          </a:prstGeom>
        </p:spPr>
      </p:pic>
      <p:sp>
        <p:nvSpPr>
          <p:cNvPr id="6" name="Označba mesta številke diapozitiva 5">
            <a:extLst>
              <a:ext uri="{FF2B5EF4-FFF2-40B4-BE49-F238E27FC236}">
                <a16:creationId xmlns:a16="http://schemas.microsoft.com/office/drawing/2014/main" id="{5AF0BE43-AF13-C740-39FA-6041E38699A4}"/>
              </a:ext>
            </a:extLst>
          </p:cNvPr>
          <p:cNvSpPr>
            <a:spLocks noGrp="1"/>
          </p:cNvSpPr>
          <p:nvPr>
            <p:ph type="sldNum" sz="quarter" idx="12"/>
          </p:nvPr>
        </p:nvSpPr>
        <p:spPr/>
        <p:txBody>
          <a:bodyPr/>
          <a:lstStyle/>
          <a:p>
            <a:fld id="{DB0541E2-7EB7-469F-924A-AAEADCA667B4}" type="slidenum">
              <a:rPr lang="sl-SI" smtClean="0"/>
              <a:t>11</a:t>
            </a:fld>
            <a:endParaRPr lang="sl-SI"/>
          </a:p>
        </p:txBody>
      </p:sp>
      <p:cxnSp>
        <p:nvCxnSpPr>
          <p:cNvPr id="12" name="Raven povezovalnik 11">
            <a:extLst>
              <a:ext uri="{FF2B5EF4-FFF2-40B4-BE49-F238E27FC236}">
                <a16:creationId xmlns:a16="http://schemas.microsoft.com/office/drawing/2014/main" id="{5B78DD2A-A5F3-0D55-6554-A79625442F3F}"/>
              </a:ext>
            </a:extLst>
          </p:cNvPr>
          <p:cNvCxnSpPr>
            <a:cxnSpLocks/>
          </p:cNvCxnSpPr>
          <p:nvPr/>
        </p:nvCxnSpPr>
        <p:spPr>
          <a:xfrm>
            <a:off x="0" y="857457"/>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45764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8F0F4-95C7-DF19-9737-03316059D37E}"/>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1719E7D3-AACD-14E6-AC7A-7B7547D75FDF}"/>
              </a:ext>
            </a:extLst>
          </p:cNvPr>
          <p:cNvSpPr>
            <a:spLocks noGrp="1"/>
          </p:cNvSpPr>
          <p:nvPr>
            <p:ph type="title"/>
          </p:nvPr>
        </p:nvSpPr>
        <p:spPr>
          <a:xfrm>
            <a:off x="520148" y="137525"/>
            <a:ext cx="10515600" cy="662782"/>
          </a:xfrm>
        </p:spPr>
        <p:txBody>
          <a:bodyPr>
            <a:normAutofit fontScale="90000"/>
          </a:bodyPr>
          <a:lstStyle/>
          <a:p>
            <a:r>
              <a:rPr lang="sl-SI" b="1" dirty="0">
                <a:solidFill>
                  <a:schemeClr val="tx1">
                    <a:lumMod val="65000"/>
                    <a:lumOff val="35000"/>
                  </a:schemeClr>
                </a:solidFill>
              </a:rPr>
              <a:t>OZNAČEVANJE</a:t>
            </a:r>
            <a:r>
              <a:rPr lang="sl-SI" b="1" dirty="0">
                <a:solidFill>
                  <a:schemeClr val="accent6">
                    <a:lumMod val="75000"/>
                  </a:schemeClr>
                </a:solidFill>
              </a:rPr>
              <a:t> </a:t>
            </a:r>
            <a:r>
              <a:rPr lang="sl-SI" b="1" dirty="0">
                <a:solidFill>
                  <a:schemeClr val="tx1">
                    <a:lumMod val="65000"/>
                    <a:lumOff val="35000"/>
                  </a:schemeClr>
                </a:solidFill>
              </a:rPr>
              <a:t>–</a:t>
            </a:r>
            <a:r>
              <a:rPr lang="sl-SI" b="1" dirty="0">
                <a:solidFill>
                  <a:schemeClr val="accent6">
                    <a:lumMod val="75000"/>
                  </a:schemeClr>
                </a:solidFill>
              </a:rPr>
              <a:t> </a:t>
            </a:r>
            <a:r>
              <a:rPr lang="sl-SI" b="1" dirty="0">
                <a:solidFill>
                  <a:schemeClr val="accent2"/>
                </a:solidFill>
              </a:rPr>
              <a:t>KAJ OZNAČEVATI</a:t>
            </a:r>
          </a:p>
        </p:txBody>
      </p:sp>
      <p:sp>
        <p:nvSpPr>
          <p:cNvPr id="3" name="Označba mesta vsebine 2">
            <a:extLst>
              <a:ext uri="{FF2B5EF4-FFF2-40B4-BE49-F238E27FC236}">
                <a16:creationId xmlns:a16="http://schemas.microsoft.com/office/drawing/2014/main" id="{68F3AB4B-0B79-9F92-A956-4E0BBFD6F1C9}"/>
              </a:ext>
            </a:extLst>
          </p:cNvPr>
          <p:cNvSpPr>
            <a:spLocks noGrp="1"/>
          </p:cNvSpPr>
          <p:nvPr>
            <p:ph idx="1"/>
          </p:nvPr>
        </p:nvSpPr>
        <p:spPr>
          <a:xfrm>
            <a:off x="619539" y="1114840"/>
            <a:ext cx="9140687" cy="5928484"/>
          </a:xfrm>
        </p:spPr>
        <p:txBody>
          <a:bodyPr>
            <a:noAutofit/>
          </a:bodyPr>
          <a:lstStyle/>
          <a:p>
            <a:pPr marL="0" indent="0" algn="l">
              <a:buNone/>
            </a:pPr>
            <a:r>
              <a:rPr lang="sl-SI" sz="1800" b="0" i="0" u="none" strike="noStrike" baseline="0" noProof="0" dirty="0">
                <a:solidFill>
                  <a:schemeClr val="bg2">
                    <a:lumMod val="25000"/>
                  </a:schemeClr>
                </a:solidFill>
                <a:latin typeface="+mj-lt"/>
              </a:rPr>
              <a:t>Dokumenti in komunikacijsko gradivo - gradiva, ki so </a:t>
            </a:r>
            <a:r>
              <a:rPr lang="sl-SI" sz="1800" b="1" i="0" u="none" strike="noStrike" baseline="0" noProof="0" dirty="0">
                <a:solidFill>
                  <a:schemeClr val="bg2">
                    <a:lumMod val="25000"/>
                  </a:schemeClr>
                </a:solidFill>
                <a:latin typeface="+mj-lt"/>
              </a:rPr>
              <a:t>povezana z izvajanjem projekta in </a:t>
            </a:r>
            <a:r>
              <a:rPr lang="sl-SI" sz="1800" b="1" i="0" u="none" strike="noStrike" baseline="0" noProof="0" dirty="0">
                <a:solidFill>
                  <a:schemeClr val="accent2"/>
                </a:solidFill>
                <a:latin typeface="+mj-lt"/>
              </a:rPr>
              <a:t>so namenjena javnosti</a:t>
            </a:r>
            <a:r>
              <a:rPr lang="sl-SI" sz="1800" b="0" i="0" u="none" strike="noStrike" baseline="0" noProof="0" dirty="0">
                <a:solidFill>
                  <a:schemeClr val="bg2">
                    <a:lumMod val="25000"/>
                  </a:schemeClr>
                </a:solidFill>
                <a:latin typeface="+mj-lt"/>
              </a:rPr>
              <a:t>:</a:t>
            </a:r>
          </a:p>
          <a:p>
            <a:pPr marL="0" indent="0" algn="l">
              <a:buNone/>
            </a:pPr>
            <a:endParaRPr lang="sl-SI" sz="1800" b="0" i="0" u="none" strike="noStrike" baseline="0" noProof="0" dirty="0">
              <a:solidFill>
                <a:schemeClr val="bg2">
                  <a:lumMod val="25000"/>
                </a:schemeClr>
              </a:solidFill>
              <a:latin typeface="+mj-lt"/>
            </a:endParaRPr>
          </a:p>
          <a:p>
            <a:pPr marL="342900" indent="-342900" algn="l">
              <a:buFont typeface="+mj-lt"/>
              <a:buAutoNum type="alphaLcParenR"/>
            </a:pPr>
            <a:r>
              <a:rPr lang="sl-SI" sz="1800" b="1" i="0" u="none" strike="noStrike" baseline="0" noProof="0" dirty="0">
                <a:solidFill>
                  <a:schemeClr val="accent6"/>
                </a:solidFill>
                <a:latin typeface="+mj-lt"/>
              </a:rPr>
              <a:t>TISKANA GRADIVA </a:t>
            </a:r>
            <a:r>
              <a:rPr lang="sl-SI" sz="1800" b="0" i="0" u="none" strike="noStrike" baseline="0" noProof="0" dirty="0">
                <a:solidFill>
                  <a:schemeClr val="bg2">
                    <a:lumMod val="25000"/>
                  </a:schemeClr>
                </a:solidFill>
                <a:latin typeface="+mj-lt"/>
              </a:rPr>
              <a:t>(npr. poročila za javno objavo, knjižice, brošure, bilteni, plakati, prispevki in oglasi v tiskanih medijih, sporočila za javnost, gradiva usposabljanj in svetovanj, vabila na dogodke);</a:t>
            </a:r>
          </a:p>
          <a:p>
            <a:pPr marL="342900" indent="-342900" algn="l">
              <a:buFont typeface="+mj-lt"/>
              <a:buAutoNum type="alphaLcParenR"/>
            </a:pPr>
            <a:r>
              <a:rPr lang="sl-SI" sz="1800" b="1" noProof="0" dirty="0">
                <a:solidFill>
                  <a:schemeClr val="accent6"/>
                </a:solidFill>
                <a:latin typeface="+mj-lt"/>
              </a:rPr>
              <a:t>ELEKTRONSKA GRADIVA </a:t>
            </a:r>
            <a:r>
              <a:rPr lang="sl-SI" sz="1800" b="0" i="0" u="none" strike="noStrike" baseline="0" noProof="0" dirty="0">
                <a:solidFill>
                  <a:schemeClr val="bg2">
                    <a:lumMod val="25000"/>
                  </a:schemeClr>
                </a:solidFill>
                <a:latin typeface="+mj-lt"/>
              </a:rPr>
              <a:t>(npr. e-publikacije, predstavitve v PowerPointu, CD-ji, DVD-ji, videoposnetki, gradiva usposabljanj in svetovanj, vabila na dogodke);</a:t>
            </a:r>
          </a:p>
          <a:p>
            <a:pPr marL="342900" indent="-342900" algn="l">
              <a:buFont typeface="+mj-lt"/>
              <a:buAutoNum type="alphaLcParenR"/>
            </a:pPr>
            <a:r>
              <a:rPr lang="sl-SI" sz="1800" b="1" noProof="0" dirty="0">
                <a:solidFill>
                  <a:schemeClr val="accent6"/>
                </a:solidFill>
                <a:latin typeface="+mj-lt"/>
              </a:rPr>
              <a:t>INFORMATIVNE TABLE</a:t>
            </a:r>
            <a:r>
              <a:rPr lang="sl-SI" sz="1800" b="0" i="0" u="none" strike="noStrike" baseline="0" noProof="0" dirty="0">
                <a:solidFill>
                  <a:schemeClr val="bg2">
                    <a:lumMod val="25000"/>
                  </a:schemeClr>
                </a:solidFill>
                <a:latin typeface="+mj-lt"/>
              </a:rPr>
              <a:t>, ki vključujejo predstavitve tematskih poti, lokacij ali območij;</a:t>
            </a:r>
          </a:p>
          <a:p>
            <a:pPr marL="342900" indent="-342900" algn="l">
              <a:buFont typeface="+mj-lt"/>
              <a:buAutoNum type="alphaLcParenR"/>
            </a:pPr>
            <a:r>
              <a:rPr lang="sl-SI" sz="1800" b="1" noProof="0" dirty="0">
                <a:solidFill>
                  <a:schemeClr val="accent6"/>
                </a:solidFill>
                <a:latin typeface="+mj-lt"/>
              </a:rPr>
              <a:t>PROMOCIJSKI MATERIAL </a:t>
            </a:r>
            <a:r>
              <a:rPr lang="sl-SI" sz="1800" b="0" i="0" u="none" strike="noStrike" baseline="0" noProof="0" dirty="0">
                <a:solidFill>
                  <a:schemeClr val="bg2">
                    <a:lumMod val="25000"/>
                  </a:schemeClr>
                </a:solidFill>
                <a:latin typeface="+mj-lt"/>
              </a:rPr>
              <a:t>(npr. pisala, majice, darilne vrečke, USB-ključki, izdelki domače in umetnostne obrti, rokodelski izdelki);</a:t>
            </a:r>
          </a:p>
          <a:p>
            <a:pPr marL="342900" indent="-342900" algn="l">
              <a:buFont typeface="+mj-lt"/>
              <a:buAutoNum type="alphaLcParenR"/>
            </a:pPr>
            <a:r>
              <a:rPr lang="sl-SI" sz="1800" b="1" noProof="0" dirty="0">
                <a:solidFill>
                  <a:schemeClr val="accent6"/>
                </a:solidFill>
                <a:latin typeface="+mj-lt"/>
              </a:rPr>
              <a:t>PRISPEVKI PO RADIU </a:t>
            </a:r>
            <a:r>
              <a:rPr lang="sl-SI" sz="1800" b="0" i="0" u="none" strike="noStrike" baseline="0" noProof="0" dirty="0">
                <a:solidFill>
                  <a:schemeClr val="bg2">
                    <a:lumMod val="25000"/>
                  </a:schemeClr>
                </a:solidFill>
                <a:latin typeface="+mj-lt"/>
              </a:rPr>
              <a:t>(npr. oglasi, oddaje);</a:t>
            </a:r>
          </a:p>
          <a:p>
            <a:pPr marL="342900" indent="-342900" algn="l">
              <a:buFont typeface="+mj-lt"/>
              <a:buAutoNum type="alphaLcParenR"/>
            </a:pPr>
            <a:r>
              <a:rPr lang="sl-SI" sz="1800" b="1" noProof="0" dirty="0">
                <a:solidFill>
                  <a:schemeClr val="accent6"/>
                </a:solidFill>
                <a:latin typeface="+mj-lt"/>
              </a:rPr>
              <a:t>PRISPEVKI PO TELEVIZIJI </a:t>
            </a:r>
            <a:r>
              <a:rPr lang="sl-SI" sz="1800" b="0" i="0" u="none" strike="noStrike" baseline="0" noProof="0" dirty="0">
                <a:solidFill>
                  <a:schemeClr val="bg2">
                    <a:lumMod val="25000"/>
                  </a:schemeClr>
                </a:solidFill>
                <a:latin typeface="+mj-lt"/>
              </a:rPr>
              <a:t>(npr. oglasi, oddaje);</a:t>
            </a:r>
          </a:p>
          <a:p>
            <a:pPr marL="342900" indent="-342900" algn="l">
              <a:buFont typeface="+mj-lt"/>
              <a:buAutoNum type="alphaLcParenR"/>
            </a:pPr>
            <a:r>
              <a:rPr lang="sl-SI" sz="1800" b="1" noProof="0" dirty="0">
                <a:solidFill>
                  <a:schemeClr val="accent6"/>
                </a:solidFill>
                <a:latin typeface="+mj-lt"/>
              </a:rPr>
              <a:t>DOKUMENTI, KI SE NANAŠAJO NA UPRAVIČENCE </a:t>
            </a:r>
            <a:r>
              <a:rPr lang="sl-SI" sz="1800" b="0" i="0" u="none" strike="noStrike" baseline="0" noProof="0" dirty="0">
                <a:solidFill>
                  <a:schemeClr val="bg2">
                    <a:lumMod val="25000"/>
                  </a:schemeClr>
                </a:solidFill>
                <a:latin typeface="+mj-lt"/>
              </a:rPr>
              <a:t>(npr. razpisna dokumentacija javnih razpisov in javnih naročil, pogodbe med upravičenci in izvajalci).</a:t>
            </a:r>
          </a:p>
          <a:p>
            <a:pPr marL="0" indent="0" algn="l">
              <a:buNone/>
            </a:pPr>
            <a:endParaRPr lang="sl-SI" sz="1800" b="0" i="0" u="none" strike="noStrike" baseline="0" dirty="0">
              <a:latin typeface="ArialMT"/>
            </a:endParaRPr>
          </a:p>
        </p:txBody>
      </p:sp>
      <p:pic>
        <p:nvPicPr>
          <p:cNvPr id="2050" name="Picture 2" descr="629,100+ Media Icons Stock Illustrations, Royalty-Free Vector Graphics &amp;  Clip Art - iStock | Social media icons, Video icon, Tv icon">
            <a:extLst>
              <a:ext uri="{FF2B5EF4-FFF2-40B4-BE49-F238E27FC236}">
                <a16:creationId xmlns:a16="http://schemas.microsoft.com/office/drawing/2014/main" id="{F1EA3EEA-70B4-4055-B12A-E0044F8391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a:fillRect/>
          </a:stretch>
        </p:blipFill>
        <p:spPr bwMode="auto">
          <a:xfrm>
            <a:off x="9859617" y="1010619"/>
            <a:ext cx="2234395" cy="5186569"/>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a:extLst>
              <a:ext uri="{FF2B5EF4-FFF2-40B4-BE49-F238E27FC236}">
                <a16:creationId xmlns:a16="http://schemas.microsoft.com/office/drawing/2014/main" id="{54505106-0CA3-71C5-5BB4-4A5B4D55B24A}"/>
              </a:ext>
            </a:extLst>
          </p:cNvPr>
          <p:cNvSpPr txBox="1"/>
          <p:nvPr/>
        </p:nvSpPr>
        <p:spPr>
          <a:xfrm>
            <a:off x="619539" y="6057693"/>
            <a:ext cx="2371725" cy="369332"/>
          </a:xfrm>
          <a:prstGeom prst="rect">
            <a:avLst/>
          </a:prstGeom>
          <a:noFill/>
        </p:spPr>
        <p:txBody>
          <a:bodyPr wrap="square" rtlCol="0">
            <a:spAutoFit/>
          </a:bodyPr>
          <a:lstStyle/>
          <a:p>
            <a:r>
              <a:rPr lang="sl-SI" dirty="0">
                <a:solidFill>
                  <a:schemeClr val="accent2"/>
                </a:solidFill>
              </a:rPr>
              <a:t>OPREMA </a:t>
            </a:r>
            <a:r>
              <a:rPr lang="sl-SI" dirty="0">
                <a:solidFill>
                  <a:schemeClr val="accent2"/>
                </a:solidFill>
                <a:sym typeface="Wingdings" panose="05000000000000000000" pitchFamily="2" charset="2"/>
              </a:rPr>
              <a:t>nalepke</a:t>
            </a:r>
            <a:endParaRPr lang="sl-SI" dirty="0">
              <a:solidFill>
                <a:schemeClr val="accent2"/>
              </a:solidFill>
            </a:endParaRPr>
          </a:p>
        </p:txBody>
      </p:sp>
      <p:sp>
        <p:nvSpPr>
          <p:cNvPr id="6" name="Označba mesta številke diapozitiva 5">
            <a:extLst>
              <a:ext uri="{FF2B5EF4-FFF2-40B4-BE49-F238E27FC236}">
                <a16:creationId xmlns:a16="http://schemas.microsoft.com/office/drawing/2014/main" id="{B754CFFF-87DF-F0AB-04D8-A6D0866E0541}"/>
              </a:ext>
            </a:extLst>
          </p:cNvPr>
          <p:cNvSpPr>
            <a:spLocks noGrp="1"/>
          </p:cNvSpPr>
          <p:nvPr>
            <p:ph type="sldNum" sz="quarter" idx="12"/>
          </p:nvPr>
        </p:nvSpPr>
        <p:spPr/>
        <p:txBody>
          <a:bodyPr/>
          <a:lstStyle/>
          <a:p>
            <a:fld id="{DB0541E2-7EB7-469F-924A-AAEADCA667B4}" type="slidenum">
              <a:rPr lang="sl-SI" smtClean="0"/>
              <a:t>12</a:t>
            </a:fld>
            <a:endParaRPr lang="sl-SI"/>
          </a:p>
        </p:txBody>
      </p:sp>
      <p:cxnSp>
        <p:nvCxnSpPr>
          <p:cNvPr id="7" name="Raven povezovalnik 6">
            <a:extLst>
              <a:ext uri="{FF2B5EF4-FFF2-40B4-BE49-F238E27FC236}">
                <a16:creationId xmlns:a16="http://schemas.microsoft.com/office/drawing/2014/main" id="{2894425F-0D94-04DC-0E42-5CE65EABDA9E}"/>
              </a:ext>
            </a:extLst>
          </p:cNvPr>
          <p:cNvCxnSpPr>
            <a:cxnSpLocks/>
          </p:cNvCxnSpPr>
          <p:nvPr/>
        </p:nvCxnSpPr>
        <p:spPr>
          <a:xfrm>
            <a:off x="0" y="830025"/>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0473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515CB-3324-6D30-DE4D-23524A00BF19}"/>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85714B01-40A6-1150-91E8-3566787DE2FD}"/>
              </a:ext>
            </a:extLst>
          </p:cNvPr>
          <p:cNvSpPr>
            <a:spLocks noGrp="1"/>
          </p:cNvSpPr>
          <p:nvPr>
            <p:ph type="title"/>
          </p:nvPr>
        </p:nvSpPr>
        <p:spPr>
          <a:xfrm>
            <a:off x="438564" y="375650"/>
            <a:ext cx="10515600" cy="662782"/>
          </a:xfrm>
        </p:spPr>
        <p:txBody>
          <a:bodyPr>
            <a:normAutofit fontScale="90000"/>
          </a:bodyPr>
          <a:lstStyle/>
          <a:p>
            <a:r>
              <a:rPr lang="sl-SI" b="1" dirty="0">
                <a:solidFill>
                  <a:schemeClr val="tx1">
                    <a:lumMod val="65000"/>
                    <a:lumOff val="35000"/>
                  </a:schemeClr>
                </a:solidFill>
              </a:rPr>
              <a:t>OZNAČEVANJE</a:t>
            </a:r>
            <a:r>
              <a:rPr lang="sl-SI" b="1" dirty="0">
                <a:solidFill>
                  <a:schemeClr val="accent6">
                    <a:lumMod val="75000"/>
                  </a:schemeClr>
                </a:solidFill>
              </a:rPr>
              <a:t> </a:t>
            </a:r>
            <a:r>
              <a:rPr lang="sl-SI" b="1" dirty="0">
                <a:solidFill>
                  <a:schemeClr val="tx1">
                    <a:lumMod val="65000"/>
                    <a:lumOff val="35000"/>
                  </a:schemeClr>
                </a:solidFill>
              </a:rPr>
              <a:t>-</a:t>
            </a:r>
            <a:r>
              <a:rPr lang="sl-SI" b="1" dirty="0">
                <a:solidFill>
                  <a:schemeClr val="accent6">
                    <a:lumMod val="75000"/>
                  </a:schemeClr>
                </a:solidFill>
              </a:rPr>
              <a:t> </a:t>
            </a:r>
            <a:r>
              <a:rPr lang="sl-SI" b="1" dirty="0">
                <a:solidFill>
                  <a:schemeClr val="accent2"/>
                </a:solidFill>
              </a:rPr>
              <a:t>LOKACIJA</a:t>
            </a:r>
          </a:p>
        </p:txBody>
      </p:sp>
      <p:sp>
        <p:nvSpPr>
          <p:cNvPr id="3" name="Označba mesta vsebine 2">
            <a:extLst>
              <a:ext uri="{FF2B5EF4-FFF2-40B4-BE49-F238E27FC236}">
                <a16:creationId xmlns:a16="http://schemas.microsoft.com/office/drawing/2014/main" id="{FDFCAFA1-1AAA-53FE-C098-50C3133E29D1}"/>
              </a:ext>
            </a:extLst>
          </p:cNvPr>
          <p:cNvSpPr>
            <a:spLocks noGrp="1"/>
          </p:cNvSpPr>
          <p:nvPr>
            <p:ph idx="1"/>
          </p:nvPr>
        </p:nvSpPr>
        <p:spPr>
          <a:xfrm>
            <a:off x="535056" y="1445887"/>
            <a:ext cx="11121887" cy="5154938"/>
          </a:xfrm>
        </p:spPr>
        <p:txBody>
          <a:bodyPr>
            <a:noAutofit/>
          </a:bodyPr>
          <a:lstStyle/>
          <a:p>
            <a:pPr marL="0" indent="0">
              <a:lnSpc>
                <a:spcPts val="2660"/>
              </a:lnSpc>
              <a:spcBef>
                <a:spcPts val="600"/>
              </a:spcBef>
              <a:buNone/>
            </a:pPr>
            <a:r>
              <a:rPr lang="sl-SI" sz="1800" dirty="0">
                <a:solidFill>
                  <a:schemeClr val="bg2">
                    <a:lumMod val="25000"/>
                  </a:schemeClr>
                </a:solidFill>
                <a:latin typeface="+mj-lt"/>
              </a:rPr>
              <a:t>Plakat, obrazložitvena tabla ali elektronski prikazovalnik se namesti na eni od naslednjih možnih lokacij:</a:t>
            </a:r>
          </a:p>
          <a:p>
            <a:pPr marL="800100" lvl="1" indent="-342900">
              <a:lnSpc>
                <a:spcPts val="2660"/>
              </a:lnSpc>
              <a:spcBef>
                <a:spcPts val="600"/>
              </a:spcBef>
              <a:buFont typeface="+mj-lt"/>
              <a:buAutoNum type="alphaLcParenR"/>
            </a:pPr>
            <a:r>
              <a:rPr lang="sl-SI" sz="1800" b="1" u="sng" dirty="0">
                <a:solidFill>
                  <a:schemeClr val="accent2"/>
                </a:solidFill>
                <a:latin typeface="+mj-lt"/>
              </a:rPr>
              <a:t>na lokaciji izvajanja projekta</a:t>
            </a:r>
            <a:endParaRPr lang="sl-SI" sz="1800" u="sng" dirty="0">
              <a:solidFill>
                <a:schemeClr val="accent2"/>
              </a:solidFill>
              <a:latin typeface="+mj-lt"/>
            </a:endParaRPr>
          </a:p>
          <a:p>
            <a:pPr marL="800100" lvl="1" indent="-342900">
              <a:lnSpc>
                <a:spcPts val="2660"/>
              </a:lnSpc>
              <a:spcBef>
                <a:spcPts val="600"/>
              </a:spcBef>
              <a:buFont typeface="+mj-lt"/>
              <a:buAutoNum type="alphaLcParenR"/>
            </a:pPr>
            <a:r>
              <a:rPr lang="sl-SI" sz="1800" b="1" dirty="0">
                <a:solidFill>
                  <a:schemeClr val="bg2">
                    <a:lumMod val="25000"/>
                  </a:schemeClr>
                </a:solidFill>
                <a:latin typeface="+mj-lt"/>
              </a:rPr>
              <a:t>na sedežu ali naslovu zavezanca za označevanje</a:t>
            </a:r>
            <a:r>
              <a:rPr lang="sl-SI" sz="1800" dirty="0">
                <a:solidFill>
                  <a:schemeClr val="bg2">
                    <a:lumMod val="25000"/>
                  </a:schemeClr>
                </a:solidFill>
                <a:latin typeface="+mj-lt"/>
              </a:rPr>
              <a:t>.</a:t>
            </a:r>
          </a:p>
          <a:p>
            <a:pPr>
              <a:lnSpc>
                <a:spcPts val="2660"/>
              </a:lnSpc>
              <a:spcBef>
                <a:spcPts val="600"/>
              </a:spcBef>
            </a:pPr>
            <a:endParaRPr lang="sl-SI" sz="1800" b="1" dirty="0">
              <a:solidFill>
                <a:schemeClr val="bg2">
                  <a:lumMod val="25000"/>
                </a:schemeClr>
              </a:solidFill>
              <a:latin typeface="+mj-lt"/>
            </a:endParaRPr>
          </a:p>
          <a:p>
            <a:pPr>
              <a:lnSpc>
                <a:spcPts val="2660"/>
              </a:lnSpc>
              <a:spcBef>
                <a:spcPts val="600"/>
              </a:spcBef>
            </a:pPr>
            <a:r>
              <a:rPr lang="sl-SI" sz="1800" b="1" dirty="0">
                <a:solidFill>
                  <a:schemeClr val="bg2">
                    <a:lumMod val="25000"/>
                  </a:schemeClr>
                </a:solidFill>
                <a:latin typeface="+mj-lt"/>
              </a:rPr>
              <a:t>Pri projektih, ki se izvajajo v gozdu</a:t>
            </a:r>
            <a:r>
              <a:rPr lang="sl-SI" sz="1800" dirty="0">
                <a:solidFill>
                  <a:schemeClr val="bg2">
                    <a:lumMod val="25000"/>
                  </a:schemeClr>
                </a:solidFill>
                <a:latin typeface="+mj-lt"/>
              </a:rPr>
              <a:t>, se namesti na sedežu ali naslovu zavezanca za označevanje, razen če je zavezanec za označevanje fizična oseba z naslovom v </a:t>
            </a:r>
            <a:r>
              <a:rPr lang="sl-SI" sz="1800" dirty="0" err="1">
                <a:solidFill>
                  <a:schemeClr val="bg2">
                    <a:lumMod val="25000"/>
                  </a:schemeClr>
                </a:solidFill>
                <a:latin typeface="+mj-lt"/>
              </a:rPr>
              <a:t>dvo</a:t>
            </a:r>
            <a:r>
              <a:rPr lang="sl-SI" sz="1800" dirty="0">
                <a:solidFill>
                  <a:schemeClr val="bg2">
                    <a:lumMod val="25000"/>
                  </a:schemeClr>
                </a:solidFill>
                <a:latin typeface="+mj-lt"/>
              </a:rPr>
              <a:t>- ali večstanovanjski stavbi, ko se plakat, obrazložitvena tabla ali elektronski prikazovalnik ne namesti.</a:t>
            </a:r>
            <a:endParaRPr lang="sl-SI" sz="900" b="1" dirty="0">
              <a:solidFill>
                <a:schemeClr val="bg2">
                  <a:lumMod val="25000"/>
                </a:schemeClr>
              </a:solidFill>
              <a:latin typeface="+mj-lt"/>
            </a:endParaRPr>
          </a:p>
          <a:p>
            <a:pPr>
              <a:lnSpc>
                <a:spcPts val="2660"/>
              </a:lnSpc>
              <a:spcBef>
                <a:spcPts val="600"/>
              </a:spcBef>
            </a:pPr>
            <a:r>
              <a:rPr lang="sl-SI" sz="1800" b="1" dirty="0">
                <a:solidFill>
                  <a:schemeClr val="bg2">
                    <a:lumMod val="25000"/>
                  </a:schemeClr>
                </a:solidFill>
                <a:latin typeface="+mj-lt"/>
              </a:rPr>
              <a:t>Če predpisi, ki urejajo varstvo kulturne dediščine, predpisi, ki urejajo postavitev objektov in označb ob cestah, ali predpisi, ki urejajo označevanje na območjih varstva narave</a:t>
            </a:r>
            <a:r>
              <a:rPr lang="sl-SI" sz="1800" dirty="0">
                <a:solidFill>
                  <a:schemeClr val="bg2">
                    <a:lumMod val="25000"/>
                  </a:schemeClr>
                </a:solidFill>
                <a:latin typeface="+mj-lt"/>
              </a:rPr>
              <a:t>, prepovedujejo namestitev plakata, </a:t>
            </a:r>
            <a:r>
              <a:rPr lang="sl-SI" sz="1800" dirty="0" err="1">
                <a:solidFill>
                  <a:schemeClr val="bg2">
                    <a:lumMod val="25000"/>
                  </a:schemeClr>
                </a:solidFill>
                <a:latin typeface="+mj-lt"/>
              </a:rPr>
              <a:t>obrazložitvene</a:t>
            </a:r>
            <a:r>
              <a:rPr lang="sl-SI" sz="1800" dirty="0">
                <a:solidFill>
                  <a:schemeClr val="bg2">
                    <a:lumMod val="25000"/>
                  </a:schemeClr>
                </a:solidFill>
                <a:latin typeface="+mj-lt"/>
              </a:rPr>
              <a:t> table ali elektronskega prikazovalnika na določenem območju, se te omejitve upoštevajo. V takem primeru se njihova namestitev izvede </a:t>
            </a:r>
            <a:r>
              <a:rPr lang="sl-SI" sz="1800" b="1" dirty="0">
                <a:solidFill>
                  <a:schemeClr val="bg2">
                    <a:lumMod val="25000"/>
                  </a:schemeClr>
                </a:solidFill>
                <a:latin typeface="+mj-lt"/>
              </a:rPr>
              <a:t>na sedežu ali naslovu zavezanca za označevanje</a:t>
            </a:r>
            <a:r>
              <a:rPr lang="sl-SI" sz="1800" dirty="0">
                <a:solidFill>
                  <a:schemeClr val="bg2">
                    <a:lumMod val="25000"/>
                  </a:schemeClr>
                </a:solidFill>
                <a:latin typeface="+mj-lt"/>
              </a:rPr>
              <a:t>, razen če je zavezanec za označevanje fizična oseba z naslovom v </a:t>
            </a:r>
            <a:r>
              <a:rPr lang="sl-SI" sz="1800" dirty="0" err="1">
                <a:solidFill>
                  <a:schemeClr val="bg2">
                    <a:lumMod val="25000"/>
                  </a:schemeClr>
                </a:solidFill>
                <a:latin typeface="+mj-lt"/>
              </a:rPr>
              <a:t>dvo</a:t>
            </a:r>
            <a:r>
              <a:rPr lang="sl-SI" sz="1800" dirty="0">
                <a:solidFill>
                  <a:schemeClr val="bg2">
                    <a:lumMod val="25000"/>
                  </a:schemeClr>
                </a:solidFill>
                <a:latin typeface="+mj-lt"/>
              </a:rPr>
              <a:t>- ali večstanovanjski stavbi.</a:t>
            </a:r>
          </a:p>
        </p:txBody>
      </p:sp>
      <p:sp>
        <p:nvSpPr>
          <p:cNvPr id="5" name="Označba mesta številke diapozitiva 4">
            <a:extLst>
              <a:ext uri="{FF2B5EF4-FFF2-40B4-BE49-F238E27FC236}">
                <a16:creationId xmlns:a16="http://schemas.microsoft.com/office/drawing/2014/main" id="{65CD8C9C-0A7D-E78B-3084-E35B9720AF81}"/>
              </a:ext>
            </a:extLst>
          </p:cNvPr>
          <p:cNvSpPr>
            <a:spLocks noGrp="1"/>
          </p:cNvSpPr>
          <p:nvPr>
            <p:ph type="sldNum" sz="quarter" idx="12"/>
          </p:nvPr>
        </p:nvSpPr>
        <p:spPr/>
        <p:txBody>
          <a:bodyPr/>
          <a:lstStyle/>
          <a:p>
            <a:fld id="{DB0541E2-7EB7-469F-924A-AAEADCA667B4}" type="slidenum">
              <a:rPr lang="sl-SI" smtClean="0"/>
              <a:t>13</a:t>
            </a:fld>
            <a:endParaRPr lang="sl-SI"/>
          </a:p>
        </p:txBody>
      </p:sp>
      <p:cxnSp>
        <p:nvCxnSpPr>
          <p:cNvPr id="6" name="Raven povezovalnik 5">
            <a:extLst>
              <a:ext uri="{FF2B5EF4-FFF2-40B4-BE49-F238E27FC236}">
                <a16:creationId xmlns:a16="http://schemas.microsoft.com/office/drawing/2014/main" id="{F43F3127-E5D5-3554-66CA-8BD58C61C608}"/>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20346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349B4-2653-E072-46EB-B1685D3F9214}"/>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37869BD-992F-03D8-A12D-1DDA6B29993E}"/>
              </a:ext>
            </a:extLst>
          </p:cNvPr>
          <p:cNvSpPr>
            <a:spLocks noGrp="1"/>
          </p:cNvSpPr>
          <p:nvPr>
            <p:ph type="title"/>
          </p:nvPr>
        </p:nvSpPr>
        <p:spPr>
          <a:xfrm>
            <a:off x="507724" y="257382"/>
            <a:ext cx="10515600" cy="662782"/>
          </a:xfrm>
        </p:spPr>
        <p:txBody>
          <a:bodyPr>
            <a:normAutofit/>
          </a:bodyPr>
          <a:lstStyle/>
          <a:p>
            <a:r>
              <a:rPr lang="sl-SI" sz="3800" b="1" dirty="0">
                <a:solidFill>
                  <a:schemeClr val="tx1">
                    <a:lumMod val="65000"/>
                    <a:lumOff val="35000"/>
                  </a:schemeClr>
                </a:solidFill>
              </a:rPr>
              <a:t>OZNAČEVANJE - </a:t>
            </a:r>
            <a:r>
              <a:rPr lang="sl-SI" sz="3800" b="1" dirty="0">
                <a:solidFill>
                  <a:schemeClr val="accent2"/>
                </a:solidFill>
              </a:rPr>
              <a:t>NAČIN</a:t>
            </a:r>
          </a:p>
        </p:txBody>
      </p:sp>
      <p:sp>
        <p:nvSpPr>
          <p:cNvPr id="3" name="Označba mesta vsebine 2">
            <a:extLst>
              <a:ext uri="{FF2B5EF4-FFF2-40B4-BE49-F238E27FC236}">
                <a16:creationId xmlns:a16="http://schemas.microsoft.com/office/drawing/2014/main" id="{15F88140-8C91-325A-991B-E84EE58D13BC}"/>
              </a:ext>
            </a:extLst>
          </p:cNvPr>
          <p:cNvSpPr>
            <a:spLocks noGrp="1"/>
          </p:cNvSpPr>
          <p:nvPr>
            <p:ph idx="1"/>
          </p:nvPr>
        </p:nvSpPr>
        <p:spPr>
          <a:xfrm>
            <a:off x="562390" y="1175750"/>
            <a:ext cx="9632198" cy="1729375"/>
          </a:xfrm>
        </p:spPr>
        <p:txBody>
          <a:bodyPr>
            <a:noAutofit/>
          </a:bodyPr>
          <a:lstStyle/>
          <a:p>
            <a:r>
              <a:rPr lang="sl-SI" sz="1800" b="1" dirty="0">
                <a:solidFill>
                  <a:schemeClr val="accent2"/>
                </a:solidFill>
                <a:latin typeface="+mj-lt"/>
              </a:rPr>
              <a:t>Uporabiti je treba ustrezne uradne predloge</a:t>
            </a:r>
            <a:r>
              <a:rPr lang="sl-SI" sz="1800" dirty="0">
                <a:latin typeface="+mj-lt"/>
              </a:rPr>
              <a:t> (</a:t>
            </a:r>
            <a:r>
              <a:rPr lang="sl-SI" sz="1800" dirty="0">
                <a:latin typeface="+mj-lt"/>
                <a:hlinkClick r:id="rId2"/>
              </a:rPr>
              <a:t>https://skp.si/skupna-kmetijska-politika-2023-2027/oznacevanje-vira-sofinanciranja-iz-sn-skp-2023-2027</a:t>
            </a:r>
            <a:r>
              <a:rPr lang="sl-SI" sz="1800" dirty="0">
                <a:latin typeface="+mj-lt"/>
              </a:rPr>
              <a:t>) </a:t>
            </a:r>
          </a:p>
          <a:p>
            <a:r>
              <a:rPr lang="sl-SI" sz="1800" dirty="0">
                <a:latin typeface="+mj-lt"/>
              </a:rPr>
              <a:t>Plakat oz. obrazložitvena tabla mora biti nameščena </a:t>
            </a:r>
            <a:r>
              <a:rPr lang="sl-SI" sz="1800" b="1" dirty="0">
                <a:latin typeface="+mj-lt"/>
              </a:rPr>
              <a:t>na javnosti vidnem mestu, jasno berljiva ter stabilno in varno pritrjena</a:t>
            </a:r>
            <a:r>
              <a:rPr lang="sl-SI" sz="1800" dirty="0">
                <a:latin typeface="+mj-lt"/>
              </a:rPr>
              <a:t>.</a:t>
            </a:r>
          </a:p>
          <a:p>
            <a:r>
              <a:rPr lang="sl-SI" sz="1800" dirty="0">
                <a:latin typeface="+mj-lt"/>
              </a:rPr>
              <a:t>Plakat oz. obrazložitvena tabla mora biti </a:t>
            </a:r>
            <a:r>
              <a:rPr lang="sl-SI" sz="1800" b="1" dirty="0">
                <a:latin typeface="+mj-lt"/>
              </a:rPr>
              <a:t>izdelana iz materiala, odpornega na vremenske vplive </a:t>
            </a:r>
            <a:r>
              <a:rPr lang="sl-SI" sz="1800" dirty="0">
                <a:latin typeface="+mj-lt"/>
              </a:rPr>
              <a:t>in prilagojenega lokaciji postavitve.</a:t>
            </a:r>
          </a:p>
          <a:p>
            <a:r>
              <a:rPr lang="sl-SI" sz="1800" dirty="0">
                <a:latin typeface="+mj-lt"/>
              </a:rPr>
              <a:t>Če se poškoduje, jo je potrebno </a:t>
            </a:r>
            <a:r>
              <a:rPr lang="sl-SI" sz="1800" b="1" dirty="0">
                <a:latin typeface="+mj-lt"/>
              </a:rPr>
              <a:t>popraviti ali zamenjati</a:t>
            </a:r>
            <a:r>
              <a:rPr lang="sl-SI" sz="1800" dirty="0">
                <a:latin typeface="+mj-lt"/>
              </a:rPr>
              <a:t>.</a:t>
            </a:r>
          </a:p>
          <a:p>
            <a:pPr marL="0" indent="0">
              <a:buNone/>
            </a:pPr>
            <a:endParaRPr lang="sl-SI" sz="1800" dirty="0">
              <a:latin typeface="+mj-lt"/>
            </a:endParaRPr>
          </a:p>
        </p:txBody>
      </p:sp>
      <p:sp>
        <p:nvSpPr>
          <p:cNvPr id="4" name="Naslov 1">
            <a:extLst>
              <a:ext uri="{FF2B5EF4-FFF2-40B4-BE49-F238E27FC236}">
                <a16:creationId xmlns:a16="http://schemas.microsoft.com/office/drawing/2014/main" id="{A947D1B0-0F16-74F2-BEDD-FF95580D97D2}"/>
              </a:ext>
            </a:extLst>
          </p:cNvPr>
          <p:cNvSpPr txBox="1">
            <a:spLocks/>
          </p:cNvSpPr>
          <p:nvPr/>
        </p:nvSpPr>
        <p:spPr>
          <a:xfrm>
            <a:off x="507724" y="3761980"/>
            <a:ext cx="10515600" cy="66278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3800" b="1" dirty="0">
                <a:solidFill>
                  <a:schemeClr val="tx1">
                    <a:lumMod val="65000"/>
                    <a:lumOff val="35000"/>
                  </a:schemeClr>
                </a:solidFill>
              </a:rPr>
              <a:t>OBVEZNOST OZNAČEVANJA VIRA SOFINANCIRANJA:</a:t>
            </a:r>
          </a:p>
        </p:txBody>
      </p:sp>
      <p:sp>
        <p:nvSpPr>
          <p:cNvPr id="5" name="Označba mesta vsebine 2">
            <a:extLst>
              <a:ext uri="{FF2B5EF4-FFF2-40B4-BE49-F238E27FC236}">
                <a16:creationId xmlns:a16="http://schemas.microsoft.com/office/drawing/2014/main" id="{6703ABE1-1C9E-7D1F-5F75-3F01DA3950C1}"/>
              </a:ext>
            </a:extLst>
          </p:cNvPr>
          <p:cNvSpPr txBox="1">
            <a:spLocks/>
          </p:cNvSpPr>
          <p:nvPr/>
        </p:nvSpPr>
        <p:spPr>
          <a:xfrm>
            <a:off x="562389" y="3952875"/>
            <a:ext cx="11121887" cy="1729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l-SI" sz="1800" dirty="0">
              <a:latin typeface="+mj-lt"/>
            </a:endParaRPr>
          </a:p>
        </p:txBody>
      </p:sp>
      <p:sp>
        <p:nvSpPr>
          <p:cNvPr id="7" name="PoljeZBesedilom 6">
            <a:extLst>
              <a:ext uri="{FF2B5EF4-FFF2-40B4-BE49-F238E27FC236}">
                <a16:creationId xmlns:a16="http://schemas.microsoft.com/office/drawing/2014/main" id="{E2C61AA9-6E8E-5F30-56F3-E2370B921209}"/>
              </a:ext>
            </a:extLst>
          </p:cNvPr>
          <p:cNvSpPr txBox="1"/>
          <p:nvPr/>
        </p:nvSpPr>
        <p:spPr>
          <a:xfrm>
            <a:off x="507725" y="4626199"/>
            <a:ext cx="10166902" cy="1200329"/>
          </a:xfrm>
          <a:prstGeom prst="rect">
            <a:avLst/>
          </a:prstGeom>
          <a:noFill/>
        </p:spPr>
        <p:txBody>
          <a:bodyPr wrap="square">
            <a:spAutoFit/>
          </a:bodyPr>
          <a:lstStyle/>
          <a:p>
            <a:r>
              <a:rPr lang="sl-SI" b="1" dirty="0">
                <a:latin typeface="+mj-lt"/>
              </a:rPr>
              <a:t>OD: </a:t>
            </a:r>
            <a:r>
              <a:rPr lang="sl-SI" dirty="0">
                <a:latin typeface="+mj-lt"/>
              </a:rPr>
              <a:t>Najkasneje </a:t>
            </a:r>
            <a:r>
              <a:rPr lang="sl-SI" b="1" dirty="0">
                <a:latin typeface="+mj-lt"/>
              </a:rPr>
              <a:t>v roku 2 mesecev od vročitve </a:t>
            </a:r>
            <a:r>
              <a:rPr lang="sl-SI" dirty="0">
                <a:latin typeface="+mj-lt"/>
              </a:rPr>
              <a:t>odločbe o pravici do sredstev ali od podpisa pogodbe na podlagi izvedenega postopka oddaje javnega naročila v skladu s predpisi, ki urejajo javno naročanje</a:t>
            </a:r>
          </a:p>
          <a:p>
            <a:endParaRPr lang="sl-SI" dirty="0">
              <a:latin typeface="+mj-lt"/>
            </a:endParaRPr>
          </a:p>
          <a:p>
            <a:r>
              <a:rPr lang="sl-SI" b="1" dirty="0">
                <a:latin typeface="+mj-lt"/>
              </a:rPr>
              <a:t>DO: </a:t>
            </a:r>
            <a:r>
              <a:rPr lang="sl-SI" dirty="0">
                <a:latin typeface="+mj-lt"/>
              </a:rPr>
              <a:t>Vsaj do zadnjega izplačila sredstev </a:t>
            </a:r>
          </a:p>
        </p:txBody>
      </p:sp>
      <p:sp>
        <p:nvSpPr>
          <p:cNvPr id="9" name="PoljeZBesedilom 8">
            <a:extLst>
              <a:ext uri="{FF2B5EF4-FFF2-40B4-BE49-F238E27FC236}">
                <a16:creationId xmlns:a16="http://schemas.microsoft.com/office/drawing/2014/main" id="{02D4F576-79A5-FB21-8899-BB4D740C05C0}"/>
              </a:ext>
            </a:extLst>
          </p:cNvPr>
          <p:cNvSpPr txBox="1"/>
          <p:nvPr/>
        </p:nvSpPr>
        <p:spPr>
          <a:xfrm>
            <a:off x="10369685" y="1830126"/>
            <a:ext cx="1502641" cy="830997"/>
          </a:xfrm>
          <a:prstGeom prst="rect">
            <a:avLst/>
          </a:prstGeom>
          <a:solidFill>
            <a:schemeClr val="accent6"/>
          </a:solidFill>
        </p:spPr>
        <p:txBody>
          <a:bodyPr wrap="square" rtlCol="0">
            <a:spAutoFit/>
          </a:bodyPr>
          <a:lstStyle/>
          <a:p>
            <a:r>
              <a:rPr lang="sl-SI" sz="1200" b="1" dirty="0">
                <a:solidFill>
                  <a:schemeClr val="bg1"/>
                </a:solidFill>
                <a:latin typeface="+mj-lt"/>
              </a:rPr>
              <a:t>VSI STANDARDNI PROJEKTI +</a:t>
            </a:r>
          </a:p>
          <a:p>
            <a:r>
              <a:rPr lang="sl-SI" sz="1200" b="1" dirty="0">
                <a:solidFill>
                  <a:schemeClr val="bg1"/>
                </a:solidFill>
                <a:latin typeface="+mj-lt"/>
              </a:rPr>
              <a:t> VSI PROJEKTNI PARTNERJI</a:t>
            </a:r>
          </a:p>
        </p:txBody>
      </p:sp>
      <p:pic>
        <p:nvPicPr>
          <p:cNvPr id="10" name="Grafika 9" descr="Chevron arrows with solid fill">
            <a:extLst>
              <a:ext uri="{FF2B5EF4-FFF2-40B4-BE49-F238E27FC236}">
                <a16:creationId xmlns:a16="http://schemas.microsoft.com/office/drawing/2014/main" id="{79BE9E92-3507-39C1-847A-2797ECB2780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883303" y="2046207"/>
            <a:ext cx="398834" cy="398834"/>
          </a:xfrm>
          <a:prstGeom prst="rect">
            <a:avLst/>
          </a:prstGeom>
        </p:spPr>
      </p:pic>
      <p:sp>
        <p:nvSpPr>
          <p:cNvPr id="11" name="Označba mesta številke diapozitiva 10">
            <a:extLst>
              <a:ext uri="{FF2B5EF4-FFF2-40B4-BE49-F238E27FC236}">
                <a16:creationId xmlns:a16="http://schemas.microsoft.com/office/drawing/2014/main" id="{EFE3B568-259B-CAE0-F114-4707EFD79636}"/>
              </a:ext>
            </a:extLst>
          </p:cNvPr>
          <p:cNvSpPr>
            <a:spLocks noGrp="1"/>
          </p:cNvSpPr>
          <p:nvPr>
            <p:ph type="sldNum" sz="quarter" idx="12"/>
          </p:nvPr>
        </p:nvSpPr>
        <p:spPr/>
        <p:txBody>
          <a:bodyPr/>
          <a:lstStyle/>
          <a:p>
            <a:fld id="{DB0541E2-7EB7-469F-924A-AAEADCA667B4}" type="slidenum">
              <a:rPr lang="sl-SI" smtClean="0"/>
              <a:t>14</a:t>
            </a:fld>
            <a:endParaRPr lang="sl-SI"/>
          </a:p>
        </p:txBody>
      </p:sp>
      <p:pic>
        <p:nvPicPr>
          <p:cNvPr id="12" name="Grafika 11" descr="Internet with solid fill">
            <a:extLst>
              <a:ext uri="{FF2B5EF4-FFF2-40B4-BE49-F238E27FC236}">
                <a16:creationId xmlns:a16="http://schemas.microsoft.com/office/drawing/2014/main" id="{FA7EAA0D-4BC8-B141-AB84-853449E35FC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359998" y="1096902"/>
            <a:ext cx="672626" cy="672626"/>
          </a:xfrm>
          <a:prstGeom prst="rect">
            <a:avLst/>
          </a:prstGeom>
        </p:spPr>
      </p:pic>
      <p:cxnSp>
        <p:nvCxnSpPr>
          <p:cNvPr id="13" name="Raven povezovalnik 12">
            <a:extLst>
              <a:ext uri="{FF2B5EF4-FFF2-40B4-BE49-F238E27FC236}">
                <a16:creationId xmlns:a16="http://schemas.microsoft.com/office/drawing/2014/main" id="{4AC53C12-72F0-0A65-360C-73194BCCED9E}"/>
              </a:ext>
            </a:extLst>
          </p:cNvPr>
          <p:cNvCxnSpPr>
            <a:cxnSpLocks/>
          </p:cNvCxnSpPr>
          <p:nvPr/>
        </p:nvCxnSpPr>
        <p:spPr>
          <a:xfrm>
            <a:off x="0" y="4424762"/>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14" name="Raven povezovalnik 13">
            <a:extLst>
              <a:ext uri="{FF2B5EF4-FFF2-40B4-BE49-F238E27FC236}">
                <a16:creationId xmlns:a16="http://schemas.microsoft.com/office/drawing/2014/main" id="{61E893FB-67C6-6CE6-4B9A-5C14B31DF253}"/>
              </a:ext>
            </a:extLst>
          </p:cNvPr>
          <p:cNvCxnSpPr>
            <a:cxnSpLocks/>
          </p:cNvCxnSpPr>
          <p:nvPr/>
        </p:nvCxnSpPr>
        <p:spPr>
          <a:xfrm>
            <a:off x="-64008" y="965122"/>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16148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2AEB2-82A0-0A33-663A-0FAF49F2AA9D}"/>
            </a:ext>
          </a:extLst>
        </p:cNvPr>
        <p:cNvGrpSpPr/>
        <p:nvPr/>
      </p:nvGrpSpPr>
      <p:grpSpPr>
        <a:xfrm>
          <a:off x="0" y="0"/>
          <a:ext cx="0" cy="0"/>
          <a:chOff x="0" y="0"/>
          <a:chExt cx="0" cy="0"/>
        </a:xfrm>
      </p:grpSpPr>
      <p:sp>
        <p:nvSpPr>
          <p:cNvPr id="16" name="Pravokotnik 15">
            <a:extLst>
              <a:ext uri="{FF2B5EF4-FFF2-40B4-BE49-F238E27FC236}">
                <a16:creationId xmlns:a16="http://schemas.microsoft.com/office/drawing/2014/main" id="{8029A681-3175-BF1D-5AC2-F0192CB61527}"/>
              </a:ext>
            </a:extLst>
          </p:cNvPr>
          <p:cNvSpPr/>
          <p:nvPr/>
        </p:nvSpPr>
        <p:spPr>
          <a:xfrm>
            <a:off x="562386" y="6143625"/>
            <a:ext cx="11424203" cy="714375"/>
          </a:xfrm>
          <a:prstGeom prst="rect">
            <a:avLst/>
          </a:prstGeom>
          <a:solidFill>
            <a:schemeClr val="bg1">
              <a:lumMod val="5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l-SI"/>
          </a:p>
        </p:txBody>
      </p:sp>
      <p:sp>
        <p:nvSpPr>
          <p:cNvPr id="2" name="Naslov 1">
            <a:extLst>
              <a:ext uri="{FF2B5EF4-FFF2-40B4-BE49-F238E27FC236}">
                <a16:creationId xmlns:a16="http://schemas.microsoft.com/office/drawing/2014/main" id="{A0DDFC46-13C6-DF50-544C-1C7E75715983}"/>
              </a:ext>
            </a:extLst>
          </p:cNvPr>
          <p:cNvSpPr>
            <a:spLocks noGrp="1"/>
          </p:cNvSpPr>
          <p:nvPr>
            <p:ph type="title"/>
          </p:nvPr>
        </p:nvSpPr>
        <p:spPr>
          <a:xfrm>
            <a:off x="562386" y="154258"/>
            <a:ext cx="10515600" cy="662782"/>
          </a:xfrm>
        </p:spPr>
        <p:txBody>
          <a:bodyPr>
            <a:normAutofit fontScale="90000"/>
          </a:bodyPr>
          <a:lstStyle/>
          <a:p>
            <a:r>
              <a:rPr lang="sl-SI" b="1" dirty="0">
                <a:solidFill>
                  <a:schemeClr val="tx1">
                    <a:lumMod val="65000"/>
                    <a:lumOff val="35000"/>
                  </a:schemeClr>
                </a:solidFill>
              </a:rPr>
              <a:t>PRIMERI OZNAČEVANJA</a:t>
            </a:r>
          </a:p>
        </p:txBody>
      </p:sp>
      <p:sp>
        <p:nvSpPr>
          <p:cNvPr id="3" name="Označba mesta vsebine 2">
            <a:extLst>
              <a:ext uri="{FF2B5EF4-FFF2-40B4-BE49-F238E27FC236}">
                <a16:creationId xmlns:a16="http://schemas.microsoft.com/office/drawing/2014/main" id="{4421A937-F9B7-92E2-4DC5-E55DD0BFFFD6}"/>
              </a:ext>
            </a:extLst>
          </p:cNvPr>
          <p:cNvSpPr>
            <a:spLocks noGrp="1"/>
          </p:cNvSpPr>
          <p:nvPr>
            <p:ph idx="1"/>
          </p:nvPr>
        </p:nvSpPr>
        <p:spPr>
          <a:xfrm>
            <a:off x="562389" y="1004639"/>
            <a:ext cx="11121887" cy="748300"/>
          </a:xfrm>
        </p:spPr>
        <p:txBody>
          <a:bodyPr>
            <a:noAutofit/>
          </a:bodyPr>
          <a:lstStyle/>
          <a:p>
            <a:pPr marL="0" indent="0">
              <a:buNone/>
            </a:pPr>
            <a:r>
              <a:rPr lang="sl-SI" sz="1800" dirty="0">
                <a:solidFill>
                  <a:schemeClr val="bg2">
                    <a:lumMod val="25000"/>
                  </a:schemeClr>
                </a:solidFill>
                <a:latin typeface="+mj-lt"/>
              </a:rPr>
              <a:t>Predpisane predloge </a:t>
            </a:r>
            <a:r>
              <a:rPr lang="sl-SI" sz="1800" dirty="0">
                <a:latin typeface="+mj-lt"/>
              </a:rPr>
              <a:t>- </a:t>
            </a:r>
            <a:r>
              <a:rPr lang="sl-SI" sz="1800" dirty="0">
                <a:solidFill>
                  <a:schemeClr val="bg1">
                    <a:lumMod val="50000"/>
                  </a:schemeClr>
                </a:solidFill>
                <a:latin typeface="+mj-lt"/>
                <a:hlinkClick r:id="rId2"/>
              </a:rPr>
              <a:t>https://skp.si/skupna-kmetijska-politika-2023-2027/oznacevanje-vira-sofinanciranja-iz-sn-skp-2023-2027#1696597040972-2870d9b5-bf63</a:t>
            </a:r>
            <a:endParaRPr lang="sl-SI" sz="1800" dirty="0">
              <a:solidFill>
                <a:schemeClr val="bg1">
                  <a:lumMod val="50000"/>
                </a:schemeClr>
              </a:solidFill>
              <a:latin typeface="+mj-lt"/>
            </a:endParaRPr>
          </a:p>
          <a:p>
            <a:endParaRPr lang="sl-SI" sz="1800" dirty="0">
              <a:latin typeface="+mj-lt"/>
            </a:endParaRPr>
          </a:p>
          <a:p>
            <a:pPr marL="0" indent="0">
              <a:buNone/>
            </a:pPr>
            <a:endParaRPr lang="sl-SI" sz="1800" dirty="0">
              <a:latin typeface="+mj-lt"/>
            </a:endParaRPr>
          </a:p>
        </p:txBody>
      </p:sp>
      <p:sp>
        <p:nvSpPr>
          <p:cNvPr id="5" name="Označba mesta vsebine 2">
            <a:extLst>
              <a:ext uri="{FF2B5EF4-FFF2-40B4-BE49-F238E27FC236}">
                <a16:creationId xmlns:a16="http://schemas.microsoft.com/office/drawing/2014/main" id="{F5231169-C650-BF49-ACA6-0CDB1A43CBF8}"/>
              </a:ext>
            </a:extLst>
          </p:cNvPr>
          <p:cNvSpPr txBox="1">
            <a:spLocks/>
          </p:cNvSpPr>
          <p:nvPr/>
        </p:nvSpPr>
        <p:spPr>
          <a:xfrm>
            <a:off x="562389" y="3952875"/>
            <a:ext cx="11121887" cy="1729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l-SI" sz="1800" dirty="0">
              <a:latin typeface="+mj-lt"/>
            </a:endParaRPr>
          </a:p>
        </p:txBody>
      </p:sp>
      <p:pic>
        <p:nvPicPr>
          <p:cNvPr id="1026" name="Picture 2">
            <a:extLst>
              <a:ext uri="{FF2B5EF4-FFF2-40B4-BE49-F238E27FC236}">
                <a16:creationId xmlns:a16="http://schemas.microsoft.com/office/drawing/2014/main" id="{A6915647-3B89-2701-A6E3-4B4121260F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2896" y="2330090"/>
            <a:ext cx="2889721" cy="2167291"/>
          </a:xfrm>
          <a:prstGeom prst="rect">
            <a:avLst/>
          </a:prstGeom>
          <a:noFill/>
          <a:extLst>
            <a:ext uri="{909E8E84-426E-40DD-AFC4-6F175D3DCCD1}">
              <a14:hiddenFill xmlns:a14="http://schemas.microsoft.com/office/drawing/2010/main">
                <a:solidFill>
                  <a:srgbClr val="FFFFFF"/>
                </a:solidFill>
              </a14:hiddenFill>
            </a:ext>
          </a:extLst>
        </p:spPr>
      </p:pic>
      <p:sp>
        <p:nvSpPr>
          <p:cNvPr id="8" name="Označba mesta vsebine 2">
            <a:extLst>
              <a:ext uri="{FF2B5EF4-FFF2-40B4-BE49-F238E27FC236}">
                <a16:creationId xmlns:a16="http://schemas.microsoft.com/office/drawing/2014/main" id="{45CF3ED1-B15E-EBA2-8E3C-7080373A8BAF}"/>
              </a:ext>
            </a:extLst>
          </p:cNvPr>
          <p:cNvSpPr txBox="1">
            <a:spLocks/>
          </p:cNvSpPr>
          <p:nvPr/>
        </p:nvSpPr>
        <p:spPr>
          <a:xfrm>
            <a:off x="562387" y="1797153"/>
            <a:ext cx="3561936" cy="2913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1800" b="1" dirty="0">
                <a:latin typeface="+mj-lt"/>
              </a:rPr>
              <a:t>Primer – </a:t>
            </a:r>
            <a:r>
              <a:rPr lang="sl-SI" sz="1800" b="1" dirty="0">
                <a:solidFill>
                  <a:schemeClr val="accent2"/>
                </a:solidFill>
                <a:latin typeface="+mj-lt"/>
              </a:rPr>
              <a:t>plakat</a:t>
            </a:r>
          </a:p>
          <a:p>
            <a:endParaRPr lang="sl-SI" sz="1800" dirty="0">
              <a:latin typeface="+mj-lt"/>
            </a:endParaRPr>
          </a:p>
          <a:p>
            <a:pPr marL="0" indent="0">
              <a:buFont typeface="Arial" panose="020B0604020202020204" pitchFamily="34" charset="0"/>
              <a:buNone/>
            </a:pPr>
            <a:endParaRPr lang="sl-SI" sz="1800" dirty="0">
              <a:latin typeface="+mj-lt"/>
            </a:endParaRPr>
          </a:p>
        </p:txBody>
      </p:sp>
      <p:pic>
        <p:nvPicPr>
          <p:cNvPr id="10" name="Slika 9">
            <a:extLst>
              <a:ext uri="{FF2B5EF4-FFF2-40B4-BE49-F238E27FC236}">
                <a16:creationId xmlns:a16="http://schemas.microsoft.com/office/drawing/2014/main" id="{132D8B68-11D6-D001-4548-1F4212F9757F}"/>
              </a:ext>
            </a:extLst>
          </p:cNvPr>
          <p:cNvPicPr>
            <a:picLocks noChangeAspect="1"/>
          </p:cNvPicPr>
          <p:nvPr/>
        </p:nvPicPr>
        <p:blipFill>
          <a:blip r:embed="rId4"/>
          <a:stretch>
            <a:fillRect/>
          </a:stretch>
        </p:blipFill>
        <p:spPr>
          <a:xfrm>
            <a:off x="3414825" y="2108147"/>
            <a:ext cx="5229635" cy="3657600"/>
          </a:xfrm>
          <a:prstGeom prst="rect">
            <a:avLst/>
          </a:prstGeom>
        </p:spPr>
      </p:pic>
      <p:sp>
        <p:nvSpPr>
          <p:cNvPr id="6" name="Označba mesta vsebine 2">
            <a:extLst>
              <a:ext uri="{FF2B5EF4-FFF2-40B4-BE49-F238E27FC236}">
                <a16:creationId xmlns:a16="http://schemas.microsoft.com/office/drawing/2014/main" id="{F5C86C3B-A2A2-A06E-7550-52C4C7E5D96D}"/>
              </a:ext>
            </a:extLst>
          </p:cNvPr>
          <p:cNvSpPr txBox="1">
            <a:spLocks/>
          </p:cNvSpPr>
          <p:nvPr/>
        </p:nvSpPr>
        <p:spPr>
          <a:xfrm>
            <a:off x="8946773" y="1767346"/>
            <a:ext cx="3561936" cy="3509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1800" b="1" dirty="0">
                <a:latin typeface="+mj-lt"/>
              </a:rPr>
              <a:t>Primer - </a:t>
            </a:r>
            <a:r>
              <a:rPr lang="sl-SI" sz="1800" b="1" dirty="0">
                <a:solidFill>
                  <a:schemeClr val="accent2"/>
                </a:solidFill>
                <a:latin typeface="+mj-lt"/>
              </a:rPr>
              <a:t>Facebook objava</a:t>
            </a:r>
          </a:p>
          <a:p>
            <a:endParaRPr lang="sl-SI" sz="1800" dirty="0">
              <a:latin typeface="+mj-lt"/>
            </a:endParaRPr>
          </a:p>
          <a:p>
            <a:pPr marL="0" indent="0">
              <a:buFont typeface="Arial" panose="020B0604020202020204" pitchFamily="34" charset="0"/>
              <a:buNone/>
            </a:pPr>
            <a:endParaRPr lang="sl-SI" sz="1800" dirty="0">
              <a:latin typeface="+mj-lt"/>
            </a:endParaRPr>
          </a:p>
        </p:txBody>
      </p:sp>
      <p:pic>
        <p:nvPicPr>
          <p:cNvPr id="13" name="Slika 12">
            <a:extLst>
              <a:ext uri="{FF2B5EF4-FFF2-40B4-BE49-F238E27FC236}">
                <a16:creationId xmlns:a16="http://schemas.microsoft.com/office/drawing/2014/main" id="{5C30B238-98D0-EFBB-6F8A-134C4C7A9886}"/>
              </a:ext>
            </a:extLst>
          </p:cNvPr>
          <p:cNvPicPr>
            <a:picLocks noChangeAspect="1"/>
          </p:cNvPicPr>
          <p:nvPr/>
        </p:nvPicPr>
        <p:blipFill>
          <a:blip r:embed="rId5"/>
          <a:srcRect l="4582" t="2167"/>
          <a:stretch/>
        </p:blipFill>
        <p:spPr>
          <a:xfrm>
            <a:off x="562387" y="2161247"/>
            <a:ext cx="2371725" cy="3442187"/>
          </a:xfrm>
          <a:prstGeom prst="rect">
            <a:avLst/>
          </a:prstGeom>
        </p:spPr>
      </p:pic>
      <p:sp>
        <p:nvSpPr>
          <p:cNvPr id="14" name="Označba mesta vsebine 2">
            <a:extLst>
              <a:ext uri="{FF2B5EF4-FFF2-40B4-BE49-F238E27FC236}">
                <a16:creationId xmlns:a16="http://schemas.microsoft.com/office/drawing/2014/main" id="{79012328-AEE3-67EF-3CC3-11B524157513}"/>
              </a:ext>
            </a:extLst>
          </p:cNvPr>
          <p:cNvSpPr txBox="1">
            <a:spLocks/>
          </p:cNvSpPr>
          <p:nvPr/>
        </p:nvSpPr>
        <p:spPr>
          <a:xfrm>
            <a:off x="3461303" y="1777464"/>
            <a:ext cx="3561936" cy="2913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1800" b="1" dirty="0">
                <a:latin typeface="+mj-lt"/>
              </a:rPr>
              <a:t>Primer – </a:t>
            </a:r>
            <a:r>
              <a:rPr lang="sl-SI" sz="1800" b="1" dirty="0">
                <a:solidFill>
                  <a:schemeClr val="accent2"/>
                </a:solidFill>
                <a:latin typeface="+mj-lt"/>
              </a:rPr>
              <a:t>objave spletna stran</a:t>
            </a:r>
          </a:p>
          <a:p>
            <a:endParaRPr lang="sl-SI" sz="1800" dirty="0">
              <a:latin typeface="+mj-lt"/>
            </a:endParaRPr>
          </a:p>
          <a:p>
            <a:pPr marL="0" indent="0">
              <a:buFont typeface="Arial" panose="020B0604020202020204" pitchFamily="34" charset="0"/>
              <a:buNone/>
            </a:pPr>
            <a:endParaRPr lang="sl-SI" sz="1800" dirty="0">
              <a:latin typeface="+mj-lt"/>
            </a:endParaRPr>
          </a:p>
        </p:txBody>
      </p:sp>
      <p:sp>
        <p:nvSpPr>
          <p:cNvPr id="15" name="Označba mesta vsebine 2">
            <a:extLst>
              <a:ext uri="{FF2B5EF4-FFF2-40B4-BE49-F238E27FC236}">
                <a16:creationId xmlns:a16="http://schemas.microsoft.com/office/drawing/2014/main" id="{59790A56-3D19-2547-A373-6A7849FA4815}"/>
              </a:ext>
            </a:extLst>
          </p:cNvPr>
          <p:cNvSpPr txBox="1">
            <a:spLocks/>
          </p:cNvSpPr>
          <p:nvPr/>
        </p:nvSpPr>
        <p:spPr>
          <a:xfrm>
            <a:off x="586611" y="5825854"/>
            <a:ext cx="11424203" cy="1082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1800" b="1" dirty="0">
                <a:latin typeface="+mj-lt"/>
              </a:rPr>
              <a:t>Primer - </a:t>
            </a:r>
            <a:r>
              <a:rPr lang="sl-SI" sz="1800" b="1" dirty="0">
                <a:solidFill>
                  <a:schemeClr val="accent2"/>
                </a:solidFill>
                <a:latin typeface="+mj-lt"/>
              </a:rPr>
              <a:t>navedba</a:t>
            </a:r>
          </a:p>
          <a:p>
            <a:pPr marL="0" indent="0">
              <a:buNone/>
            </a:pPr>
            <a:r>
              <a:rPr lang="sl-SI" sz="1600" dirty="0">
                <a:solidFill>
                  <a:schemeClr val="bg1"/>
                </a:solidFill>
                <a:latin typeface="+mj-lt"/>
              </a:rPr>
              <a:t>Projekt delno sofinancira Evropska unija iz sredstev Evropskega kmetijskega sklada za razvoj podeželja (EKSRP) in Republika Slovenija v okviru Strateškega načrta Skupne kmetijske politike 2023-2027, intervencija LEADER - Lokalni razvoj, ki ga vodi skupnost.</a:t>
            </a:r>
          </a:p>
          <a:p>
            <a:pPr marL="0" indent="0">
              <a:buFont typeface="Arial" panose="020B0604020202020204" pitchFamily="34" charset="0"/>
              <a:buNone/>
            </a:pPr>
            <a:endParaRPr lang="sl-SI" sz="1800" dirty="0">
              <a:latin typeface="+mj-lt"/>
            </a:endParaRPr>
          </a:p>
        </p:txBody>
      </p:sp>
      <p:sp>
        <p:nvSpPr>
          <p:cNvPr id="4" name="PoljeZBesedilom 3">
            <a:extLst>
              <a:ext uri="{FF2B5EF4-FFF2-40B4-BE49-F238E27FC236}">
                <a16:creationId xmlns:a16="http://schemas.microsoft.com/office/drawing/2014/main" id="{D8ADFC17-C496-59F4-948E-6CBC46967146}"/>
              </a:ext>
            </a:extLst>
          </p:cNvPr>
          <p:cNvSpPr txBox="1"/>
          <p:nvPr/>
        </p:nvSpPr>
        <p:spPr>
          <a:xfrm>
            <a:off x="9125173" y="4640985"/>
            <a:ext cx="1499416" cy="1384995"/>
          </a:xfrm>
          <a:prstGeom prst="rect">
            <a:avLst/>
          </a:prstGeom>
          <a:solidFill>
            <a:schemeClr val="accent6"/>
          </a:solidFill>
        </p:spPr>
        <p:txBody>
          <a:bodyPr wrap="square" rtlCol="0">
            <a:spAutoFit/>
          </a:bodyPr>
          <a:lstStyle/>
          <a:p>
            <a:r>
              <a:rPr lang="sl-SI" sz="1200" b="1" dirty="0">
                <a:solidFill>
                  <a:schemeClr val="bg1"/>
                </a:solidFill>
                <a:latin typeface="+mj-lt"/>
              </a:rPr>
              <a:t>KRATKI OPISI PROJEKTOV SO DOSTOPNI NA SPLETNI STRANI LAS ZGORNJA GORENJSKA – BOJA - </a:t>
            </a:r>
            <a:r>
              <a:rPr lang="sl-SI" sz="1200" dirty="0">
                <a:solidFill>
                  <a:schemeClr val="bg1"/>
                </a:solidFill>
                <a:hlinkClick r:id="rId6">
                  <a:extLst>
                    <a:ext uri="{A12FA001-AC4F-418D-AE19-62706E023703}">
                      <ahyp:hlinkClr xmlns:ahyp="http://schemas.microsoft.com/office/drawing/2018/hyperlinkcolor" val="tx"/>
                    </a:ext>
                  </a:extLst>
                </a:hlinkClick>
              </a:rPr>
              <a:t>Projekti - LAS BOJA</a:t>
            </a:r>
            <a:endParaRPr lang="sl-SI" sz="1200" b="1" dirty="0">
              <a:solidFill>
                <a:schemeClr val="bg1"/>
              </a:solidFill>
              <a:highlight>
                <a:srgbClr val="FFFF00"/>
              </a:highlight>
              <a:latin typeface="+mj-lt"/>
            </a:endParaRPr>
          </a:p>
        </p:txBody>
      </p:sp>
      <p:pic>
        <p:nvPicPr>
          <p:cNvPr id="12" name="Grafika 11" descr="Line arrow: Counter-clockwise curve with solid fill">
            <a:extLst>
              <a:ext uri="{FF2B5EF4-FFF2-40B4-BE49-F238E27FC236}">
                <a16:creationId xmlns:a16="http://schemas.microsoft.com/office/drawing/2014/main" id="{973D8928-5B6F-2D44-FD7E-8B99602AC86A}"/>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rot="6594895">
            <a:off x="7986007" y="4506440"/>
            <a:ext cx="1108365" cy="1108365"/>
          </a:xfrm>
          <a:prstGeom prst="rect">
            <a:avLst/>
          </a:prstGeom>
        </p:spPr>
      </p:pic>
      <p:sp>
        <p:nvSpPr>
          <p:cNvPr id="7" name="Označba mesta številke diapozitiva 6">
            <a:extLst>
              <a:ext uri="{FF2B5EF4-FFF2-40B4-BE49-F238E27FC236}">
                <a16:creationId xmlns:a16="http://schemas.microsoft.com/office/drawing/2014/main" id="{A26865A1-6C1A-DC01-35EE-FFA7ED6348B8}"/>
              </a:ext>
            </a:extLst>
          </p:cNvPr>
          <p:cNvSpPr>
            <a:spLocks noGrp="1"/>
          </p:cNvSpPr>
          <p:nvPr>
            <p:ph type="sldNum" sz="quarter" idx="12"/>
          </p:nvPr>
        </p:nvSpPr>
        <p:spPr/>
        <p:txBody>
          <a:bodyPr/>
          <a:lstStyle/>
          <a:p>
            <a:fld id="{DB0541E2-7EB7-469F-924A-AAEADCA667B4}" type="slidenum">
              <a:rPr lang="sl-SI" smtClean="0"/>
              <a:t>15</a:t>
            </a:fld>
            <a:endParaRPr lang="sl-SI"/>
          </a:p>
        </p:txBody>
      </p:sp>
      <p:pic>
        <p:nvPicPr>
          <p:cNvPr id="20" name="Grafika 19" descr="Internet with solid fill">
            <a:extLst>
              <a:ext uri="{FF2B5EF4-FFF2-40B4-BE49-F238E27FC236}">
                <a16:creationId xmlns:a16="http://schemas.microsoft.com/office/drawing/2014/main" id="{BEB4A167-A243-CFE1-9842-74F4FE336B3C}"/>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0691642" y="5517566"/>
            <a:ext cx="626059" cy="626059"/>
          </a:xfrm>
          <a:prstGeom prst="rect">
            <a:avLst/>
          </a:prstGeom>
        </p:spPr>
      </p:pic>
      <p:pic>
        <p:nvPicPr>
          <p:cNvPr id="21" name="Grafika 20" descr="Internet with solid fill">
            <a:extLst>
              <a:ext uri="{FF2B5EF4-FFF2-40B4-BE49-F238E27FC236}">
                <a16:creationId xmlns:a16="http://schemas.microsoft.com/office/drawing/2014/main" id="{A3A18D00-9CF9-DEA6-AF47-2F7C34ECF08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1338188" y="785749"/>
            <a:ext cx="672626" cy="672626"/>
          </a:xfrm>
          <a:prstGeom prst="rect">
            <a:avLst/>
          </a:prstGeom>
        </p:spPr>
      </p:pic>
      <p:cxnSp>
        <p:nvCxnSpPr>
          <p:cNvPr id="9" name="Raven povezovalnik 8">
            <a:extLst>
              <a:ext uri="{FF2B5EF4-FFF2-40B4-BE49-F238E27FC236}">
                <a16:creationId xmlns:a16="http://schemas.microsoft.com/office/drawing/2014/main" id="{0D7B0948-2F56-3019-AFF7-F317554679E2}"/>
              </a:ext>
            </a:extLst>
          </p:cNvPr>
          <p:cNvCxnSpPr>
            <a:cxnSpLocks/>
          </p:cNvCxnSpPr>
          <p:nvPr/>
        </p:nvCxnSpPr>
        <p:spPr>
          <a:xfrm>
            <a:off x="0" y="960172"/>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86134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4B0AF-BA38-5D40-269C-F7EFDBA88856}"/>
            </a:ext>
          </a:extLst>
        </p:cNvPr>
        <p:cNvGrpSpPr/>
        <p:nvPr/>
      </p:nvGrpSpPr>
      <p:grpSpPr>
        <a:xfrm>
          <a:off x="0" y="0"/>
          <a:ext cx="0" cy="0"/>
          <a:chOff x="0" y="0"/>
          <a:chExt cx="0" cy="0"/>
        </a:xfrm>
      </p:grpSpPr>
      <p:sp>
        <p:nvSpPr>
          <p:cNvPr id="7" name="Naslov 1">
            <a:extLst>
              <a:ext uri="{FF2B5EF4-FFF2-40B4-BE49-F238E27FC236}">
                <a16:creationId xmlns:a16="http://schemas.microsoft.com/office/drawing/2014/main" id="{858A0A3E-3D54-1E8E-A861-EF73B2887704}"/>
              </a:ext>
            </a:extLst>
          </p:cNvPr>
          <p:cNvSpPr txBox="1">
            <a:spLocks/>
          </p:cNvSpPr>
          <p:nvPr/>
        </p:nvSpPr>
        <p:spPr>
          <a:xfrm>
            <a:off x="2878738" y="5609729"/>
            <a:ext cx="5732710" cy="1325563"/>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l-SI" sz="3600" dirty="0">
              <a:solidFill>
                <a:schemeClr val="tx1">
                  <a:lumMod val="50000"/>
                  <a:lumOff val="50000"/>
                </a:schemeClr>
              </a:solidFill>
            </a:endParaRPr>
          </a:p>
        </p:txBody>
      </p:sp>
      <p:sp>
        <p:nvSpPr>
          <p:cNvPr id="4" name="Naslov 1">
            <a:extLst>
              <a:ext uri="{FF2B5EF4-FFF2-40B4-BE49-F238E27FC236}">
                <a16:creationId xmlns:a16="http://schemas.microsoft.com/office/drawing/2014/main" id="{C3C6574B-1FF3-4326-EE68-EFDD30094D96}"/>
              </a:ext>
            </a:extLst>
          </p:cNvPr>
          <p:cNvSpPr txBox="1">
            <a:spLocks/>
          </p:cNvSpPr>
          <p:nvPr/>
        </p:nvSpPr>
        <p:spPr>
          <a:xfrm>
            <a:off x="682312" y="162490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b="1" dirty="0">
              <a:solidFill>
                <a:schemeClr val="tx1">
                  <a:lumMod val="65000"/>
                  <a:lumOff val="35000"/>
                </a:schemeClr>
              </a:solidFill>
            </a:endParaRPr>
          </a:p>
          <a:p>
            <a:r>
              <a:rPr lang="sl-SI" b="1" dirty="0">
                <a:solidFill>
                  <a:schemeClr val="tx1">
                    <a:lumMod val="65000"/>
                    <a:lumOff val="35000"/>
                  </a:schemeClr>
                </a:solidFill>
              </a:rPr>
              <a:t>INVESTICIJSKI PROJEKTI</a:t>
            </a:r>
            <a:endParaRPr lang="sl-SI" sz="4400" b="1" dirty="0">
              <a:solidFill>
                <a:schemeClr val="tx1">
                  <a:lumMod val="65000"/>
                  <a:lumOff val="35000"/>
                </a:schemeClr>
              </a:solidFill>
              <a:latin typeface="+mj-lt"/>
            </a:endParaRPr>
          </a:p>
          <a:p>
            <a:r>
              <a:rPr lang="sl-SI" b="1" dirty="0">
                <a:solidFill>
                  <a:schemeClr val="tx1">
                    <a:lumMod val="65000"/>
                    <a:lumOff val="35000"/>
                  </a:schemeClr>
                </a:solidFill>
              </a:rPr>
              <a:t> </a:t>
            </a:r>
          </a:p>
        </p:txBody>
      </p:sp>
      <p:pic>
        <p:nvPicPr>
          <p:cNvPr id="11" name="Grafika 10" descr="House with solid fill">
            <a:extLst>
              <a:ext uri="{FF2B5EF4-FFF2-40B4-BE49-F238E27FC236}">
                <a16:creationId xmlns:a16="http://schemas.microsoft.com/office/drawing/2014/main" id="{E058A20D-7C0B-3373-201A-78AE2B39F99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492823" y="1905611"/>
            <a:ext cx="1151762" cy="1151762"/>
          </a:xfrm>
          <a:prstGeom prst="rect">
            <a:avLst/>
          </a:prstGeom>
        </p:spPr>
      </p:pic>
      <p:sp>
        <p:nvSpPr>
          <p:cNvPr id="8" name="Označba mesta številke diapozitiva 7">
            <a:extLst>
              <a:ext uri="{FF2B5EF4-FFF2-40B4-BE49-F238E27FC236}">
                <a16:creationId xmlns:a16="http://schemas.microsoft.com/office/drawing/2014/main" id="{229B1E39-4239-B8CE-6363-274D15C9868B}"/>
              </a:ext>
            </a:extLst>
          </p:cNvPr>
          <p:cNvSpPr>
            <a:spLocks noGrp="1"/>
          </p:cNvSpPr>
          <p:nvPr>
            <p:ph type="sldNum" sz="quarter" idx="12"/>
          </p:nvPr>
        </p:nvSpPr>
        <p:spPr/>
        <p:txBody>
          <a:bodyPr/>
          <a:lstStyle/>
          <a:p>
            <a:fld id="{DB0541E2-7EB7-469F-924A-AAEADCA667B4}" type="slidenum">
              <a:rPr lang="sl-SI" smtClean="0"/>
              <a:t>16</a:t>
            </a:fld>
            <a:endParaRPr lang="sl-SI"/>
          </a:p>
        </p:txBody>
      </p:sp>
      <p:cxnSp>
        <p:nvCxnSpPr>
          <p:cNvPr id="3" name="Raven povezovalnik 2">
            <a:extLst>
              <a:ext uri="{FF2B5EF4-FFF2-40B4-BE49-F238E27FC236}">
                <a16:creationId xmlns:a16="http://schemas.microsoft.com/office/drawing/2014/main" id="{6762A245-24BC-9FD7-086F-9168FC6A97CA}"/>
              </a:ext>
            </a:extLst>
          </p:cNvPr>
          <p:cNvCxnSpPr>
            <a:cxnSpLocks/>
          </p:cNvCxnSpPr>
          <p:nvPr/>
        </p:nvCxnSpPr>
        <p:spPr>
          <a:xfrm>
            <a:off x="0" y="3229323"/>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38404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6F707C2-50C5-4ECE-6FB2-8313AE9CBE93}"/>
              </a:ext>
            </a:extLst>
          </p:cNvPr>
          <p:cNvSpPr>
            <a:spLocks noGrp="1"/>
          </p:cNvSpPr>
          <p:nvPr>
            <p:ph type="title"/>
          </p:nvPr>
        </p:nvSpPr>
        <p:spPr>
          <a:xfrm>
            <a:off x="838200" y="669925"/>
            <a:ext cx="10515600" cy="1325563"/>
          </a:xfrm>
        </p:spPr>
        <p:txBody>
          <a:bodyPr/>
          <a:lstStyle/>
          <a:p>
            <a:r>
              <a:rPr lang="sl-SI" b="1" dirty="0">
                <a:solidFill>
                  <a:schemeClr val="tx1">
                    <a:lumMod val="65000"/>
                    <a:lumOff val="35000"/>
                  </a:schemeClr>
                </a:solidFill>
              </a:rPr>
              <a:t>Navodila za izvajanje projektov v okviru pristopa LEADER/CLLD za sklad EKSRP</a:t>
            </a:r>
          </a:p>
        </p:txBody>
      </p:sp>
      <p:sp>
        <p:nvSpPr>
          <p:cNvPr id="3" name="Označba mesta vsebine 2">
            <a:extLst>
              <a:ext uri="{FF2B5EF4-FFF2-40B4-BE49-F238E27FC236}">
                <a16:creationId xmlns:a16="http://schemas.microsoft.com/office/drawing/2014/main" id="{E2C5542C-FD7F-C939-C5C6-E85759CAACBC}"/>
              </a:ext>
            </a:extLst>
          </p:cNvPr>
          <p:cNvSpPr>
            <a:spLocks noGrp="1"/>
          </p:cNvSpPr>
          <p:nvPr>
            <p:ph idx="1"/>
          </p:nvPr>
        </p:nvSpPr>
        <p:spPr>
          <a:xfrm>
            <a:off x="904875" y="2676385"/>
            <a:ext cx="9517453" cy="3432176"/>
          </a:xfrm>
        </p:spPr>
        <p:txBody>
          <a:bodyPr/>
          <a:lstStyle/>
          <a:p>
            <a:pPr marL="0" indent="0">
              <a:buNone/>
            </a:pPr>
            <a:r>
              <a:rPr lang="sl-SI" dirty="0">
                <a:solidFill>
                  <a:schemeClr val="bg2">
                    <a:lumMod val="25000"/>
                  </a:schemeClr>
                </a:solidFill>
                <a:latin typeface="+mj-lt"/>
              </a:rPr>
              <a:t>Dostop do </a:t>
            </a:r>
            <a:r>
              <a:rPr lang="sl-SI" b="1" dirty="0">
                <a:solidFill>
                  <a:schemeClr val="accent2"/>
                </a:solidFill>
                <a:latin typeface="+mj-lt"/>
              </a:rPr>
              <a:t>navodil</a:t>
            </a:r>
            <a:r>
              <a:rPr lang="sl-SI" dirty="0">
                <a:latin typeface="+mj-lt"/>
              </a:rPr>
              <a:t>:</a:t>
            </a:r>
          </a:p>
          <a:p>
            <a:pPr marL="0" indent="0">
              <a:buNone/>
            </a:pPr>
            <a:r>
              <a:rPr lang="sl-SI" dirty="0">
                <a:latin typeface="+mj-lt"/>
                <a:hlinkClick r:id="rId2"/>
              </a:rPr>
              <a:t>https://skp.si/wp-content/uploads/2024/09/Navodila-za-izvajanje-CLLD-2027_EKSRP_1.-sprememba_podpisano-1.pdf</a:t>
            </a:r>
            <a:endParaRPr lang="sl-SI" dirty="0">
              <a:latin typeface="+mj-lt"/>
            </a:endParaRPr>
          </a:p>
          <a:p>
            <a:pPr marL="0" indent="0">
              <a:buNone/>
            </a:pPr>
            <a:endParaRPr lang="sl-SI" dirty="0">
              <a:latin typeface="+mj-lt"/>
            </a:endParaRPr>
          </a:p>
          <a:p>
            <a:pPr marL="0" indent="0">
              <a:buNone/>
            </a:pPr>
            <a:r>
              <a:rPr lang="sl-SI" dirty="0">
                <a:solidFill>
                  <a:schemeClr val="bg2">
                    <a:lumMod val="25000"/>
                  </a:schemeClr>
                </a:solidFill>
                <a:latin typeface="+mj-lt"/>
              </a:rPr>
              <a:t>Spletna stran</a:t>
            </a:r>
            <a:r>
              <a:rPr lang="sl-SI" dirty="0">
                <a:latin typeface="+mj-lt"/>
              </a:rPr>
              <a:t>: </a:t>
            </a:r>
            <a:r>
              <a:rPr lang="sl-SI" dirty="0">
                <a:latin typeface="+mj-lt"/>
                <a:hlinkClick r:id="rId3"/>
              </a:rPr>
              <a:t>https://skp.si/skupna-kmetijska-politika-2023-2027/intervencije-skp/irp26-leader</a:t>
            </a:r>
            <a:endParaRPr lang="sl-SI" dirty="0">
              <a:latin typeface="+mj-lt"/>
            </a:endParaRPr>
          </a:p>
          <a:p>
            <a:pPr marL="0" indent="0">
              <a:buNone/>
            </a:pPr>
            <a:endParaRPr lang="sl-SI" dirty="0"/>
          </a:p>
        </p:txBody>
      </p:sp>
      <p:pic>
        <p:nvPicPr>
          <p:cNvPr id="5" name="Grafika 4" descr="House with solid fill">
            <a:extLst>
              <a:ext uri="{FF2B5EF4-FFF2-40B4-BE49-F238E27FC236}">
                <a16:creationId xmlns:a16="http://schemas.microsoft.com/office/drawing/2014/main" id="{BA0BA9BD-11C7-51BB-C88B-B5DA49FBE63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17729" y="150984"/>
            <a:ext cx="518941" cy="518941"/>
          </a:xfrm>
          <a:prstGeom prst="rect">
            <a:avLst/>
          </a:prstGeom>
        </p:spPr>
      </p:pic>
      <p:pic>
        <p:nvPicPr>
          <p:cNvPr id="4098" name="Picture 2" descr="Rules Icon Vector Art, Icons, and Graphics for Free Download">
            <a:extLst>
              <a:ext uri="{FF2B5EF4-FFF2-40B4-BE49-F238E27FC236}">
                <a16:creationId xmlns:a16="http://schemas.microsoft.com/office/drawing/2014/main" id="{079F5DFB-F004-9BED-EAA5-DE3BCFC755C8}"/>
              </a:ext>
            </a:extLst>
          </p:cNvPr>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33761" y="4703970"/>
            <a:ext cx="1775101" cy="1775101"/>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a 6" descr="Exclamation mark with solid fill">
            <a:extLst>
              <a:ext uri="{FF2B5EF4-FFF2-40B4-BE49-F238E27FC236}">
                <a16:creationId xmlns:a16="http://schemas.microsoft.com/office/drawing/2014/main" id="{172BC3B9-3CAB-8563-0F8F-04B7F97FD9F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17729" y="3171825"/>
            <a:ext cx="914400" cy="914400"/>
          </a:xfrm>
          <a:prstGeom prst="rect">
            <a:avLst/>
          </a:prstGeom>
        </p:spPr>
      </p:pic>
      <p:sp>
        <p:nvSpPr>
          <p:cNvPr id="6" name="Označba mesta številke diapozitiva 5">
            <a:extLst>
              <a:ext uri="{FF2B5EF4-FFF2-40B4-BE49-F238E27FC236}">
                <a16:creationId xmlns:a16="http://schemas.microsoft.com/office/drawing/2014/main" id="{9D45964B-580D-1018-2BEE-8EFB61FDE3D0}"/>
              </a:ext>
            </a:extLst>
          </p:cNvPr>
          <p:cNvSpPr>
            <a:spLocks noGrp="1"/>
          </p:cNvSpPr>
          <p:nvPr>
            <p:ph type="sldNum" sz="quarter" idx="12"/>
          </p:nvPr>
        </p:nvSpPr>
        <p:spPr/>
        <p:txBody>
          <a:bodyPr/>
          <a:lstStyle/>
          <a:p>
            <a:fld id="{DB0541E2-7EB7-469F-924A-AAEADCA667B4}" type="slidenum">
              <a:rPr lang="sl-SI" smtClean="0"/>
              <a:t>17</a:t>
            </a:fld>
            <a:endParaRPr lang="sl-SI"/>
          </a:p>
        </p:txBody>
      </p:sp>
      <p:pic>
        <p:nvPicPr>
          <p:cNvPr id="8" name="Grafika 7" descr="Internet with solid fill">
            <a:extLst>
              <a:ext uri="{FF2B5EF4-FFF2-40B4-BE49-F238E27FC236}">
                <a16:creationId xmlns:a16="http://schemas.microsoft.com/office/drawing/2014/main" id="{E7ABA0D5-E063-DC09-623B-7B1ABA11D34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862311" y="3429000"/>
            <a:ext cx="672626" cy="672626"/>
          </a:xfrm>
          <a:prstGeom prst="rect">
            <a:avLst/>
          </a:prstGeom>
        </p:spPr>
      </p:pic>
      <p:pic>
        <p:nvPicPr>
          <p:cNvPr id="9" name="Grafika 8" descr="Internet with solid fill">
            <a:extLst>
              <a:ext uri="{FF2B5EF4-FFF2-40B4-BE49-F238E27FC236}">
                <a16:creationId xmlns:a16="http://schemas.microsoft.com/office/drawing/2014/main" id="{CEDE8287-24CD-85AB-8C3F-0FC7FAEF929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237079" y="4918894"/>
            <a:ext cx="672626" cy="672626"/>
          </a:xfrm>
          <a:prstGeom prst="rect">
            <a:avLst/>
          </a:prstGeom>
        </p:spPr>
      </p:pic>
      <p:cxnSp>
        <p:nvCxnSpPr>
          <p:cNvPr id="10" name="Raven povezovalnik 9">
            <a:extLst>
              <a:ext uri="{FF2B5EF4-FFF2-40B4-BE49-F238E27FC236}">
                <a16:creationId xmlns:a16="http://schemas.microsoft.com/office/drawing/2014/main" id="{129A7BD1-8C55-9AC8-3E9B-F0AEF6388D16}"/>
              </a:ext>
            </a:extLst>
          </p:cNvPr>
          <p:cNvCxnSpPr>
            <a:cxnSpLocks/>
          </p:cNvCxnSpPr>
          <p:nvPr/>
        </p:nvCxnSpPr>
        <p:spPr>
          <a:xfrm>
            <a:off x="0" y="2087118"/>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57017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52D8A-9DC7-8F4F-FEA6-634C87FCC42B}"/>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EE330D4D-EA0F-0D47-48AC-D0E187B8560D}"/>
              </a:ext>
            </a:extLst>
          </p:cNvPr>
          <p:cNvSpPr>
            <a:spLocks noGrp="1"/>
          </p:cNvSpPr>
          <p:nvPr>
            <p:ph type="title"/>
          </p:nvPr>
        </p:nvSpPr>
        <p:spPr>
          <a:xfrm>
            <a:off x="838200" y="231775"/>
            <a:ext cx="10515600" cy="1325563"/>
          </a:xfrm>
        </p:spPr>
        <p:txBody>
          <a:bodyPr/>
          <a:lstStyle/>
          <a:p>
            <a:r>
              <a:rPr lang="sl-SI" b="1" dirty="0">
                <a:solidFill>
                  <a:schemeClr val="tx1">
                    <a:lumMod val="65000"/>
                    <a:lumOff val="35000"/>
                  </a:schemeClr>
                </a:solidFill>
              </a:rPr>
              <a:t>VRSTE STROŠKOV</a:t>
            </a:r>
          </a:p>
        </p:txBody>
      </p:sp>
      <p:sp>
        <p:nvSpPr>
          <p:cNvPr id="3" name="Označba mesta vsebine 2">
            <a:extLst>
              <a:ext uri="{FF2B5EF4-FFF2-40B4-BE49-F238E27FC236}">
                <a16:creationId xmlns:a16="http://schemas.microsoft.com/office/drawing/2014/main" id="{80290E62-1433-1B7E-798C-7EBBA31CC469}"/>
              </a:ext>
            </a:extLst>
          </p:cNvPr>
          <p:cNvSpPr>
            <a:spLocks noGrp="1"/>
          </p:cNvSpPr>
          <p:nvPr>
            <p:ph idx="1"/>
          </p:nvPr>
        </p:nvSpPr>
        <p:spPr>
          <a:xfrm>
            <a:off x="942975" y="1881188"/>
            <a:ext cx="10515600" cy="4351338"/>
          </a:xfrm>
        </p:spPr>
        <p:txBody>
          <a:bodyPr>
            <a:normAutofit/>
          </a:bodyPr>
          <a:lstStyle/>
          <a:p>
            <a:pPr marL="0" indent="0">
              <a:buNone/>
            </a:pPr>
            <a:r>
              <a:rPr lang="sl-SI" sz="2400" dirty="0">
                <a:solidFill>
                  <a:schemeClr val="bg2">
                    <a:lumMod val="25000"/>
                  </a:schemeClr>
                </a:solidFill>
                <a:latin typeface="+mj-lt"/>
              </a:rPr>
              <a:t>Projekt investicijske narave je sestavljen iz več možnih vrst stroškov:</a:t>
            </a:r>
          </a:p>
          <a:p>
            <a:pPr marL="0" indent="0">
              <a:buNone/>
            </a:pPr>
            <a:endParaRPr lang="sl-SI" sz="2400" dirty="0">
              <a:latin typeface="+mj-lt"/>
            </a:endParaRPr>
          </a:p>
          <a:p>
            <a:pPr>
              <a:lnSpc>
                <a:spcPct val="150000"/>
              </a:lnSpc>
            </a:pPr>
            <a:r>
              <a:rPr lang="sl-SI" sz="2400" b="1" dirty="0">
                <a:solidFill>
                  <a:schemeClr val="bg2">
                    <a:lumMod val="25000"/>
                  </a:schemeClr>
                </a:solidFill>
                <a:latin typeface="+mj-lt"/>
              </a:rPr>
              <a:t>stroški naložbe oziroma </a:t>
            </a:r>
            <a:r>
              <a:rPr lang="sl-SI" sz="2400" b="1" dirty="0">
                <a:solidFill>
                  <a:schemeClr val="accent2"/>
                </a:solidFill>
                <a:latin typeface="+mj-lt"/>
              </a:rPr>
              <a:t>investicije v opredmetena osnovna sredstva </a:t>
            </a:r>
            <a:r>
              <a:rPr lang="sl-SI" sz="2400" dirty="0">
                <a:solidFill>
                  <a:schemeClr val="bg2">
                    <a:lumMod val="25000"/>
                  </a:schemeClr>
                </a:solidFill>
                <a:latin typeface="+mj-lt"/>
              </a:rPr>
              <a:t>(poglavje 3.1)</a:t>
            </a:r>
          </a:p>
          <a:p>
            <a:pPr>
              <a:lnSpc>
                <a:spcPct val="150000"/>
              </a:lnSpc>
            </a:pPr>
            <a:r>
              <a:rPr lang="sl-SI" sz="2400" b="1" dirty="0">
                <a:solidFill>
                  <a:schemeClr val="bg2">
                    <a:lumMod val="25000"/>
                  </a:schemeClr>
                </a:solidFill>
                <a:latin typeface="+mj-lt"/>
              </a:rPr>
              <a:t>stroški naložbe oziroma </a:t>
            </a:r>
            <a:r>
              <a:rPr lang="sl-SI" sz="2400" b="1" dirty="0">
                <a:solidFill>
                  <a:schemeClr val="accent2"/>
                </a:solidFill>
                <a:latin typeface="+mj-lt"/>
              </a:rPr>
              <a:t>investicije v neopredmetena sredstva  </a:t>
            </a:r>
            <a:r>
              <a:rPr lang="sl-SI" sz="2400" dirty="0">
                <a:solidFill>
                  <a:schemeClr val="bg2">
                    <a:lumMod val="25000"/>
                  </a:schemeClr>
                </a:solidFill>
                <a:latin typeface="+mj-lt"/>
              </a:rPr>
              <a:t>(poglavje 3.2)</a:t>
            </a:r>
          </a:p>
          <a:p>
            <a:pPr>
              <a:lnSpc>
                <a:spcPct val="150000"/>
              </a:lnSpc>
            </a:pPr>
            <a:r>
              <a:rPr lang="sl-SI" sz="2400" b="1" dirty="0">
                <a:solidFill>
                  <a:schemeClr val="bg2">
                    <a:lumMod val="25000"/>
                  </a:schemeClr>
                </a:solidFill>
                <a:latin typeface="+mj-lt"/>
              </a:rPr>
              <a:t>stroški </a:t>
            </a:r>
            <a:r>
              <a:rPr lang="sl-SI" sz="2400" b="1" dirty="0">
                <a:solidFill>
                  <a:schemeClr val="accent2"/>
                </a:solidFill>
                <a:latin typeface="+mj-lt"/>
              </a:rPr>
              <a:t>storitev zunanjih izvajalcev </a:t>
            </a:r>
            <a:r>
              <a:rPr lang="sl-SI" sz="2400" dirty="0">
                <a:solidFill>
                  <a:schemeClr val="bg2">
                    <a:lumMod val="25000"/>
                  </a:schemeClr>
                </a:solidFill>
                <a:latin typeface="+mj-lt"/>
              </a:rPr>
              <a:t>(poglavje 3.4)</a:t>
            </a:r>
          </a:p>
          <a:p>
            <a:pPr>
              <a:lnSpc>
                <a:spcPct val="150000"/>
              </a:lnSpc>
            </a:pPr>
            <a:r>
              <a:rPr lang="sl-SI" sz="2400" b="1" dirty="0">
                <a:solidFill>
                  <a:schemeClr val="bg2">
                    <a:lumMod val="25000"/>
                  </a:schemeClr>
                </a:solidFill>
                <a:latin typeface="+mj-lt"/>
              </a:rPr>
              <a:t>20 % pavšalna stopnja za neposredne stroške osebja</a:t>
            </a:r>
          </a:p>
        </p:txBody>
      </p:sp>
      <p:pic>
        <p:nvPicPr>
          <p:cNvPr id="5" name="Grafika 4" descr="House with solid fill">
            <a:extLst>
              <a:ext uri="{FF2B5EF4-FFF2-40B4-BE49-F238E27FC236}">
                <a16:creationId xmlns:a16="http://schemas.microsoft.com/office/drawing/2014/main" id="{F7C691A6-4ACB-5358-6249-8D401B01C55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19259" y="117584"/>
            <a:ext cx="518941" cy="518941"/>
          </a:xfrm>
          <a:prstGeom prst="rect">
            <a:avLst/>
          </a:prstGeom>
        </p:spPr>
      </p:pic>
      <p:pic>
        <p:nvPicPr>
          <p:cNvPr id="9" name="Grafika 8" descr="Suburban scene with solid fill">
            <a:extLst>
              <a:ext uri="{FF2B5EF4-FFF2-40B4-BE49-F238E27FC236}">
                <a16:creationId xmlns:a16="http://schemas.microsoft.com/office/drawing/2014/main" id="{E35C9B40-3466-696D-48CD-9B82E226D13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710530" y="4625147"/>
            <a:ext cx="2001078" cy="2001078"/>
          </a:xfrm>
          <a:prstGeom prst="rect">
            <a:avLst/>
          </a:prstGeom>
        </p:spPr>
      </p:pic>
      <p:sp>
        <p:nvSpPr>
          <p:cNvPr id="6" name="Označba mesta številke diapozitiva 5">
            <a:extLst>
              <a:ext uri="{FF2B5EF4-FFF2-40B4-BE49-F238E27FC236}">
                <a16:creationId xmlns:a16="http://schemas.microsoft.com/office/drawing/2014/main" id="{D402F866-8D24-85C7-160F-99D233CD6AA3}"/>
              </a:ext>
            </a:extLst>
          </p:cNvPr>
          <p:cNvSpPr>
            <a:spLocks noGrp="1"/>
          </p:cNvSpPr>
          <p:nvPr>
            <p:ph type="sldNum" sz="quarter" idx="12"/>
          </p:nvPr>
        </p:nvSpPr>
        <p:spPr/>
        <p:txBody>
          <a:bodyPr/>
          <a:lstStyle/>
          <a:p>
            <a:fld id="{DB0541E2-7EB7-469F-924A-AAEADCA667B4}" type="slidenum">
              <a:rPr lang="sl-SI" smtClean="0"/>
              <a:t>18</a:t>
            </a:fld>
            <a:endParaRPr lang="sl-SI"/>
          </a:p>
        </p:txBody>
      </p:sp>
      <p:cxnSp>
        <p:nvCxnSpPr>
          <p:cNvPr id="7" name="Raven povezovalnik 6">
            <a:extLst>
              <a:ext uri="{FF2B5EF4-FFF2-40B4-BE49-F238E27FC236}">
                <a16:creationId xmlns:a16="http://schemas.microsoft.com/office/drawing/2014/main" id="{5B3D2B58-191F-1F15-7272-BB411459A2E5}"/>
              </a:ext>
            </a:extLst>
          </p:cNvPr>
          <p:cNvCxnSpPr>
            <a:cxnSpLocks/>
          </p:cNvCxnSpPr>
          <p:nvPr/>
        </p:nvCxnSpPr>
        <p:spPr>
          <a:xfrm>
            <a:off x="0" y="1401318"/>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63784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DBE73BD-8351-3161-9799-CDC4A5BB4CC8}"/>
              </a:ext>
            </a:extLst>
          </p:cNvPr>
          <p:cNvSpPr>
            <a:spLocks noGrp="1"/>
          </p:cNvSpPr>
          <p:nvPr>
            <p:ph type="title"/>
          </p:nvPr>
        </p:nvSpPr>
        <p:spPr>
          <a:xfrm>
            <a:off x="838200" y="365126"/>
            <a:ext cx="10515600" cy="1035050"/>
          </a:xfrm>
        </p:spPr>
        <p:txBody>
          <a:bodyPr>
            <a:normAutofit/>
          </a:bodyPr>
          <a:lstStyle/>
          <a:p>
            <a:r>
              <a:rPr lang="sl-SI" sz="4000" b="1" dirty="0">
                <a:solidFill>
                  <a:schemeClr val="tx1">
                    <a:lumMod val="65000"/>
                    <a:lumOff val="35000"/>
                  </a:schemeClr>
                </a:solidFill>
              </a:rPr>
              <a:t>POSTOPEK IZBIRE IZVAJALCA</a:t>
            </a:r>
          </a:p>
        </p:txBody>
      </p:sp>
      <p:sp>
        <p:nvSpPr>
          <p:cNvPr id="3" name="Označba mesta vsebine 2">
            <a:extLst>
              <a:ext uri="{FF2B5EF4-FFF2-40B4-BE49-F238E27FC236}">
                <a16:creationId xmlns:a16="http://schemas.microsoft.com/office/drawing/2014/main" id="{0438E642-B7B3-DF28-CC62-9312EB4B8FC5}"/>
              </a:ext>
            </a:extLst>
          </p:cNvPr>
          <p:cNvSpPr>
            <a:spLocks noGrp="1"/>
          </p:cNvSpPr>
          <p:nvPr>
            <p:ph idx="1"/>
          </p:nvPr>
        </p:nvSpPr>
        <p:spPr>
          <a:xfrm>
            <a:off x="899664" y="1560632"/>
            <a:ext cx="9584128" cy="4351338"/>
          </a:xfrm>
        </p:spPr>
        <p:txBody>
          <a:bodyPr/>
          <a:lstStyle/>
          <a:p>
            <a:pPr marL="514350" indent="-514350">
              <a:buFont typeface="+mj-lt"/>
              <a:buAutoNum type="arabicPeriod"/>
            </a:pPr>
            <a:r>
              <a:rPr lang="sl-SI" sz="2400" b="1" dirty="0">
                <a:solidFill>
                  <a:schemeClr val="accent2"/>
                </a:solidFill>
                <a:latin typeface="+mj-lt"/>
              </a:rPr>
              <a:t>POVPRAŠEVANJE</a:t>
            </a:r>
            <a:r>
              <a:rPr lang="sl-SI" sz="2400" dirty="0">
                <a:latin typeface="+mj-lt"/>
              </a:rPr>
              <a:t> </a:t>
            </a:r>
            <a:r>
              <a:rPr lang="sl-SI" sz="2400" dirty="0">
                <a:solidFill>
                  <a:schemeClr val="bg2">
                    <a:lumMod val="25000"/>
                  </a:schemeClr>
                </a:solidFill>
                <a:latin typeface="+mj-lt"/>
              </a:rPr>
              <a:t>(dokazila o posredovanju)</a:t>
            </a:r>
          </a:p>
          <a:p>
            <a:pPr marL="514350" indent="-514350">
              <a:buFont typeface="+mj-lt"/>
              <a:buAutoNum type="arabicPeriod"/>
            </a:pPr>
            <a:r>
              <a:rPr lang="sl-SI" sz="2400" b="1" dirty="0">
                <a:solidFill>
                  <a:schemeClr val="accent2"/>
                </a:solidFill>
                <a:latin typeface="+mj-lt"/>
              </a:rPr>
              <a:t>TRI (3) PONUDBE </a:t>
            </a:r>
            <a:r>
              <a:rPr lang="sl-SI" sz="2400" dirty="0">
                <a:solidFill>
                  <a:schemeClr val="bg2">
                    <a:lumMod val="25000"/>
                  </a:schemeClr>
                </a:solidFill>
                <a:latin typeface="+mj-lt"/>
              </a:rPr>
              <a:t>(ne zadošča, da ste poslali povpraševanje, v roku morate pridobiti 3 primerljive tržne ponudbe)</a:t>
            </a:r>
          </a:p>
          <a:p>
            <a:pPr lvl="1"/>
            <a:r>
              <a:rPr lang="sl-SI" sz="2000" dirty="0">
                <a:solidFill>
                  <a:schemeClr val="bg2">
                    <a:lumMod val="25000"/>
                  </a:schemeClr>
                </a:solidFill>
                <a:latin typeface="+mj-lt"/>
              </a:rPr>
              <a:t>Ponudbe se morajo glasiti </a:t>
            </a:r>
            <a:r>
              <a:rPr lang="sl-SI" sz="2000" u="sng" dirty="0">
                <a:solidFill>
                  <a:schemeClr val="bg2">
                    <a:lumMod val="25000"/>
                  </a:schemeClr>
                </a:solidFill>
                <a:latin typeface="+mj-lt"/>
              </a:rPr>
              <a:t>na upravičenca</a:t>
            </a:r>
            <a:r>
              <a:rPr lang="sl-SI" sz="2000" dirty="0">
                <a:solidFill>
                  <a:schemeClr val="bg2">
                    <a:lumMod val="25000"/>
                  </a:schemeClr>
                </a:solidFill>
                <a:latin typeface="+mj-lt"/>
              </a:rPr>
              <a:t>.</a:t>
            </a:r>
          </a:p>
          <a:p>
            <a:pPr lvl="1"/>
            <a:r>
              <a:rPr lang="sl-SI" sz="2000" dirty="0">
                <a:solidFill>
                  <a:schemeClr val="bg2">
                    <a:lumMod val="25000"/>
                  </a:schemeClr>
                </a:solidFill>
                <a:latin typeface="+mj-lt"/>
              </a:rPr>
              <a:t>Ponudba naj se glasi </a:t>
            </a:r>
            <a:r>
              <a:rPr lang="sl-SI" sz="2000" u="sng" dirty="0">
                <a:solidFill>
                  <a:schemeClr val="bg2">
                    <a:lumMod val="25000"/>
                  </a:schemeClr>
                </a:solidFill>
                <a:latin typeface="+mj-lt"/>
              </a:rPr>
              <a:t>na projekt</a:t>
            </a:r>
            <a:r>
              <a:rPr lang="sl-SI" sz="2000" dirty="0">
                <a:solidFill>
                  <a:schemeClr val="bg2">
                    <a:lumMod val="25000"/>
                  </a:schemeClr>
                </a:solidFill>
                <a:latin typeface="+mj-lt"/>
              </a:rPr>
              <a:t>.</a:t>
            </a:r>
          </a:p>
          <a:p>
            <a:pPr lvl="1"/>
            <a:r>
              <a:rPr lang="sl-SI" sz="2000" dirty="0">
                <a:solidFill>
                  <a:schemeClr val="bg2">
                    <a:lumMod val="25000"/>
                  </a:schemeClr>
                </a:solidFill>
                <a:latin typeface="+mj-lt"/>
              </a:rPr>
              <a:t>Specifikacija storitev/izdelkov – skladno z vlogo; za upravičene stroške.</a:t>
            </a:r>
          </a:p>
          <a:p>
            <a:pPr marL="514350" indent="-514350">
              <a:buFont typeface="+mj-lt"/>
              <a:buAutoNum type="arabicPeriod"/>
            </a:pPr>
            <a:r>
              <a:rPr lang="sl-SI" sz="2400" b="1" dirty="0">
                <a:solidFill>
                  <a:schemeClr val="accent2"/>
                </a:solidFill>
                <a:latin typeface="+mj-lt"/>
              </a:rPr>
              <a:t>ZAPISNIK O IZBORU IZVAJALCA (merilo je cena)</a:t>
            </a:r>
          </a:p>
          <a:p>
            <a:pPr marL="514350" indent="-514350">
              <a:buFont typeface="+mj-lt"/>
              <a:buAutoNum type="arabicPeriod"/>
            </a:pPr>
            <a:r>
              <a:rPr lang="pl-PL" sz="2400" b="1" dirty="0">
                <a:solidFill>
                  <a:schemeClr val="accent2"/>
                </a:solidFill>
                <a:latin typeface="+mj-lt"/>
              </a:rPr>
              <a:t>PODPIS POGODBE ali IZDAJA NAROČILNICE</a:t>
            </a:r>
          </a:p>
          <a:p>
            <a:pPr marL="0" indent="0">
              <a:buNone/>
            </a:pPr>
            <a:endParaRPr lang="sl-SI" sz="2400" b="1" dirty="0">
              <a:solidFill>
                <a:schemeClr val="accent2"/>
              </a:solidFill>
              <a:latin typeface="+mj-lt"/>
            </a:endParaRPr>
          </a:p>
          <a:p>
            <a:pPr marL="0" indent="0">
              <a:buNone/>
            </a:pPr>
            <a:endParaRPr lang="sl-SI" dirty="0"/>
          </a:p>
          <a:p>
            <a:pPr marL="0" indent="0">
              <a:buNone/>
            </a:pPr>
            <a:endParaRPr lang="sl-SI" dirty="0"/>
          </a:p>
        </p:txBody>
      </p:sp>
      <p:pic>
        <p:nvPicPr>
          <p:cNvPr id="5" name="Grafika 4" descr="House with solid fill">
            <a:extLst>
              <a:ext uri="{FF2B5EF4-FFF2-40B4-BE49-F238E27FC236}">
                <a16:creationId xmlns:a16="http://schemas.microsoft.com/office/drawing/2014/main" id="{445CD157-55C6-1F57-0F30-3C74E2AD911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19259" y="133521"/>
            <a:ext cx="518941" cy="518941"/>
          </a:xfrm>
          <a:prstGeom prst="rect">
            <a:avLst/>
          </a:prstGeom>
        </p:spPr>
      </p:pic>
      <p:sp>
        <p:nvSpPr>
          <p:cNvPr id="6" name="Elipsa 5">
            <a:extLst>
              <a:ext uri="{FF2B5EF4-FFF2-40B4-BE49-F238E27FC236}">
                <a16:creationId xmlns:a16="http://schemas.microsoft.com/office/drawing/2014/main" id="{0F2A0AD2-A760-1691-D347-638D1F8178ED}"/>
              </a:ext>
            </a:extLst>
          </p:cNvPr>
          <p:cNvSpPr/>
          <p:nvPr/>
        </p:nvSpPr>
        <p:spPr>
          <a:xfrm>
            <a:off x="7449447" y="4934073"/>
            <a:ext cx="1976759" cy="171966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1200" b="1" dirty="0">
                <a:solidFill>
                  <a:schemeClr val="bg1"/>
                </a:solidFill>
                <a:latin typeface="+mj-lt"/>
              </a:rPr>
              <a:t>Če je znesek izbrane ponudbe nižji od zneska v odločbi, se aktivnost sofinancira v višini pridobljene ponudbe.</a:t>
            </a:r>
          </a:p>
        </p:txBody>
      </p:sp>
      <p:sp>
        <p:nvSpPr>
          <p:cNvPr id="7" name="Elipsa 6">
            <a:extLst>
              <a:ext uri="{FF2B5EF4-FFF2-40B4-BE49-F238E27FC236}">
                <a16:creationId xmlns:a16="http://schemas.microsoft.com/office/drawing/2014/main" id="{C6572F2B-B930-1088-2B96-AC023B5ADD25}"/>
              </a:ext>
            </a:extLst>
          </p:cNvPr>
          <p:cNvSpPr/>
          <p:nvPr/>
        </p:nvSpPr>
        <p:spPr>
          <a:xfrm>
            <a:off x="1045919" y="4853112"/>
            <a:ext cx="2065270" cy="1929621"/>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1300" b="1" dirty="0">
                <a:solidFill>
                  <a:schemeClr val="bg1"/>
                </a:solidFill>
                <a:latin typeface="+mj-lt"/>
              </a:rPr>
              <a:t>Najvišji upravičen strošek  posamezne aktivnosti je opredeljen z vlogo oz. odločbo o odobritvi sredstev</a:t>
            </a:r>
            <a:r>
              <a:rPr lang="sl-SI" sz="1400" dirty="0">
                <a:solidFill>
                  <a:schemeClr val="bg1"/>
                </a:solidFill>
                <a:latin typeface="+mj-lt"/>
              </a:rPr>
              <a:t>.</a:t>
            </a:r>
          </a:p>
          <a:p>
            <a:pPr algn="ctr"/>
            <a:r>
              <a:rPr lang="sl-SI" sz="1200" b="1" dirty="0">
                <a:solidFill>
                  <a:schemeClr val="bg2">
                    <a:lumMod val="25000"/>
                  </a:schemeClr>
                </a:solidFill>
                <a:latin typeface="+mj-lt"/>
              </a:rPr>
              <a:t> </a:t>
            </a:r>
            <a:endParaRPr lang="sl-SI" sz="1400" dirty="0">
              <a:solidFill>
                <a:schemeClr val="bg2">
                  <a:lumMod val="25000"/>
                </a:schemeClr>
              </a:solidFill>
              <a:latin typeface="+mj-lt"/>
            </a:endParaRPr>
          </a:p>
        </p:txBody>
      </p:sp>
      <p:sp>
        <p:nvSpPr>
          <p:cNvPr id="8" name="Elipsa 7">
            <a:extLst>
              <a:ext uri="{FF2B5EF4-FFF2-40B4-BE49-F238E27FC236}">
                <a16:creationId xmlns:a16="http://schemas.microsoft.com/office/drawing/2014/main" id="{4200037A-895D-EA7A-914A-C6DD2F947C96}"/>
              </a:ext>
            </a:extLst>
          </p:cNvPr>
          <p:cNvSpPr/>
          <p:nvPr/>
        </p:nvSpPr>
        <p:spPr>
          <a:xfrm>
            <a:off x="4175584" y="4939903"/>
            <a:ext cx="1976758" cy="171965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1200" b="1" dirty="0">
                <a:solidFill>
                  <a:schemeClr val="bg1"/>
                </a:solidFill>
                <a:latin typeface="+mj-lt"/>
              </a:rPr>
              <a:t>Če je znesek izbrane ponudbe višji od zneska v odločbi, se aktivnost sofinancira le do višine opredeljene v vlogi/odločbi.</a:t>
            </a:r>
          </a:p>
        </p:txBody>
      </p:sp>
      <p:sp>
        <p:nvSpPr>
          <p:cNvPr id="9" name="Puščica: škarnice 8">
            <a:extLst>
              <a:ext uri="{FF2B5EF4-FFF2-40B4-BE49-F238E27FC236}">
                <a16:creationId xmlns:a16="http://schemas.microsoft.com/office/drawing/2014/main" id="{E3508DEF-D9FB-B025-C2AB-6B617DCFE572}"/>
              </a:ext>
            </a:extLst>
          </p:cNvPr>
          <p:cNvSpPr/>
          <p:nvPr/>
        </p:nvSpPr>
        <p:spPr>
          <a:xfrm>
            <a:off x="3558793" y="5546034"/>
            <a:ext cx="319182" cy="467139"/>
          </a:xfrm>
          <a:prstGeom prst="chevron">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a:solidFill>
                <a:schemeClr val="tx1"/>
              </a:solidFill>
            </a:endParaRPr>
          </a:p>
        </p:txBody>
      </p:sp>
      <p:sp>
        <p:nvSpPr>
          <p:cNvPr id="11" name="Puščica: škarnice 10">
            <a:extLst>
              <a:ext uri="{FF2B5EF4-FFF2-40B4-BE49-F238E27FC236}">
                <a16:creationId xmlns:a16="http://schemas.microsoft.com/office/drawing/2014/main" id="{2F39994D-4EF5-E9C3-3EC3-5E479DD49614}"/>
              </a:ext>
            </a:extLst>
          </p:cNvPr>
          <p:cNvSpPr/>
          <p:nvPr/>
        </p:nvSpPr>
        <p:spPr>
          <a:xfrm>
            <a:off x="3250398" y="5546034"/>
            <a:ext cx="319182" cy="467139"/>
          </a:xfrm>
          <a:prstGeom prst="chevron">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a:solidFill>
                <a:schemeClr val="tx1"/>
              </a:solidFill>
            </a:endParaRPr>
          </a:p>
        </p:txBody>
      </p:sp>
      <p:pic>
        <p:nvPicPr>
          <p:cNvPr id="13" name="Grafika 12" descr="Transfer with solid fill">
            <a:extLst>
              <a:ext uri="{FF2B5EF4-FFF2-40B4-BE49-F238E27FC236}">
                <a16:creationId xmlns:a16="http://schemas.microsoft.com/office/drawing/2014/main" id="{916D023E-F9A4-616C-CB7C-5B838FCADDA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371022" y="5336703"/>
            <a:ext cx="914400" cy="914400"/>
          </a:xfrm>
          <a:prstGeom prst="rect">
            <a:avLst/>
          </a:prstGeom>
        </p:spPr>
      </p:pic>
      <p:sp>
        <p:nvSpPr>
          <p:cNvPr id="10" name="Pravokotnik 9">
            <a:extLst>
              <a:ext uri="{FF2B5EF4-FFF2-40B4-BE49-F238E27FC236}">
                <a16:creationId xmlns:a16="http://schemas.microsoft.com/office/drawing/2014/main" id="{02E13BF5-8F52-82AB-E47D-AC049679D264}"/>
              </a:ext>
            </a:extLst>
          </p:cNvPr>
          <p:cNvSpPr/>
          <p:nvPr/>
        </p:nvSpPr>
        <p:spPr>
          <a:xfrm>
            <a:off x="10748962" y="1694936"/>
            <a:ext cx="1209675" cy="514864"/>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000" b="1" dirty="0"/>
              <a:t>VZOREC POVPRAŠEVANJA</a:t>
            </a:r>
          </a:p>
        </p:txBody>
      </p:sp>
      <p:sp>
        <p:nvSpPr>
          <p:cNvPr id="12" name="Pravokotnik 11">
            <a:extLst>
              <a:ext uri="{FF2B5EF4-FFF2-40B4-BE49-F238E27FC236}">
                <a16:creationId xmlns:a16="http://schemas.microsoft.com/office/drawing/2014/main" id="{14D6C900-3507-D4EB-B55F-55F10278339C}"/>
              </a:ext>
            </a:extLst>
          </p:cNvPr>
          <p:cNvSpPr/>
          <p:nvPr/>
        </p:nvSpPr>
        <p:spPr>
          <a:xfrm>
            <a:off x="10748962" y="3928863"/>
            <a:ext cx="1209675" cy="514864"/>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000" b="1" dirty="0"/>
              <a:t>VZOREC </a:t>
            </a:r>
          </a:p>
          <a:p>
            <a:pPr algn="ctr"/>
            <a:r>
              <a:rPr lang="sl-SI" sz="1000" b="1" dirty="0"/>
              <a:t>ZAPISNIKA</a:t>
            </a:r>
          </a:p>
        </p:txBody>
      </p:sp>
      <p:pic>
        <p:nvPicPr>
          <p:cNvPr id="15" name="Grafika 14" descr="Chevron arrows with solid fill">
            <a:extLst>
              <a:ext uri="{FF2B5EF4-FFF2-40B4-BE49-F238E27FC236}">
                <a16:creationId xmlns:a16="http://schemas.microsoft.com/office/drawing/2014/main" id="{9371D955-3030-F000-98E5-D40050BDE24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264270" y="1732845"/>
            <a:ext cx="439045" cy="439045"/>
          </a:xfrm>
          <a:prstGeom prst="rect">
            <a:avLst/>
          </a:prstGeom>
        </p:spPr>
      </p:pic>
      <p:pic>
        <p:nvPicPr>
          <p:cNvPr id="16" name="Grafika 15" descr="Chevron arrows with solid fill">
            <a:extLst>
              <a:ext uri="{FF2B5EF4-FFF2-40B4-BE49-F238E27FC236}">
                <a16:creationId xmlns:a16="http://schemas.microsoft.com/office/drawing/2014/main" id="{BBB94041-61EE-0663-789A-825A8F68CC5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220418" y="4004682"/>
            <a:ext cx="439045" cy="439045"/>
          </a:xfrm>
          <a:prstGeom prst="rect">
            <a:avLst/>
          </a:prstGeom>
        </p:spPr>
      </p:pic>
      <p:sp>
        <p:nvSpPr>
          <p:cNvPr id="14" name="Pravokotnik: zaokroženi vogali 13">
            <a:extLst>
              <a:ext uri="{FF2B5EF4-FFF2-40B4-BE49-F238E27FC236}">
                <a16:creationId xmlns:a16="http://schemas.microsoft.com/office/drawing/2014/main" id="{BD62A23B-6814-815D-0975-45BE689648A4}"/>
              </a:ext>
            </a:extLst>
          </p:cNvPr>
          <p:cNvSpPr/>
          <p:nvPr/>
        </p:nvSpPr>
        <p:spPr>
          <a:xfrm>
            <a:off x="9234487" y="218045"/>
            <a:ext cx="2724150" cy="886341"/>
          </a:xfrm>
          <a:prstGeom prst="round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Postopek izbire izvajalca mora biti v skladu z vašimi internimi akti</a:t>
            </a:r>
          </a:p>
        </p:txBody>
      </p:sp>
      <p:sp>
        <p:nvSpPr>
          <p:cNvPr id="17" name="Označba mesta številke diapozitiva 16">
            <a:extLst>
              <a:ext uri="{FF2B5EF4-FFF2-40B4-BE49-F238E27FC236}">
                <a16:creationId xmlns:a16="http://schemas.microsoft.com/office/drawing/2014/main" id="{364A023A-5804-2011-CE77-F7AD7D7458D1}"/>
              </a:ext>
            </a:extLst>
          </p:cNvPr>
          <p:cNvSpPr>
            <a:spLocks noGrp="1"/>
          </p:cNvSpPr>
          <p:nvPr>
            <p:ph type="sldNum" sz="quarter" idx="12"/>
          </p:nvPr>
        </p:nvSpPr>
        <p:spPr/>
        <p:txBody>
          <a:bodyPr/>
          <a:lstStyle/>
          <a:p>
            <a:fld id="{DB0541E2-7EB7-469F-924A-AAEADCA667B4}" type="slidenum">
              <a:rPr lang="sl-SI" smtClean="0"/>
              <a:t>19</a:t>
            </a:fld>
            <a:endParaRPr lang="sl-SI"/>
          </a:p>
        </p:txBody>
      </p:sp>
      <p:cxnSp>
        <p:nvCxnSpPr>
          <p:cNvPr id="18" name="Raven povezovalnik 17">
            <a:extLst>
              <a:ext uri="{FF2B5EF4-FFF2-40B4-BE49-F238E27FC236}">
                <a16:creationId xmlns:a16="http://schemas.microsoft.com/office/drawing/2014/main" id="{4D72D412-BC8F-0875-5425-E1B15FF4BCC8}"/>
              </a:ext>
            </a:extLst>
          </p:cNvPr>
          <p:cNvCxnSpPr>
            <a:cxnSpLocks/>
          </p:cNvCxnSpPr>
          <p:nvPr/>
        </p:nvCxnSpPr>
        <p:spPr>
          <a:xfrm>
            <a:off x="0" y="1309878"/>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86426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5A3BCD-EDCC-7AEE-271F-23C04DC5EFEA}"/>
            </a:ext>
          </a:extLst>
        </p:cNvPr>
        <p:cNvGrpSpPr/>
        <p:nvPr/>
      </p:nvGrpSpPr>
      <p:grpSpPr>
        <a:xfrm>
          <a:off x="0" y="0"/>
          <a:ext cx="0" cy="0"/>
          <a:chOff x="0" y="0"/>
          <a:chExt cx="0" cy="0"/>
        </a:xfrm>
      </p:grpSpPr>
      <p:sp>
        <p:nvSpPr>
          <p:cNvPr id="4" name="Naslov 1">
            <a:extLst>
              <a:ext uri="{FF2B5EF4-FFF2-40B4-BE49-F238E27FC236}">
                <a16:creationId xmlns:a16="http://schemas.microsoft.com/office/drawing/2014/main" id="{3AC95C73-E687-66D1-ED53-B604636082B9}"/>
              </a:ext>
            </a:extLst>
          </p:cNvPr>
          <p:cNvSpPr txBox="1">
            <a:spLocks/>
          </p:cNvSpPr>
          <p:nvPr/>
        </p:nvSpPr>
        <p:spPr>
          <a:xfrm>
            <a:off x="836510" y="373473"/>
            <a:ext cx="12192000" cy="7909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b="1" dirty="0">
                <a:solidFill>
                  <a:schemeClr val="tx1">
                    <a:lumMod val="65000"/>
                    <a:lumOff val="35000"/>
                  </a:schemeClr>
                </a:solidFill>
              </a:rPr>
              <a:t>VSEBINA</a:t>
            </a:r>
          </a:p>
          <a:p>
            <a:endParaRPr lang="sl-SI" b="1" dirty="0">
              <a:solidFill>
                <a:schemeClr val="tx1">
                  <a:lumMod val="65000"/>
                  <a:lumOff val="35000"/>
                </a:schemeClr>
              </a:solidFill>
            </a:endParaRPr>
          </a:p>
        </p:txBody>
      </p:sp>
      <p:sp>
        <p:nvSpPr>
          <p:cNvPr id="10" name="PoljeZBesedilom 9">
            <a:extLst>
              <a:ext uri="{FF2B5EF4-FFF2-40B4-BE49-F238E27FC236}">
                <a16:creationId xmlns:a16="http://schemas.microsoft.com/office/drawing/2014/main" id="{7B88917A-F304-FFB3-8AEF-CCC7E1C1D28D}"/>
              </a:ext>
            </a:extLst>
          </p:cNvPr>
          <p:cNvSpPr txBox="1"/>
          <p:nvPr/>
        </p:nvSpPr>
        <p:spPr>
          <a:xfrm>
            <a:off x="253908" y="1875695"/>
            <a:ext cx="5699632" cy="3722814"/>
          </a:xfrm>
          <a:prstGeom prst="rect">
            <a:avLst/>
          </a:prstGeom>
          <a:noFill/>
        </p:spPr>
        <p:txBody>
          <a:bodyPr wrap="square">
            <a:spAutoFit/>
          </a:bodyPr>
          <a:lstStyle/>
          <a:p>
            <a:pPr marL="792480" indent="-342900" algn="just">
              <a:lnSpc>
                <a:spcPct val="115000"/>
              </a:lnSpc>
              <a:spcAft>
                <a:spcPts val="600"/>
              </a:spcAft>
              <a:buClr>
                <a:schemeClr val="bg2">
                  <a:lumMod val="25000"/>
                </a:schemeClr>
              </a:buClr>
              <a:buFont typeface="Wingdings" panose="05000000000000000000" pitchFamily="2" charset="2"/>
              <a:buChar char="Ø"/>
            </a:pPr>
            <a:r>
              <a:rPr lang="sl-SI" sz="2200" b="1" kern="100" dirty="0">
                <a:solidFill>
                  <a:schemeClr val="tx1">
                    <a:lumMod val="65000"/>
                    <a:lumOff val="35000"/>
                  </a:schemeClr>
                </a:solidFill>
                <a:latin typeface="+mj-lt"/>
                <a:ea typeface="Aptos" panose="020B0004020202020204" pitchFamily="34" charset="0"/>
                <a:cs typeface="Times New Roman" panose="02020603050405020304" pitchFamily="18" charset="0"/>
                <a:hlinkClick r:id="rId2" action="ppaction://hlinksldjump">
                  <a:extLst>
                    <a:ext uri="{A12FA001-AC4F-418D-AE19-62706E023703}">
                      <ahyp:hlinkClr xmlns:ahyp="http://schemas.microsoft.com/office/drawing/2018/hyperlinkcolor" val="tx"/>
                    </a:ext>
                  </a:extLst>
                </a:hlinkClick>
              </a:rPr>
              <a:t>OSNOVNA DOLOČILA</a:t>
            </a:r>
            <a:endParaRPr lang="sl-SI" sz="2200" b="1" kern="100" dirty="0">
              <a:solidFill>
                <a:schemeClr val="tx1">
                  <a:lumMod val="65000"/>
                  <a:lumOff val="35000"/>
                </a:schemeClr>
              </a:solidFill>
              <a:latin typeface="+mj-lt"/>
              <a:ea typeface="Aptos" panose="020B0004020202020204" pitchFamily="34" charset="0"/>
              <a:cs typeface="Times New Roman" panose="02020603050405020304" pitchFamily="18" charset="0"/>
            </a:endParaRPr>
          </a:p>
          <a:p>
            <a:pPr marL="792480" indent="-342900" algn="just">
              <a:lnSpc>
                <a:spcPct val="115000"/>
              </a:lnSpc>
              <a:spcAft>
                <a:spcPts val="600"/>
              </a:spcAft>
              <a:buClr>
                <a:schemeClr val="bg2">
                  <a:lumMod val="25000"/>
                </a:schemeClr>
              </a:buClr>
              <a:buFont typeface="Wingdings" panose="05000000000000000000" pitchFamily="2" charset="2"/>
              <a:buChar char="Ø"/>
            </a:pPr>
            <a:r>
              <a:rPr lang="sl-SI" sz="2200" b="1" kern="100" dirty="0">
                <a:solidFill>
                  <a:schemeClr val="tx1">
                    <a:lumMod val="65000"/>
                    <a:lumOff val="35000"/>
                  </a:schemeClr>
                </a:solidFill>
                <a:latin typeface="+mj-lt"/>
                <a:cs typeface="Times New Roman" panose="02020603050405020304" pitchFamily="18" charset="0"/>
                <a:hlinkClick r:id="rId3" action="ppaction://hlinksldjump">
                  <a:extLst>
                    <a:ext uri="{A12FA001-AC4F-418D-AE19-62706E023703}">
                      <ahyp:hlinkClr xmlns:ahyp="http://schemas.microsoft.com/office/drawing/2018/hyperlinkcolor" val="tx"/>
                    </a:ext>
                  </a:extLst>
                </a:hlinkClick>
              </a:rPr>
              <a:t>OZNAČEVANJE VIRA SOFINANCIRANJA</a:t>
            </a:r>
            <a:endParaRPr lang="sl-SI" sz="2200" b="1" kern="100" dirty="0">
              <a:solidFill>
                <a:schemeClr val="tx1">
                  <a:lumMod val="65000"/>
                  <a:lumOff val="35000"/>
                </a:schemeClr>
              </a:solidFill>
              <a:latin typeface="+mj-lt"/>
              <a:cs typeface="Times New Roman" panose="02020603050405020304" pitchFamily="18" charset="0"/>
            </a:endParaRPr>
          </a:p>
          <a:p>
            <a:pPr marL="792480" indent="-342900" algn="just">
              <a:lnSpc>
                <a:spcPct val="115000"/>
              </a:lnSpc>
              <a:spcAft>
                <a:spcPts val="600"/>
              </a:spcAft>
              <a:buClr>
                <a:schemeClr val="bg2">
                  <a:lumMod val="25000"/>
                </a:schemeClr>
              </a:buClr>
              <a:buFont typeface="Wingdings" panose="05000000000000000000" pitchFamily="2" charset="2"/>
              <a:buChar char="Ø"/>
            </a:pPr>
            <a:r>
              <a:rPr lang="sl-SI" sz="2200" b="1" kern="100" dirty="0">
                <a:solidFill>
                  <a:schemeClr val="tx1">
                    <a:lumMod val="65000"/>
                    <a:lumOff val="35000"/>
                  </a:schemeClr>
                </a:solidFill>
                <a:latin typeface="+mj-lt"/>
                <a:cs typeface="Times New Roman" panose="02020603050405020304" pitchFamily="18" charset="0"/>
                <a:hlinkClick r:id="rId4" action="ppaction://hlinksldjump">
                  <a:extLst>
                    <a:ext uri="{A12FA001-AC4F-418D-AE19-62706E023703}">
                      <ahyp:hlinkClr xmlns:ahyp="http://schemas.microsoft.com/office/drawing/2018/hyperlinkcolor" val="tx"/>
                    </a:ext>
                  </a:extLst>
                </a:hlinkClick>
              </a:rPr>
              <a:t>INVESTICIJSKI PROJEKTI</a:t>
            </a:r>
            <a:endParaRPr lang="sl-SI" sz="2200" b="1" kern="100" dirty="0">
              <a:solidFill>
                <a:schemeClr val="tx1">
                  <a:lumMod val="65000"/>
                  <a:lumOff val="35000"/>
                </a:schemeClr>
              </a:solidFill>
              <a:latin typeface="+mj-lt"/>
              <a:cs typeface="Times New Roman" panose="02020603050405020304" pitchFamily="18" charset="0"/>
            </a:endParaRPr>
          </a:p>
          <a:p>
            <a:pPr marL="792480" indent="-342900" algn="just">
              <a:lnSpc>
                <a:spcPct val="115000"/>
              </a:lnSpc>
              <a:spcAft>
                <a:spcPts val="600"/>
              </a:spcAft>
              <a:buClr>
                <a:schemeClr val="bg2">
                  <a:lumMod val="25000"/>
                </a:schemeClr>
              </a:buClr>
              <a:buFont typeface="Wingdings" panose="05000000000000000000" pitchFamily="2" charset="2"/>
              <a:buChar char="Ø"/>
            </a:pPr>
            <a:r>
              <a:rPr lang="sl-SI" sz="2200" b="1" kern="100" dirty="0">
                <a:solidFill>
                  <a:schemeClr val="tx1">
                    <a:lumMod val="65000"/>
                    <a:lumOff val="35000"/>
                  </a:schemeClr>
                </a:solidFill>
                <a:latin typeface="+mj-lt"/>
                <a:cs typeface="Times New Roman" panose="02020603050405020304" pitchFamily="18" charset="0"/>
                <a:hlinkClick r:id="rId5" action="ppaction://hlinksldjump">
                  <a:extLst>
                    <a:ext uri="{A12FA001-AC4F-418D-AE19-62706E023703}">
                      <ahyp:hlinkClr xmlns:ahyp="http://schemas.microsoft.com/office/drawing/2018/hyperlinkcolor" val="tx"/>
                    </a:ext>
                  </a:extLst>
                </a:hlinkClick>
              </a:rPr>
              <a:t>NEINVESTICIJSKI PROJEKTI</a:t>
            </a:r>
            <a:endParaRPr lang="sl-SI" sz="2200" b="1" kern="100" dirty="0">
              <a:solidFill>
                <a:schemeClr val="tx1">
                  <a:lumMod val="65000"/>
                  <a:lumOff val="35000"/>
                </a:schemeClr>
              </a:solidFill>
              <a:latin typeface="+mj-lt"/>
              <a:cs typeface="Times New Roman" panose="02020603050405020304" pitchFamily="18" charset="0"/>
            </a:endParaRPr>
          </a:p>
          <a:p>
            <a:pPr marL="792480" indent="-342900" algn="just">
              <a:lnSpc>
                <a:spcPct val="115000"/>
              </a:lnSpc>
              <a:spcAft>
                <a:spcPts val="600"/>
              </a:spcAft>
              <a:buClr>
                <a:schemeClr val="bg2">
                  <a:lumMod val="25000"/>
                </a:schemeClr>
              </a:buClr>
              <a:buFont typeface="Wingdings" panose="05000000000000000000" pitchFamily="2" charset="2"/>
              <a:buChar char="Ø"/>
            </a:pPr>
            <a:r>
              <a:rPr lang="sl-SI" sz="2200" b="1" kern="100" dirty="0">
                <a:solidFill>
                  <a:schemeClr val="tx1">
                    <a:lumMod val="65000"/>
                    <a:lumOff val="35000"/>
                  </a:schemeClr>
                </a:solidFill>
                <a:latin typeface="+mj-lt"/>
                <a:cs typeface="Times New Roman" panose="02020603050405020304" pitchFamily="18" charset="0"/>
                <a:hlinkClick r:id="rId6" action="ppaction://hlinksldjump">
                  <a:extLst>
                    <a:ext uri="{A12FA001-AC4F-418D-AE19-62706E023703}">
                      <ahyp:hlinkClr xmlns:ahyp="http://schemas.microsoft.com/office/drawing/2018/hyperlinkcolor" val="tx"/>
                    </a:ext>
                  </a:extLst>
                </a:hlinkClick>
              </a:rPr>
              <a:t>DOKAZILA O IZVEDBI AKTIVNOSTI</a:t>
            </a:r>
            <a:endParaRPr lang="sl-SI" sz="2200" b="1" kern="100" dirty="0">
              <a:solidFill>
                <a:schemeClr val="tx1">
                  <a:lumMod val="65000"/>
                  <a:lumOff val="35000"/>
                </a:schemeClr>
              </a:solidFill>
              <a:latin typeface="+mj-lt"/>
              <a:cs typeface="Times New Roman" panose="02020603050405020304" pitchFamily="18" charset="0"/>
            </a:endParaRPr>
          </a:p>
          <a:p>
            <a:pPr marL="792480" indent="-342900" algn="just">
              <a:lnSpc>
                <a:spcPct val="115000"/>
              </a:lnSpc>
              <a:spcAft>
                <a:spcPts val="600"/>
              </a:spcAft>
              <a:buClr>
                <a:schemeClr val="bg2">
                  <a:lumMod val="25000"/>
                </a:schemeClr>
              </a:buClr>
              <a:buFont typeface="Wingdings" panose="05000000000000000000" pitchFamily="2" charset="2"/>
              <a:buChar char="Ø"/>
            </a:pPr>
            <a:r>
              <a:rPr lang="sl-SI" sz="2200" b="1" kern="100" dirty="0">
                <a:solidFill>
                  <a:schemeClr val="tx1">
                    <a:lumMod val="65000"/>
                    <a:lumOff val="35000"/>
                  </a:schemeClr>
                </a:solidFill>
                <a:latin typeface="+mj-lt"/>
                <a:cs typeface="Times New Roman" panose="02020603050405020304" pitchFamily="18" charset="0"/>
                <a:hlinkClick r:id="rId7" action="ppaction://hlinksldjump">
                  <a:extLst>
                    <a:ext uri="{A12FA001-AC4F-418D-AE19-62706E023703}">
                      <ahyp:hlinkClr xmlns:ahyp="http://schemas.microsoft.com/office/drawing/2018/hyperlinkcolor" val="tx"/>
                    </a:ext>
                  </a:extLst>
                </a:hlinkClick>
              </a:rPr>
              <a:t>SPREMEMBE PROJEKTOV</a:t>
            </a:r>
            <a:endParaRPr lang="sl-SI" sz="2200" b="1" kern="100" dirty="0">
              <a:solidFill>
                <a:schemeClr val="tx1">
                  <a:lumMod val="65000"/>
                  <a:lumOff val="35000"/>
                </a:schemeClr>
              </a:solidFill>
              <a:latin typeface="+mj-lt"/>
              <a:cs typeface="Times New Roman" panose="02020603050405020304" pitchFamily="18" charset="0"/>
            </a:endParaRPr>
          </a:p>
          <a:p>
            <a:pPr marL="792480" lvl="1" indent="-342900" algn="just">
              <a:lnSpc>
                <a:spcPct val="115000"/>
              </a:lnSpc>
              <a:spcAft>
                <a:spcPts val="600"/>
              </a:spcAft>
              <a:buClr>
                <a:schemeClr val="bg2">
                  <a:lumMod val="25000"/>
                </a:schemeClr>
              </a:buClr>
              <a:buFont typeface="Wingdings" panose="05000000000000000000" pitchFamily="2" charset="2"/>
              <a:buChar char="Ø"/>
            </a:pPr>
            <a:r>
              <a:rPr lang="sl-SI" sz="2200" b="1" kern="100" dirty="0">
                <a:solidFill>
                  <a:schemeClr val="tx1">
                    <a:lumMod val="65000"/>
                    <a:lumOff val="35000"/>
                  </a:schemeClr>
                </a:solidFill>
                <a:latin typeface="+mj-lt"/>
                <a:cs typeface="Times New Roman" panose="02020603050405020304" pitchFamily="18" charset="0"/>
                <a:hlinkClick r:id="rId8" action="ppaction://hlinksldjump">
                  <a:extLst>
                    <a:ext uri="{A12FA001-AC4F-418D-AE19-62706E023703}">
                      <ahyp:hlinkClr xmlns:ahyp="http://schemas.microsoft.com/office/drawing/2018/hyperlinkcolor" val="tx"/>
                    </a:ext>
                  </a:extLst>
                </a:hlinkClick>
              </a:rPr>
              <a:t>VLAGANJE ZAHTEVKOV</a:t>
            </a:r>
            <a:endParaRPr lang="sl-SI" sz="2200" b="1" kern="100" dirty="0">
              <a:solidFill>
                <a:schemeClr val="tx1">
                  <a:lumMod val="65000"/>
                  <a:lumOff val="35000"/>
                </a:schemeClr>
              </a:solidFill>
              <a:latin typeface="+mj-lt"/>
              <a:cs typeface="Times New Roman" panose="02020603050405020304" pitchFamily="18" charset="0"/>
            </a:endParaRPr>
          </a:p>
          <a:p>
            <a:pPr marL="792480" indent="-342900" algn="just">
              <a:lnSpc>
                <a:spcPct val="115000"/>
              </a:lnSpc>
              <a:spcAft>
                <a:spcPts val="600"/>
              </a:spcAft>
              <a:buClr>
                <a:schemeClr val="bg2">
                  <a:lumMod val="25000"/>
                </a:schemeClr>
              </a:buClr>
              <a:buFont typeface="Wingdings" panose="05000000000000000000" pitchFamily="2" charset="2"/>
              <a:buChar char="Ø"/>
            </a:pPr>
            <a:r>
              <a:rPr lang="sl-SI" sz="2200" b="1" kern="100" dirty="0">
                <a:solidFill>
                  <a:schemeClr val="tx1">
                    <a:lumMod val="65000"/>
                    <a:lumOff val="35000"/>
                  </a:schemeClr>
                </a:solidFill>
                <a:latin typeface="+mj-lt"/>
                <a:cs typeface="Times New Roman" panose="02020603050405020304" pitchFamily="18" charset="0"/>
                <a:hlinkClick r:id="rId9" action="ppaction://hlinksldjump">
                  <a:extLst>
                    <a:ext uri="{A12FA001-AC4F-418D-AE19-62706E023703}">
                      <ahyp:hlinkClr xmlns:ahyp="http://schemas.microsoft.com/office/drawing/2018/hyperlinkcolor" val="tx"/>
                    </a:ext>
                  </a:extLst>
                </a:hlinkClick>
              </a:rPr>
              <a:t>DRUGE OBVEZNOSTI UPRAVIČENCEV</a:t>
            </a:r>
            <a:endParaRPr lang="sl-SI" sz="2200" b="1" kern="100" dirty="0">
              <a:solidFill>
                <a:schemeClr val="tx1">
                  <a:lumMod val="65000"/>
                  <a:lumOff val="35000"/>
                </a:schemeClr>
              </a:solidFill>
              <a:latin typeface="+mj-lt"/>
              <a:cs typeface="Times New Roman" panose="02020603050405020304" pitchFamily="18" charset="0"/>
            </a:endParaRPr>
          </a:p>
        </p:txBody>
      </p:sp>
      <p:sp>
        <p:nvSpPr>
          <p:cNvPr id="3" name="Označba mesta številke diapozitiva 2">
            <a:extLst>
              <a:ext uri="{FF2B5EF4-FFF2-40B4-BE49-F238E27FC236}">
                <a16:creationId xmlns:a16="http://schemas.microsoft.com/office/drawing/2014/main" id="{EAD667F5-39FE-62A2-F3A3-3B43924CFD61}"/>
              </a:ext>
            </a:extLst>
          </p:cNvPr>
          <p:cNvSpPr>
            <a:spLocks noGrp="1"/>
          </p:cNvSpPr>
          <p:nvPr>
            <p:ph type="sldNum" sz="quarter" idx="12"/>
          </p:nvPr>
        </p:nvSpPr>
        <p:spPr/>
        <p:txBody>
          <a:bodyPr/>
          <a:lstStyle/>
          <a:p>
            <a:fld id="{DB0541E2-7EB7-469F-924A-AAEADCA667B4}" type="slidenum">
              <a:rPr lang="sl-SI" smtClean="0"/>
              <a:t>2</a:t>
            </a:fld>
            <a:endParaRPr lang="sl-SI"/>
          </a:p>
        </p:txBody>
      </p:sp>
      <p:cxnSp>
        <p:nvCxnSpPr>
          <p:cNvPr id="7" name="Raven povezovalnik 6">
            <a:extLst>
              <a:ext uri="{FF2B5EF4-FFF2-40B4-BE49-F238E27FC236}">
                <a16:creationId xmlns:a16="http://schemas.microsoft.com/office/drawing/2014/main" id="{DDBB148D-15C6-5216-CA98-34A9112CBB8E}"/>
              </a:ext>
            </a:extLst>
          </p:cNvPr>
          <p:cNvCxnSpPr>
            <a:cxnSpLocks/>
          </p:cNvCxnSpPr>
          <p:nvPr/>
        </p:nvCxnSpPr>
        <p:spPr>
          <a:xfrm>
            <a:off x="0" y="1286819"/>
            <a:ext cx="12192000" cy="0"/>
          </a:xfrm>
          <a:prstGeom prst="line">
            <a:avLst/>
          </a:prstGeom>
          <a:ln w="38100">
            <a:solidFill>
              <a:srgbClr val="99CC00"/>
            </a:solidFill>
          </a:ln>
        </p:spPr>
        <p:style>
          <a:lnRef idx="1">
            <a:schemeClr val="dk1"/>
          </a:lnRef>
          <a:fillRef idx="0">
            <a:schemeClr val="dk1"/>
          </a:fillRef>
          <a:effectRef idx="0">
            <a:schemeClr val="dk1"/>
          </a:effectRef>
          <a:fontRef idx="minor">
            <a:schemeClr val="tx1"/>
          </a:fontRef>
        </p:style>
      </p:cxnSp>
      <p:pic>
        <p:nvPicPr>
          <p:cNvPr id="11" name="Grafika 10" descr="Checklist with solid fill">
            <a:extLst>
              <a:ext uri="{FF2B5EF4-FFF2-40B4-BE49-F238E27FC236}">
                <a16:creationId xmlns:a16="http://schemas.microsoft.com/office/drawing/2014/main" id="{B0822D8E-AAE8-FBCA-34DB-65F035C70E86}"/>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48348" y="353863"/>
            <a:ext cx="688162" cy="688162"/>
          </a:xfrm>
          <a:prstGeom prst="rect">
            <a:avLst/>
          </a:prstGeom>
        </p:spPr>
      </p:pic>
    </p:spTree>
    <p:extLst>
      <p:ext uri="{BB962C8B-B14F-4D97-AF65-F5344CB8AC3E}">
        <p14:creationId xmlns:p14="http://schemas.microsoft.com/office/powerpoint/2010/main" val="2339152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72310-7DFB-41F8-1FB6-A15E488F2BE1}"/>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EEEF8702-1BD8-8B28-7DC3-432D89D09EE8}"/>
              </a:ext>
            </a:extLst>
          </p:cNvPr>
          <p:cNvSpPr>
            <a:spLocks noGrp="1"/>
          </p:cNvSpPr>
          <p:nvPr>
            <p:ph type="title"/>
          </p:nvPr>
        </p:nvSpPr>
        <p:spPr>
          <a:xfrm>
            <a:off x="838200" y="252411"/>
            <a:ext cx="10515600" cy="1325563"/>
          </a:xfrm>
        </p:spPr>
        <p:txBody>
          <a:bodyPr>
            <a:normAutofit/>
          </a:bodyPr>
          <a:lstStyle/>
          <a:p>
            <a:r>
              <a:rPr lang="sl-SI" sz="4000" b="1" dirty="0">
                <a:solidFill>
                  <a:schemeClr val="tx1">
                    <a:lumMod val="65000"/>
                    <a:lumOff val="35000"/>
                  </a:schemeClr>
                </a:solidFill>
              </a:rPr>
              <a:t>POSTOPEK IZBIRE IZVAJALCA - </a:t>
            </a:r>
            <a:r>
              <a:rPr lang="sl-SI" sz="4000" b="1" dirty="0">
                <a:solidFill>
                  <a:schemeClr val="accent2"/>
                </a:solidFill>
              </a:rPr>
              <a:t>IZJEME</a:t>
            </a:r>
          </a:p>
        </p:txBody>
      </p:sp>
      <p:sp>
        <p:nvSpPr>
          <p:cNvPr id="3" name="Označba mesta vsebine 2">
            <a:extLst>
              <a:ext uri="{FF2B5EF4-FFF2-40B4-BE49-F238E27FC236}">
                <a16:creationId xmlns:a16="http://schemas.microsoft.com/office/drawing/2014/main" id="{F3EAE9D8-612E-52FC-7D9B-389EBC0727E5}"/>
              </a:ext>
            </a:extLst>
          </p:cNvPr>
          <p:cNvSpPr>
            <a:spLocks noGrp="1"/>
          </p:cNvSpPr>
          <p:nvPr>
            <p:ph idx="1"/>
          </p:nvPr>
        </p:nvSpPr>
        <p:spPr>
          <a:xfrm>
            <a:off x="838200" y="1577974"/>
            <a:ext cx="8420100" cy="5280025"/>
          </a:xfrm>
        </p:spPr>
        <p:txBody>
          <a:bodyPr>
            <a:normAutofit fontScale="62500" lnSpcReduction="20000"/>
          </a:bodyPr>
          <a:lstStyle/>
          <a:p>
            <a:pPr marL="0" indent="0">
              <a:lnSpc>
                <a:spcPct val="120000"/>
              </a:lnSpc>
              <a:buNone/>
            </a:pPr>
            <a:r>
              <a:rPr lang="sl-SI" sz="2600" dirty="0">
                <a:solidFill>
                  <a:schemeClr val="bg2">
                    <a:lumMod val="25000"/>
                  </a:schemeClr>
                </a:solidFill>
                <a:latin typeface="+mj-lt"/>
              </a:rPr>
              <a:t>Treh (3) ponudb ni potrebno pridobiti v naslednjih primerih:</a:t>
            </a:r>
          </a:p>
          <a:p>
            <a:pPr>
              <a:lnSpc>
                <a:spcPct val="120000"/>
              </a:lnSpc>
            </a:pPr>
            <a:r>
              <a:rPr lang="sl-SI" sz="2600" dirty="0">
                <a:solidFill>
                  <a:schemeClr val="bg2">
                    <a:lumMod val="25000"/>
                  </a:schemeClr>
                </a:solidFill>
                <a:latin typeface="+mj-lt"/>
              </a:rPr>
              <a:t>če je vlagatelj </a:t>
            </a:r>
            <a:r>
              <a:rPr lang="sl-SI" sz="2600" b="1" dirty="0">
                <a:solidFill>
                  <a:schemeClr val="bg2">
                    <a:lumMod val="25000"/>
                  </a:schemeClr>
                </a:solidFill>
                <a:latin typeface="+mj-lt"/>
              </a:rPr>
              <a:t>javni naročnik, in je potrebno izvesti </a:t>
            </a:r>
            <a:r>
              <a:rPr lang="sl-SI" sz="2600" b="1" dirty="0">
                <a:solidFill>
                  <a:schemeClr val="accent2"/>
                </a:solidFill>
                <a:latin typeface="+mj-lt"/>
              </a:rPr>
              <a:t>javno naročilo </a:t>
            </a:r>
          </a:p>
          <a:p>
            <a:pPr marL="457200" lvl="1" indent="0">
              <a:lnSpc>
                <a:spcPct val="120000"/>
              </a:lnSpc>
              <a:buNone/>
            </a:pPr>
            <a:r>
              <a:rPr lang="sl-SI" sz="2600" u="sng" dirty="0">
                <a:solidFill>
                  <a:schemeClr val="bg2">
                    <a:lumMod val="25000"/>
                  </a:schemeClr>
                </a:solidFill>
                <a:latin typeface="+mj-lt"/>
              </a:rPr>
              <a:t>Mejne vrednosti za izvedbo javnega naročila</a:t>
            </a:r>
            <a:r>
              <a:rPr lang="sl-SI" sz="2600" dirty="0">
                <a:solidFill>
                  <a:schemeClr val="bg2">
                    <a:lumMod val="25000"/>
                  </a:schemeClr>
                </a:solidFill>
                <a:latin typeface="+mj-lt"/>
              </a:rPr>
              <a:t>:</a:t>
            </a:r>
          </a:p>
          <a:p>
            <a:pPr lvl="1">
              <a:lnSpc>
                <a:spcPct val="120000"/>
              </a:lnSpc>
              <a:buFont typeface="Wingdings" panose="05000000000000000000" pitchFamily="2" charset="2"/>
              <a:buChar char="ü"/>
            </a:pPr>
            <a:r>
              <a:rPr lang="sl-SI" sz="2600" i="0" dirty="0">
                <a:solidFill>
                  <a:schemeClr val="bg2">
                    <a:lumMod val="25000"/>
                  </a:schemeClr>
                </a:solidFill>
                <a:effectLst/>
                <a:latin typeface="+mj-lt"/>
              </a:rPr>
              <a:t> javna naročila blaga, storitev ali projektnih natečajev, katerih</a:t>
            </a:r>
            <a:r>
              <a:rPr lang="sl-SI" sz="2600" dirty="0">
                <a:solidFill>
                  <a:schemeClr val="bg2">
                    <a:lumMod val="25000"/>
                  </a:schemeClr>
                </a:solidFill>
                <a:latin typeface="+mj-lt"/>
              </a:rPr>
              <a:t> ocenjena vrednost je enaka ali višja od 40.000 EUR brez DDV, </a:t>
            </a:r>
          </a:p>
          <a:p>
            <a:pPr lvl="1">
              <a:lnSpc>
                <a:spcPct val="120000"/>
              </a:lnSpc>
              <a:buFont typeface="Wingdings" panose="05000000000000000000" pitchFamily="2" charset="2"/>
              <a:buChar char="ü"/>
            </a:pPr>
            <a:r>
              <a:rPr lang="sl-SI" sz="2600" dirty="0">
                <a:solidFill>
                  <a:schemeClr val="bg2">
                    <a:lumMod val="25000"/>
                  </a:schemeClr>
                </a:solidFill>
                <a:latin typeface="+mj-lt"/>
              </a:rPr>
              <a:t>javna naročila gradenj, katerih ocenjena vrednost je enaka ali višja od 80.000 EUR brez DDV </a:t>
            </a:r>
          </a:p>
          <a:p>
            <a:pPr marL="0" indent="0">
              <a:lnSpc>
                <a:spcPct val="120000"/>
              </a:lnSpc>
              <a:buNone/>
            </a:pPr>
            <a:endParaRPr lang="sl-SI" sz="2600" dirty="0">
              <a:latin typeface="+mj-lt"/>
            </a:endParaRPr>
          </a:p>
          <a:p>
            <a:pPr>
              <a:lnSpc>
                <a:spcPct val="120000"/>
              </a:lnSpc>
            </a:pPr>
            <a:r>
              <a:rPr lang="sl-SI" sz="2600" dirty="0">
                <a:solidFill>
                  <a:schemeClr val="bg2">
                    <a:lumMod val="25000"/>
                  </a:schemeClr>
                </a:solidFill>
                <a:latin typeface="+mj-lt"/>
              </a:rPr>
              <a:t>če gre za vrste </a:t>
            </a:r>
            <a:r>
              <a:rPr lang="sl-SI" sz="2600" b="1" dirty="0">
                <a:solidFill>
                  <a:schemeClr val="bg2">
                    <a:lumMod val="25000"/>
                  </a:schemeClr>
                </a:solidFill>
                <a:latin typeface="+mj-lt"/>
              </a:rPr>
              <a:t>stroškov, ki jih </a:t>
            </a:r>
            <a:r>
              <a:rPr lang="sl-SI" sz="2600" b="1" dirty="0">
                <a:solidFill>
                  <a:schemeClr val="accent2"/>
                </a:solidFill>
                <a:latin typeface="+mj-lt"/>
              </a:rPr>
              <a:t>predpiše država </a:t>
            </a:r>
            <a:r>
              <a:rPr lang="sl-SI" sz="2600" b="1" dirty="0">
                <a:latin typeface="+mj-lt"/>
              </a:rPr>
              <a:t>ali </a:t>
            </a:r>
            <a:r>
              <a:rPr lang="sl-SI" sz="2600" b="1" dirty="0">
                <a:solidFill>
                  <a:schemeClr val="accent2"/>
                </a:solidFill>
                <a:latin typeface="+mj-lt"/>
              </a:rPr>
              <a:t>lokalna skupnost </a:t>
            </a:r>
            <a:r>
              <a:rPr lang="sl-SI" sz="2600" dirty="0">
                <a:solidFill>
                  <a:schemeClr val="bg2">
                    <a:lumMod val="25000"/>
                  </a:schemeClr>
                </a:solidFill>
                <a:latin typeface="+mj-lt"/>
              </a:rPr>
              <a:t>(na primer pristojbina za ceste, parkirnina, pri čemer mora biti v zahtevku navedeno, da gre za te vrste stroška);</a:t>
            </a:r>
          </a:p>
          <a:p>
            <a:pPr>
              <a:lnSpc>
                <a:spcPct val="120000"/>
              </a:lnSpc>
            </a:pPr>
            <a:r>
              <a:rPr lang="sl-SI" sz="2600" dirty="0">
                <a:solidFill>
                  <a:schemeClr val="bg2">
                    <a:lumMod val="25000"/>
                  </a:schemeClr>
                </a:solidFill>
                <a:latin typeface="+mj-lt"/>
              </a:rPr>
              <a:t>če gre za vrsto stroška, za katerega je </a:t>
            </a:r>
            <a:r>
              <a:rPr lang="sl-SI" sz="2600" b="1" dirty="0">
                <a:solidFill>
                  <a:schemeClr val="bg2">
                    <a:lumMod val="25000"/>
                  </a:schemeClr>
                </a:solidFill>
                <a:latin typeface="+mj-lt"/>
              </a:rPr>
              <a:t>na trgu </a:t>
            </a:r>
            <a:r>
              <a:rPr lang="sl-SI" sz="2600" b="1" dirty="0">
                <a:solidFill>
                  <a:schemeClr val="accent2"/>
                </a:solidFill>
                <a:latin typeface="+mj-lt"/>
              </a:rPr>
              <a:t>le en ponudnik</a:t>
            </a:r>
            <a:r>
              <a:rPr lang="sl-SI" sz="2600" dirty="0">
                <a:latin typeface="+mj-lt"/>
              </a:rPr>
              <a:t>, </a:t>
            </a:r>
            <a:r>
              <a:rPr lang="sl-SI" sz="2600" dirty="0">
                <a:solidFill>
                  <a:schemeClr val="bg2">
                    <a:lumMod val="25000"/>
                  </a:schemeClr>
                </a:solidFill>
                <a:latin typeface="+mj-lt"/>
              </a:rPr>
              <a:t>pri čemer mora biti v zahtevku utemeljeno, da je na trgu samo en ponudnik, in se zahtevku priloži ponudba tega ponudnika;</a:t>
            </a:r>
          </a:p>
          <a:p>
            <a:pPr>
              <a:lnSpc>
                <a:spcPct val="120000"/>
              </a:lnSpc>
            </a:pPr>
            <a:r>
              <a:rPr lang="sl-SI" sz="2600" dirty="0">
                <a:solidFill>
                  <a:schemeClr val="bg2">
                    <a:lumMod val="25000"/>
                  </a:schemeClr>
                </a:solidFill>
                <a:latin typeface="+mj-lt"/>
              </a:rPr>
              <a:t>če gre za strošek </a:t>
            </a:r>
            <a:r>
              <a:rPr lang="sl-SI" sz="2600" b="1" dirty="0">
                <a:solidFill>
                  <a:schemeClr val="accent2"/>
                </a:solidFill>
                <a:latin typeface="+mj-lt"/>
              </a:rPr>
              <a:t>kotizacije</a:t>
            </a:r>
            <a:r>
              <a:rPr lang="sl-SI" sz="2600" dirty="0">
                <a:latin typeface="+mj-lt"/>
              </a:rPr>
              <a:t> </a:t>
            </a:r>
            <a:r>
              <a:rPr lang="sl-SI" sz="2600" dirty="0">
                <a:solidFill>
                  <a:schemeClr val="bg2">
                    <a:lumMod val="25000"/>
                  </a:schemeClr>
                </a:solidFill>
                <a:latin typeface="+mj-lt"/>
              </a:rPr>
              <a:t>za udeležbo na usposabljanju</a:t>
            </a:r>
            <a:r>
              <a:rPr lang="sl-SI" sz="2600" dirty="0">
                <a:latin typeface="+mj-lt"/>
              </a:rPr>
              <a:t>; </a:t>
            </a:r>
          </a:p>
          <a:p>
            <a:pPr>
              <a:lnSpc>
                <a:spcPct val="120000"/>
              </a:lnSpc>
            </a:pPr>
            <a:r>
              <a:rPr lang="sl-SI" sz="2600" dirty="0">
                <a:latin typeface="+mj-lt"/>
              </a:rPr>
              <a:t>če </a:t>
            </a:r>
            <a:r>
              <a:rPr lang="sl-SI" sz="2600" b="1" dirty="0">
                <a:solidFill>
                  <a:schemeClr val="accent2"/>
                </a:solidFill>
                <a:latin typeface="+mj-lt"/>
              </a:rPr>
              <a:t>vrednost upravičenega stroška ne presega 2.000 eurov, </a:t>
            </a:r>
            <a:r>
              <a:rPr lang="sl-SI" sz="2600" dirty="0">
                <a:solidFill>
                  <a:schemeClr val="bg2">
                    <a:lumMod val="25000"/>
                  </a:schemeClr>
                </a:solidFill>
                <a:latin typeface="+mj-lt"/>
              </a:rPr>
              <a:t>pri čemer lahko upravičenec namesto tržno primerljivih pisnih ponudb zahtevku priloži eno vabilo k dajanju ponudb ali katalog ali oglas, kot ga določa zakon, ki ureja obligacijska razmerja.</a:t>
            </a:r>
          </a:p>
          <a:p>
            <a:pPr marL="0" indent="0">
              <a:buNone/>
            </a:pPr>
            <a:endParaRPr lang="sl-SI" dirty="0"/>
          </a:p>
          <a:p>
            <a:pPr marL="0" indent="0">
              <a:buNone/>
            </a:pPr>
            <a:endParaRPr lang="sl-SI" dirty="0"/>
          </a:p>
        </p:txBody>
      </p:sp>
      <p:sp>
        <p:nvSpPr>
          <p:cNvPr id="4" name="PoljeZBesedilom 3">
            <a:extLst>
              <a:ext uri="{FF2B5EF4-FFF2-40B4-BE49-F238E27FC236}">
                <a16:creationId xmlns:a16="http://schemas.microsoft.com/office/drawing/2014/main" id="{D3162E5B-948B-354F-5232-96B14210DF53}"/>
              </a:ext>
            </a:extLst>
          </p:cNvPr>
          <p:cNvSpPr txBox="1"/>
          <p:nvPr/>
        </p:nvSpPr>
        <p:spPr>
          <a:xfrm>
            <a:off x="9274451" y="1692620"/>
            <a:ext cx="2686050" cy="1938992"/>
          </a:xfrm>
          <a:prstGeom prst="rect">
            <a:avLst/>
          </a:prstGeom>
          <a:solidFill>
            <a:schemeClr val="accent6">
              <a:lumMod val="20000"/>
              <a:lumOff val="80000"/>
            </a:schemeClr>
          </a:solidFill>
        </p:spPr>
        <p:txBody>
          <a:bodyPr wrap="square" rtlCol="0">
            <a:spAutoFit/>
          </a:bodyPr>
          <a:lstStyle/>
          <a:p>
            <a:r>
              <a:rPr lang="sl-SI" sz="1200" b="1" i="0" dirty="0">
                <a:solidFill>
                  <a:schemeClr val="bg2">
                    <a:lumMod val="25000"/>
                  </a:schemeClr>
                </a:solidFill>
                <a:effectLst/>
                <a:latin typeface="+mj-lt"/>
              </a:rPr>
              <a:t>DROBLJENJE JAVNIH NAROČIL </a:t>
            </a:r>
            <a:r>
              <a:rPr lang="sl-SI" sz="1200" b="0" i="0" dirty="0">
                <a:solidFill>
                  <a:schemeClr val="bg2">
                    <a:lumMod val="25000"/>
                  </a:schemeClr>
                </a:solidFill>
                <a:effectLst/>
                <a:latin typeface="+mj-lt"/>
              </a:rPr>
              <a:t>je kršitev pravil javnega naročanja. </a:t>
            </a:r>
            <a:r>
              <a:rPr lang="sl-SI" sz="1200" dirty="0">
                <a:solidFill>
                  <a:schemeClr val="bg2">
                    <a:lumMod val="25000"/>
                  </a:schemeClr>
                </a:solidFill>
                <a:latin typeface="+mj-lt"/>
              </a:rPr>
              <a:t>D</a:t>
            </a:r>
            <a:r>
              <a:rPr lang="sl-SI" sz="1200" b="0" i="0" dirty="0">
                <a:solidFill>
                  <a:schemeClr val="bg2">
                    <a:lumMod val="25000"/>
                  </a:schemeClr>
                </a:solidFill>
                <a:effectLst/>
                <a:latin typeface="+mj-lt"/>
              </a:rPr>
              <a:t>robljenje javnih naročil je, če naročnik pri določitvi ocenjene vrednosti namenoma uporabi takšne vrednosti oziroma metodo, da se izogne uporabi ZJN-3 ali uporabi manj strog postopek javnega naročanja od predpisanega, oziroma če sicer enotno naročilo razdrobi na več manjših naročil – na primer na več evidenčnih naročil.</a:t>
            </a:r>
            <a:endParaRPr lang="sl-SI" sz="1200" dirty="0">
              <a:solidFill>
                <a:schemeClr val="bg2">
                  <a:lumMod val="25000"/>
                </a:schemeClr>
              </a:solidFill>
              <a:latin typeface="+mj-lt"/>
            </a:endParaRPr>
          </a:p>
        </p:txBody>
      </p:sp>
      <p:pic>
        <p:nvPicPr>
          <p:cNvPr id="6" name="Grafika 5" descr="Exclamation mark with solid fill">
            <a:extLst>
              <a:ext uri="{FF2B5EF4-FFF2-40B4-BE49-F238E27FC236}">
                <a16:creationId xmlns:a16="http://schemas.microsoft.com/office/drawing/2014/main" id="{415F92EE-08CD-016C-A51F-BB971955562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640832" y="1615455"/>
            <a:ext cx="914400" cy="914400"/>
          </a:xfrm>
          <a:prstGeom prst="rect">
            <a:avLst/>
          </a:prstGeom>
        </p:spPr>
      </p:pic>
      <p:pic>
        <p:nvPicPr>
          <p:cNvPr id="8" name="Grafika 7" descr="House with solid fill">
            <a:extLst>
              <a:ext uri="{FF2B5EF4-FFF2-40B4-BE49-F238E27FC236}">
                <a16:creationId xmlns:a16="http://schemas.microsoft.com/office/drawing/2014/main" id="{79A139D5-A539-891F-1DE8-E1BBFCD9897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19259" y="136781"/>
            <a:ext cx="518941" cy="518941"/>
          </a:xfrm>
          <a:prstGeom prst="rect">
            <a:avLst/>
          </a:prstGeom>
        </p:spPr>
      </p:pic>
      <p:sp>
        <p:nvSpPr>
          <p:cNvPr id="5" name="Pravokotnik 4">
            <a:extLst>
              <a:ext uri="{FF2B5EF4-FFF2-40B4-BE49-F238E27FC236}">
                <a16:creationId xmlns:a16="http://schemas.microsoft.com/office/drawing/2014/main" id="{4CBCCAF3-2227-AB86-88A2-D200F69A759B}"/>
              </a:ext>
            </a:extLst>
          </p:cNvPr>
          <p:cNvSpPr/>
          <p:nvPr/>
        </p:nvSpPr>
        <p:spPr>
          <a:xfrm>
            <a:off x="9274451" y="5562848"/>
            <a:ext cx="1526899" cy="514864"/>
          </a:xfrm>
          <a:prstGeom prst="rect">
            <a:avLst/>
          </a:prstGeom>
          <a:solidFill>
            <a:schemeClr val="accent2"/>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just"/>
            <a:r>
              <a:rPr lang="sl-SI" sz="1000" b="1" dirty="0"/>
              <a:t>SVETUJEMO PRIDOBITEV PONUDBE, KI SE GLASI NA UPRAVIČENCA</a:t>
            </a:r>
          </a:p>
        </p:txBody>
      </p:sp>
      <p:sp>
        <p:nvSpPr>
          <p:cNvPr id="9" name="Označba mesta številke diapozitiva 8">
            <a:extLst>
              <a:ext uri="{FF2B5EF4-FFF2-40B4-BE49-F238E27FC236}">
                <a16:creationId xmlns:a16="http://schemas.microsoft.com/office/drawing/2014/main" id="{508A1215-9009-E1ED-726F-3F8C96252370}"/>
              </a:ext>
            </a:extLst>
          </p:cNvPr>
          <p:cNvSpPr>
            <a:spLocks noGrp="1"/>
          </p:cNvSpPr>
          <p:nvPr>
            <p:ph type="sldNum" sz="quarter" idx="12"/>
          </p:nvPr>
        </p:nvSpPr>
        <p:spPr/>
        <p:txBody>
          <a:bodyPr/>
          <a:lstStyle/>
          <a:p>
            <a:fld id="{DB0541E2-7EB7-469F-924A-AAEADCA667B4}" type="slidenum">
              <a:rPr lang="sl-SI" smtClean="0"/>
              <a:t>20</a:t>
            </a:fld>
            <a:endParaRPr lang="sl-SI"/>
          </a:p>
        </p:txBody>
      </p:sp>
      <p:sp>
        <p:nvSpPr>
          <p:cNvPr id="10" name="Pravokotnik 9">
            <a:extLst>
              <a:ext uri="{FF2B5EF4-FFF2-40B4-BE49-F238E27FC236}">
                <a16:creationId xmlns:a16="http://schemas.microsoft.com/office/drawing/2014/main" id="{FE374501-A86F-202C-0CE9-6AE7616D17FB}"/>
              </a:ext>
            </a:extLst>
          </p:cNvPr>
          <p:cNvSpPr/>
          <p:nvPr/>
        </p:nvSpPr>
        <p:spPr>
          <a:xfrm>
            <a:off x="9258300" y="4844290"/>
            <a:ext cx="1526899" cy="51486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r>
              <a:rPr lang="sl-SI" sz="1200" b="1" dirty="0"/>
              <a:t>VEDNO PRIDOBITE PONUDBO</a:t>
            </a:r>
          </a:p>
        </p:txBody>
      </p:sp>
      <p:cxnSp>
        <p:nvCxnSpPr>
          <p:cNvPr id="11" name="Raven povezovalnik 10">
            <a:extLst>
              <a:ext uri="{FF2B5EF4-FFF2-40B4-BE49-F238E27FC236}">
                <a16:creationId xmlns:a16="http://schemas.microsoft.com/office/drawing/2014/main" id="{89F1F666-0262-FD71-16A6-7D77BC40CF4C}"/>
              </a:ext>
            </a:extLst>
          </p:cNvPr>
          <p:cNvCxnSpPr>
            <a:cxnSpLocks/>
          </p:cNvCxnSpPr>
          <p:nvPr/>
        </p:nvCxnSpPr>
        <p:spPr>
          <a:xfrm>
            <a:off x="0" y="1319022"/>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0116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E336E-125A-07B9-6C6C-21CC3B3F70F2}"/>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686C55F1-B64B-8B7E-EE32-4F63A5E2BABF}"/>
              </a:ext>
            </a:extLst>
          </p:cNvPr>
          <p:cNvSpPr>
            <a:spLocks noGrp="1"/>
          </p:cNvSpPr>
          <p:nvPr>
            <p:ph type="title"/>
          </p:nvPr>
        </p:nvSpPr>
        <p:spPr>
          <a:xfrm>
            <a:off x="838200" y="231775"/>
            <a:ext cx="10515600" cy="1325563"/>
          </a:xfrm>
        </p:spPr>
        <p:txBody>
          <a:bodyPr>
            <a:normAutofit/>
          </a:bodyPr>
          <a:lstStyle/>
          <a:p>
            <a:r>
              <a:rPr lang="sl-SI" sz="4000" b="1" dirty="0">
                <a:solidFill>
                  <a:schemeClr val="tx1">
                    <a:lumMod val="65000"/>
                    <a:lumOff val="35000"/>
                  </a:schemeClr>
                </a:solidFill>
              </a:rPr>
              <a:t>STROŠKI NALOŽBE OZIROMA INVESTICIJE V </a:t>
            </a:r>
            <a:r>
              <a:rPr lang="sl-SI" sz="4000" b="1" dirty="0">
                <a:solidFill>
                  <a:schemeClr val="accent2"/>
                </a:solidFill>
              </a:rPr>
              <a:t>OPREDMETENA OSNOVNA SREDSTVA </a:t>
            </a:r>
          </a:p>
        </p:txBody>
      </p:sp>
      <p:sp>
        <p:nvSpPr>
          <p:cNvPr id="3" name="Označba mesta vsebine 2">
            <a:extLst>
              <a:ext uri="{FF2B5EF4-FFF2-40B4-BE49-F238E27FC236}">
                <a16:creationId xmlns:a16="http://schemas.microsoft.com/office/drawing/2014/main" id="{C5EF4BED-5E9B-E433-E187-B1C84E72EE5B}"/>
              </a:ext>
            </a:extLst>
          </p:cNvPr>
          <p:cNvSpPr>
            <a:spLocks noGrp="1"/>
          </p:cNvSpPr>
          <p:nvPr>
            <p:ph idx="1"/>
          </p:nvPr>
        </p:nvSpPr>
        <p:spPr>
          <a:xfrm>
            <a:off x="838200" y="1890713"/>
            <a:ext cx="4581525" cy="2843212"/>
          </a:xfrm>
        </p:spPr>
        <p:txBody>
          <a:bodyPr numCol="1">
            <a:normAutofit fontScale="92500" lnSpcReduction="20000"/>
          </a:bodyPr>
          <a:lstStyle/>
          <a:p>
            <a:pPr marL="0" indent="0">
              <a:buNone/>
            </a:pPr>
            <a:r>
              <a:rPr lang="sl-SI" sz="1800" dirty="0">
                <a:solidFill>
                  <a:schemeClr val="bg2">
                    <a:lumMod val="25000"/>
                  </a:schemeClr>
                </a:solidFill>
                <a:latin typeface="+mj-lt"/>
              </a:rPr>
              <a:t>Vlaganja v opredmetena osnovna sredstva:</a:t>
            </a:r>
          </a:p>
          <a:p>
            <a:r>
              <a:rPr lang="sl-SI" sz="1800" b="1" i="0" u="none" strike="noStrike" baseline="0" dirty="0">
                <a:solidFill>
                  <a:schemeClr val="bg2">
                    <a:lumMod val="25000"/>
                  </a:schemeClr>
                </a:solidFill>
                <a:latin typeface="+mj-lt"/>
              </a:rPr>
              <a:t>nakup in gradnja nepremičnin, </a:t>
            </a:r>
          </a:p>
          <a:p>
            <a:r>
              <a:rPr lang="sl-SI" sz="1800" b="1" i="0" u="none" strike="noStrike" baseline="0" dirty="0">
                <a:solidFill>
                  <a:schemeClr val="bg2">
                    <a:lumMod val="25000"/>
                  </a:schemeClr>
                </a:solidFill>
                <a:latin typeface="+mj-lt"/>
              </a:rPr>
              <a:t>nakup zemljišč, </a:t>
            </a:r>
          </a:p>
          <a:p>
            <a:r>
              <a:rPr lang="sl-SI" sz="1800" b="1" i="0" u="none" strike="noStrike" baseline="0" dirty="0">
                <a:solidFill>
                  <a:schemeClr val="bg2">
                    <a:lumMod val="25000"/>
                  </a:schemeClr>
                </a:solidFill>
                <a:latin typeface="+mj-lt"/>
              </a:rPr>
              <a:t>napeljave, </a:t>
            </a:r>
          </a:p>
          <a:p>
            <a:r>
              <a:rPr lang="sl-SI" sz="1800" b="1" i="0" u="none" strike="noStrike" baseline="0" dirty="0">
                <a:solidFill>
                  <a:schemeClr val="bg2">
                    <a:lumMod val="25000"/>
                  </a:schemeClr>
                </a:solidFill>
                <a:latin typeface="+mj-lt"/>
              </a:rPr>
              <a:t>stroji, </a:t>
            </a:r>
          </a:p>
          <a:p>
            <a:r>
              <a:rPr lang="sl-SI" sz="1800" b="1" i="0" u="none" strike="noStrike" baseline="0" dirty="0">
                <a:solidFill>
                  <a:schemeClr val="bg2">
                    <a:lumMod val="25000"/>
                  </a:schemeClr>
                </a:solidFill>
                <a:latin typeface="+mj-lt"/>
              </a:rPr>
              <a:t>oprema, </a:t>
            </a:r>
          </a:p>
          <a:p>
            <a:r>
              <a:rPr lang="sl-SI" sz="1800" b="1" i="0" u="none" strike="noStrike" baseline="0" dirty="0">
                <a:solidFill>
                  <a:schemeClr val="bg2">
                    <a:lumMod val="25000"/>
                  </a:schemeClr>
                </a:solidFill>
                <a:latin typeface="+mj-lt"/>
              </a:rPr>
              <a:t>pohištvo in </a:t>
            </a:r>
          </a:p>
          <a:p>
            <a:r>
              <a:rPr lang="sl-SI" sz="1800" b="1" dirty="0">
                <a:solidFill>
                  <a:schemeClr val="bg2">
                    <a:lumMod val="25000"/>
                  </a:schemeClr>
                </a:solidFill>
                <a:latin typeface="+mj-lt"/>
              </a:rPr>
              <a:t>p</a:t>
            </a:r>
            <a:r>
              <a:rPr lang="sl-SI" sz="1800" b="1" i="0" u="none" strike="noStrike" baseline="0" dirty="0">
                <a:solidFill>
                  <a:schemeClr val="bg2">
                    <a:lumMod val="25000"/>
                  </a:schemeClr>
                </a:solidFill>
                <a:latin typeface="+mj-lt"/>
              </a:rPr>
              <a:t>revozna sredstva</a:t>
            </a:r>
            <a:r>
              <a:rPr lang="sl-SI" sz="1800" b="0" i="0" u="none" strike="noStrike" baseline="0" dirty="0">
                <a:solidFill>
                  <a:schemeClr val="bg2">
                    <a:lumMod val="25000"/>
                  </a:schemeClr>
                </a:solidFill>
                <a:latin typeface="+mj-lt"/>
              </a:rPr>
              <a:t>.</a:t>
            </a:r>
          </a:p>
          <a:p>
            <a:pPr marL="0" indent="0">
              <a:buNone/>
            </a:pPr>
            <a:r>
              <a:rPr lang="sl-SI" sz="1800" b="1" dirty="0">
                <a:solidFill>
                  <a:schemeClr val="accent6"/>
                </a:solidFill>
                <a:latin typeface="+mj-lt"/>
              </a:rPr>
              <a:t>                                                              </a:t>
            </a:r>
          </a:p>
        </p:txBody>
      </p:sp>
      <p:sp>
        <p:nvSpPr>
          <p:cNvPr id="4" name="Označba mesta vsebine 2">
            <a:extLst>
              <a:ext uri="{FF2B5EF4-FFF2-40B4-BE49-F238E27FC236}">
                <a16:creationId xmlns:a16="http://schemas.microsoft.com/office/drawing/2014/main" id="{F0CAD116-D59B-59B7-197B-3AA6C812E16F}"/>
              </a:ext>
            </a:extLst>
          </p:cNvPr>
          <p:cNvSpPr txBox="1">
            <a:spLocks/>
          </p:cNvSpPr>
          <p:nvPr/>
        </p:nvSpPr>
        <p:spPr>
          <a:xfrm>
            <a:off x="5774128" y="1890713"/>
            <a:ext cx="4581525" cy="4157662"/>
          </a:xfrm>
          <a:prstGeom prst="rect">
            <a:avLst/>
          </a:prstGeom>
        </p:spPr>
        <p:txBody>
          <a:bodyPr vert="horz" lIns="91440" tIns="45720" rIns="91440" bIns="45720" numCol="1"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1800" dirty="0">
                <a:solidFill>
                  <a:schemeClr val="bg2">
                    <a:lumMod val="25000"/>
                  </a:schemeClr>
                </a:solidFill>
                <a:latin typeface="+mj-lt"/>
              </a:rPr>
              <a:t>Stopnja javne podpore za: </a:t>
            </a:r>
          </a:p>
          <a:p>
            <a:r>
              <a:rPr lang="sl-SI" sz="1800" dirty="0">
                <a:solidFill>
                  <a:schemeClr val="bg2">
                    <a:lumMod val="25000"/>
                  </a:schemeClr>
                </a:solidFill>
                <a:latin typeface="+mj-lt"/>
              </a:rPr>
              <a:t>naložbe oziroma investicije v gradnjo, pridobitev nepremičnin, vključno z zakupom,</a:t>
            </a:r>
          </a:p>
          <a:p>
            <a:r>
              <a:rPr lang="sl-SI" sz="1800" dirty="0">
                <a:solidFill>
                  <a:schemeClr val="bg2">
                    <a:lumMod val="25000"/>
                  </a:schemeClr>
                </a:solidFill>
                <a:latin typeface="+mj-lt"/>
              </a:rPr>
              <a:t>izboljšanje nepremičnin ter </a:t>
            </a:r>
          </a:p>
          <a:p>
            <a:r>
              <a:rPr lang="sl-SI" sz="1800" dirty="0">
                <a:solidFill>
                  <a:schemeClr val="bg2">
                    <a:lumMod val="25000"/>
                  </a:schemeClr>
                </a:solidFill>
                <a:latin typeface="+mj-lt"/>
              </a:rPr>
              <a:t>kmetijsko mehanizacijo </a:t>
            </a:r>
          </a:p>
          <a:p>
            <a:pPr marL="0" indent="0">
              <a:buNone/>
            </a:pPr>
            <a:r>
              <a:rPr lang="sl-SI" sz="1800" dirty="0">
                <a:solidFill>
                  <a:schemeClr val="bg2">
                    <a:lumMod val="25000"/>
                  </a:schemeClr>
                </a:solidFill>
                <a:latin typeface="+mj-lt"/>
              </a:rPr>
              <a:t>znaša </a:t>
            </a:r>
            <a:r>
              <a:rPr lang="sl-SI" sz="1800" b="1" dirty="0">
                <a:solidFill>
                  <a:schemeClr val="bg2">
                    <a:lumMod val="25000"/>
                  </a:schemeClr>
                </a:solidFill>
                <a:latin typeface="+mj-lt"/>
              </a:rPr>
              <a:t>65 % upravičenih stroškov </a:t>
            </a:r>
            <a:r>
              <a:rPr lang="sl-SI" sz="1800" dirty="0">
                <a:solidFill>
                  <a:schemeClr val="bg2">
                    <a:lumMod val="25000"/>
                  </a:schemeClr>
                </a:solidFill>
                <a:latin typeface="+mj-lt"/>
              </a:rPr>
              <a:t>naložbe v okviru projekta </a:t>
            </a:r>
          </a:p>
          <a:p>
            <a:pPr marL="0" indent="0">
              <a:buNone/>
            </a:pPr>
            <a:endParaRPr lang="sl-SI" sz="1800" dirty="0">
              <a:solidFill>
                <a:schemeClr val="bg2">
                  <a:lumMod val="25000"/>
                </a:schemeClr>
              </a:solidFill>
              <a:latin typeface="+mj-lt"/>
            </a:endParaRPr>
          </a:p>
          <a:p>
            <a:pPr marL="0" indent="0">
              <a:buNone/>
            </a:pPr>
            <a:r>
              <a:rPr lang="sl-SI" sz="1800" dirty="0">
                <a:solidFill>
                  <a:schemeClr val="bg2">
                    <a:lumMod val="25000"/>
                  </a:schemeClr>
                </a:solidFill>
                <a:latin typeface="+mj-lt"/>
              </a:rPr>
              <a:t>Za ostale stroške projekta stopnja javne podpore znaša </a:t>
            </a:r>
            <a:r>
              <a:rPr lang="sl-SI" sz="1800" b="1" dirty="0">
                <a:solidFill>
                  <a:schemeClr val="bg2">
                    <a:lumMod val="25000"/>
                  </a:schemeClr>
                </a:solidFill>
                <a:latin typeface="+mj-lt"/>
              </a:rPr>
              <a:t>80 % upravičenih stroškov </a:t>
            </a:r>
            <a:r>
              <a:rPr lang="sl-SI" sz="1800" dirty="0">
                <a:solidFill>
                  <a:schemeClr val="bg2">
                    <a:lumMod val="25000"/>
                  </a:schemeClr>
                </a:solidFill>
                <a:latin typeface="+mj-lt"/>
              </a:rPr>
              <a:t>projekta.</a:t>
            </a:r>
          </a:p>
          <a:p>
            <a:pPr marL="0" indent="0">
              <a:buNone/>
            </a:pPr>
            <a:endParaRPr lang="sl-SI" sz="1800" dirty="0">
              <a:solidFill>
                <a:schemeClr val="bg2">
                  <a:lumMod val="25000"/>
                </a:schemeClr>
              </a:solidFill>
              <a:latin typeface="+mj-lt"/>
            </a:endParaRPr>
          </a:p>
          <a:p>
            <a:pPr marL="0" indent="0">
              <a:buNone/>
            </a:pPr>
            <a:r>
              <a:rPr lang="sl-SI" sz="1800" b="1" dirty="0">
                <a:solidFill>
                  <a:schemeClr val="bg2">
                    <a:lumMod val="25000"/>
                  </a:schemeClr>
                </a:solidFill>
                <a:latin typeface="+mj-lt"/>
              </a:rPr>
              <a:t>Stroški naložb se povrnejo NA PODLAGI DEJANSKIH STROŠKOV.</a:t>
            </a:r>
          </a:p>
          <a:p>
            <a:pPr marL="0" indent="0">
              <a:buNone/>
            </a:pPr>
            <a:endParaRPr lang="sl-SI" sz="1800" b="1" dirty="0">
              <a:latin typeface="+mj-lt"/>
            </a:endParaRPr>
          </a:p>
        </p:txBody>
      </p:sp>
      <p:sp>
        <p:nvSpPr>
          <p:cNvPr id="6" name="Označba mesta vsebine 2">
            <a:extLst>
              <a:ext uri="{FF2B5EF4-FFF2-40B4-BE49-F238E27FC236}">
                <a16:creationId xmlns:a16="http://schemas.microsoft.com/office/drawing/2014/main" id="{ABE70513-A88E-60E1-41A4-418EAB9C7D10}"/>
              </a:ext>
            </a:extLst>
          </p:cNvPr>
          <p:cNvSpPr txBox="1">
            <a:spLocks/>
          </p:cNvSpPr>
          <p:nvPr/>
        </p:nvSpPr>
        <p:spPr>
          <a:xfrm>
            <a:off x="838200" y="4576443"/>
            <a:ext cx="4295775" cy="897764"/>
          </a:xfrm>
          <a:prstGeom prst="rect">
            <a:avLst/>
          </a:prstGeom>
          <a:solidFill>
            <a:schemeClr val="accent2"/>
          </a:solidFill>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800" b="1" dirty="0">
                <a:solidFill>
                  <a:schemeClr val="bg1"/>
                </a:solidFill>
                <a:latin typeface="+mj-lt"/>
              </a:rPr>
              <a:t>20 % pavšalna stopnja za neposredne stroške osebja se bo pripisala glede na dejanske potrjene upravičene stroške.</a:t>
            </a:r>
          </a:p>
        </p:txBody>
      </p:sp>
      <p:pic>
        <p:nvPicPr>
          <p:cNvPr id="7" name="Grafika 6" descr="House with solid fill">
            <a:extLst>
              <a:ext uri="{FF2B5EF4-FFF2-40B4-BE49-F238E27FC236}">
                <a16:creationId xmlns:a16="http://schemas.microsoft.com/office/drawing/2014/main" id="{8D688D9D-76F9-7E4A-519A-700B7DE4D1D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59630" y="0"/>
            <a:ext cx="518941" cy="518941"/>
          </a:xfrm>
          <a:prstGeom prst="rect">
            <a:avLst/>
          </a:prstGeom>
        </p:spPr>
      </p:pic>
      <p:pic>
        <p:nvPicPr>
          <p:cNvPr id="5122" name="Picture 2" descr="Free Bicycle SVG, PNG Icon, Symbol. Download Image.">
            <a:extLst>
              <a:ext uri="{FF2B5EF4-FFF2-40B4-BE49-F238E27FC236}">
                <a16:creationId xmlns:a16="http://schemas.microsoft.com/office/drawing/2014/main" id="{E9CE2FC0-1F5E-EBEA-E2A1-E1A394D9445E}"/>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0254757" y="5025325"/>
            <a:ext cx="1832675" cy="1832675"/>
          </a:xfrm>
          <a:prstGeom prst="rect">
            <a:avLst/>
          </a:prstGeom>
          <a:noFill/>
          <a:extLst>
            <a:ext uri="{909E8E84-426E-40DD-AFC4-6F175D3DCCD1}">
              <a14:hiddenFill xmlns:a14="http://schemas.microsoft.com/office/drawing/2010/main">
                <a:solidFill>
                  <a:srgbClr val="FFFFFF"/>
                </a:solidFill>
              </a14:hiddenFill>
            </a:ext>
          </a:extLst>
        </p:spPr>
      </p:pic>
      <p:sp>
        <p:nvSpPr>
          <p:cNvPr id="8" name="Označba mesta vsebine 2">
            <a:extLst>
              <a:ext uri="{FF2B5EF4-FFF2-40B4-BE49-F238E27FC236}">
                <a16:creationId xmlns:a16="http://schemas.microsoft.com/office/drawing/2014/main" id="{E4BDC3E7-4151-D0F8-0803-FEA08CE93869}"/>
              </a:ext>
            </a:extLst>
          </p:cNvPr>
          <p:cNvSpPr txBox="1">
            <a:spLocks/>
          </p:cNvSpPr>
          <p:nvPr/>
        </p:nvSpPr>
        <p:spPr>
          <a:xfrm>
            <a:off x="838199" y="5628068"/>
            <a:ext cx="4295775" cy="420307"/>
          </a:xfrm>
          <a:prstGeom prst="rect">
            <a:avLst/>
          </a:prstGeom>
          <a:solidFill>
            <a:schemeClr val="accent6"/>
          </a:solidFill>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1800" b="1" dirty="0">
                <a:solidFill>
                  <a:schemeClr val="bg1"/>
                </a:solidFill>
              </a:rPr>
              <a:t>OZNAČITEV</a:t>
            </a:r>
            <a:endParaRPr lang="pl-PL" sz="1800" b="1" dirty="0">
              <a:solidFill>
                <a:schemeClr val="bg1"/>
              </a:solidFill>
              <a:latin typeface="+mj-lt"/>
            </a:endParaRPr>
          </a:p>
        </p:txBody>
      </p:sp>
      <p:sp>
        <p:nvSpPr>
          <p:cNvPr id="9" name="Označba mesta številke diapozitiva 8">
            <a:extLst>
              <a:ext uri="{FF2B5EF4-FFF2-40B4-BE49-F238E27FC236}">
                <a16:creationId xmlns:a16="http://schemas.microsoft.com/office/drawing/2014/main" id="{542A1414-C734-07C9-56C9-124F11C82CC1}"/>
              </a:ext>
            </a:extLst>
          </p:cNvPr>
          <p:cNvSpPr>
            <a:spLocks noGrp="1"/>
          </p:cNvSpPr>
          <p:nvPr>
            <p:ph type="sldNum" sz="quarter" idx="12"/>
          </p:nvPr>
        </p:nvSpPr>
        <p:spPr/>
        <p:txBody>
          <a:bodyPr/>
          <a:lstStyle/>
          <a:p>
            <a:fld id="{DB0541E2-7EB7-469F-924A-AAEADCA667B4}" type="slidenum">
              <a:rPr lang="sl-SI" smtClean="0"/>
              <a:t>21</a:t>
            </a:fld>
            <a:endParaRPr lang="sl-SI"/>
          </a:p>
        </p:txBody>
      </p:sp>
      <p:cxnSp>
        <p:nvCxnSpPr>
          <p:cNvPr id="10" name="Raven povezovalnik 9">
            <a:extLst>
              <a:ext uri="{FF2B5EF4-FFF2-40B4-BE49-F238E27FC236}">
                <a16:creationId xmlns:a16="http://schemas.microsoft.com/office/drawing/2014/main" id="{617D275E-C47E-37F3-240E-877B657CBDFC}"/>
              </a:ext>
            </a:extLst>
          </p:cNvPr>
          <p:cNvCxnSpPr>
            <a:cxnSpLocks/>
          </p:cNvCxnSpPr>
          <p:nvPr/>
        </p:nvCxnSpPr>
        <p:spPr>
          <a:xfrm>
            <a:off x="0" y="1676608"/>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32126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BEED4-0FF7-2F37-62A7-5E39AFF0DC0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A32A66E0-040F-719F-0DBF-8DD55A3B5976}"/>
              </a:ext>
            </a:extLst>
          </p:cNvPr>
          <p:cNvSpPr>
            <a:spLocks noGrp="1"/>
          </p:cNvSpPr>
          <p:nvPr>
            <p:ph type="title"/>
          </p:nvPr>
        </p:nvSpPr>
        <p:spPr>
          <a:xfrm>
            <a:off x="655907" y="136525"/>
            <a:ext cx="11034206" cy="507999"/>
          </a:xfrm>
        </p:spPr>
        <p:txBody>
          <a:bodyPr>
            <a:noAutofit/>
          </a:bodyPr>
          <a:lstStyle/>
          <a:p>
            <a:r>
              <a:rPr lang="sl-SI" sz="2600" b="1" dirty="0">
                <a:solidFill>
                  <a:schemeClr val="tx1">
                    <a:lumMod val="65000"/>
                    <a:lumOff val="35000"/>
                  </a:schemeClr>
                </a:solidFill>
              </a:rPr>
              <a:t>STROŠKI NALOŽBE OZIROMA INVESTICIJE V OPREDMETENA OSNOVNA SREDSTVA </a:t>
            </a:r>
          </a:p>
        </p:txBody>
      </p:sp>
      <p:sp>
        <p:nvSpPr>
          <p:cNvPr id="3" name="Označba mesta vsebine 2">
            <a:extLst>
              <a:ext uri="{FF2B5EF4-FFF2-40B4-BE49-F238E27FC236}">
                <a16:creationId xmlns:a16="http://schemas.microsoft.com/office/drawing/2014/main" id="{73BF140A-8C1A-F772-164E-FBDE22168482}"/>
              </a:ext>
            </a:extLst>
          </p:cNvPr>
          <p:cNvSpPr>
            <a:spLocks noGrp="1"/>
          </p:cNvSpPr>
          <p:nvPr>
            <p:ph idx="1"/>
          </p:nvPr>
        </p:nvSpPr>
        <p:spPr>
          <a:xfrm>
            <a:off x="654000" y="934278"/>
            <a:ext cx="10134186" cy="5923722"/>
          </a:xfrm>
        </p:spPr>
        <p:txBody>
          <a:bodyPr numCol="1">
            <a:normAutofit fontScale="25000" lnSpcReduction="20000"/>
          </a:bodyPr>
          <a:lstStyle/>
          <a:p>
            <a:pPr marL="0" indent="0">
              <a:buNone/>
            </a:pPr>
            <a:r>
              <a:rPr lang="sl-SI" sz="9600" b="1" i="0" u="sng" strike="noStrike" baseline="0" dirty="0">
                <a:solidFill>
                  <a:schemeClr val="accent2"/>
                </a:solidFill>
                <a:latin typeface="+mj-lt"/>
              </a:rPr>
              <a:t>DOKAZILA O NASTANKU STROŠKOV - </a:t>
            </a:r>
            <a:r>
              <a:rPr lang="sl-SI" sz="9600" b="1" u="sng" dirty="0">
                <a:solidFill>
                  <a:schemeClr val="accent2"/>
                </a:solidFill>
                <a:latin typeface="+mj-lt"/>
              </a:rPr>
              <a:t>K</a:t>
            </a:r>
            <a:r>
              <a:rPr lang="sl-SI" sz="9600" b="1" i="0" u="sng" strike="noStrike" baseline="0" dirty="0">
                <a:solidFill>
                  <a:schemeClr val="accent2"/>
                </a:solidFill>
                <a:latin typeface="+mj-lt"/>
              </a:rPr>
              <a:t>aj je potrebno predložiti zahtevku </a:t>
            </a:r>
          </a:p>
          <a:p>
            <a:pPr marL="0" indent="0" algn="l">
              <a:buNone/>
            </a:pPr>
            <a:endParaRPr lang="sl-SI" sz="2000" b="0" i="0" u="none" strike="noStrike" baseline="0" dirty="0">
              <a:solidFill>
                <a:srgbClr val="000000"/>
              </a:solidFill>
              <a:latin typeface="+mj-lt"/>
            </a:endParaRPr>
          </a:p>
          <a:p>
            <a:pPr>
              <a:lnSpc>
                <a:spcPct val="120000"/>
              </a:lnSpc>
            </a:pPr>
            <a:r>
              <a:rPr lang="sl-SI" sz="6800" b="1" i="0" u="none" strike="noStrike" baseline="0" dirty="0">
                <a:solidFill>
                  <a:schemeClr val="accent2"/>
                </a:solidFill>
                <a:latin typeface="+mj-lt"/>
              </a:rPr>
              <a:t>KOPIJA RAČUNA</a:t>
            </a:r>
            <a:r>
              <a:rPr lang="sl-SI" sz="6800" b="0" i="0" u="none" strike="noStrike" baseline="0" dirty="0">
                <a:solidFill>
                  <a:schemeClr val="bg2">
                    <a:lumMod val="25000"/>
                  </a:schemeClr>
                </a:solidFill>
                <a:latin typeface="+mj-lt"/>
              </a:rPr>
              <a:t>, elektronskega računa ali e-računa za kupljen material, kupljeno ali najeto opremo in izvedene storitve ali </a:t>
            </a:r>
          </a:p>
          <a:p>
            <a:pPr>
              <a:lnSpc>
                <a:spcPct val="120000"/>
              </a:lnSpc>
            </a:pPr>
            <a:r>
              <a:rPr lang="sl-SI" sz="6800" b="1" i="0" u="none" strike="noStrike" baseline="0" dirty="0">
                <a:solidFill>
                  <a:schemeClr val="accent2"/>
                </a:solidFill>
                <a:latin typeface="+mj-lt"/>
              </a:rPr>
              <a:t>KOPIJE GRADBENIH SITUACIJ </a:t>
            </a:r>
            <a:r>
              <a:rPr lang="sl-SI" sz="6800" b="0" i="0" u="none" strike="noStrike" baseline="0" dirty="0">
                <a:solidFill>
                  <a:schemeClr val="bg2">
                    <a:lumMod val="25000"/>
                  </a:schemeClr>
                </a:solidFill>
                <a:latin typeface="+mj-lt"/>
              </a:rPr>
              <a:t>ali kopija končne gradbene situacije, </a:t>
            </a:r>
            <a:r>
              <a:rPr lang="sl-SI" sz="6800" b="1" i="0" u="none" strike="noStrike" baseline="0" dirty="0">
                <a:solidFill>
                  <a:schemeClr val="bg2">
                    <a:lumMod val="25000"/>
                  </a:schemeClr>
                </a:solidFill>
                <a:latin typeface="+mj-lt"/>
              </a:rPr>
              <a:t>potrjene s strani upravičenca, izvajalca in nadzornika del</a:t>
            </a:r>
            <a:r>
              <a:rPr lang="sl-SI" sz="6800" b="0" i="0" u="none" strike="noStrike" baseline="0" dirty="0">
                <a:solidFill>
                  <a:schemeClr val="bg2">
                    <a:lumMod val="25000"/>
                  </a:schemeClr>
                </a:solidFill>
                <a:latin typeface="+mj-lt"/>
              </a:rPr>
              <a:t>, v primeru gradnje</a:t>
            </a:r>
          </a:p>
          <a:p>
            <a:pPr>
              <a:lnSpc>
                <a:spcPct val="120000"/>
              </a:lnSpc>
            </a:pPr>
            <a:r>
              <a:rPr lang="sl-SI" sz="6800" b="1" i="0" u="none" strike="noStrike" baseline="0" dirty="0">
                <a:solidFill>
                  <a:schemeClr val="accent2"/>
                </a:solidFill>
                <a:latin typeface="+mj-lt"/>
              </a:rPr>
              <a:t>POGODBA </a:t>
            </a:r>
            <a:r>
              <a:rPr lang="sl-SI" sz="6800" b="1" i="0" u="none" strike="noStrike" baseline="0" dirty="0">
                <a:latin typeface="+mj-lt"/>
              </a:rPr>
              <a:t>z zunanjim izvajalcem ali </a:t>
            </a:r>
            <a:r>
              <a:rPr lang="sl-SI" sz="6800" b="1" i="0" u="none" strike="noStrike" baseline="0" dirty="0">
                <a:solidFill>
                  <a:schemeClr val="accent2"/>
                </a:solidFill>
                <a:latin typeface="+mj-lt"/>
              </a:rPr>
              <a:t>NAROČILNICA</a:t>
            </a:r>
            <a:r>
              <a:rPr lang="sl-SI" sz="6800" b="0" i="0" u="none" strike="noStrike" baseline="0" dirty="0">
                <a:solidFill>
                  <a:schemeClr val="accent2"/>
                </a:solidFill>
                <a:latin typeface="+mj-lt"/>
              </a:rPr>
              <a:t>,</a:t>
            </a:r>
            <a:r>
              <a:rPr lang="sl-SI" sz="6800" b="0" i="0" u="none" strike="noStrike" baseline="0" dirty="0">
                <a:solidFill>
                  <a:schemeClr val="bg2">
                    <a:lumMod val="25000"/>
                  </a:schemeClr>
                </a:solidFill>
                <a:latin typeface="+mj-lt"/>
              </a:rPr>
              <a:t> </a:t>
            </a:r>
          </a:p>
          <a:p>
            <a:pPr>
              <a:lnSpc>
                <a:spcPct val="120000"/>
              </a:lnSpc>
            </a:pPr>
            <a:r>
              <a:rPr lang="sl-SI" sz="6800" b="1" i="0" u="none" strike="noStrike" baseline="0" dirty="0">
                <a:solidFill>
                  <a:schemeClr val="accent2"/>
                </a:solidFill>
                <a:latin typeface="+mj-lt"/>
              </a:rPr>
              <a:t>DOKAZILA O PLAČILU </a:t>
            </a:r>
            <a:r>
              <a:rPr lang="sl-SI" sz="6800" b="0" i="0" u="none" strike="noStrike" baseline="0" dirty="0">
                <a:solidFill>
                  <a:schemeClr val="bg2">
                    <a:lumMod val="25000"/>
                  </a:schemeClr>
                </a:solidFill>
                <a:latin typeface="+mj-lt"/>
              </a:rPr>
              <a:t>(plačilni nalog, bančni izpis, izpis UJP, kompenzacije, pobot, asignacije); </a:t>
            </a:r>
          </a:p>
          <a:p>
            <a:pPr>
              <a:lnSpc>
                <a:spcPct val="120000"/>
              </a:lnSpc>
            </a:pPr>
            <a:r>
              <a:rPr lang="sl-SI" sz="6800" b="1" i="0" u="none" strike="noStrike" baseline="0" dirty="0">
                <a:solidFill>
                  <a:schemeClr val="accent2"/>
                </a:solidFill>
                <a:latin typeface="+mj-lt"/>
              </a:rPr>
              <a:t>KONTO KARTICA </a:t>
            </a:r>
            <a:r>
              <a:rPr lang="sl-SI" sz="6800" b="1" i="0" u="none" strike="noStrike" baseline="0" dirty="0">
                <a:solidFill>
                  <a:schemeClr val="bg2">
                    <a:lumMod val="25000"/>
                  </a:schemeClr>
                </a:solidFill>
                <a:latin typeface="+mj-lt"/>
              </a:rPr>
              <a:t>izdajatelja računa v primeru, da iz dokazila ni razviden sklic plačila; </a:t>
            </a:r>
          </a:p>
          <a:p>
            <a:pPr>
              <a:lnSpc>
                <a:spcPct val="120000"/>
              </a:lnSpc>
            </a:pPr>
            <a:r>
              <a:rPr lang="pl-PL" sz="6800" b="1" i="0" u="none" strike="noStrike" baseline="0" dirty="0">
                <a:solidFill>
                  <a:schemeClr val="accent2"/>
                </a:solidFill>
                <a:latin typeface="+mj-lt"/>
              </a:rPr>
              <a:t>TRI OZ. ENA PONUDBA</a:t>
            </a:r>
            <a:r>
              <a:rPr lang="pl-PL" sz="6800" b="1" dirty="0">
                <a:solidFill>
                  <a:schemeClr val="accent2"/>
                </a:solidFill>
                <a:latin typeface="+mj-lt"/>
              </a:rPr>
              <a:t> </a:t>
            </a:r>
            <a:r>
              <a:rPr lang="pl-PL" sz="6800" b="1" dirty="0">
                <a:solidFill>
                  <a:schemeClr val="bg2">
                    <a:lumMod val="25000"/>
                  </a:schemeClr>
                </a:solidFill>
                <a:latin typeface="+mj-lt"/>
              </a:rPr>
              <a:t>(</a:t>
            </a:r>
            <a:r>
              <a:rPr lang="pl-PL" sz="6800" b="1" i="0" u="none" strike="noStrike" baseline="0" dirty="0">
                <a:solidFill>
                  <a:schemeClr val="bg2">
                    <a:lumMod val="25000"/>
                  </a:schemeClr>
                </a:solidFill>
                <a:latin typeface="+mj-lt"/>
              </a:rPr>
              <a:t>za zavezance po ZJN postopek izbire)</a:t>
            </a:r>
            <a:r>
              <a:rPr lang="pl-PL" sz="6800" b="0" i="0" u="none" strike="noStrike" baseline="0" dirty="0">
                <a:solidFill>
                  <a:schemeClr val="bg2">
                    <a:lumMod val="25000"/>
                  </a:schemeClr>
                </a:solidFill>
                <a:latin typeface="+mj-lt"/>
              </a:rPr>
              <a:t>; </a:t>
            </a:r>
          </a:p>
          <a:p>
            <a:pPr>
              <a:lnSpc>
                <a:spcPct val="120000"/>
              </a:lnSpc>
            </a:pPr>
            <a:r>
              <a:rPr lang="sl-SI" sz="6800" b="1" i="0" u="none" strike="noStrike" baseline="0" dirty="0">
                <a:solidFill>
                  <a:schemeClr val="accent2"/>
                </a:solidFill>
                <a:latin typeface="+mj-lt"/>
              </a:rPr>
              <a:t>DATUMSKO IN LOKACIJSKO OZNAČENE FOTOGRAFIJE </a:t>
            </a:r>
            <a:r>
              <a:rPr lang="sl-SI" sz="6800" b="0" i="0" u="none" strike="noStrike" baseline="0" dirty="0">
                <a:solidFill>
                  <a:schemeClr val="bg2">
                    <a:lumMod val="25000"/>
                  </a:schemeClr>
                </a:solidFill>
                <a:latin typeface="+mj-lt"/>
              </a:rPr>
              <a:t>objekta pred gradnjo kot tudi med samimi fazami in po zaključku gradnje, s katerimi se izkazuje izvedbo naložbe in popis del in stroškov, ki so nastali v okviru izvedene naložbe; </a:t>
            </a:r>
          </a:p>
          <a:p>
            <a:pPr>
              <a:lnSpc>
                <a:spcPct val="120000"/>
              </a:lnSpc>
            </a:pPr>
            <a:r>
              <a:rPr lang="sl-SI" sz="6800" b="1" i="0" u="none" strike="noStrike" baseline="0" dirty="0">
                <a:solidFill>
                  <a:schemeClr val="bg2">
                    <a:lumMod val="25000"/>
                  </a:schemeClr>
                </a:solidFill>
                <a:latin typeface="+mj-lt"/>
              </a:rPr>
              <a:t>datumsko in lokacijsko označene fotografije za naložbe v skrito opremo v času vgradnje </a:t>
            </a:r>
            <a:r>
              <a:rPr lang="sl-SI" sz="6800" b="0" i="0" u="none" strike="noStrike" baseline="0" dirty="0">
                <a:solidFill>
                  <a:schemeClr val="bg2">
                    <a:lumMod val="25000"/>
                  </a:schemeClr>
                </a:solidFill>
                <a:latin typeface="+mj-lt"/>
              </a:rPr>
              <a:t>in </a:t>
            </a:r>
            <a:r>
              <a:rPr lang="sl-SI" sz="6800" b="1" i="0" u="none" strike="noStrike" baseline="0" dirty="0">
                <a:solidFill>
                  <a:schemeClr val="bg2">
                    <a:lumMod val="25000"/>
                  </a:schemeClr>
                </a:solidFill>
                <a:latin typeface="+mj-lt"/>
              </a:rPr>
              <a:t>tehnična dokumentacija </a:t>
            </a:r>
            <a:r>
              <a:rPr lang="sl-SI" sz="6800" b="0" i="0" u="none" strike="noStrike" baseline="0" dirty="0">
                <a:solidFill>
                  <a:schemeClr val="bg2">
                    <a:lumMod val="25000"/>
                  </a:schemeClr>
                </a:solidFill>
                <a:latin typeface="+mj-lt"/>
              </a:rPr>
              <a:t>te opreme; </a:t>
            </a:r>
          </a:p>
          <a:p>
            <a:pPr>
              <a:lnSpc>
                <a:spcPct val="120000"/>
              </a:lnSpc>
            </a:pPr>
            <a:r>
              <a:rPr lang="sl-SI" sz="6800" dirty="0">
                <a:solidFill>
                  <a:schemeClr val="bg2">
                    <a:lumMod val="25000"/>
                  </a:schemeClr>
                </a:solidFill>
                <a:latin typeface="+mj-lt"/>
              </a:rPr>
              <a:t>dokumentacijo, predpisano skladno z gradbenim zakonom: </a:t>
            </a:r>
            <a:r>
              <a:rPr lang="sl-SI" sz="6800" b="1" dirty="0">
                <a:solidFill>
                  <a:schemeClr val="bg2">
                    <a:lumMod val="25000"/>
                  </a:schemeClr>
                </a:solidFill>
                <a:latin typeface="+mj-lt"/>
              </a:rPr>
              <a:t>pravnomočno </a:t>
            </a:r>
            <a:r>
              <a:rPr lang="sl-SI" sz="6800" b="1" dirty="0">
                <a:solidFill>
                  <a:schemeClr val="accent2"/>
                </a:solidFill>
                <a:latin typeface="+mj-lt"/>
              </a:rPr>
              <a:t>UPORABNO DOVOLJENJE</a:t>
            </a:r>
            <a:r>
              <a:rPr lang="sl-SI" sz="6800" dirty="0">
                <a:solidFill>
                  <a:schemeClr val="bg2">
                    <a:lumMod val="25000"/>
                  </a:schemeClr>
                </a:solidFill>
                <a:latin typeface="+mj-lt"/>
              </a:rPr>
              <a:t>, če je tako predpisano z gradbenim zakonom, </a:t>
            </a:r>
            <a:r>
              <a:rPr lang="sl-SI" sz="6800" b="1" dirty="0">
                <a:solidFill>
                  <a:schemeClr val="bg2">
                    <a:lumMod val="25000"/>
                  </a:schemeClr>
                </a:solidFill>
                <a:latin typeface="+mj-lt"/>
              </a:rPr>
              <a:t>projektno dokumentacijo izvedenih del </a:t>
            </a:r>
            <a:r>
              <a:rPr lang="sl-SI" sz="6800" dirty="0">
                <a:solidFill>
                  <a:schemeClr val="bg2">
                    <a:lumMod val="25000"/>
                  </a:schemeClr>
                </a:solidFill>
                <a:latin typeface="+mj-lt"/>
              </a:rPr>
              <a:t>(PID), na podlagi katere je bilo izdano uporabno dovoljenje. </a:t>
            </a:r>
          </a:p>
          <a:p>
            <a:pPr marL="0" indent="0">
              <a:buNone/>
            </a:pPr>
            <a:endParaRPr lang="sl-SI" sz="1800" b="0" i="0" u="none" strike="noStrike" baseline="0" dirty="0">
              <a:solidFill>
                <a:srgbClr val="000000"/>
              </a:solidFill>
              <a:latin typeface="Calibri" panose="020F0502020204030204" pitchFamily="34" charset="0"/>
            </a:endParaRPr>
          </a:p>
          <a:p>
            <a:pPr marL="0" indent="0">
              <a:buNone/>
            </a:pPr>
            <a:endParaRPr lang="sl-SI" sz="1800" b="1" dirty="0">
              <a:solidFill>
                <a:srgbClr val="000000"/>
              </a:solidFill>
              <a:latin typeface="Arial" panose="020B0604020202020204" pitchFamily="34" charset="0"/>
            </a:endParaRPr>
          </a:p>
          <a:p>
            <a:pPr marL="0" indent="0">
              <a:buNone/>
            </a:pPr>
            <a:endParaRPr lang="sl-SI" sz="1800" dirty="0">
              <a:solidFill>
                <a:srgbClr val="000000"/>
              </a:solidFill>
              <a:latin typeface="+mj-lt"/>
            </a:endParaRPr>
          </a:p>
        </p:txBody>
      </p:sp>
      <p:sp>
        <p:nvSpPr>
          <p:cNvPr id="5" name="PoljeZBesedilom 4">
            <a:extLst>
              <a:ext uri="{FF2B5EF4-FFF2-40B4-BE49-F238E27FC236}">
                <a16:creationId xmlns:a16="http://schemas.microsoft.com/office/drawing/2014/main" id="{C9FD519C-97ED-EECE-5E7F-67ED1539356C}"/>
              </a:ext>
            </a:extLst>
          </p:cNvPr>
          <p:cNvSpPr txBox="1"/>
          <p:nvPr/>
        </p:nvSpPr>
        <p:spPr>
          <a:xfrm>
            <a:off x="10810461" y="3939727"/>
            <a:ext cx="1108953" cy="1384995"/>
          </a:xfrm>
          <a:prstGeom prst="rect">
            <a:avLst/>
          </a:prstGeom>
          <a:solidFill>
            <a:schemeClr val="accent2"/>
          </a:solidFill>
        </p:spPr>
        <p:txBody>
          <a:bodyPr wrap="square" rtlCol="0">
            <a:spAutoFit/>
          </a:bodyPr>
          <a:lstStyle/>
          <a:p>
            <a:r>
              <a:rPr lang="sl-SI" sz="1400" dirty="0">
                <a:solidFill>
                  <a:schemeClr val="bg1"/>
                </a:solidFill>
                <a:latin typeface="+mj-lt"/>
              </a:rPr>
              <a:t>Povezava do navodil za </a:t>
            </a:r>
            <a:r>
              <a:rPr lang="sl-SI" sz="1400" b="1" i="0" u="none" strike="noStrike" baseline="0" dirty="0">
                <a:solidFill>
                  <a:schemeClr val="bg1"/>
                </a:solidFill>
                <a:latin typeface="+mj-lt"/>
                <a:hlinkClick r:id="rId2">
                  <a:extLst>
                    <a:ext uri="{A12FA001-AC4F-418D-AE19-62706E023703}">
                      <ahyp:hlinkClr xmlns:ahyp="http://schemas.microsoft.com/office/drawing/2018/hyperlinkcolor" val="tx"/>
                    </a:ext>
                  </a:extLst>
                </a:hlinkClick>
              </a:rPr>
              <a:t>datumsko in lokacijsko označene fotografije</a:t>
            </a:r>
            <a:endParaRPr lang="sl-SI" sz="1400" dirty="0">
              <a:solidFill>
                <a:schemeClr val="bg1"/>
              </a:solidFill>
              <a:latin typeface="+mj-lt"/>
            </a:endParaRPr>
          </a:p>
        </p:txBody>
      </p:sp>
      <p:pic>
        <p:nvPicPr>
          <p:cNvPr id="7" name="Grafika 6" descr="House with solid fill">
            <a:extLst>
              <a:ext uri="{FF2B5EF4-FFF2-40B4-BE49-F238E27FC236}">
                <a16:creationId xmlns:a16="http://schemas.microsoft.com/office/drawing/2014/main" id="{702EA816-9B3D-3067-263D-28A3F6653D6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70478" y="88266"/>
            <a:ext cx="387241" cy="387241"/>
          </a:xfrm>
          <a:prstGeom prst="rect">
            <a:avLst/>
          </a:prstGeom>
        </p:spPr>
      </p:pic>
      <p:sp>
        <p:nvSpPr>
          <p:cNvPr id="4" name="Označba mesta številke diapozitiva 3">
            <a:extLst>
              <a:ext uri="{FF2B5EF4-FFF2-40B4-BE49-F238E27FC236}">
                <a16:creationId xmlns:a16="http://schemas.microsoft.com/office/drawing/2014/main" id="{395ECA2F-6DBC-8210-0917-D577D43917F9}"/>
              </a:ext>
            </a:extLst>
          </p:cNvPr>
          <p:cNvSpPr>
            <a:spLocks noGrp="1"/>
          </p:cNvSpPr>
          <p:nvPr>
            <p:ph type="sldNum" sz="quarter" idx="12"/>
          </p:nvPr>
        </p:nvSpPr>
        <p:spPr/>
        <p:txBody>
          <a:bodyPr/>
          <a:lstStyle/>
          <a:p>
            <a:fld id="{DB0541E2-7EB7-469F-924A-AAEADCA667B4}" type="slidenum">
              <a:rPr lang="sl-SI" smtClean="0"/>
              <a:t>22</a:t>
            </a:fld>
            <a:endParaRPr lang="sl-SI"/>
          </a:p>
        </p:txBody>
      </p:sp>
      <p:pic>
        <p:nvPicPr>
          <p:cNvPr id="8" name="Grafika 7" descr="Internet with solid fill">
            <a:extLst>
              <a:ext uri="{FF2B5EF4-FFF2-40B4-BE49-F238E27FC236}">
                <a16:creationId xmlns:a16="http://schemas.microsoft.com/office/drawing/2014/main" id="{5B42CD19-CB13-50C8-83D4-D13F1F2B757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017487" y="3353667"/>
            <a:ext cx="672626" cy="672626"/>
          </a:xfrm>
          <a:prstGeom prst="rect">
            <a:avLst/>
          </a:prstGeom>
        </p:spPr>
      </p:pic>
      <p:cxnSp>
        <p:nvCxnSpPr>
          <p:cNvPr id="9" name="Raven povezovalnik 8">
            <a:extLst>
              <a:ext uri="{FF2B5EF4-FFF2-40B4-BE49-F238E27FC236}">
                <a16:creationId xmlns:a16="http://schemas.microsoft.com/office/drawing/2014/main" id="{CB05FC7D-B1DD-7E3B-E4AE-01F80FA46AD0}"/>
              </a:ext>
            </a:extLst>
          </p:cNvPr>
          <p:cNvCxnSpPr>
            <a:cxnSpLocks/>
          </p:cNvCxnSpPr>
          <p:nvPr/>
        </p:nvCxnSpPr>
        <p:spPr>
          <a:xfrm>
            <a:off x="0" y="775865"/>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52667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7AD00-8F2E-2D5A-6C89-7FEA4AE98AD9}"/>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17AA4399-2536-ED73-0277-2248545D197E}"/>
              </a:ext>
            </a:extLst>
          </p:cNvPr>
          <p:cNvSpPr>
            <a:spLocks noGrp="1"/>
          </p:cNvSpPr>
          <p:nvPr>
            <p:ph type="title"/>
          </p:nvPr>
        </p:nvSpPr>
        <p:spPr>
          <a:xfrm>
            <a:off x="728662" y="225903"/>
            <a:ext cx="10734675" cy="507999"/>
          </a:xfrm>
        </p:spPr>
        <p:txBody>
          <a:bodyPr>
            <a:noAutofit/>
          </a:bodyPr>
          <a:lstStyle/>
          <a:p>
            <a:r>
              <a:rPr lang="sl-SI" sz="2600" b="1" dirty="0">
                <a:solidFill>
                  <a:schemeClr val="tx1">
                    <a:lumMod val="65000"/>
                    <a:lumOff val="35000"/>
                  </a:schemeClr>
                </a:solidFill>
              </a:rPr>
              <a:t>STROŠKI NALOŽBE OZIROMA INVESTICIJE V OPREDMETENA OSNOVNA SREDSTVA </a:t>
            </a:r>
          </a:p>
        </p:txBody>
      </p:sp>
      <p:sp>
        <p:nvSpPr>
          <p:cNvPr id="3" name="Označba mesta vsebine 2">
            <a:extLst>
              <a:ext uri="{FF2B5EF4-FFF2-40B4-BE49-F238E27FC236}">
                <a16:creationId xmlns:a16="http://schemas.microsoft.com/office/drawing/2014/main" id="{EE85979E-E049-E189-6AC5-D3C71168C815}"/>
              </a:ext>
            </a:extLst>
          </p:cNvPr>
          <p:cNvSpPr>
            <a:spLocks noGrp="1"/>
          </p:cNvSpPr>
          <p:nvPr>
            <p:ph idx="1"/>
          </p:nvPr>
        </p:nvSpPr>
        <p:spPr>
          <a:xfrm>
            <a:off x="728662" y="1154972"/>
            <a:ext cx="10515600" cy="5461794"/>
          </a:xfrm>
        </p:spPr>
        <p:txBody>
          <a:bodyPr numCol="1">
            <a:normAutofit fontScale="55000" lnSpcReduction="20000"/>
          </a:bodyPr>
          <a:lstStyle/>
          <a:p>
            <a:pPr marL="0" indent="0">
              <a:buNone/>
            </a:pPr>
            <a:r>
              <a:rPr lang="sl-SI" sz="3800" b="1" i="0" u="sng" strike="noStrike" baseline="0" dirty="0">
                <a:solidFill>
                  <a:schemeClr val="accent2"/>
                </a:solidFill>
                <a:latin typeface="+mj-lt"/>
              </a:rPr>
              <a:t>NAKUP ZEMLJIŠČA -</a:t>
            </a:r>
            <a:r>
              <a:rPr lang="sl-SI" sz="4000" b="1" i="0" u="sng" strike="noStrike" baseline="0" dirty="0">
                <a:solidFill>
                  <a:schemeClr val="accent2"/>
                </a:solidFill>
                <a:latin typeface="+mj-lt"/>
              </a:rPr>
              <a:t> </a:t>
            </a:r>
            <a:r>
              <a:rPr lang="sl-SI" sz="4000" b="1" u="sng" dirty="0">
                <a:solidFill>
                  <a:schemeClr val="accent2"/>
                </a:solidFill>
                <a:latin typeface="+mj-lt"/>
              </a:rPr>
              <a:t>K</a:t>
            </a:r>
            <a:r>
              <a:rPr lang="sl-SI" sz="4000" b="1" i="0" u="sng" strike="noStrike" baseline="0" dirty="0">
                <a:solidFill>
                  <a:schemeClr val="accent2"/>
                </a:solidFill>
                <a:latin typeface="+mj-lt"/>
              </a:rPr>
              <a:t>aj je potrebno predložiti zahtevku </a:t>
            </a:r>
            <a:endParaRPr lang="sl-SI" sz="3800" b="1" i="0" u="sng" strike="noStrike" baseline="0" dirty="0">
              <a:solidFill>
                <a:schemeClr val="accent2"/>
              </a:solidFill>
              <a:latin typeface="+mj-lt"/>
            </a:endParaRPr>
          </a:p>
          <a:p>
            <a:pPr marL="0" indent="0" algn="l">
              <a:buNone/>
            </a:pPr>
            <a:endParaRPr lang="sl-SI" sz="2700" b="0" i="0" u="none" strike="noStrike" baseline="0" dirty="0">
              <a:solidFill>
                <a:srgbClr val="000000"/>
              </a:solidFill>
              <a:latin typeface="+mj-lt"/>
            </a:endParaRPr>
          </a:p>
          <a:p>
            <a:pPr marL="0" indent="0">
              <a:lnSpc>
                <a:spcPct val="120000"/>
              </a:lnSpc>
              <a:buNone/>
            </a:pPr>
            <a:r>
              <a:rPr lang="sl-SI" sz="3300" b="1" i="0" u="none" strike="noStrike" baseline="0" dirty="0">
                <a:solidFill>
                  <a:schemeClr val="bg2">
                    <a:lumMod val="25000"/>
                  </a:schemeClr>
                </a:solidFill>
                <a:latin typeface="+mj-lt"/>
              </a:rPr>
              <a:t>Nakup zemljišča </a:t>
            </a:r>
            <a:r>
              <a:rPr lang="sl-SI" sz="3300" b="0" i="0" u="none" strike="noStrike" baseline="0" dirty="0">
                <a:solidFill>
                  <a:schemeClr val="bg2">
                    <a:lumMod val="25000"/>
                  </a:schemeClr>
                </a:solidFill>
                <a:latin typeface="+mj-lt"/>
              </a:rPr>
              <a:t>je upravičen strošek, če obstaja neposredna povezava s cilji zadevnega projekta. </a:t>
            </a:r>
          </a:p>
          <a:p>
            <a:pPr marL="0" indent="0">
              <a:lnSpc>
                <a:spcPct val="120000"/>
              </a:lnSpc>
              <a:buNone/>
            </a:pPr>
            <a:r>
              <a:rPr lang="sl-SI" sz="3300" b="0" i="0" u="none" strike="noStrike" baseline="0" dirty="0">
                <a:solidFill>
                  <a:schemeClr val="bg2">
                    <a:lumMod val="25000"/>
                  </a:schemeClr>
                </a:solidFill>
                <a:latin typeface="+mj-lt"/>
              </a:rPr>
              <a:t>Potrebno je pridobiti potrdilo oziroma poročilo uradno priznanega cenilca z ustrezno licenco ali pooblaščenega uradnega organa, da cena zemljišča ne presega tržne vrednosti. </a:t>
            </a:r>
          </a:p>
          <a:p>
            <a:pPr marL="0" indent="0">
              <a:lnSpc>
                <a:spcPct val="120000"/>
              </a:lnSpc>
              <a:buNone/>
            </a:pPr>
            <a:r>
              <a:rPr lang="sl-SI" sz="3300" b="0" i="0" u="none" strike="noStrike" baseline="0" dirty="0">
                <a:solidFill>
                  <a:schemeClr val="bg2">
                    <a:lumMod val="25000"/>
                  </a:schemeClr>
                </a:solidFill>
                <a:latin typeface="+mj-lt"/>
              </a:rPr>
              <a:t>Stroški nakupa zemljišč lahko predstavljajo</a:t>
            </a:r>
            <a:r>
              <a:rPr lang="sl-SI" sz="3300" b="0" i="0" u="none" strike="noStrike" baseline="0" dirty="0">
                <a:solidFill>
                  <a:srgbClr val="000000"/>
                </a:solidFill>
                <a:latin typeface="+mj-lt"/>
              </a:rPr>
              <a:t> </a:t>
            </a:r>
            <a:r>
              <a:rPr lang="sl-SI" sz="3300" b="1" i="0" u="sng" strike="noStrike" baseline="0" dirty="0">
                <a:solidFill>
                  <a:schemeClr val="accent2"/>
                </a:solidFill>
                <a:latin typeface="+mj-lt"/>
              </a:rPr>
              <a:t>največ 10 % </a:t>
            </a:r>
            <a:r>
              <a:rPr lang="sl-SI" sz="3300" b="0" i="0" u="none" strike="noStrike" baseline="0" dirty="0">
                <a:solidFill>
                  <a:schemeClr val="bg2">
                    <a:lumMod val="25000"/>
                  </a:schemeClr>
                </a:solidFill>
                <a:latin typeface="+mj-lt"/>
              </a:rPr>
              <a:t>upravičenih stroškov posameznega projekta. </a:t>
            </a:r>
          </a:p>
          <a:p>
            <a:pPr marL="0" indent="0">
              <a:lnSpc>
                <a:spcPct val="120000"/>
              </a:lnSpc>
              <a:buNone/>
            </a:pPr>
            <a:r>
              <a:rPr lang="sl-SI" sz="3300" b="1" i="0" u="none" strike="noStrike" baseline="0" dirty="0">
                <a:solidFill>
                  <a:schemeClr val="bg2">
                    <a:lumMod val="25000"/>
                  </a:schemeClr>
                </a:solidFill>
                <a:latin typeface="+mj-lt"/>
              </a:rPr>
              <a:t>Stopnja javne podpore je </a:t>
            </a:r>
            <a:r>
              <a:rPr lang="sl-SI" sz="3300" b="1" i="0" u="none" strike="noStrike" baseline="0" dirty="0">
                <a:solidFill>
                  <a:schemeClr val="accent2"/>
                </a:solidFill>
                <a:latin typeface="+mj-lt"/>
              </a:rPr>
              <a:t>65 %. </a:t>
            </a:r>
          </a:p>
          <a:p>
            <a:pPr marL="0" indent="0">
              <a:lnSpc>
                <a:spcPct val="120000"/>
              </a:lnSpc>
              <a:buNone/>
            </a:pPr>
            <a:endParaRPr lang="sl-SI" sz="3300" b="1" i="0" u="none" strike="noStrike" baseline="0" dirty="0">
              <a:solidFill>
                <a:srgbClr val="000000"/>
              </a:solidFill>
              <a:latin typeface="+mj-lt"/>
            </a:endParaRPr>
          </a:p>
          <a:p>
            <a:pPr marL="0" indent="0">
              <a:lnSpc>
                <a:spcPct val="120000"/>
              </a:lnSpc>
              <a:buNone/>
            </a:pPr>
            <a:r>
              <a:rPr lang="sl-SI" sz="3300" b="1" i="0" u="none" strike="noStrike" baseline="0" dirty="0">
                <a:solidFill>
                  <a:schemeClr val="bg2">
                    <a:lumMod val="25000"/>
                  </a:schemeClr>
                </a:solidFill>
                <a:latin typeface="+mj-lt"/>
              </a:rPr>
              <a:t>Dokazila za preverjanje upravičenosti stroškov za nakup zemljišč so naslednja: </a:t>
            </a:r>
            <a:endParaRPr lang="sl-SI" sz="3300" b="0" i="0" u="none" strike="noStrike" baseline="0" dirty="0">
              <a:solidFill>
                <a:schemeClr val="bg2">
                  <a:lumMod val="25000"/>
                </a:schemeClr>
              </a:solidFill>
              <a:latin typeface="+mj-lt"/>
            </a:endParaRPr>
          </a:p>
          <a:p>
            <a:pPr>
              <a:lnSpc>
                <a:spcPct val="120000"/>
              </a:lnSpc>
            </a:pPr>
            <a:r>
              <a:rPr lang="sl-SI" sz="3300" b="1" i="0" u="none" strike="noStrike" baseline="0" dirty="0">
                <a:solidFill>
                  <a:schemeClr val="bg2">
                    <a:lumMod val="25000"/>
                  </a:schemeClr>
                </a:solidFill>
                <a:latin typeface="+mj-lt"/>
              </a:rPr>
              <a:t>CENITVENO POROČILO uradno priznanega cenilca</a:t>
            </a:r>
            <a:r>
              <a:rPr lang="sl-SI" sz="3300" b="0" i="0" u="none" strike="noStrike" baseline="0" dirty="0">
                <a:solidFill>
                  <a:schemeClr val="bg2">
                    <a:lumMod val="25000"/>
                  </a:schemeClr>
                </a:solidFill>
                <a:latin typeface="+mj-lt"/>
              </a:rPr>
              <a:t> z ustrezno licenco oziroma ocenjevalca nepremičnin; </a:t>
            </a:r>
          </a:p>
          <a:p>
            <a:pPr>
              <a:lnSpc>
                <a:spcPct val="120000"/>
              </a:lnSpc>
            </a:pPr>
            <a:r>
              <a:rPr lang="sl-SI" sz="3300" b="1" i="0" u="none" strike="noStrike" baseline="0" dirty="0">
                <a:solidFill>
                  <a:schemeClr val="bg2">
                    <a:lumMod val="25000"/>
                  </a:schemeClr>
                </a:solidFill>
                <a:latin typeface="+mj-lt"/>
              </a:rPr>
              <a:t>kopija overjene KUPOPRODAJNE POGODBE v obliki notarskega zapisa </a:t>
            </a:r>
            <a:r>
              <a:rPr lang="sl-SI" sz="3300" b="0" i="0" u="none" strike="noStrike" baseline="0" dirty="0">
                <a:solidFill>
                  <a:schemeClr val="bg2">
                    <a:lumMod val="25000"/>
                  </a:schemeClr>
                </a:solidFill>
                <a:latin typeface="+mj-lt"/>
              </a:rPr>
              <a:t>oz. v drugih primerih s podpisom, overjenim pri notarju, tako da je primerna za vknjižbo v zemljiško knjigo; </a:t>
            </a:r>
          </a:p>
          <a:p>
            <a:pPr>
              <a:lnSpc>
                <a:spcPct val="120000"/>
              </a:lnSpc>
            </a:pPr>
            <a:r>
              <a:rPr lang="sl-SI" sz="3300" b="1" i="0" u="none" strike="noStrike" baseline="0" dirty="0">
                <a:solidFill>
                  <a:schemeClr val="bg2">
                    <a:lumMod val="25000"/>
                  </a:schemeClr>
                </a:solidFill>
                <a:latin typeface="+mj-lt"/>
              </a:rPr>
              <a:t>VPIS LASTNIŠTVA V ZEMLJIŠKO KNJIGO</a:t>
            </a:r>
            <a:r>
              <a:rPr lang="sl-SI" sz="3300" b="0" i="0" u="none" strike="noStrike" baseline="0" dirty="0">
                <a:solidFill>
                  <a:schemeClr val="bg2">
                    <a:lumMod val="25000"/>
                  </a:schemeClr>
                </a:solidFill>
                <a:latin typeface="+mj-lt"/>
              </a:rPr>
              <a:t>; </a:t>
            </a:r>
          </a:p>
          <a:p>
            <a:pPr>
              <a:lnSpc>
                <a:spcPct val="120000"/>
              </a:lnSpc>
            </a:pPr>
            <a:r>
              <a:rPr lang="sl-SI" sz="3300" b="1" i="0" u="none" strike="noStrike" baseline="0" dirty="0">
                <a:solidFill>
                  <a:schemeClr val="bg2">
                    <a:lumMod val="25000"/>
                  </a:schemeClr>
                </a:solidFill>
                <a:latin typeface="+mj-lt"/>
              </a:rPr>
              <a:t>dokazilo o PLAČILU KUPNINE</a:t>
            </a:r>
            <a:r>
              <a:rPr lang="sl-SI" sz="3300" b="0" i="0" u="none" strike="noStrike" baseline="0" dirty="0">
                <a:solidFill>
                  <a:schemeClr val="bg2">
                    <a:lumMod val="25000"/>
                  </a:schemeClr>
                </a:solidFill>
                <a:latin typeface="+mj-lt"/>
              </a:rPr>
              <a:t>. </a:t>
            </a:r>
          </a:p>
          <a:p>
            <a:pPr>
              <a:lnSpc>
                <a:spcPct val="120000"/>
              </a:lnSpc>
            </a:pPr>
            <a:endParaRPr lang="sl-SI" sz="2700" b="0" i="0" u="none" strike="noStrike" baseline="0" dirty="0">
              <a:solidFill>
                <a:srgbClr val="000000"/>
              </a:solidFill>
              <a:latin typeface="+mj-lt"/>
            </a:endParaRPr>
          </a:p>
          <a:p>
            <a:pPr marL="0" indent="0">
              <a:buNone/>
            </a:pPr>
            <a:endParaRPr lang="sl-SI" sz="1800" b="1" dirty="0">
              <a:solidFill>
                <a:srgbClr val="000000"/>
              </a:solidFill>
              <a:latin typeface="Arial" panose="020B0604020202020204" pitchFamily="34" charset="0"/>
            </a:endParaRPr>
          </a:p>
          <a:p>
            <a:pPr marL="0" indent="0">
              <a:buNone/>
            </a:pPr>
            <a:endParaRPr lang="sl-SI" sz="1800" dirty="0">
              <a:solidFill>
                <a:srgbClr val="000000"/>
              </a:solidFill>
              <a:latin typeface="+mj-lt"/>
            </a:endParaRPr>
          </a:p>
        </p:txBody>
      </p:sp>
      <p:pic>
        <p:nvPicPr>
          <p:cNvPr id="5" name="Grafika 4" descr="House with solid fill">
            <a:extLst>
              <a:ext uri="{FF2B5EF4-FFF2-40B4-BE49-F238E27FC236}">
                <a16:creationId xmlns:a16="http://schemas.microsoft.com/office/drawing/2014/main" id="{9664ACCD-BC77-1604-EAAB-AB86A81CF07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0539" y="225903"/>
            <a:ext cx="387241" cy="387241"/>
          </a:xfrm>
          <a:prstGeom prst="rect">
            <a:avLst/>
          </a:prstGeom>
        </p:spPr>
      </p:pic>
      <p:sp>
        <p:nvSpPr>
          <p:cNvPr id="6" name="Označba mesta številke diapozitiva 5">
            <a:extLst>
              <a:ext uri="{FF2B5EF4-FFF2-40B4-BE49-F238E27FC236}">
                <a16:creationId xmlns:a16="http://schemas.microsoft.com/office/drawing/2014/main" id="{85EF3A34-87F4-192B-6A59-C06D3AA64B47}"/>
              </a:ext>
            </a:extLst>
          </p:cNvPr>
          <p:cNvSpPr>
            <a:spLocks noGrp="1"/>
          </p:cNvSpPr>
          <p:nvPr>
            <p:ph type="sldNum" sz="quarter" idx="12"/>
          </p:nvPr>
        </p:nvSpPr>
        <p:spPr/>
        <p:txBody>
          <a:bodyPr/>
          <a:lstStyle/>
          <a:p>
            <a:fld id="{DB0541E2-7EB7-469F-924A-AAEADCA667B4}" type="slidenum">
              <a:rPr lang="sl-SI" smtClean="0"/>
              <a:t>23</a:t>
            </a:fld>
            <a:endParaRPr lang="sl-SI"/>
          </a:p>
        </p:txBody>
      </p:sp>
      <p:cxnSp>
        <p:nvCxnSpPr>
          <p:cNvPr id="7" name="Raven povezovalnik 6">
            <a:extLst>
              <a:ext uri="{FF2B5EF4-FFF2-40B4-BE49-F238E27FC236}">
                <a16:creationId xmlns:a16="http://schemas.microsoft.com/office/drawing/2014/main" id="{EE99507E-96DE-B93D-C046-3E6AE58D0401}"/>
              </a:ext>
            </a:extLst>
          </p:cNvPr>
          <p:cNvCxnSpPr>
            <a:cxnSpLocks/>
          </p:cNvCxnSpPr>
          <p:nvPr/>
        </p:nvCxnSpPr>
        <p:spPr>
          <a:xfrm>
            <a:off x="0" y="828646"/>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00346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B93FF-5D53-D1DE-79A5-1A15A4EA9C02}"/>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AD77FF3A-A83C-EB6A-F170-EE2A5A03F4B5}"/>
              </a:ext>
            </a:extLst>
          </p:cNvPr>
          <p:cNvSpPr>
            <a:spLocks noGrp="1"/>
          </p:cNvSpPr>
          <p:nvPr>
            <p:ph type="title"/>
          </p:nvPr>
        </p:nvSpPr>
        <p:spPr>
          <a:xfrm>
            <a:off x="838200" y="231775"/>
            <a:ext cx="10515600" cy="1325563"/>
          </a:xfrm>
        </p:spPr>
        <p:txBody>
          <a:bodyPr>
            <a:normAutofit/>
          </a:bodyPr>
          <a:lstStyle/>
          <a:p>
            <a:r>
              <a:rPr lang="sl-SI" sz="4000" b="1" dirty="0">
                <a:solidFill>
                  <a:schemeClr val="tx1">
                    <a:lumMod val="65000"/>
                    <a:lumOff val="35000"/>
                  </a:schemeClr>
                </a:solidFill>
              </a:rPr>
              <a:t>STROŠKI NALOŽBE OZIROMA INVESTICIJE V </a:t>
            </a:r>
            <a:r>
              <a:rPr lang="sl-SI" sz="4000" b="1" dirty="0">
                <a:solidFill>
                  <a:schemeClr val="accent2"/>
                </a:solidFill>
              </a:rPr>
              <a:t>NEOPREDMETENA OSNOVNA SREDSTVA </a:t>
            </a:r>
          </a:p>
        </p:txBody>
      </p:sp>
      <p:sp>
        <p:nvSpPr>
          <p:cNvPr id="3" name="Označba mesta vsebine 2">
            <a:extLst>
              <a:ext uri="{FF2B5EF4-FFF2-40B4-BE49-F238E27FC236}">
                <a16:creationId xmlns:a16="http://schemas.microsoft.com/office/drawing/2014/main" id="{1008CAA0-A55A-2AE4-BCD6-3F4C622E9641}"/>
              </a:ext>
            </a:extLst>
          </p:cNvPr>
          <p:cNvSpPr>
            <a:spLocks noGrp="1"/>
          </p:cNvSpPr>
          <p:nvPr>
            <p:ph idx="1"/>
          </p:nvPr>
        </p:nvSpPr>
        <p:spPr>
          <a:xfrm>
            <a:off x="838200" y="1890713"/>
            <a:ext cx="4581525" cy="4351338"/>
          </a:xfrm>
        </p:spPr>
        <p:txBody>
          <a:bodyPr numCol="1">
            <a:normAutofit/>
          </a:bodyPr>
          <a:lstStyle/>
          <a:p>
            <a:pPr marL="0" indent="0">
              <a:buNone/>
            </a:pPr>
            <a:r>
              <a:rPr lang="sl-SI" sz="1800" dirty="0">
                <a:solidFill>
                  <a:schemeClr val="bg2">
                    <a:lumMod val="25000"/>
                  </a:schemeClr>
                </a:solidFill>
                <a:latin typeface="+mj-lt"/>
              </a:rPr>
              <a:t>Vlaganja </a:t>
            </a:r>
            <a:r>
              <a:rPr lang="sl-SI" sz="1800">
                <a:solidFill>
                  <a:schemeClr val="bg2">
                    <a:lumMod val="25000"/>
                  </a:schemeClr>
                </a:solidFill>
                <a:latin typeface="+mj-lt"/>
              </a:rPr>
              <a:t>v neopredmetena </a:t>
            </a:r>
            <a:r>
              <a:rPr lang="sl-SI" sz="1800" dirty="0">
                <a:solidFill>
                  <a:schemeClr val="bg2">
                    <a:lumMod val="25000"/>
                  </a:schemeClr>
                </a:solidFill>
                <a:latin typeface="+mj-lt"/>
              </a:rPr>
              <a:t>osnovna sredstva:</a:t>
            </a:r>
            <a:endParaRPr lang="sl-SI" sz="1800" b="1" i="0" u="none" strike="noStrike" baseline="0" dirty="0">
              <a:solidFill>
                <a:schemeClr val="bg2">
                  <a:lumMod val="25000"/>
                </a:schemeClr>
              </a:solidFill>
              <a:latin typeface="+mj-lt"/>
            </a:endParaRPr>
          </a:p>
          <a:p>
            <a:r>
              <a:rPr lang="sl-SI" sz="1800" b="1" i="0" u="none" strike="noStrike" baseline="0" dirty="0">
                <a:solidFill>
                  <a:schemeClr val="bg2">
                    <a:lumMod val="25000"/>
                  </a:schemeClr>
                </a:solidFill>
                <a:latin typeface="+mj-lt"/>
              </a:rPr>
              <a:t>patenti, </a:t>
            </a:r>
          </a:p>
          <a:p>
            <a:r>
              <a:rPr lang="sl-SI" sz="1800" b="1" i="0" u="none" strike="noStrike" baseline="0" dirty="0">
                <a:solidFill>
                  <a:schemeClr val="bg2">
                    <a:lumMod val="25000"/>
                  </a:schemeClr>
                </a:solidFill>
                <a:latin typeface="+mj-lt"/>
              </a:rPr>
              <a:t>licence, </a:t>
            </a:r>
          </a:p>
          <a:p>
            <a:r>
              <a:rPr lang="sl-SI" sz="1800" b="1" i="0" u="none" strike="noStrike" baseline="0" dirty="0">
                <a:solidFill>
                  <a:schemeClr val="bg2">
                    <a:lumMod val="25000"/>
                  </a:schemeClr>
                </a:solidFill>
                <a:latin typeface="+mj-lt"/>
              </a:rPr>
              <a:t>strokovno znanje ali </a:t>
            </a:r>
          </a:p>
          <a:p>
            <a:r>
              <a:rPr lang="sl-SI" sz="1800" b="1" i="0" u="none" strike="noStrike" baseline="0" dirty="0">
                <a:solidFill>
                  <a:schemeClr val="bg2">
                    <a:lumMod val="25000"/>
                  </a:schemeClr>
                </a:solidFill>
                <a:latin typeface="+mj-lt"/>
              </a:rPr>
              <a:t>druga intelektualna lastnina.</a:t>
            </a:r>
          </a:p>
          <a:p>
            <a:pPr marL="0" indent="0">
              <a:buNone/>
            </a:pPr>
            <a:endParaRPr lang="sl-SI" sz="1800" dirty="0">
              <a:solidFill>
                <a:srgbClr val="000000"/>
              </a:solidFill>
              <a:latin typeface="+mj-lt"/>
            </a:endParaRPr>
          </a:p>
        </p:txBody>
      </p:sp>
      <p:sp>
        <p:nvSpPr>
          <p:cNvPr id="4" name="Označba mesta vsebine 2">
            <a:extLst>
              <a:ext uri="{FF2B5EF4-FFF2-40B4-BE49-F238E27FC236}">
                <a16:creationId xmlns:a16="http://schemas.microsoft.com/office/drawing/2014/main" id="{52B22AC4-8EBA-28C1-C178-5D12F121F3B8}"/>
              </a:ext>
            </a:extLst>
          </p:cNvPr>
          <p:cNvSpPr txBox="1">
            <a:spLocks/>
          </p:cNvSpPr>
          <p:nvPr/>
        </p:nvSpPr>
        <p:spPr>
          <a:xfrm>
            <a:off x="5774128" y="1890713"/>
            <a:ext cx="4581525" cy="4157662"/>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1800" b="1" dirty="0">
                <a:solidFill>
                  <a:schemeClr val="bg2">
                    <a:lumMod val="25000"/>
                  </a:schemeClr>
                </a:solidFill>
                <a:latin typeface="+mj-lt"/>
              </a:rPr>
              <a:t>Stopnja javne podpore </a:t>
            </a:r>
            <a:r>
              <a:rPr lang="sl-SI" sz="1800" dirty="0">
                <a:solidFill>
                  <a:schemeClr val="bg2">
                    <a:lumMod val="25000"/>
                  </a:schemeClr>
                </a:solidFill>
                <a:latin typeface="+mj-lt"/>
              </a:rPr>
              <a:t>za naložbe oziroma investicije v neopredmetena osnovna sredstva znaša </a:t>
            </a:r>
            <a:r>
              <a:rPr lang="sl-SI" sz="1800" b="1" dirty="0">
                <a:solidFill>
                  <a:schemeClr val="bg2">
                    <a:lumMod val="25000"/>
                  </a:schemeClr>
                </a:solidFill>
                <a:latin typeface="+mj-lt"/>
              </a:rPr>
              <a:t>80 % upravičenih stroškov projekta</a:t>
            </a:r>
            <a:r>
              <a:rPr lang="sl-SI" sz="1800" dirty="0">
                <a:solidFill>
                  <a:schemeClr val="bg2">
                    <a:lumMod val="25000"/>
                  </a:schemeClr>
                </a:solidFill>
                <a:latin typeface="+mj-lt"/>
              </a:rPr>
              <a:t>.</a:t>
            </a:r>
          </a:p>
          <a:p>
            <a:pPr marL="0" indent="0">
              <a:buNone/>
            </a:pPr>
            <a:endParaRPr lang="sl-SI" sz="1800" dirty="0">
              <a:solidFill>
                <a:schemeClr val="bg2">
                  <a:lumMod val="25000"/>
                </a:schemeClr>
              </a:solidFill>
              <a:latin typeface="+mj-lt"/>
            </a:endParaRPr>
          </a:p>
          <a:p>
            <a:pPr marL="0" indent="0">
              <a:buNone/>
            </a:pPr>
            <a:r>
              <a:rPr lang="sl-SI" sz="1800" b="1" dirty="0">
                <a:solidFill>
                  <a:schemeClr val="bg2">
                    <a:lumMod val="25000"/>
                  </a:schemeClr>
                </a:solidFill>
                <a:latin typeface="+mj-lt"/>
              </a:rPr>
              <a:t>Stroški naložb se povrnejo na podlagi dejanskih stroškov.</a:t>
            </a:r>
          </a:p>
          <a:p>
            <a:pPr marL="0" indent="0">
              <a:buNone/>
            </a:pPr>
            <a:r>
              <a:rPr lang="sl-SI" sz="1800" dirty="0">
                <a:solidFill>
                  <a:schemeClr val="bg2">
                    <a:lumMod val="25000"/>
                  </a:schemeClr>
                </a:solidFill>
                <a:latin typeface="+mj-lt"/>
              </a:rPr>
              <a:t>Stroški se izkazujejo z izdanimi računi, ki morajo vsebovati podrobno specifikacijo.</a:t>
            </a:r>
          </a:p>
          <a:p>
            <a:pPr marL="0" indent="0">
              <a:buNone/>
            </a:pPr>
            <a:endParaRPr lang="sl-SI" sz="1800" b="1" dirty="0">
              <a:latin typeface="+mj-lt"/>
            </a:endParaRPr>
          </a:p>
        </p:txBody>
      </p:sp>
      <p:sp>
        <p:nvSpPr>
          <p:cNvPr id="6" name="Označba mesta vsebine 2">
            <a:extLst>
              <a:ext uri="{FF2B5EF4-FFF2-40B4-BE49-F238E27FC236}">
                <a16:creationId xmlns:a16="http://schemas.microsoft.com/office/drawing/2014/main" id="{7916DB0E-FEC9-1AC1-721E-3A69A5FE7658}"/>
              </a:ext>
            </a:extLst>
          </p:cNvPr>
          <p:cNvSpPr txBox="1">
            <a:spLocks/>
          </p:cNvSpPr>
          <p:nvPr/>
        </p:nvSpPr>
        <p:spPr>
          <a:xfrm>
            <a:off x="5774128" y="4713668"/>
            <a:ext cx="4295775" cy="897764"/>
          </a:xfrm>
          <a:prstGeom prst="rect">
            <a:avLst/>
          </a:prstGeom>
          <a:solidFill>
            <a:schemeClr val="accent2"/>
          </a:solidFill>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800" b="1" dirty="0">
                <a:solidFill>
                  <a:schemeClr val="bg1"/>
                </a:solidFill>
                <a:latin typeface="+mj-lt"/>
              </a:rPr>
              <a:t>20 % pavšalna stopnja za neposredne stroške osebja se bo pripisala glede na dejanske potrjene upravičene stroške.</a:t>
            </a:r>
          </a:p>
        </p:txBody>
      </p:sp>
      <p:pic>
        <p:nvPicPr>
          <p:cNvPr id="7" name="Grafika 6" descr="House with solid fill">
            <a:extLst>
              <a:ext uri="{FF2B5EF4-FFF2-40B4-BE49-F238E27FC236}">
                <a16:creationId xmlns:a16="http://schemas.microsoft.com/office/drawing/2014/main" id="{ED47CBAC-7A88-6E8A-F2FC-6C8B01C10B3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65728" y="69216"/>
            <a:ext cx="505797" cy="505797"/>
          </a:xfrm>
          <a:prstGeom prst="rect">
            <a:avLst/>
          </a:prstGeom>
        </p:spPr>
      </p:pic>
      <p:pic>
        <p:nvPicPr>
          <p:cNvPr id="6148" name="Picture 4" descr="Knowledge Base vector icon symbol. Creative sign from icons collection.  Filled flat Knowledge Base icon for computer and mobile Stock Vector Image  &amp; Art - Alamy">
            <a:extLst>
              <a:ext uri="{FF2B5EF4-FFF2-40B4-BE49-F238E27FC236}">
                <a16:creationId xmlns:a16="http://schemas.microsoft.com/office/drawing/2014/main" id="{D27B0984-EF02-3F91-494A-016435B5A6D1}"/>
              </a:ext>
            </a:extLst>
          </p:cNvPr>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b="30458"/>
          <a:stretch>
            <a:fillRect/>
          </a:stretch>
        </p:blipFill>
        <p:spPr bwMode="auto">
          <a:xfrm>
            <a:off x="460605" y="3969544"/>
            <a:ext cx="2668357" cy="1983891"/>
          </a:xfrm>
          <a:prstGeom prst="rect">
            <a:avLst/>
          </a:prstGeom>
          <a:noFill/>
          <a:extLst>
            <a:ext uri="{909E8E84-426E-40DD-AFC4-6F175D3DCCD1}">
              <a14:hiddenFill xmlns:a14="http://schemas.microsoft.com/office/drawing/2010/main">
                <a:solidFill>
                  <a:srgbClr val="FFFFFF"/>
                </a:solidFill>
              </a14:hiddenFill>
            </a:ext>
          </a:extLst>
        </p:spPr>
      </p:pic>
      <p:sp>
        <p:nvSpPr>
          <p:cNvPr id="8" name="Označba mesta številke diapozitiva 7">
            <a:extLst>
              <a:ext uri="{FF2B5EF4-FFF2-40B4-BE49-F238E27FC236}">
                <a16:creationId xmlns:a16="http://schemas.microsoft.com/office/drawing/2014/main" id="{380F9EB3-754E-53CB-E630-4E1CF2535323}"/>
              </a:ext>
            </a:extLst>
          </p:cNvPr>
          <p:cNvSpPr>
            <a:spLocks noGrp="1"/>
          </p:cNvSpPr>
          <p:nvPr>
            <p:ph type="sldNum" sz="quarter" idx="12"/>
          </p:nvPr>
        </p:nvSpPr>
        <p:spPr/>
        <p:txBody>
          <a:bodyPr/>
          <a:lstStyle/>
          <a:p>
            <a:fld id="{DB0541E2-7EB7-469F-924A-AAEADCA667B4}" type="slidenum">
              <a:rPr lang="sl-SI" smtClean="0"/>
              <a:t>24</a:t>
            </a:fld>
            <a:endParaRPr lang="sl-SI"/>
          </a:p>
        </p:txBody>
      </p:sp>
      <p:cxnSp>
        <p:nvCxnSpPr>
          <p:cNvPr id="9" name="Raven povezovalnik 8">
            <a:extLst>
              <a:ext uri="{FF2B5EF4-FFF2-40B4-BE49-F238E27FC236}">
                <a16:creationId xmlns:a16="http://schemas.microsoft.com/office/drawing/2014/main" id="{60719594-8A42-83BE-BF9D-0A82E9B45134}"/>
              </a:ext>
            </a:extLst>
          </p:cNvPr>
          <p:cNvCxnSpPr>
            <a:cxnSpLocks/>
          </p:cNvCxnSpPr>
          <p:nvPr/>
        </p:nvCxnSpPr>
        <p:spPr>
          <a:xfrm>
            <a:off x="0" y="1568768"/>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37536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FB802-CAAD-4E3F-6E46-EA931C5264FE}"/>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3C46BCAB-3392-CEB6-9BB7-5DA1019365D2}"/>
              </a:ext>
            </a:extLst>
          </p:cNvPr>
          <p:cNvSpPr>
            <a:spLocks noGrp="1"/>
          </p:cNvSpPr>
          <p:nvPr>
            <p:ph type="title"/>
          </p:nvPr>
        </p:nvSpPr>
        <p:spPr>
          <a:xfrm>
            <a:off x="619125" y="228433"/>
            <a:ext cx="11191875" cy="507999"/>
          </a:xfrm>
        </p:spPr>
        <p:txBody>
          <a:bodyPr>
            <a:noAutofit/>
          </a:bodyPr>
          <a:lstStyle/>
          <a:p>
            <a:r>
              <a:rPr lang="sl-SI" sz="2600" b="1" dirty="0">
                <a:solidFill>
                  <a:schemeClr val="tx1">
                    <a:lumMod val="65000"/>
                    <a:lumOff val="35000"/>
                  </a:schemeClr>
                </a:solidFill>
              </a:rPr>
              <a:t>STROŠKI NALOŽBE OZIROMA INVESTICIJE V NEOPREDMETENA OSNOVNA SREDSTVA </a:t>
            </a:r>
          </a:p>
        </p:txBody>
      </p:sp>
      <p:sp>
        <p:nvSpPr>
          <p:cNvPr id="3" name="Označba mesta vsebine 2">
            <a:extLst>
              <a:ext uri="{FF2B5EF4-FFF2-40B4-BE49-F238E27FC236}">
                <a16:creationId xmlns:a16="http://schemas.microsoft.com/office/drawing/2014/main" id="{F68B1DB5-6D33-0A08-4A9D-A20344BABE3C}"/>
              </a:ext>
            </a:extLst>
          </p:cNvPr>
          <p:cNvSpPr>
            <a:spLocks noGrp="1"/>
          </p:cNvSpPr>
          <p:nvPr>
            <p:ph idx="1"/>
          </p:nvPr>
        </p:nvSpPr>
        <p:spPr>
          <a:xfrm>
            <a:off x="619125" y="1146472"/>
            <a:ext cx="10515600" cy="4351338"/>
          </a:xfrm>
        </p:spPr>
        <p:txBody>
          <a:bodyPr numCol="1">
            <a:normAutofit fontScale="32500" lnSpcReduction="20000"/>
          </a:bodyPr>
          <a:lstStyle/>
          <a:p>
            <a:pPr marL="0" indent="0">
              <a:buNone/>
            </a:pPr>
            <a:r>
              <a:rPr lang="sl-SI" sz="7200" b="1" i="0" u="sng" strike="noStrike" baseline="0" dirty="0">
                <a:solidFill>
                  <a:schemeClr val="accent2"/>
                </a:solidFill>
                <a:latin typeface="+mj-lt"/>
              </a:rPr>
              <a:t>DOKAZILA O NASTANKU STROŠKOV - </a:t>
            </a:r>
            <a:r>
              <a:rPr lang="sl-SI" sz="7200" b="1" u="sng" dirty="0">
                <a:solidFill>
                  <a:schemeClr val="accent2"/>
                </a:solidFill>
                <a:latin typeface="+mj-lt"/>
              </a:rPr>
              <a:t>K</a:t>
            </a:r>
            <a:r>
              <a:rPr lang="sl-SI" sz="7200" b="1" i="0" u="sng" strike="noStrike" baseline="0" dirty="0">
                <a:solidFill>
                  <a:schemeClr val="accent2"/>
                </a:solidFill>
                <a:latin typeface="+mj-lt"/>
              </a:rPr>
              <a:t>aj je potrebno predložiti zahtevku </a:t>
            </a:r>
          </a:p>
          <a:p>
            <a:pPr algn="l"/>
            <a:endParaRPr lang="sl-SI" sz="7200" b="0" i="0" u="none" strike="noStrike" baseline="0" dirty="0">
              <a:solidFill>
                <a:srgbClr val="000000"/>
              </a:solidFill>
              <a:latin typeface="+mj-lt"/>
            </a:endParaRPr>
          </a:p>
          <a:p>
            <a:pPr>
              <a:lnSpc>
                <a:spcPct val="120000"/>
              </a:lnSpc>
            </a:pPr>
            <a:r>
              <a:rPr lang="sl-SI" sz="6800" b="1" i="0" u="none" strike="noStrike" baseline="0" dirty="0">
                <a:solidFill>
                  <a:schemeClr val="bg2">
                    <a:lumMod val="25000"/>
                  </a:schemeClr>
                </a:solidFill>
                <a:latin typeface="+mj-lt"/>
              </a:rPr>
              <a:t>kopija </a:t>
            </a:r>
            <a:r>
              <a:rPr lang="sl-SI" sz="6800" b="1" i="0" u="none" strike="noStrike" baseline="0" dirty="0">
                <a:solidFill>
                  <a:schemeClr val="accent2"/>
                </a:solidFill>
                <a:latin typeface="+mj-lt"/>
              </a:rPr>
              <a:t>RAČUNA</a:t>
            </a:r>
            <a:r>
              <a:rPr lang="sl-SI" sz="6800" i="0" u="none" strike="noStrike" baseline="0" dirty="0">
                <a:solidFill>
                  <a:schemeClr val="bg2">
                    <a:lumMod val="25000"/>
                  </a:schemeClr>
                </a:solidFill>
                <a:latin typeface="+mj-lt"/>
              </a:rPr>
              <a:t>, elektronskega računa ali e-računa za izvedene storitve ali</a:t>
            </a:r>
          </a:p>
          <a:p>
            <a:pPr>
              <a:lnSpc>
                <a:spcPct val="120000"/>
              </a:lnSpc>
            </a:pPr>
            <a:r>
              <a:rPr lang="sl-SI" sz="6800" b="1" dirty="0">
                <a:solidFill>
                  <a:schemeClr val="accent2"/>
                </a:solidFill>
                <a:latin typeface="+mj-lt"/>
              </a:rPr>
              <a:t>POGODBA</a:t>
            </a:r>
            <a:r>
              <a:rPr lang="sl-SI" sz="6800" b="1" dirty="0">
                <a:solidFill>
                  <a:schemeClr val="bg2">
                    <a:lumMod val="25000"/>
                  </a:schemeClr>
                </a:solidFill>
                <a:latin typeface="+mj-lt"/>
              </a:rPr>
              <a:t> z zunanjim izvajalcem ali </a:t>
            </a:r>
            <a:r>
              <a:rPr lang="sl-SI" sz="6800" b="1" dirty="0">
                <a:solidFill>
                  <a:schemeClr val="accent2"/>
                </a:solidFill>
                <a:latin typeface="+mj-lt"/>
              </a:rPr>
              <a:t>NAROČILNICA</a:t>
            </a:r>
            <a:r>
              <a:rPr lang="sl-SI" sz="6800" i="0" u="none" strike="noStrike" baseline="0" dirty="0">
                <a:solidFill>
                  <a:schemeClr val="bg2">
                    <a:lumMod val="25000"/>
                  </a:schemeClr>
                </a:solidFill>
                <a:latin typeface="+mj-lt"/>
              </a:rPr>
              <a:t>,</a:t>
            </a:r>
          </a:p>
          <a:p>
            <a:pPr>
              <a:lnSpc>
                <a:spcPct val="120000"/>
              </a:lnSpc>
            </a:pPr>
            <a:r>
              <a:rPr lang="sl-SI" sz="6800" b="1" dirty="0">
                <a:solidFill>
                  <a:schemeClr val="accent2"/>
                </a:solidFill>
                <a:latin typeface="+mj-lt"/>
              </a:rPr>
              <a:t>DOKAZILA O PLAČILU </a:t>
            </a:r>
            <a:r>
              <a:rPr lang="sl-SI" sz="6800" i="0" u="none" strike="noStrike" baseline="0" dirty="0">
                <a:solidFill>
                  <a:schemeClr val="bg2">
                    <a:lumMod val="25000"/>
                  </a:schemeClr>
                </a:solidFill>
                <a:latin typeface="+mj-lt"/>
              </a:rPr>
              <a:t>(plačilni nalog, bančni izpis, izpis UJP, kompenzacije, pobot, asignacije);</a:t>
            </a:r>
          </a:p>
          <a:p>
            <a:pPr>
              <a:lnSpc>
                <a:spcPct val="120000"/>
              </a:lnSpc>
            </a:pPr>
            <a:r>
              <a:rPr lang="sl-SI" sz="6800" b="1" dirty="0">
                <a:solidFill>
                  <a:schemeClr val="accent2"/>
                </a:solidFill>
                <a:latin typeface="+mj-lt"/>
              </a:rPr>
              <a:t>KONTO KARTICA </a:t>
            </a:r>
            <a:r>
              <a:rPr lang="sl-SI" sz="6800" i="0" u="none" strike="noStrike" baseline="0" dirty="0">
                <a:solidFill>
                  <a:schemeClr val="bg2">
                    <a:lumMod val="25000"/>
                  </a:schemeClr>
                </a:solidFill>
                <a:latin typeface="+mj-lt"/>
              </a:rPr>
              <a:t>izdajatelja računa v primeru, da iz dokazila ni razviden sklic plačila;</a:t>
            </a:r>
          </a:p>
          <a:p>
            <a:pPr>
              <a:lnSpc>
                <a:spcPct val="120000"/>
              </a:lnSpc>
            </a:pPr>
            <a:r>
              <a:rPr lang="sl-SI" sz="6800" b="1" dirty="0">
                <a:solidFill>
                  <a:schemeClr val="accent2"/>
                </a:solidFill>
                <a:latin typeface="+mj-lt"/>
              </a:rPr>
              <a:t>TRI OZ. ENA PONUDBA </a:t>
            </a:r>
            <a:r>
              <a:rPr lang="sl-SI" sz="6800" b="1" dirty="0">
                <a:solidFill>
                  <a:schemeClr val="bg2">
                    <a:lumMod val="25000"/>
                  </a:schemeClr>
                </a:solidFill>
                <a:latin typeface="+mj-lt"/>
              </a:rPr>
              <a:t>(za zavezance po ZJN postopek izbire),</a:t>
            </a:r>
          </a:p>
          <a:p>
            <a:pPr>
              <a:lnSpc>
                <a:spcPct val="120000"/>
              </a:lnSpc>
            </a:pPr>
            <a:r>
              <a:rPr lang="sl-SI" sz="6800" b="1" dirty="0">
                <a:solidFill>
                  <a:schemeClr val="accent2"/>
                </a:solidFill>
                <a:latin typeface="+mj-lt"/>
              </a:rPr>
              <a:t>D</a:t>
            </a:r>
            <a:r>
              <a:rPr lang="sl-SI" sz="6800" b="1" i="0" u="none" strike="noStrike" baseline="0" dirty="0">
                <a:solidFill>
                  <a:schemeClr val="accent2"/>
                </a:solidFill>
                <a:latin typeface="+mj-lt"/>
              </a:rPr>
              <a:t>OKAZILA</a:t>
            </a:r>
            <a:r>
              <a:rPr lang="sl-SI" sz="6800" b="1" i="0" u="none" strike="noStrike" baseline="0" dirty="0">
                <a:solidFill>
                  <a:schemeClr val="bg2">
                    <a:lumMod val="25000"/>
                  </a:schemeClr>
                </a:solidFill>
                <a:latin typeface="+mj-lt"/>
              </a:rPr>
              <a:t> o izvedeni aktivnosti</a:t>
            </a:r>
            <a:r>
              <a:rPr lang="sl-SI" sz="6800" i="0" u="none" strike="noStrike" baseline="0" dirty="0">
                <a:solidFill>
                  <a:schemeClr val="bg2">
                    <a:lumMod val="25000"/>
                  </a:schemeClr>
                </a:solidFill>
                <a:latin typeface="+mj-lt"/>
              </a:rPr>
              <a:t>.</a:t>
            </a:r>
            <a:endParaRPr lang="sl-SI" sz="1800" i="0" u="none" strike="noStrike" baseline="0" dirty="0">
              <a:solidFill>
                <a:schemeClr val="bg2">
                  <a:lumMod val="25000"/>
                </a:schemeClr>
              </a:solidFill>
              <a:latin typeface="+mj-lt"/>
            </a:endParaRPr>
          </a:p>
          <a:p>
            <a:pPr marL="0" indent="0">
              <a:buNone/>
            </a:pPr>
            <a:endParaRPr lang="sl-SI" sz="1800" b="1" dirty="0">
              <a:solidFill>
                <a:srgbClr val="000000"/>
              </a:solidFill>
              <a:latin typeface="Arial" panose="020B0604020202020204" pitchFamily="34" charset="0"/>
            </a:endParaRPr>
          </a:p>
          <a:p>
            <a:pPr marL="0" indent="0">
              <a:buNone/>
            </a:pPr>
            <a:endParaRPr lang="sl-SI" sz="1800" dirty="0">
              <a:solidFill>
                <a:srgbClr val="000000"/>
              </a:solidFill>
              <a:latin typeface="+mj-lt"/>
            </a:endParaRPr>
          </a:p>
        </p:txBody>
      </p:sp>
      <p:pic>
        <p:nvPicPr>
          <p:cNvPr id="5" name="Grafika 4" descr="House with solid fill">
            <a:extLst>
              <a:ext uri="{FF2B5EF4-FFF2-40B4-BE49-F238E27FC236}">
                <a16:creationId xmlns:a16="http://schemas.microsoft.com/office/drawing/2014/main" id="{6C8D0A9A-83E8-D569-D67B-12E68C4594A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24788" y="123895"/>
            <a:ext cx="353397" cy="353397"/>
          </a:xfrm>
          <a:prstGeom prst="rect">
            <a:avLst/>
          </a:prstGeom>
        </p:spPr>
      </p:pic>
      <p:sp>
        <p:nvSpPr>
          <p:cNvPr id="6" name="Označba mesta številke diapozitiva 5">
            <a:extLst>
              <a:ext uri="{FF2B5EF4-FFF2-40B4-BE49-F238E27FC236}">
                <a16:creationId xmlns:a16="http://schemas.microsoft.com/office/drawing/2014/main" id="{2CF5D8D2-A983-ACA7-28F6-806BC73CD258}"/>
              </a:ext>
            </a:extLst>
          </p:cNvPr>
          <p:cNvSpPr>
            <a:spLocks noGrp="1"/>
          </p:cNvSpPr>
          <p:nvPr>
            <p:ph type="sldNum" sz="quarter" idx="12"/>
          </p:nvPr>
        </p:nvSpPr>
        <p:spPr/>
        <p:txBody>
          <a:bodyPr/>
          <a:lstStyle/>
          <a:p>
            <a:fld id="{DB0541E2-7EB7-469F-924A-AAEADCA667B4}" type="slidenum">
              <a:rPr lang="sl-SI" smtClean="0"/>
              <a:t>25</a:t>
            </a:fld>
            <a:endParaRPr lang="sl-SI"/>
          </a:p>
        </p:txBody>
      </p:sp>
      <p:cxnSp>
        <p:nvCxnSpPr>
          <p:cNvPr id="7" name="Raven povezovalnik 6">
            <a:extLst>
              <a:ext uri="{FF2B5EF4-FFF2-40B4-BE49-F238E27FC236}">
                <a16:creationId xmlns:a16="http://schemas.microsoft.com/office/drawing/2014/main" id="{0265E5BD-536A-EDCE-43F8-1431177E8278}"/>
              </a:ext>
            </a:extLst>
          </p:cNvPr>
          <p:cNvCxnSpPr>
            <a:cxnSpLocks/>
          </p:cNvCxnSpPr>
          <p:nvPr/>
        </p:nvCxnSpPr>
        <p:spPr>
          <a:xfrm>
            <a:off x="0" y="834390"/>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26511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49A47-191B-2CD3-58DE-027E6E63AC01}"/>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4AD32699-50C5-C8EF-AF61-D17B91490DB8}"/>
              </a:ext>
            </a:extLst>
          </p:cNvPr>
          <p:cNvSpPr>
            <a:spLocks noGrp="1"/>
          </p:cNvSpPr>
          <p:nvPr>
            <p:ph type="title"/>
          </p:nvPr>
        </p:nvSpPr>
        <p:spPr>
          <a:xfrm>
            <a:off x="838200" y="188151"/>
            <a:ext cx="10515600" cy="888620"/>
          </a:xfrm>
        </p:spPr>
        <p:txBody>
          <a:bodyPr>
            <a:normAutofit/>
          </a:bodyPr>
          <a:lstStyle/>
          <a:p>
            <a:r>
              <a:rPr lang="sl-SI" sz="4000" b="1" dirty="0">
                <a:solidFill>
                  <a:schemeClr val="tx1">
                    <a:lumMod val="65000"/>
                    <a:lumOff val="35000"/>
                  </a:schemeClr>
                </a:solidFill>
              </a:rPr>
              <a:t>STROŠKI STORITEV ZUNANJIH IZVAJALCEV</a:t>
            </a:r>
          </a:p>
        </p:txBody>
      </p:sp>
      <p:sp>
        <p:nvSpPr>
          <p:cNvPr id="3" name="Označba mesta vsebine 2">
            <a:extLst>
              <a:ext uri="{FF2B5EF4-FFF2-40B4-BE49-F238E27FC236}">
                <a16:creationId xmlns:a16="http://schemas.microsoft.com/office/drawing/2014/main" id="{573EB831-8259-2723-5AA2-A3E82B160FCC}"/>
              </a:ext>
            </a:extLst>
          </p:cNvPr>
          <p:cNvSpPr>
            <a:spLocks noGrp="1"/>
          </p:cNvSpPr>
          <p:nvPr>
            <p:ph idx="1"/>
          </p:nvPr>
        </p:nvSpPr>
        <p:spPr>
          <a:xfrm>
            <a:off x="838200" y="1682750"/>
            <a:ext cx="4581525" cy="4351338"/>
          </a:xfrm>
        </p:spPr>
        <p:txBody>
          <a:bodyPr numCol="1">
            <a:noAutofit/>
          </a:bodyPr>
          <a:lstStyle/>
          <a:p>
            <a:pPr marL="0" indent="0" algn="just">
              <a:buNone/>
            </a:pPr>
            <a:r>
              <a:rPr lang="sl-SI" sz="1800" dirty="0">
                <a:solidFill>
                  <a:schemeClr val="bg2">
                    <a:lumMod val="25000"/>
                  </a:schemeClr>
                </a:solidFill>
                <a:latin typeface="+mj-lt"/>
              </a:rPr>
              <a:t>V ta sklop stroškov sodijo </a:t>
            </a:r>
            <a:r>
              <a:rPr lang="sl-SI" sz="1800" b="1" dirty="0">
                <a:solidFill>
                  <a:schemeClr val="accent2"/>
                </a:solidFill>
                <a:latin typeface="+mj-lt"/>
              </a:rPr>
              <a:t>storitve zunanjih izvajalcev</a:t>
            </a:r>
          </a:p>
          <a:p>
            <a:pPr marL="0" indent="0" algn="just">
              <a:buNone/>
            </a:pPr>
            <a:r>
              <a:rPr lang="sl-SI" sz="1800" dirty="0">
                <a:solidFill>
                  <a:schemeClr val="bg2">
                    <a:lumMod val="25000"/>
                  </a:schemeClr>
                </a:solidFill>
                <a:latin typeface="+mj-lt"/>
              </a:rPr>
              <a:t>(na primer: nadzor, organizacija dogodkov oziroma delavnic, pridobitev dovoljenj, priprava strokovnih in promocijskih gradiv, študentsko delo …). </a:t>
            </a:r>
          </a:p>
          <a:p>
            <a:pPr marL="0" indent="0" algn="just">
              <a:buNone/>
            </a:pPr>
            <a:r>
              <a:rPr lang="sl-SI" sz="1800" dirty="0">
                <a:solidFill>
                  <a:schemeClr val="bg2">
                    <a:lumMod val="25000"/>
                  </a:schemeClr>
                </a:solidFill>
                <a:latin typeface="+mj-lt"/>
              </a:rPr>
              <a:t>Stroški se izkazujejo z izdanimi računi, ki morajo vsebovati podrobno specifikacijo nabavljenega materiala ali popis opravljenih del. Če na računu ni podrobne specifikacije, se lahko priloži tudi dobavnica ali naročilnica, če je iz računa razviden sklic na te dokumente.</a:t>
            </a:r>
          </a:p>
          <a:p>
            <a:pPr marL="0" indent="0" algn="just">
              <a:buNone/>
            </a:pPr>
            <a:r>
              <a:rPr lang="sl-SI" sz="1800" dirty="0">
                <a:solidFill>
                  <a:schemeClr val="bg2">
                    <a:lumMod val="25000"/>
                  </a:schemeClr>
                </a:solidFill>
                <a:latin typeface="+mj-lt"/>
              </a:rPr>
              <a:t>Stroški se povrnejo na podlagi dejanskih stroškov (poglavje 2.1.2).</a:t>
            </a:r>
          </a:p>
        </p:txBody>
      </p:sp>
      <p:sp>
        <p:nvSpPr>
          <p:cNvPr id="4" name="Označba mesta vsebine 2">
            <a:extLst>
              <a:ext uri="{FF2B5EF4-FFF2-40B4-BE49-F238E27FC236}">
                <a16:creationId xmlns:a16="http://schemas.microsoft.com/office/drawing/2014/main" id="{00EA72E9-4FF0-0CEC-C4F0-469ACC209AD4}"/>
              </a:ext>
            </a:extLst>
          </p:cNvPr>
          <p:cNvSpPr txBox="1">
            <a:spLocks/>
          </p:cNvSpPr>
          <p:nvPr/>
        </p:nvSpPr>
        <p:spPr>
          <a:xfrm>
            <a:off x="5774128" y="1890713"/>
            <a:ext cx="4581525" cy="4157662"/>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1800" b="1" dirty="0">
                <a:solidFill>
                  <a:schemeClr val="bg2">
                    <a:lumMod val="25000"/>
                  </a:schemeClr>
                </a:solidFill>
                <a:latin typeface="+mj-lt"/>
              </a:rPr>
              <a:t>Stopnja javne podpore </a:t>
            </a:r>
            <a:r>
              <a:rPr lang="sl-SI" sz="1800" dirty="0">
                <a:solidFill>
                  <a:schemeClr val="bg2">
                    <a:lumMod val="25000"/>
                  </a:schemeClr>
                </a:solidFill>
                <a:latin typeface="+mj-lt"/>
              </a:rPr>
              <a:t>za stroške storitev zunanjih izvajalcev znaša </a:t>
            </a:r>
            <a:r>
              <a:rPr lang="sl-SI" sz="1800" b="1" dirty="0">
                <a:solidFill>
                  <a:schemeClr val="bg2">
                    <a:lumMod val="25000"/>
                  </a:schemeClr>
                </a:solidFill>
                <a:latin typeface="+mj-lt"/>
              </a:rPr>
              <a:t>80 % upravičenih stroškov projekta</a:t>
            </a:r>
            <a:r>
              <a:rPr lang="sl-SI" sz="1800" dirty="0">
                <a:solidFill>
                  <a:schemeClr val="bg2">
                    <a:lumMod val="25000"/>
                  </a:schemeClr>
                </a:solidFill>
                <a:latin typeface="+mj-lt"/>
              </a:rPr>
              <a:t>.</a:t>
            </a:r>
          </a:p>
          <a:p>
            <a:pPr marL="0" indent="0">
              <a:buNone/>
            </a:pPr>
            <a:endParaRPr lang="sl-SI" sz="1800" dirty="0">
              <a:solidFill>
                <a:schemeClr val="bg2">
                  <a:lumMod val="25000"/>
                </a:schemeClr>
              </a:solidFill>
              <a:latin typeface="+mj-lt"/>
            </a:endParaRPr>
          </a:p>
          <a:p>
            <a:pPr marL="0" indent="0">
              <a:buNone/>
            </a:pPr>
            <a:r>
              <a:rPr lang="sl-SI" sz="1800" b="1" dirty="0">
                <a:solidFill>
                  <a:schemeClr val="bg2">
                    <a:lumMod val="25000"/>
                  </a:schemeClr>
                </a:solidFill>
                <a:latin typeface="+mj-lt"/>
              </a:rPr>
              <a:t>Stroški storitev zunanjih izvajalcev se povrnejo na podlagi dejanskih stroškov.</a:t>
            </a:r>
          </a:p>
          <a:p>
            <a:pPr marL="0" indent="0">
              <a:buNone/>
            </a:pPr>
            <a:endParaRPr lang="sl-SI" sz="1800" b="1" dirty="0">
              <a:latin typeface="+mj-lt"/>
            </a:endParaRPr>
          </a:p>
        </p:txBody>
      </p:sp>
      <p:sp>
        <p:nvSpPr>
          <p:cNvPr id="6" name="Označba mesta vsebine 2">
            <a:extLst>
              <a:ext uri="{FF2B5EF4-FFF2-40B4-BE49-F238E27FC236}">
                <a16:creationId xmlns:a16="http://schemas.microsoft.com/office/drawing/2014/main" id="{86533213-EB7D-96B1-1A36-ADA7C2FCF8CE}"/>
              </a:ext>
            </a:extLst>
          </p:cNvPr>
          <p:cNvSpPr txBox="1">
            <a:spLocks/>
          </p:cNvSpPr>
          <p:nvPr/>
        </p:nvSpPr>
        <p:spPr>
          <a:xfrm>
            <a:off x="5774128" y="4713668"/>
            <a:ext cx="4295775" cy="897764"/>
          </a:xfrm>
          <a:prstGeom prst="rect">
            <a:avLst/>
          </a:prstGeom>
          <a:solidFill>
            <a:schemeClr val="accent2"/>
          </a:solidFill>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800" b="1" dirty="0">
                <a:solidFill>
                  <a:schemeClr val="bg1"/>
                </a:solidFill>
                <a:latin typeface="+mj-lt"/>
              </a:rPr>
              <a:t>20 % pavšalna stopnja za neposredne stroške osebja se bo pripisala glede na dejanske potrjene upravičene stroške.</a:t>
            </a:r>
          </a:p>
        </p:txBody>
      </p:sp>
      <p:pic>
        <p:nvPicPr>
          <p:cNvPr id="7" name="Grafika 6" descr="House with solid fill">
            <a:extLst>
              <a:ext uri="{FF2B5EF4-FFF2-40B4-BE49-F238E27FC236}">
                <a16:creationId xmlns:a16="http://schemas.microsoft.com/office/drawing/2014/main" id="{DFA20409-F552-21E8-00A6-08A1BA11A3A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65728" y="69216"/>
            <a:ext cx="505797" cy="505797"/>
          </a:xfrm>
          <a:prstGeom prst="rect">
            <a:avLst/>
          </a:prstGeom>
        </p:spPr>
      </p:pic>
      <p:pic>
        <p:nvPicPr>
          <p:cNvPr id="7170" name="Picture 2" descr="To work in an office Vector Icons free download in SVG, PNG Format">
            <a:extLst>
              <a:ext uri="{FF2B5EF4-FFF2-40B4-BE49-F238E27FC236}">
                <a16:creationId xmlns:a16="http://schemas.microsoft.com/office/drawing/2014/main" id="{113D6C30-A38B-CF9B-A630-FB131FC8A878}"/>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0069903" y="1822873"/>
            <a:ext cx="1767694" cy="1767694"/>
          </a:xfrm>
          <a:prstGeom prst="rect">
            <a:avLst/>
          </a:prstGeom>
          <a:noFill/>
          <a:extLst>
            <a:ext uri="{909E8E84-426E-40DD-AFC4-6F175D3DCCD1}">
              <a14:hiddenFill xmlns:a14="http://schemas.microsoft.com/office/drawing/2010/main">
                <a:solidFill>
                  <a:srgbClr val="FFFFFF"/>
                </a:solidFill>
              </a14:hiddenFill>
            </a:ext>
          </a:extLst>
        </p:spPr>
      </p:pic>
      <p:sp>
        <p:nvSpPr>
          <p:cNvPr id="8" name="Označba mesta številke diapozitiva 7">
            <a:extLst>
              <a:ext uri="{FF2B5EF4-FFF2-40B4-BE49-F238E27FC236}">
                <a16:creationId xmlns:a16="http://schemas.microsoft.com/office/drawing/2014/main" id="{3468FBE2-C5DA-6F9A-C434-69F59C3F7ACC}"/>
              </a:ext>
            </a:extLst>
          </p:cNvPr>
          <p:cNvSpPr>
            <a:spLocks noGrp="1"/>
          </p:cNvSpPr>
          <p:nvPr>
            <p:ph type="sldNum" sz="quarter" idx="12"/>
          </p:nvPr>
        </p:nvSpPr>
        <p:spPr/>
        <p:txBody>
          <a:bodyPr/>
          <a:lstStyle/>
          <a:p>
            <a:fld id="{DB0541E2-7EB7-469F-924A-AAEADCA667B4}" type="slidenum">
              <a:rPr lang="sl-SI" smtClean="0"/>
              <a:t>26</a:t>
            </a:fld>
            <a:endParaRPr lang="sl-SI"/>
          </a:p>
        </p:txBody>
      </p:sp>
      <p:cxnSp>
        <p:nvCxnSpPr>
          <p:cNvPr id="9" name="Raven povezovalnik 8">
            <a:extLst>
              <a:ext uri="{FF2B5EF4-FFF2-40B4-BE49-F238E27FC236}">
                <a16:creationId xmlns:a16="http://schemas.microsoft.com/office/drawing/2014/main" id="{DD354EE1-60AD-1E87-43DA-45773E987C79}"/>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6865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5CCE5-575F-196C-376E-7C0AE81E002D}"/>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33BE2CD8-2B6F-B87A-DDE6-A4BA119A99C1}"/>
              </a:ext>
            </a:extLst>
          </p:cNvPr>
          <p:cNvSpPr>
            <a:spLocks noGrp="1"/>
          </p:cNvSpPr>
          <p:nvPr>
            <p:ph type="title"/>
          </p:nvPr>
        </p:nvSpPr>
        <p:spPr>
          <a:xfrm>
            <a:off x="838200" y="188151"/>
            <a:ext cx="10515600" cy="888620"/>
          </a:xfrm>
        </p:spPr>
        <p:txBody>
          <a:bodyPr>
            <a:normAutofit/>
          </a:bodyPr>
          <a:lstStyle/>
          <a:p>
            <a:r>
              <a:rPr lang="sl-SI" sz="4000" b="1" dirty="0">
                <a:solidFill>
                  <a:schemeClr val="tx1">
                    <a:lumMod val="65000"/>
                    <a:lumOff val="35000"/>
                  </a:schemeClr>
                </a:solidFill>
              </a:rPr>
              <a:t>STROŠKI STORITEV ZUNANJIH IZVAJALCEV</a:t>
            </a:r>
          </a:p>
        </p:txBody>
      </p:sp>
      <p:sp>
        <p:nvSpPr>
          <p:cNvPr id="3" name="Označba mesta vsebine 2">
            <a:extLst>
              <a:ext uri="{FF2B5EF4-FFF2-40B4-BE49-F238E27FC236}">
                <a16:creationId xmlns:a16="http://schemas.microsoft.com/office/drawing/2014/main" id="{27986882-291A-AD3F-85BF-6523662E8035}"/>
              </a:ext>
            </a:extLst>
          </p:cNvPr>
          <p:cNvSpPr>
            <a:spLocks noGrp="1"/>
          </p:cNvSpPr>
          <p:nvPr>
            <p:ph idx="1"/>
          </p:nvPr>
        </p:nvSpPr>
        <p:spPr>
          <a:xfrm>
            <a:off x="5991226" y="1260094"/>
            <a:ext cx="4977020" cy="2347810"/>
          </a:xfrm>
        </p:spPr>
        <p:txBody>
          <a:bodyPr numCol="1">
            <a:noAutofit/>
          </a:bodyPr>
          <a:lstStyle/>
          <a:p>
            <a:pPr marL="0" indent="0" algn="just">
              <a:buNone/>
            </a:pPr>
            <a:r>
              <a:rPr lang="sl-SI" sz="1400" b="1" dirty="0">
                <a:solidFill>
                  <a:schemeClr val="bg2">
                    <a:lumMod val="25000"/>
                  </a:schemeClr>
                </a:solidFill>
                <a:latin typeface="+mj-lt"/>
              </a:rPr>
              <a:t>OBVEZNI PODATKI NA RAČUNU, ki se izda </a:t>
            </a:r>
            <a:r>
              <a:rPr lang="sl-SI" sz="1400" b="1" dirty="0">
                <a:solidFill>
                  <a:schemeClr val="accent2"/>
                </a:solidFill>
                <a:latin typeface="+mj-lt"/>
              </a:rPr>
              <a:t>osebi brez podjetja</a:t>
            </a:r>
            <a:r>
              <a:rPr lang="sl-SI" sz="1400" b="1" dirty="0">
                <a:solidFill>
                  <a:schemeClr val="bg2">
                    <a:lumMod val="25000"/>
                  </a:schemeClr>
                </a:solidFill>
                <a:latin typeface="+mj-lt"/>
              </a:rPr>
              <a:t> so</a:t>
            </a:r>
            <a:r>
              <a:rPr lang="sl-SI" sz="1400" dirty="0">
                <a:solidFill>
                  <a:schemeClr val="bg2">
                    <a:lumMod val="25000"/>
                  </a:schemeClr>
                </a:solidFill>
                <a:latin typeface="+mj-lt"/>
              </a:rPr>
              <a:t>:</a:t>
            </a:r>
          </a:p>
          <a:p>
            <a:pPr algn="just">
              <a:spcBef>
                <a:spcPts val="600"/>
              </a:spcBef>
            </a:pPr>
            <a:r>
              <a:rPr lang="sl-SI" sz="1400" dirty="0">
                <a:solidFill>
                  <a:schemeClr val="bg2">
                    <a:lumMod val="25000"/>
                  </a:schemeClr>
                </a:solidFill>
                <a:latin typeface="+mj-lt"/>
              </a:rPr>
              <a:t>datum izdaje računa;</a:t>
            </a:r>
          </a:p>
          <a:p>
            <a:pPr algn="just">
              <a:spcBef>
                <a:spcPts val="600"/>
              </a:spcBef>
            </a:pPr>
            <a:r>
              <a:rPr lang="sl-SI" sz="1400" dirty="0">
                <a:solidFill>
                  <a:schemeClr val="bg2">
                    <a:lumMod val="25000"/>
                  </a:schemeClr>
                </a:solidFill>
                <a:latin typeface="+mj-lt"/>
              </a:rPr>
              <a:t>zaporedna številka, ki omogoča identifikacijo računa;</a:t>
            </a:r>
          </a:p>
          <a:p>
            <a:pPr algn="just">
              <a:spcBef>
                <a:spcPts val="600"/>
              </a:spcBef>
            </a:pPr>
            <a:r>
              <a:rPr lang="sl-SI" sz="1400" dirty="0">
                <a:solidFill>
                  <a:schemeClr val="bg2">
                    <a:lumMod val="25000"/>
                  </a:schemeClr>
                </a:solidFill>
                <a:latin typeface="+mj-lt"/>
              </a:rPr>
              <a:t>naziv, naslov, davčna in identifikacijska številka (če je vpisan v register DDV zavezancev) dobavitelja blaga ali storitev;</a:t>
            </a:r>
          </a:p>
          <a:p>
            <a:pPr algn="just">
              <a:spcBef>
                <a:spcPts val="600"/>
              </a:spcBef>
            </a:pPr>
            <a:r>
              <a:rPr lang="sl-SI" sz="1400" dirty="0">
                <a:solidFill>
                  <a:schemeClr val="bg2">
                    <a:lumMod val="25000"/>
                  </a:schemeClr>
                </a:solidFill>
                <a:latin typeface="+mj-lt"/>
              </a:rPr>
              <a:t>prodajna vrednost blaga oz. storitve z vključenim DDV ter znesek vračunanega DDV.</a:t>
            </a:r>
          </a:p>
          <a:p>
            <a:pPr algn="just">
              <a:spcBef>
                <a:spcPts val="600"/>
              </a:spcBef>
            </a:pPr>
            <a:r>
              <a:rPr lang="sl-SI" sz="1400" b="1" u="sng" dirty="0">
                <a:latin typeface="+mj-lt"/>
              </a:rPr>
              <a:t>!!! </a:t>
            </a:r>
            <a:r>
              <a:rPr lang="sl-SI" sz="1400" b="1" u="sng" dirty="0">
                <a:solidFill>
                  <a:schemeClr val="accent2"/>
                </a:solidFill>
                <a:latin typeface="+mj-lt"/>
              </a:rPr>
              <a:t>Navedba naziva/akronima projekta</a:t>
            </a:r>
          </a:p>
          <a:p>
            <a:pPr algn="just"/>
            <a:endParaRPr lang="sl-SI" sz="1400" dirty="0">
              <a:latin typeface="+mj-lt"/>
            </a:endParaRPr>
          </a:p>
          <a:p>
            <a:pPr algn="just"/>
            <a:endParaRPr lang="sl-SI" sz="1400" dirty="0">
              <a:latin typeface="+mj-lt"/>
            </a:endParaRPr>
          </a:p>
        </p:txBody>
      </p:sp>
      <p:sp>
        <p:nvSpPr>
          <p:cNvPr id="7" name="Označba mesta vsebine 2">
            <a:extLst>
              <a:ext uri="{FF2B5EF4-FFF2-40B4-BE49-F238E27FC236}">
                <a16:creationId xmlns:a16="http://schemas.microsoft.com/office/drawing/2014/main" id="{67E8FA70-40F9-50C8-F0B7-16B91903FB30}"/>
              </a:ext>
            </a:extLst>
          </p:cNvPr>
          <p:cNvSpPr txBox="1">
            <a:spLocks/>
          </p:cNvSpPr>
          <p:nvPr/>
        </p:nvSpPr>
        <p:spPr>
          <a:xfrm>
            <a:off x="608078" y="1285363"/>
            <a:ext cx="5216252" cy="5597906"/>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sl-SI" sz="1400" b="1" dirty="0">
                <a:solidFill>
                  <a:schemeClr val="bg2">
                    <a:lumMod val="25000"/>
                  </a:schemeClr>
                </a:solidFill>
                <a:latin typeface="+mj-lt"/>
              </a:rPr>
              <a:t>OBVEZNI PODATKI NA RAČUNU, ki se izda </a:t>
            </a:r>
            <a:r>
              <a:rPr lang="sl-SI" sz="1400" b="1" dirty="0">
                <a:solidFill>
                  <a:schemeClr val="accent2"/>
                </a:solidFill>
                <a:latin typeface="+mj-lt"/>
              </a:rPr>
              <a:t>podjetju </a:t>
            </a:r>
            <a:r>
              <a:rPr lang="sl-SI" sz="1400" b="1" dirty="0">
                <a:solidFill>
                  <a:schemeClr val="bg2">
                    <a:lumMod val="25000"/>
                  </a:schemeClr>
                </a:solidFill>
                <a:latin typeface="+mj-lt"/>
              </a:rPr>
              <a:t>so</a:t>
            </a:r>
            <a:r>
              <a:rPr lang="sl-SI" sz="1400" dirty="0">
                <a:solidFill>
                  <a:schemeClr val="bg2">
                    <a:lumMod val="25000"/>
                  </a:schemeClr>
                </a:solidFill>
                <a:latin typeface="+mj-lt"/>
              </a:rPr>
              <a:t>:</a:t>
            </a:r>
          </a:p>
          <a:p>
            <a:pPr algn="just">
              <a:spcBef>
                <a:spcPts val="600"/>
              </a:spcBef>
            </a:pPr>
            <a:r>
              <a:rPr lang="sl-SI" sz="1400" dirty="0">
                <a:solidFill>
                  <a:schemeClr val="bg2">
                    <a:lumMod val="25000"/>
                  </a:schemeClr>
                </a:solidFill>
                <a:latin typeface="+mj-lt"/>
              </a:rPr>
              <a:t>kraj in datum izdaje računa;</a:t>
            </a:r>
          </a:p>
          <a:p>
            <a:pPr algn="just">
              <a:spcBef>
                <a:spcPts val="600"/>
              </a:spcBef>
            </a:pPr>
            <a:r>
              <a:rPr lang="sl-SI" sz="1400" dirty="0">
                <a:solidFill>
                  <a:schemeClr val="bg2">
                    <a:lumMod val="25000"/>
                  </a:schemeClr>
                </a:solidFill>
                <a:latin typeface="+mj-lt"/>
              </a:rPr>
              <a:t>zaporedna številka, ki omogoča identifikacijo računa;</a:t>
            </a:r>
          </a:p>
          <a:p>
            <a:pPr algn="just">
              <a:spcBef>
                <a:spcPts val="600"/>
              </a:spcBef>
            </a:pPr>
            <a:r>
              <a:rPr lang="sl-SI" sz="1400" dirty="0">
                <a:solidFill>
                  <a:schemeClr val="bg2">
                    <a:lumMod val="25000"/>
                  </a:schemeClr>
                </a:solidFill>
                <a:latin typeface="+mj-lt"/>
              </a:rPr>
              <a:t>naziv, naslov, matična številka, davčna številka in identifikacijska številka za DDV dobavitelja blaga ali storitev;</a:t>
            </a:r>
          </a:p>
          <a:p>
            <a:pPr algn="just">
              <a:spcBef>
                <a:spcPts val="600"/>
              </a:spcBef>
            </a:pPr>
            <a:r>
              <a:rPr lang="sl-SI" sz="1400" dirty="0">
                <a:solidFill>
                  <a:schemeClr val="bg2">
                    <a:lumMod val="25000"/>
                  </a:schemeClr>
                </a:solidFill>
                <a:latin typeface="+mj-lt"/>
              </a:rPr>
              <a:t>naziv, naslov, matična številka, davčna številka naročnika ter identifikacijska številka za DDV;</a:t>
            </a:r>
          </a:p>
          <a:p>
            <a:pPr algn="just">
              <a:spcBef>
                <a:spcPts val="600"/>
              </a:spcBef>
            </a:pPr>
            <a:r>
              <a:rPr lang="sl-SI" sz="1400" dirty="0">
                <a:solidFill>
                  <a:schemeClr val="bg2">
                    <a:lumMod val="25000"/>
                  </a:schemeClr>
                </a:solidFill>
                <a:latin typeface="+mj-lt"/>
              </a:rPr>
              <a:t>količina in vrsta dobavljenega blaga oz. obseg in vrsta opravljenih storitev;</a:t>
            </a:r>
          </a:p>
          <a:p>
            <a:pPr algn="just">
              <a:spcBef>
                <a:spcPts val="600"/>
              </a:spcBef>
            </a:pPr>
            <a:r>
              <a:rPr lang="sl-SI" sz="1400" dirty="0">
                <a:solidFill>
                  <a:schemeClr val="bg2">
                    <a:lumMod val="25000"/>
                  </a:schemeClr>
                </a:solidFill>
                <a:latin typeface="+mj-lt"/>
              </a:rPr>
              <a:t>datum, ko je bila opravljena dobava blaga oz. ko je bila opravljena storitev ali datum, ko je bilo opravljeno predplačilo;</a:t>
            </a:r>
          </a:p>
          <a:p>
            <a:pPr algn="just">
              <a:spcBef>
                <a:spcPts val="600"/>
              </a:spcBef>
            </a:pPr>
            <a:r>
              <a:rPr lang="sl-SI" sz="1400" dirty="0">
                <a:solidFill>
                  <a:schemeClr val="bg2">
                    <a:lumMod val="25000"/>
                  </a:schemeClr>
                </a:solidFill>
                <a:latin typeface="+mj-lt"/>
              </a:rPr>
              <a:t>cena na enoto brez DDV ter kakršnakoli znižanja cen in popusti, ki niso vključeni v ceno na enoto;</a:t>
            </a:r>
          </a:p>
          <a:p>
            <a:pPr algn="just">
              <a:spcBef>
                <a:spcPts val="600"/>
              </a:spcBef>
            </a:pPr>
            <a:r>
              <a:rPr lang="sl-SI" sz="1400" dirty="0">
                <a:solidFill>
                  <a:schemeClr val="bg2">
                    <a:lumMod val="25000"/>
                  </a:schemeClr>
                </a:solidFill>
                <a:latin typeface="+mj-lt"/>
              </a:rPr>
              <a:t>davčna osnova, od katere se obračuna DDV po posamezni stopnji oziroma na katero se nanaša oprostitev;</a:t>
            </a:r>
          </a:p>
          <a:p>
            <a:pPr algn="just">
              <a:spcBef>
                <a:spcPts val="600"/>
              </a:spcBef>
            </a:pPr>
            <a:r>
              <a:rPr lang="sl-SI" sz="1400" dirty="0">
                <a:solidFill>
                  <a:schemeClr val="bg2">
                    <a:lumMod val="25000"/>
                  </a:schemeClr>
                </a:solidFill>
                <a:latin typeface="+mj-lt"/>
              </a:rPr>
              <a:t>stopnja in znesek DDV;</a:t>
            </a:r>
          </a:p>
          <a:p>
            <a:pPr algn="just">
              <a:spcBef>
                <a:spcPts val="600"/>
              </a:spcBef>
            </a:pPr>
            <a:r>
              <a:rPr lang="sl-SI" sz="1400" dirty="0">
                <a:solidFill>
                  <a:schemeClr val="bg2">
                    <a:lumMod val="25000"/>
                  </a:schemeClr>
                </a:solidFill>
                <a:latin typeface="+mj-lt"/>
              </a:rPr>
              <a:t>klavzula o oprostitvi DDV (DDV ni obračunan na podlagi 1. odstavka 94. člena ZDDV-1 (nismo zavezanci za DDV) ali DDV ni obračunan na podlagi Zakona o davku na dodano vrednost (nismo zavezanci za DDV). Davek v tem primeru ne sme biti obračunan ali naveden na računu.</a:t>
            </a:r>
          </a:p>
          <a:p>
            <a:pPr algn="just">
              <a:spcBef>
                <a:spcPts val="600"/>
              </a:spcBef>
            </a:pPr>
            <a:r>
              <a:rPr lang="sl-SI" sz="1400" b="1" u="sng" dirty="0">
                <a:latin typeface="+mj-lt"/>
              </a:rPr>
              <a:t>!!!</a:t>
            </a:r>
            <a:r>
              <a:rPr lang="sl-SI" sz="1400" b="1" u="sng" dirty="0">
                <a:solidFill>
                  <a:schemeClr val="accent2"/>
                </a:solidFill>
                <a:latin typeface="+mj-lt"/>
              </a:rPr>
              <a:t> Navedba naziva/akronima projekta</a:t>
            </a:r>
          </a:p>
        </p:txBody>
      </p:sp>
      <p:sp>
        <p:nvSpPr>
          <p:cNvPr id="8" name="Označba mesta vsebine 2">
            <a:extLst>
              <a:ext uri="{FF2B5EF4-FFF2-40B4-BE49-F238E27FC236}">
                <a16:creationId xmlns:a16="http://schemas.microsoft.com/office/drawing/2014/main" id="{7BB8B24C-1545-1D11-6919-F5C25DCED169}"/>
              </a:ext>
            </a:extLst>
          </p:cNvPr>
          <p:cNvSpPr txBox="1">
            <a:spLocks/>
          </p:cNvSpPr>
          <p:nvPr/>
        </p:nvSpPr>
        <p:spPr>
          <a:xfrm>
            <a:off x="6096000" y="3429000"/>
            <a:ext cx="4872246" cy="3429000"/>
          </a:xfrm>
          <a:prstGeom prst="rect">
            <a:avLst/>
          </a:prstGeom>
          <a:solidFill>
            <a:schemeClr val="accent6">
              <a:lumMod val="20000"/>
              <a:lumOff val="80000"/>
            </a:schemeClr>
          </a:solidFill>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sl-SI" sz="1400" b="1" dirty="0">
                <a:solidFill>
                  <a:schemeClr val="accent2"/>
                </a:solidFill>
                <a:latin typeface="+mj-lt"/>
              </a:rPr>
              <a:t>DOKAZILA O NASTANKU STROŠKOV</a:t>
            </a:r>
            <a:r>
              <a:rPr lang="sl-SI" sz="1400" b="1" dirty="0">
                <a:latin typeface="+mj-lt"/>
              </a:rPr>
              <a:t>:</a:t>
            </a:r>
          </a:p>
          <a:p>
            <a:pPr algn="just"/>
            <a:r>
              <a:rPr lang="sl-SI" sz="1400" b="1" dirty="0">
                <a:solidFill>
                  <a:schemeClr val="bg2">
                    <a:lumMod val="25000"/>
                  </a:schemeClr>
                </a:solidFill>
                <a:latin typeface="+mj-lt"/>
              </a:rPr>
              <a:t>RAČUN</a:t>
            </a:r>
            <a:endParaRPr lang="sl-SI" sz="1400" dirty="0">
              <a:solidFill>
                <a:schemeClr val="bg2">
                  <a:lumMod val="25000"/>
                </a:schemeClr>
              </a:solidFill>
              <a:latin typeface="+mj-lt"/>
            </a:endParaRPr>
          </a:p>
          <a:p>
            <a:pPr algn="just"/>
            <a:r>
              <a:rPr lang="sl-SI" sz="1400" b="1" dirty="0">
                <a:solidFill>
                  <a:schemeClr val="bg2">
                    <a:lumMod val="25000"/>
                  </a:schemeClr>
                </a:solidFill>
                <a:latin typeface="+mj-lt"/>
              </a:rPr>
              <a:t>POGODBA z zunanjim izvajalcem ali NAROČILNICA</a:t>
            </a:r>
            <a:endParaRPr lang="sl-SI" sz="1400" dirty="0">
              <a:solidFill>
                <a:schemeClr val="bg2">
                  <a:lumMod val="25000"/>
                </a:schemeClr>
              </a:solidFill>
              <a:latin typeface="+mj-lt"/>
            </a:endParaRPr>
          </a:p>
          <a:p>
            <a:pPr algn="just"/>
            <a:r>
              <a:rPr lang="sl-SI" sz="1400" b="1" dirty="0">
                <a:solidFill>
                  <a:schemeClr val="bg2">
                    <a:lumMod val="25000"/>
                  </a:schemeClr>
                </a:solidFill>
                <a:latin typeface="+mj-lt"/>
              </a:rPr>
              <a:t>DOKAZILA O PLAČILU </a:t>
            </a:r>
            <a:r>
              <a:rPr lang="sl-SI" sz="1400" dirty="0">
                <a:solidFill>
                  <a:schemeClr val="bg2">
                    <a:lumMod val="25000"/>
                  </a:schemeClr>
                </a:solidFill>
                <a:latin typeface="+mj-lt"/>
              </a:rPr>
              <a:t>(plačilni nalog, bančni izpis, izpis UJP, kompenzacije, pobot, asignacije)</a:t>
            </a:r>
          </a:p>
          <a:p>
            <a:pPr algn="just"/>
            <a:r>
              <a:rPr lang="sl-SI" sz="1400" dirty="0">
                <a:solidFill>
                  <a:schemeClr val="bg2">
                    <a:lumMod val="25000"/>
                  </a:schemeClr>
                </a:solidFill>
                <a:latin typeface="+mj-lt"/>
              </a:rPr>
              <a:t>konto kartica izdajatelja računa v primeru, da iz dokazila ni razviden sklic plačila</a:t>
            </a:r>
          </a:p>
          <a:p>
            <a:pPr algn="just"/>
            <a:r>
              <a:rPr lang="sl-SI" sz="1400" b="1" dirty="0">
                <a:solidFill>
                  <a:schemeClr val="bg2">
                    <a:lumMod val="25000"/>
                  </a:schemeClr>
                </a:solidFill>
                <a:latin typeface="+mj-lt"/>
              </a:rPr>
              <a:t>TRI OZ. ENA PONUDBA </a:t>
            </a:r>
            <a:r>
              <a:rPr lang="sl-SI" sz="1400" dirty="0">
                <a:solidFill>
                  <a:schemeClr val="bg2">
                    <a:lumMod val="25000"/>
                  </a:schemeClr>
                </a:solidFill>
                <a:latin typeface="+mj-lt"/>
              </a:rPr>
              <a:t>(zavezanci po ZJN postopek izbire)</a:t>
            </a:r>
          </a:p>
          <a:p>
            <a:pPr algn="just"/>
            <a:r>
              <a:rPr lang="sl-SI" sz="1400" b="1" dirty="0">
                <a:solidFill>
                  <a:schemeClr val="bg2">
                    <a:lumMod val="25000"/>
                  </a:schemeClr>
                </a:solidFill>
                <a:latin typeface="+mj-lt"/>
              </a:rPr>
              <a:t>DOKAZILA O IZVEDENIH AKTIVNOSTIH </a:t>
            </a:r>
            <a:r>
              <a:rPr lang="sl-SI" sz="1400" dirty="0">
                <a:solidFill>
                  <a:schemeClr val="bg2">
                    <a:lumMod val="25000"/>
                  </a:schemeClr>
                </a:solidFill>
                <a:latin typeface="+mj-lt"/>
              </a:rPr>
              <a:t>(tiskani material, zapisniki sestankov, liste prisotnih – ob udeležbi poskrbite za vpis na listo (tako udeleženec kot tudi predavatelj), programi projekta s </a:t>
            </a:r>
            <a:r>
              <a:rPr lang="sl-SI" sz="1400" dirty="0" err="1">
                <a:solidFill>
                  <a:schemeClr val="bg2">
                    <a:lumMod val="25000"/>
                  </a:schemeClr>
                </a:solidFill>
                <a:latin typeface="+mj-lt"/>
              </a:rPr>
              <a:t>časovnico</a:t>
            </a:r>
            <a:r>
              <a:rPr lang="sl-SI" sz="1400" dirty="0">
                <a:solidFill>
                  <a:schemeClr val="bg2">
                    <a:lumMod val="25000"/>
                  </a:schemeClr>
                </a:solidFill>
                <a:latin typeface="+mj-lt"/>
              </a:rPr>
              <a:t>, fotografije, vabilo, gradivo, uradni zaznamek, rezultati)</a:t>
            </a:r>
          </a:p>
        </p:txBody>
      </p:sp>
      <p:pic>
        <p:nvPicPr>
          <p:cNvPr id="9" name="Grafika 8" descr="House with solid fill">
            <a:extLst>
              <a:ext uri="{FF2B5EF4-FFF2-40B4-BE49-F238E27FC236}">
                <a16:creationId xmlns:a16="http://schemas.microsoft.com/office/drawing/2014/main" id="{98E7A444-4C08-F4B8-FB7E-32B62CF6328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65728" y="69216"/>
            <a:ext cx="505797" cy="505797"/>
          </a:xfrm>
          <a:prstGeom prst="rect">
            <a:avLst/>
          </a:prstGeom>
        </p:spPr>
      </p:pic>
      <p:sp>
        <p:nvSpPr>
          <p:cNvPr id="4" name="Označba mesta številke diapozitiva 3">
            <a:extLst>
              <a:ext uri="{FF2B5EF4-FFF2-40B4-BE49-F238E27FC236}">
                <a16:creationId xmlns:a16="http://schemas.microsoft.com/office/drawing/2014/main" id="{844C6C35-C607-CACA-309E-27B5D6E994BE}"/>
              </a:ext>
            </a:extLst>
          </p:cNvPr>
          <p:cNvSpPr>
            <a:spLocks noGrp="1"/>
          </p:cNvSpPr>
          <p:nvPr>
            <p:ph type="sldNum" sz="quarter" idx="12"/>
          </p:nvPr>
        </p:nvSpPr>
        <p:spPr/>
        <p:txBody>
          <a:bodyPr/>
          <a:lstStyle/>
          <a:p>
            <a:fld id="{DB0541E2-7EB7-469F-924A-AAEADCA667B4}" type="slidenum">
              <a:rPr lang="sl-SI" smtClean="0"/>
              <a:t>27</a:t>
            </a:fld>
            <a:endParaRPr lang="sl-SI"/>
          </a:p>
        </p:txBody>
      </p:sp>
      <p:cxnSp>
        <p:nvCxnSpPr>
          <p:cNvPr id="6" name="Raven povezovalnik 5">
            <a:extLst>
              <a:ext uri="{FF2B5EF4-FFF2-40B4-BE49-F238E27FC236}">
                <a16:creationId xmlns:a16="http://schemas.microsoft.com/office/drawing/2014/main" id="{54A541FB-D713-2E2C-29B8-8BB81F897292}"/>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91222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14687-312D-C574-218E-9C1B8C9E02F0}"/>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89BA726B-77AF-68A5-4221-5E6FE72DAE8B}"/>
              </a:ext>
            </a:extLst>
          </p:cNvPr>
          <p:cNvSpPr>
            <a:spLocks noGrp="1"/>
          </p:cNvSpPr>
          <p:nvPr>
            <p:ph type="title"/>
          </p:nvPr>
        </p:nvSpPr>
        <p:spPr>
          <a:xfrm>
            <a:off x="838200" y="188151"/>
            <a:ext cx="10515600" cy="888620"/>
          </a:xfrm>
        </p:spPr>
        <p:txBody>
          <a:bodyPr>
            <a:normAutofit/>
          </a:bodyPr>
          <a:lstStyle/>
          <a:p>
            <a:r>
              <a:rPr lang="sl-SI" sz="4000" b="1" dirty="0">
                <a:solidFill>
                  <a:schemeClr val="tx1">
                    <a:lumMod val="65000"/>
                    <a:lumOff val="35000"/>
                  </a:schemeClr>
                </a:solidFill>
              </a:rPr>
              <a:t>NEPOSREDNI STROŠKI OSEBJA</a:t>
            </a:r>
          </a:p>
        </p:txBody>
      </p:sp>
      <p:sp>
        <p:nvSpPr>
          <p:cNvPr id="3" name="Označba mesta vsebine 2">
            <a:extLst>
              <a:ext uri="{FF2B5EF4-FFF2-40B4-BE49-F238E27FC236}">
                <a16:creationId xmlns:a16="http://schemas.microsoft.com/office/drawing/2014/main" id="{7F01CBF2-2FF7-73A4-E045-B54A3521EE25}"/>
              </a:ext>
            </a:extLst>
          </p:cNvPr>
          <p:cNvSpPr>
            <a:spLocks noGrp="1"/>
          </p:cNvSpPr>
          <p:nvPr>
            <p:ph idx="1"/>
          </p:nvPr>
        </p:nvSpPr>
        <p:spPr>
          <a:xfrm>
            <a:off x="838200" y="1374293"/>
            <a:ext cx="9517453" cy="4351338"/>
          </a:xfrm>
        </p:spPr>
        <p:txBody>
          <a:bodyPr numCol="1">
            <a:normAutofit/>
          </a:bodyPr>
          <a:lstStyle/>
          <a:p>
            <a:pPr marL="0" indent="0" algn="just">
              <a:lnSpc>
                <a:spcPct val="100000"/>
              </a:lnSpc>
              <a:buNone/>
            </a:pPr>
            <a:r>
              <a:rPr lang="sl-SI" sz="1800" b="1" dirty="0">
                <a:solidFill>
                  <a:schemeClr val="accent2"/>
                </a:solidFill>
                <a:latin typeface="+mj-lt"/>
              </a:rPr>
              <a:t>20 % pavšalna stopnja za neposredne stroške osebja je neposredno povezana z dejansko nastalimi upravičenimi stroški posameznega partnerja projekta</a:t>
            </a:r>
            <a:r>
              <a:rPr lang="sl-SI" sz="1800" b="1" dirty="0">
                <a:latin typeface="+mj-lt"/>
              </a:rPr>
              <a:t>.</a:t>
            </a:r>
          </a:p>
          <a:p>
            <a:pPr marL="0" indent="0" algn="just">
              <a:lnSpc>
                <a:spcPct val="100000"/>
              </a:lnSpc>
              <a:buNone/>
            </a:pPr>
            <a:r>
              <a:rPr lang="sl-SI" sz="1800" b="1" dirty="0">
                <a:solidFill>
                  <a:schemeClr val="bg2">
                    <a:lumMod val="25000"/>
                  </a:schemeClr>
                </a:solidFill>
                <a:latin typeface="+mj-lt"/>
              </a:rPr>
              <a:t>Stopnja javne podpore </a:t>
            </a:r>
            <a:r>
              <a:rPr lang="sl-SI" sz="1800" dirty="0">
                <a:solidFill>
                  <a:schemeClr val="bg2">
                    <a:lumMod val="25000"/>
                  </a:schemeClr>
                </a:solidFill>
                <a:latin typeface="+mj-lt"/>
              </a:rPr>
              <a:t>znaša toliko kot znaša stopnja podpore za posamezno vrsto upravičenih stroškov projekta, na podlagi katere se pavšal obračuna.</a:t>
            </a:r>
          </a:p>
          <a:p>
            <a:pPr marL="0" indent="0" algn="just">
              <a:lnSpc>
                <a:spcPct val="100000"/>
              </a:lnSpc>
              <a:buNone/>
            </a:pPr>
            <a:r>
              <a:rPr lang="sl-SI" sz="1800" b="1" i="0" u="sng" strike="noStrike" baseline="0" dirty="0">
                <a:solidFill>
                  <a:schemeClr val="bg2">
                    <a:lumMod val="25000"/>
                  </a:schemeClr>
                </a:solidFill>
                <a:latin typeface="+mj-lt"/>
              </a:rPr>
              <a:t>Če ARSKTRP zmanjša stroške, se tudi znesek pavšala sorazmerno zmanjša</a:t>
            </a:r>
            <a:r>
              <a:rPr lang="sl-SI" sz="1800" b="0" i="0" u="none" strike="noStrike" baseline="0" dirty="0">
                <a:solidFill>
                  <a:schemeClr val="bg2">
                    <a:lumMod val="25000"/>
                  </a:schemeClr>
                </a:solidFill>
                <a:latin typeface="+mj-lt"/>
              </a:rPr>
              <a:t>.</a:t>
            </a:r>
          </a:p>
          <a:p>
            <a:pPr marL="0" indent="0" algn="just">
              <a:lnSpc>
                <a:spcPct val="100000"/>
              </a:lnSpc>
              <a:buNone/>
            </a:pPr>
            <a:endParaRPr lang="sl-SI" sz="1800" b="0" i="0" u="none" strike="noStrike" baseline="0" dirty="0">
              <a:solidFill>
                <a:schemeClr val="bg2">
                  <a:lumMod val="25000"/>
                </a:schemeClr>
              </a:solidFill>
              <a:latin typeface="+mj-lt"/>
            </a:endParaRPr>
          </a:p>
          <a:p>
            <a:pPr marL="0" indent="0" algn="just">
              <a:lnSpc>
                <a:spcPct val="100000"/>
              </a:lnSpc>
              <a:buNone/>
            </a:pPr>
            <a:r>
              <a:rPr lang="sl-SI" sz="1800" b="0" i="0" u="none" strike="noStrike" baseline="0" dirty="0">
                <a:solidFill>
                  <a:schemeClr val="bg2">
                    <a:lumMod val="25000"/>
                  </a:schemeClr>
                </a:solidFill>
                <a:latin typeface="+mj-lt"/>
              </a:rPr>
              <a:t>V okviru investicijskih projektov za neposredne stroške oseba </a:t>
            </a:r>
            <a:r>
              <a:rPr lang="sl-SI" sz="1800" b="0" i="0" u="sng" strike="noStrike" baseline="0" dirty="0">
                <a:solidFill>
                  <a:schemeClr val="bg2">
                    <a:lumMod val="25000"/>
                  </a:schemeClr>
                </a:solidFill>
                <a:latin typeface="+mj-lt"/>
              </a:rPr>
              <a:t>ni potrebno </a:t>
            </a:r>
            <a:r>
              <a:rPr lang="sl-SI" sz="1800" u="sng" dirty="0">
                <a:solidFill>
                  <a:schemeClr val="bg2">
                    <a:lumMod val="25000"/>
                  </a:schemeClr>
                </a:solidFill>
                <a:latin typeface="+mj-lt"/>
              </a:rPr>
              <a:t>pr</a:t>
            </a:r>
            <a:r>
              <a:rPr lang="sl-SI" sz="1800" b="0" i="0" u="sng" strike="noStrike" baseline="0" dirty="0">
                <a:solidFill>
                  <a:schemeClr val="bg2">
                    <a:lumMod val="25000"/>
                  </a:schemeClr>
                </a:solidFill>
                <a:latin typeface="+mj-lt"/>
              </a:rPr>
              <a:t>edložiti nobene dokumentacije o dejansko nastalih stroških </a:t>
            </a:r>
            <a:r>
              <a:rPr lang="sl-SI" sz="1800" b="0" i="0" u="none" strike="noStrike" baseline="0" dirty="0">
                <a:solidFill>
                  <a:schemeClr val="bg2">
                    <a:lumMod val="25000"/>
                  </a:schemeClr>
                </a:solidFill>
                <a:latin typeface="+mj-lt"/>
              </a:rPr>
              <a:t>po pavšalni stopnji (</a:t>
            </a:r>
            <a:r>
              <a:rPr lang="sl-SI" sz="1800" b="0" i="0" u="none" strike="noStrike" baseline="0" dirty="0" err="1">
                <a:solidFill>
                  <a:schemeClr val="bg2">
                    <a:lumMod val="25000"/>
                  </a:schemeClr>
                </a:solidFill>
                <a:latin typeface="+mj-lt"/>
              </a:rPr>
              <a:t>časovnice</a:t>
            </a:r>
            <a:r>
              <a:rPr lang="sl-SI" sz="1800" b="0" i="0" u="none" strike="noStrike" baseline="0" dirty="0">
                <a:solidFill>
                  <a:schemeClr val="bg2">
                    <a:lumMod val="25000"/>
                  </a:schemeClr>
                </a:solidFill>
                <a:latin typeface="+mj-lt"/>
              </a:rPr>
              <a:t>, dokazila o plačilih ipd.) ali jo hraniti za naknadne kontrole. </a:t>
            </a:r>
          </a:p>
          <a:p>
            <a:pPr marL="0" indent="0" algn="just">
              <a:lnSpc>
                <a:spcPct val="100000"/>
              </a:lnSpc>
              <a:buNone/>
            </a:pPr>
            <a:endParaRPr lang="sl-SI" sz="1800" b="0" i="0" u="none" strike="noStrike" baseline="0" dirty="0">
              <a:solidFill>
                <a:schemeClr val="bg2">
                  <a:lumMod val="25000"/>
                </a:schemeClr>
              </a:solidFill>
              <a:latin typeface="+mj-lt"/>
            </a:endParaRPr>
          </a:p>
          <a:p>
            <a:pPr marL="0" indent="0" algn="just">
              <a:lnSpc>
                <a:spcPct val="100000"/>
              </a:lnSpc>
              <a:spcBef>
                <a:spcPts val="0"/>
              </a:spcBef>
              <a:buNone/>
            </a:pPr>
            <a:r>
              <a:rPr lang="sl-SI" sz="1800" b="1" i="0" u="none" strike="noStrike" baseline="0" dirty="0">
                <a:solidFill>
                  <a:schemeClr val="bg2">
                    <a:lumMod val="25000"/>
                  </a:schemeClr>
                </a:solidFill>
                <a:latin typeface="+mj-lt"/>
              </a:rPr>
              <a:t>Potrebno pa je dokazati izvedene aktivnosti s podpornimi dokazili </a:t>
            </a:r>
          </a:p>
          <a:p>
            <a:pPr marL="0" indent="0" algn="just">
              <a:lnSpc>
                <a:spcPct val="100000"/>
              </a:lnSpc>
              <a:spcBef>
                <a:spcPts val="0"/>
              </a:spcBef>
              <a:buNone/>
            </a:pPr>
            <a:r>
              <a:rPr lang="sl-SI" sz="1800" b="0" i="0" u="none" strike="noStrike" baseline="0" dirty="0">
                <a:solidFill>
                  <a:schemeClr val="bg2">
                    <a:lumMod val="25000"/>
                  </a:schemeClr>
                </a:solidFill>
                <a:latin typeface="+mj-lt"/>
              </a:rPr>
              <a:t>(npr. poročilo, zapisniki o sestankih, liste prisotnosti, zloženka, fotografije,...). </a:t>
            </a:r>
            <a:endParaRPr lang="sl-SI" sz="1800" dirty="0">
              <a:solidFill>
                <a:schemeClr val="bg2">
                  <a:lumMod val="25000"/>
                </a:schemeClr>
              </a:solidFill>
              <a:latin typeface="+mj-lt"/>
            </a:endParaRPr>
          </a:p>
          <a:p>
            <a:pPr marL="0" indent="0">
              <a:lnSpc>
                <a:spcPct val="100000"/>
              </a:lnSpc>
              <a:buNone/>
            </a:pPr>
            <a:endParaRPr lang="sl-SI" sz="1800" dirty="0">
              <a:solidFill>
                <a:srgbClr val="000000"/>
              </a:solidFill>
              <a:latin typeface="+mj-lt"/>
            </a:endParaRPr>
          </a:p>
          <a:p>
            <a:pPr marL="0" indent="0">
              <a:buNone/>
            </a:pPr>
            <a:endParaRPr lang="sl-SI" sz="1800" dirty="0">
              <a:solidFill>
                <a:srgbClr val="000000"/>
              </a:solidFill>
              <a:latin typeface="+mj-lt"/>
            </a:endParaRPr>
          </a:p>
          <a:p>
            <a:pPr marL="0" indent="0">
              <a:buNone/>
            </a:pPr>
            <a:endParaRPr lang="sl-SI" sz="1800" dirty="0">
              <a:solidFill>
                <a:srgbClr val="000000"/>
              </a:solidFill>
              <a:latin typeface="+mj-lt"/>
            </a:endParaRPr>
          </a:p>
        </p:txBody>
      </p:sp>
      <p:pic>
        <p:nvPicPr>
          <p:cNvPr id="7" name="Grafika 6" descr="House with solid fill">
            <a:extLst>
              <a:ext uri="{FF2B5EF4-FFF2-40B4-BE49-F238E27FC236}">
                <a16:creationId xmlns:a16="http://schemas.microsoft.com/office/drawing/2014/main" id="{8B9A43E8-0CB0-44CA-691A-5D6EE762B88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65728" y="69216"/>
            <a:ext cx="505797" cy="505797"/>
          </a:xfrm>
          <a:prstGeom prst="rect">
            <a:avLst/>
          </a:prstGeom>
        </p:spPr>
      </p:pic>
      <p:pic>
        <p:nvPicPr>
          <p:cNvPr id="6" name="Grafika 5" descr="Group of women with solid fill">
            <a:extLst>
              <a:ext uri="{FF2B5EF4-FFF2-40B4-BE49-F238E27FC236}">
                <a16:creationId xmlns:a16="http://schemas.microsoft.com/office/drawing/2014/main" id="{267FA0D6-1D94-54C9-0E85-B3EE52703B9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084365" y="4526237"/>
            <a:ext cx="2017644" cy="2017644"/>
          </a:xfrm>
          <a:prstGeom prst="rect">
            <a:avLst/>
          </a:prstGeom>
        </p:spPr>
      </p:pic>
      <p:sp>
        <p:nvSpPr>
          <p:cNvPr id="4" name="Pravokotnik 3">
            <a:extLst>
              <a:ext uri="{FF2B5EF4-FFF2-40B4-BE49-F238E27FC236}">
                <a16:creationId xmlns:a16="http://schemas.microsoft.com/office/drawing/2014/main" id="{94758D22-5085-00EE-C473-E4AA527EC496}"/>
              </a:ext>
            </a:extLst>
          </p:cNvPr>
          <p:cNvSpPr/>
          <p:nvPr/>
        </p:nvSpPr>
        <p:spPr>
          <a:xfrm>
            <a:off x="10491840" y="1984993"/>
            <a:ext cx="1366177" cy="693539"/>
          </a:xfrm>
          <a:prstGeom prst="rect">
            <a:avLst/>
          </a:prstGeom>
          <a:ln>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dirty="0"/>
              <a:t>80% ali 65 %</a:t>
            </a:r>
          </a:p>
        </p:txBody>
      </p:sp>
      <p:sp>
        <p:nvSpPr>
          <p:cNvPr id="8" name="Označba mesta številke diapozitiva 7">
            <a:extLst>
              <a:ext uri="{FF2B5EF4-FFF2-40B4-BE49-F238E27FC236}">
                <a16:creationId xmlns:a16="http://schemas.microsoft.com/office/drawing/2014/main" id="{3239DB6B-4E85-212C-A3A3-FB1230D1195B}"/>
              </a:ext>
            </a:extLst>
          </p:cNvPr>
          <p:cNvSpPr>
            <a:spLocks noGrp="1"/>
          </p:cNvSpPr>
          <p:nvPr>
            <p:ph type="sldNum" sz="quarter" idx="12"/>
          </p:nvPr>
        </p:nvSpPr>
        <p:spPr/>
        <p:txBody>
          <a:bodyPr/>
          <a:lstStyle/>
          <a:p>
            <a:fld id="{DB0541E2-7EB7-469F-924A-AAEADCA667B4}" type="slidenum">
              <a:rPr lang="sl-SI" smtClean="0"/>
              <a:t>28</a:t>
            </a:fld>
            <a:endParaRPr lang="sl-SI"/>
          </a:p>
        </p:txBody>
      </p:sp>
      <p:cxnSp>
        <p:nvCxnSpPr>
          <p:cNvPr id="9" name="Raven povezovalnik 8">
            <a:extLst>
              <a:ext uri="{FF2B5EF4-FFF2-40B4-BE49-F238E27FC236}">
                <a16:creationId xmlns:a16="http://schemas.microsoft.com/office/drawing/2014/main" id="{71F77371-C2A7-6218-6830-9CB774409AF8}"/>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99179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4F740-1329-FDA2-99BC-F50F01725CC1}"/>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F6CD8CD4-D351-9A69-E6D7-F337C3ADDE9F}"/>
              </a:ext>
            </a:extLst>
          </p:cNvPr>
          <p:cNvSpPr>
            <a:spLocks noGrp="1"/>
          </p:cNvSpPr>
          <p:nvPr>
            <p:ph type="title"/>
          </p:nvPr>
        </p:nvSpPr>
        <p:spPr>
          <a:xfrm>
            <a:off x="838200" y="188151"/>
            <a:ext cx="10515600" cy="888620"/>
          </a:xfrm>
        </p:spPr>
        <p:txBody>
          <a:bodyPr>
            <a:normAutofit/>
          </a:bodyPr>
          <a:lstStyle/>
          <a:p>
            <a:r>
              <a:rPr lang="sl-SI" sz="4000" b="1" dirty="0">
                <a:solidFill>
                  <a:schemeClr val="tx1">
                    <a:lumMod val="65000"/>
                    <a:lumOff val="35000"/>
                  </a:schemeClr>
                </a:solidFill>
              </a:rPr>
              <a:t>NEUPRAVIČENI STROŠKI</a:t>
            </a:r>
          </a:p>
        </p:txBody>
      </p:sp>
      <p:sp>
        <p:nvSpPr>
          <p:cNvPr id="3" name="Označba mesta vsebine 2">
            <a:extLst>
              <a:ext uri="{FF2B5EF4-FFF2-40B4-BE49-F238E27FC236}">
                <a16:creationId xmlns:a16="http://schemas.microsoft.com/office/drawing/2014/main" id="{C8A58F0B-5BEB-652D-1F26-7805C5A8D3EE}"/>
              </a:ext>
            </a:extLst>
          </p:cNvPr>
          <p:cNvSpPr>
            <a:spLocks noGrp="1"/>
          </p:cNvSpPr>
          <p:nvPr>
            <p:ph idx="1"/>
          </p:nvPr>
        </p:nvSpPr>
        <p:spPr>
          <a:xfrm>
            <a:off x="771525" y="1444625"/>
            <a:ext cx="9517453" cy="5413375"/>
          </a:xfrm>
        </p:spPr>
        <p:txBody>
          <a:bodyPr numCol="1">
            <a:noAutofit/>
          </a:bodyPr>
          <a:lstStyle/>
          <a:p>
            <a:pPr algn="just"/>
            <a:r>
              <a:rPr lang="sl-SI" sz="1400" b="1" dirty="0">
                <a:solidFill>
                  <a:schemeClr val="accent2"/>
                </a:solidFill>
                <a:latin typeface="+mj-lt"/>
              </a:rPr>
              <a:t>stroški priprave vlog in zahtevkov </a:t>
            </a:r>
            <a:r>
              <a:rPr lang="sl-SI" sz="1400" dirty="0">
                <a:solidFill>
                  <a:schemeClr val="bg2">
                    <a:lumMod val="25000"/>
                  </a:schemeClr>
                </a:solidFill>
                <a:latin typeface="+mj-lt"/>
              </a:rPr>
              <a:t>za izplačilo</a:t>
            </a:r>
            <a:r>
              <a:rPr lang="sl-SI" sz="1400" dirty="0">
                <a:latin typeface="+mj-lt"/>
              </a:rPr>
              <a:t>;</a:t>
            </a:r>
          </a:p>
          <a:p>
            <a:pPr algn="just"/>
            <a:r>
              <a:rPr lang="sl-SI" sz="1400" b="1" dirty="0">
                <a:solidFill>
                  <a:schemeClr val="accent2"/>
                </a:solidFill>
                <a:latin typeface="+mj-lt"/>
              </a:rPr>
              <a:t>nakup rabljene opreme in mehanizacije </a:t>
            </a:r>
            <a:r>
              <a:rPr lang="sl-SI" sz="1400" dirty="0">
                <a:solidFill>
                  <a:schemeClr val="bg2">
                    <a:lumMod val="25000"/>
                  </a:schemeClr>
                </a:solidFill>
                <a:latin typeface="+mj-lt"/>
              </a:rPr>
              <a:t>(razen zbirk in starin) </a:t>
            </a:r>
          </a:p>
          <a:p>
            <a:pPr algn="just"/>
            <a:r>
              <a:rPr lang="sl-SI" sz="1400" dirty="0">
                <a:solidFill>
                  <a:schemeClr val="bg2">
                    <a:lumMod val="25000"/>
                  </a:schemeClr>
                </a:solidFill>
                <a:latin typeface="+mj-lt"/>
              </a:rPr>
              <a:t>investicije in nakup opreme, mehanizacije in storitev, namenjenih </a:t>
            </a:r>
            <a:r>
              <a:rPr lang="sl-SI" sz="1400" b="1" dirty="0">
                <a:solidFill>
                  <a:schemeClr val="accent2"/>
                </a:solidFill>
                <a:latin typeface="+mj-lt"/>
              </a:rPr>
              <a:t>za zasebno rabo</a:t>
            </a:r>
            <a:r>
              <a:rPr lang="sl-SI" sz="1400" dirty="0">
                <a:latin typeface="+mj-lt"/>
              </a:rPr>
              <a:t>;</a:t>
            </a:r>
          </a:p>
          <a:p>
            <a:pPr algn="just"/>
            <a:r>
              <a:rPr lang="sl-SI" sz="1400" b="1" dirty="0">
                <a:solidFill>
                  <a:schemeClr val="bg2">
                    <a:lumMod val="25000"/>
                  </a:schemeClr>
                </a:solidFill>
                <a:latin typeface="+mj-lt"/>
              </a:rPr>
              <a:t>plačilo davkov, carin in dajatev pri uvozu, obresti na dolgove</a:t>
            </a:r>
            <a:r>
              <a:rPr lang="sl-SI" sz="1400" dirty="0">
                <a:solidFill>
                  <a:schemeClr val="bg2">
                    <a:lumMod val="25000"/>
                  </a:schemeClr>
                </a:solidFill>
                <a:latin typeface="+mj-lt"/>
              </a:rPr>
              <a:t>, bančne garancije in stroški garancij, upravne takse.</a:t>
            </a:r>
          </a:p>
          <a:p>
            <a:pPr algn="just"/>
            <a:r>
              <a:rPr lang="sl-SI" sz="1400" b="1" dirty="0">
                <a:solidFill>
                  <a:schemeClr val="bg2">
                    <a:lumMod val="25000"/>
                  </a:schemeClr>
                </a:solidFill>
                <a:latin typeface="+mj-lt"/>
              </a:rPr>
              <a:t>nakup zemljišča v vrednosti, ki presega 10 % skupnih upravičenih stroškov</a:t>
            </a:r>
          </a:p>
          <a:p>
            <a:pPr algn="just"/>
            <a:r>
              <a:rPr lang="sl-SI" sz="1400" b="1" dirty="0">
                <a:solidFill>
                  <a:schemeClr val="bg2">
                    <a:lumMod val="25000"/>
                  </a:schemeClr>
                </a:solidFill>
                <a:latin typeface="+mj-lt"/>
              </a:rPr>
              <a:t>nakup pravic kmetijske proizvodnje</a:t>
            </a:r>
            <a:r>
              <a:rPr lang="sl-SI" sz="1400" dirty="0">
                <a:solidFill>
                  <a:schemeClr val="bg2">
                    <a:lumMod val="25000"/>
                  </a:schemeClr>
                </a:solidFill>
                <a:latin typeface="+mj-lt"/>
              </a:rPr>
              <a:t>; nakup plačilnih pravic</a:t>
            </a:r>
          </a:p>
          <a:p>
            <a:pPr algn="just"/>
            <a:r>
              <a:rPr lang="sl-SI" sz="1400" b="1" dirty="0">
                <a:solidFill>
                  <a:schemeClr val="accent2"/>
                </a:solidFill>
                <a:latin typeface="+mj-lt"/>
              </a:rPr>
              <a:t>nakup živali, nakup enoletnih rastlin in njihovo sajenje </a:t>
            </a:r>
            <a:r>
              <a:rPr lang="sl-SI" sz="1400" dirty="0">
                <a:solidFill>
                  <a:schemeClr val="bg2">
                    <a:lumMod val="25000"/>
                  </a:schemeClr>
                </a:solidFill>
                <a:latin typeface="+mj-lt"/>
              </a:rPr>
              <a:t>(izjeme razvidne iz navodil)</a:t>
            </a:r>
          </a:p>
          <a:p>
            <a:pPr algn="just"/>
            <a:r>
              <a:rPr lang="sl-SI" sz="1400" dirty="0">
                <a:solidFill>
                  <a:schemeClr val="bg2">
                    <a:lumMod val="25000"/>
                  </a:schemeClr>
                </a:solidFill>
                <a:latin typeface="+mj-lt"/>
              </a:rPr>
              <a:t>obrestne mere na dolgove</a:t>
            </a:r>
          </a:p>
          <a:p>
            <a:pPr algn="just"/>
            <a:r>
              <a:rPr lang="sl-SI" sz="1400" dirty="0">
                <a:solidFill>
                  <a:schemeClr val="bg2">
                    <a:lumMod val="25000"/>
                  </a:schemeClr>
                </a:solidFill>
                <a:latin typeface="+mj-lt"/>
              </a:rPr>
              <a:t>naložbe v obsežno infrastrukturo, kot jo določijo države članice v svojih strateških načrtih SKP, pri čemer ta infrastruktura ni del strategij lokalnega razvoja, ki ga vodi skupnost, iz člena 32 Uredbe (EU) 2021/1060, razen za širokopasovno infrastrukturo ter zaščito pred poplavami in varovanje obalnega pasu, cilj takih naložb pa je zmanjšanje posledic verjetnih naravnih nesreč, slabih vremenskih razmer ali katastrof; </a:t>
            </a:r>
          </a:p>
          <a:p>
            <a:pPr algn="just"/>
            <a:r>
              <a:rPr lang="sl-SI" sz="1400" dirty="0">
                <a:solidFill>
                  <a:schemeClr val="bg2">
                    <a:lumMod val="25000"/>
                  </a:schemeClr>
                </a:solidFill>
                <a:latin typeface="+mj-lt"/>
              </a:rPr>
              <a:t>naložbe v pogozdovanje, ki niso skladne z okoljskimi in podnebnimi cilji v skladu z načeli trajnostnega gospodarjenja z gozdovi, kot so bila razvita v vseevropskih smernicah za pogozdovanje in ponovno pogozdovanje. </a:t>
            </a:r>
          </a:p>
          <a:p>
            <a:pPr algn="just"/>
            <a:r>
              <a:rPr lang="sl-SI" sz="1400" b="1" dirty="0">
                <a:solidFill>
                  <a:schemeClr val="accent2"/>
                </a:solidFill>
                <a:latin typeface="+mj-lt"/>
              </a:rPr>
              <a:t>davek na dodano vrednost (DDV), razen možnosti, ki izhajajo iz 9. člena Uredbe LEADER/CLLD</a:t>
            </a:r>
            <a:r>
              <a:rPr lang="sl-SI" sz="1400" dirty="0">
                <a:latin typeface="+mj-lt"/>
              </a:rPr>
              <a:t>. </a:t>
            </a:r>
          </a:p>
          <a:p>
            <a:pPr marL="0" indent="0" algn="just">
              <a:buNone/>
            </a:pPr>
            <a:endParaRPr lang="sl-SI" sz="600" dirty="0">
              <a:latin typeface="+mj-lt"/>
            </a:endParaRPr>
          </a:p>
        </p:txBody>
      </p:sp>
      <p:pic>
        <p:nvPicPr>
          <p:cNvPr id="7" name="Grafika 6" descr="House with solid fill">
            <a:extLst>
              <a:ext uri="{FF2B5EF4-FFF2-40B4-BE49-F238E27FC236}">
                <a16:creationId xmlns:a16="http://schemas.microsoft.com/office/drawing/2014/main" id="{7E27BDDE-55C3-A01F-352F-402888F3B50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65728" y="69216"/>
            <a:ext cx="505797" cy="505797"/>
          </a:xfrm>
          <a:prstGeom prst="rect">
            <a:avLst/>
          </a:prstGeom>
        </p:spPr>
      </p:pic>
      <p:pic>
        <p:nvPicPr>
          <p:cNvPr id="9" name="Grafika 8" descr="Warning with solid fill">
            <a:extLst>
              <a:ext uri="{FF2B5EF4-FFF2-40B4-BE49-F238E27FC236}">
                <a16:creationId xmlns:a16="http://schemas.microsoft.com/office/drawing/2014/main" id="{3E63710D-3AA8-D8E6-5528-24155FDF7CC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288978" y="1549781"/>
            <a:ext cx="1543879" cy="1543879"/>
          </a:xfrm>
          <a:prstGeom prst="rect">
            <a:avLst/>
          </a:prstGeom>
        </p:spPr>
      </p:pic>
      <p:sp>
        <p:nvSpPr>
          <p:cNvPr id="4" name="Pravokotnik 3">
            <a:extLst>
              <a:ext uri="{FF2B5EF4-FFF2-40B4-BE49-F238E27FC236}">
                <a16:creationId xmlns:a16="http://schemas.microsoft.com/office/drawing/2014/main" id="{BDBC1B51-CC04-E888-D314-6A0207B68E4C}"/>
              </a:ext>
            </a:extLst>
          </p:cNvPr>
          <p:cNvSpPr/>
          <p:nvPr/>
        </p:nvSpPr>
        <p:spPr>
          <a:xfrm>
            <a:off x="771525" y="5810250"/>
            <a:ext cx="11061332" cy="84054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sl-SI" sz="1600" b="1" dirty="0">
                <a:latin typeface="+mj-lt"/>
              </a:rPr>
              <a:t>Neupravičeni stroški </a:t>
            </a:r>
            <a:r>
              <a:rPr lang="sl-SI" sz="1600" dirty="0">
                <a:latin typeface="+mj-lt"/>
              </a:rPr>
              <a:t>so poleg tistih, opredeljenih v Uredbi LEADER/CLLD, vsi tisti, za katere kljub pozivanju stranke </a:t>
            </a:r>
            <a:r>
              <a:rPr lang="sl-SI" sz="1600" b="1" dirty="0">
                <a:latin typeface="+mj-lt"/>
              </a:rPr>
              <a:t>niso predložena zahtevana dokazila oz. ta nimajo vseh predpisanih elementov ali pa niso razumljiva</a:t>
            </a:r>
            <a:r>
              <a:rPr lang="sl-SI" sz="1600" dirty="0">
                <a:latin typeface="+mj-lt"/>
              </a:rPr>
              <a:t>, ter tisti, ki </a:t>
            </a:r>
            <a:r>
              <a:rPr lang="sl-SI" sz="1600" b="1" dirty="0">
                <a:latin typeface="+mj-lt"/>
              </a:rPr>
              <a:t>niso nastali pri izvajanju posamezne aktivnosti.</a:t>
            </a:r>
          </a:p>
        </p:txBody>
      </p:sp>
      <p:sp>
        <p:nvSpPr>
          <p:cNvPr id="6" name="Označba mesta številke diapozitiva 5">
            <a:extLst>
              <a:ext uri="{FF2B5EF4-FFF2-40B4-BE49-F238E27FC236}">
                <a16:creationId xmlns:a16="http://schemas.microsoft.com/office/drawing/2014/main" id="{B12BE47B-BCCA-DAAF-94FD-D7032DDFF1A0}"/>
              </a:ext>
            </a:extLst>
          </p:cNvPr>
          <p:cNvSpPr>
            <a:spLocks noGrp="1"/>
          </p:cNvSpPr>
          <p:nvPr>
            <p:ph type="sldNum" sz="quarter" idx="12"/>
          </p:nvPr>
        </p:nvSpPr>
        <p:spPr/>
        <p:txBody>
          <a:bodyPr/>
          <a:lstStyle/>
          <a:p>
            <a:fld id="{DB0541E2-7EB7-469F-924A-AAEADCA667B4}" type="slidenum">
              <a:rPr lang="sl-SI" smtClean="0"/>
              <a:t>29</a:t>
            </a:fld>
            <a:endParaRPr lang="sl-SI"/>
          </a:p>
        </p:txBody>
      </p:sp>
      <p:cxnSp>
        <p:nvCxnSpPr>
          <p:cNvPr id="8" name="Raven povezovalnik 7">
            <a:extLst>
              <a:ext uri="{FF2B5EF4-FFF2-40B4-BE49-F238E27FC236}">
                <a16:creationId xmlns:a16="http://schemas.microsoft.com/office/drawing/2014/main" id="{99A9A9AF-9752-C6A9-CE86-47B060BE7057}"/>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7920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DF046-9CFF-9A3C-596D-46BEB33BDA90}"/>
            </a:ext>
          </a:extLst>
        </p:cNvPr>
        <p:cNvGrpSpPr/>
        <p:nvPr/>
      </p:nvGrpSpPr>
      <p:grpSpPr>
        <a:xfrm>
          <a:off x="0" y="0"/>
          <a:ext cx="0" cy="0"/>
          <a:chOff x="0" y="0"/>
          <a:chExt cx="0" cy="0"/>
        </a:xfrm>
      </p:grpSpPr>
      <p:sp>
        <p:nvSpPr>
          <p:cNvPr id="7" name="Naslov 1">
            <a:extLst>
              <a:ext uri="{FF2B5EF4-FFF2-40B4-BE49-F238E27FC236}">
                <a16:creationId xmlns:a16="http://schemas.microsoft.com/office/drawing/2014/main" id="{F2E82B9B-178D-6752-A7CA-A61D2B3F2BB3}"/>
              </a:ext>
            </a:extLst>
          </p:cNvPr>
          <p:cNvSpPr txBox="1">
            <a:spLocks/>
          </p:cNvSpPr>
          <p:nvPr/>
        </p:nvSpPr>
        <p:spPr>
          <a:xfrm>
            <a:off x="2878738" y="5609729"/>
            <a:ext cx="5732710" cy="1325563"/>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l-SI" sz="3600" dirty="0">
              <a:solidFill>
                <a:schemeClr val="tx1">
                  <a:lumMod val="50000"/>
                  <a:lumOff val="50000"/>
                </a:schemeClr>
              </a:solidFill>
            </a:endParaRPr>
          </a:p>
        </p:txBody>
      </p:sp>
      <p:sp>
        <p:nvSpPr>
          <p:cNvPr id="4" name="Naslov 1">
            <a:extLst>
              <a:ext uri="{FF2B5EF4-FFF2-40B4-BE49-F238E27FC236}">
                <a16:creationId xmlns:a16="http://schemas.microsoft.com/office/drawing/2014/main" id="{9E4045F6-8208-0ED5-D51C-12625072A47D}"/>
              </a:ext>
            </a:extLst>
          </p:cNvPr>
          <p:cNvSpPr txBox="1">
            <a:spLocks/>
          </p:cNvSpPr>
          <p:nvPr/>
        </p:nvSpPr>
        <p:spPr>
          <a:xfrm>
            <a:off x="487293" y="121458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b="1" dirty="0">
              <a:solidFill>
                <a:schemeClr val="tx1">
                  <a:lumMod val="65000"/>
                  <a:lumOff val="35000"/>
                </a:schemeClr>
              </a:solidFill>
            </a:endParaRPr>
          </a:p>
          <a:p>
            <a:r>
              <a:rPr lang="sl-SI" b="1" dirty="0">
                <a:solidFill>
                  <a:schemeClr val="tx1">
                    <a:lumMod val="65000"/>
                    <a:lumOff val="35000"/>
                  </a:schemeClr>
                </a:solidFill>
              </a:rPr>
              <a:t>OSNOVNA DOLOČILA</a:t>
            </a:r>
            <a:endParaRPr lang="sl-SI" sz="4400" b="1" dirty="0">
              <a:solidFill>
                <a:schemeClr val="tx1">
                  <a:lumMod val="65000"/>
                  <a:lumOff val="35000"/>
                </a:schemeClr>
              </a:solidFill>
              <a:latin typeface="+mj-lt"/>
            </a:endParaRPr>
          </a:p>
          <a:p>
            <a:r>
              <a:rPr lang="sl-SI" b="1" dirty="0">
                <a:solidFill>
                  <a:schemeClr val="tx1">
                    <a:lumMod val="65000"/>
                    <a:lumOff val="35000"/>
                  </a:schemeClr>
                </a:solidFill>
              </a:rPr>
              <a:t> </a:t>
            </a:r>
          </a:p>
        </p:txBody>
      </p:sp>
      <p:sp>
        <p:nvSpPr>
          <p:cNvPr id="3" name="Označba mesta številke diapozitiva 2">
            <a:extLst>
              <a:ext uri="{FF2B5EF4-FFF2-40B4-BE49-F238E27FC236}">
                <a16:creationId xmlns:a16="http://schemas.microsoft.com/office/drawing/2014/main" id="{73BFB2DF-DE8A-2827-F897-195F1F789EC4}"/>
              </a:ext>
            </a:extLst>
          </p:cNvPr>
          <p:cNvSpPr>
            <a:spLocks noGrp="1"/>
          </p:cNvSpPr>
          <p:nvPr>
            <p:ph type="sldNum" sz="quarter" idx="12"/>
          </p:nvPr>
        </p:nvSpPr>
        <p:spPr/>
        <p:txBody>
          <a:bodyPr/>
          <a:lstStyle/>
          <a:p>
            <a:fld id="{DB0541E2-7EB7-469F-924A-AAEADCA667B4}" type="slidenum">
              <a:rPr lang="sl-SI" smtClean="0"/>
              <a:t>3</a:t>
            </a:fld>
            <a:endParaRPr lang="sl-SI"/>
          </a:p>
        </p:txBody>
      </p:sp>
      <p:sp>
        <p:nvSpPr>
          <p:cNvPr id="6" name="PoljeZBesedilom 5">
            <a:extLst>
              <a:ext uri="{FF2B5EF4-FFF2-40B4-BE49-F238E27FC236}">
                <a16:creationId xmlns:a16="http://schemas.microsoft.com/office/drawing/2014/main" id="{3A3EA3FA-7B0C-3775-0C34-B2C35219F01F}"/>
              </a:ext>
            </a:extLst>
          </p:cNvPr>
          <p:cNvSpPr txBox="1"/>
          <p:nvPr/>
        </p:nvSpPr>
        <p:spPr>
          <a:xfrm>
            <a:off x="487293" y="3513250"/>
            <a:ext cx="9097094" cy="369332"/>
          </a:xfrm>
          <a:prstGeom prst="rect">
            <a:avLst/>
          </a:prstGeom>
          <a:noFill/>
        </p:spPr>
        <p:txBody>
          <a:bodyPr wrap="square" rtlCol="0">
            <a:spAutoFit/>
          </a:bodyPr>
          <a:lstStyle/>
          <a:p>
            <a:r>
              <a:rPr lang="sl-SI" dirty="0">
                <a:solidFill>
                  <a:schemeClr val="tx1">
                    <a:lumMod val="65000"/>
                    <a:lumOff val="35000"/>
                  </a:schemeClr>
                </a:solidFill>
                <a:hlinkClick r:id="rId2">
                  <a:extLst>
                    <a:ext uri="{A12FA001-AC4F-418D-AE19-62706E023703}">
                      <ahyp:hlinkClr xmlns:ahyp="http://schemas.microsoft.com/office/drawing/2018/hyperlinkcolor" val="tx"/>
                    </a:ext>
                  </a:extLst>
                </a:hlinkClick>
              </a:rPr>
              <a:t>Uredba o izvajanju lokalnega razvoja, ki ga vodi skupnost, v obdobju do leta 2027</a:t>
            </a:r>
            <a:endParaRPr lang="sl-SI" dirty="0">
              <a:solidFill>
                <a:schemeClr val="tx1">
                  <a:lumMod val="65000"/>
                  <a:lumOff val="35000"/>
                </a:schemeClr>
              </a:solidFill>
            </a:endParaRPr>
          </a:p>
        </p:txBody>
      </p:sp>
      <p:pic>
        <p:nvPicPr>
          <p:cNvPr id="8" name="Grafika 7" descr="Internet with solid fill">
            <a:extLst>
              <a:ext uri="{FF2B5EF4-FFF2-40B4-BE49-F238E27FC236}">
                <a16:creationId xmlns:a16="http://schemas.microsoft.com/office/drawing/2014/main" id="{FEB3151E-0CCF-A9EC-DBF7-512998D549A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362742" y="3363906"/>
            <a:ext cx="672626" cy="672626"/>
          </a:xfrm>
          <a:prstGeom prst="rect">
            <a:avLst/>
          </a:prstGeom>
        </p:spPr>
      </p:pic>
      <p:cxnSp>
        <p:nvCxnSpPr>
          <p:cNvPr id="9" name="Raven povezovalnik 8">
            <a:extLst>
              <a:ext uri="{FF2B5EF4-FFF2-40B4-BE49-F238E27FC236}">
                <a16:creationId xmlns:a16="http://schemas.microsoft.com/office/drawing/2014/main" id="{1AF2CE2D-AA38-1B86-69D9-52860F3DB814}"/>
              </a:ext>
            </a:extLst>
          </p:cNvPr>
          <p:cNvCxnSpPr>
            <a:cxnSpLocks/>
          </p:cNvCxnSpPr>
          <p:nvPr/>
        </p:nvCxnSpPr>
        <p:spPr>
          <a:xfrm>
            <a:off x="0" y="2952025"/>
            <a:ext cx="12192000" cy="0"/>
          </a:xfrm>
          <a:prstGeom prst="line">
            <a:avLst/>
          </a:prstGeom>
          <a:ln w="38100">
            <a:solidFill>
              <a:srgbClr val="99CC00"/>
            </a:solidFill>
          </a:ln>
        </p:spPr>
        <p:style>
          <a:lnRef idx="1">
            <a:schemeClr val="dk1"/>
          </a:lnRef>
          <a:fillRef idx="0">
            <a:schemeClr val="dk1"/>
          </a:fillRef>
          <a:effectRef idx="0">
            <a:schemeClr val="dk1"/>
          </a:effectRef>
          <a:fontRef idx="minor">
            <a:schemeClr val="tx1"/>
          </a:fontRef>
        </p:style>
      </p:cxnSp>
      <p:pic>
        <p:nvPicPr>
          <p:cNvPr id="14" name="Grafika 13" descr="Gavel with solid fill">
            <a:extLst>
              <a:ext uri="{FF2B5EF4-FFF2-40B4-BE49-F238E27FC236}">
                <a16:creationId xmlns:a16="http://schemas.microsoft.com/office/drawing/2014/main" id="{1B962592-FF59-99B4-8FE9-4EC45BFAB99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30070" y="1823808"/>
            <a:ext cx="914400" cy="914400"/>
          </a:xfrm>
          <a:prstGeom prst="rect">
            <a:avLst/>
          </a:prstGeom>
        </p:spPr>
      </p:pic>
    </p:spTree>
    <p:extLst>
      <p:ext uri="{BB962C8B-B14F-4D97-AF65-F5344CB8AC3E}">
        <p14:creationId xmlns:p14="http://schemas.microsoft.com/office/powerpoint/2010/main" val="1975174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9E95E-95AE-967F-BC81-A6281B01CB94}"/>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1FEC9517-B5C0-1E05-86D6-4AE831E9C894}"/>
              </a:ext>
            </a:extLst>
          </p:cNvPr>
          <p:cNvSpPr>
            <a:spLocks noGrp="1"/>
          </p:cNvSpPr>
          <p:nvPr>
            <p:ph type="title"/>
          </p:nvPr>
        </p:nvSpPr>
        <p:spPr>
          <a:xfrm>
            <a:off x="838200" y="188151"/>
            <a:ext cx="10515600" cy="888620"/>
          </a:xfrm>
        </p:spPr>
        <p:txBody>
          <a:bodyPr>
            <a:normAutofit/>
          </a:bodyPr>
          <a:lstStyle/>
          <a:p>
            <a:r>
              <a:rPr lang="sl-SI" sz="4000" b="1" dirty="0">
                <a:solidFill>
                  <a:schemeClr val="tx1">
                    <a:lumMod val="65000"/>
                    <a:lumOff val="35000"/>
                  </a:schemeClr>
                </a:solidFill>
              </a:rPr>
              <a:t>NEUPRAVIČENI STROŠKI</a:t>
            </a:r>
          </a:p>
        </p:txBody>
      </p:sp>
      <p:sp>
        <p:nvSpPr>
          <p:cNvPr id="3" name="Označba mesta vsebine 2">
            <a:extLst>
              <a:ext uri="{FF2B5EF4-FFF2-40B4-BE49-F238E27FC236}">
                <a16:creationId xmlns:a16="http://schemas.microsoft.com/office/drawing/2014/main" id="{9B3C071D-9097-8532-4B78-9D6C23ACA50E}"/>
              </a:ext>
            </a:extLst>
          </p:cNvPr>
          <p:cNvSpPr>
            <a:spLocks noGrp="1"/>
          </p:cNvSpPr>
          <p:nvPr>
            <p:ph idx="1"/>
          </p:nvPr>
        </p:nvSpPr>
        <p:spPr>
          <a:xfrm>
            <a:off x="838201" y="1251391"/>
            <a:ext cx="9910864" cy="2689226"/>
          </a:xfrm>
        </p:spPr>
        <p:txBody>
          <a:bodyPr numCol="1">
            <a:noAutofit/>
          </a:bodyPr>
          <a:lstStyle/>
          <a:p>
            <a:pPr marL="0" indent="0" algn="just">
              <a:spcBef>
                <a:spcPts val="600"/>
              </a:spcBef>
              <a:buNone/>
            </a:pPr>
            <a:r>
              <a:rPr lang="sl-SI" sz="2000" b="1" dirty="0">
                <a:solidFill>
                  <a:schemeClr val="accent2"/>
                </a:solidFill>
                <a:latin typeface="+mj-lt"/>
              </a:rPr>
              <a:t>POVEZANE OSEBE</a:t>
            </a:r>
          </a:p>
          <a:p>
            <a:pPr algn="just">
              <a:lnSpc>
                <a:spcPct val="100000"/>
              </a:lnSpc>
              <a:spcBef>
                <a:spcPts val="600"/>
              </a:spcBef>
            </a:pPr>
            <a:r>
              <a:rPr lang="sl-SI" sz="2000" dirty="0">
                <a:solidFill>
                  <a:schemeClr val="bg2">
                    <a:lumMod val="25000"/>
                  </a:schemeClr>
                </a:solidFill>
                <a:latin typeface="+mj-lt"/>
              </a:rPr>
              <a:t>Uredba LEADER/CLLD v šestem odstavku 27. člena določa, če je predmet podpore naložba, nakup materiala ali izvedba storitve v okviru projekta, upravičenec ne sme pridobiti opredmetenih osnovnih sredstev, neopredmetenih sredstev, materiala ali storitev od pravnih oseb, ki so 25 % ali več lastniško povezane z upravičencem. </a:t>
            </a:r>
          </a:p>
          <a:p>
            <a:pPr algn="just">
              <a:lnSpc>
                <a:spcPct val="100000"/>
              </a:lnSpc>
              <a:spcBef>
                <a:spcPts val="600"/>
              </a:spcBef>
            </a:pPr>
            <a:r>
              <a:rPr lang="sl-SI" sz="2000" dirty="0">
                <a:solidFill>
                  <a:schemeClr val="bg2">
                    <a:lumMod val="25000"/>
                  </a:schemeClr>
                </a:solidFill>
                <a:latin typeface="+mj-lt"/>
              </a:rPr>
              <a:t>V aplikaciji AJPES je razvidno, kdo so družbeniki posameznega pravnega subjekta in kakšni so njihovi deleži. Torej, če je projektni partner družbenik v nekem podjetju v  deležu 25 % ali več, takega izvajalca/podjetja ne more oz. ne sme izbrati. </a:t>
            </a:r>
          </a:p>
          <a:p>
            <a:pPr marL="0" indent="0" algn="just">
              <a:lnSpc>
                <a:spcPct val="100000"/>
              </a:lnSpc>
              <a:spcBef>
                <a:spcPts val="600"/>
              </a:spcBef>
              <a:buNone/>
            </a:pPr>
            <a:endParaRPr lang="sl-SI" sz="1800" dirty="0">
              <a:solidFill>
                <a:schemeClr val="bg2">
                  <a:lumMod val="25000"/>
                </a:schemeClr>
              </a:solidFill>
              <a:latin typeface="+mj-lt"/>
            </a:endParaRPr>
          </a:p>
        </p:txBody>
      </p:sp>
      <p:pic>
        <p:nvPicPr>
          <p:cNvPr id="7" name="Grafika 6" descr="House with solid fill">
            <a:extLst>
              <a:ext uri="{FF2B5EF4-FFF2-40B4-BE49-F238E27FC236}">
                <a16:creationId xmlns:a16="http://schemas.microsoft.com/office/drawing/2014/main" id="{34CD5143-1673-2D20-62A6-1DC469FC82C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65728" y="69216"/>
            <a:ext cx="505797" cy="505797"/>
          </a:xfrm>
          <a:prstGeom prst="rect">
            <a:avLst/>
          </a:prstGeom>
        </p:spPr>
      </p:pic>
      <p:sp>
        <p:nvSpPr>
          <p:cNvPr id="8" name="PoljeZBesedilom 7">
            <a:extLst>
              <a:ext uri="{FF2B5EF4-FFF2-40B4-BE49-F238E27FC236}">
                <a16:creationId xmlns:a16="http://schemas.microsoft.com/office/drawing/2014/main" id="{EFE2CA73-EC79-65B5-8237-CBD49C9A7E54}"/>
              </a:ext>
            </a:extLst>
          </p:cNvPr>
          <p:cNvSpPr txBox="1"/>
          <p:nvPr/>
        </p:nvSpPr>
        <p:spPr>
          <a:xfrm>
            <a:off x="881063" y="4253579"/>
            <a:ext cx="10429873" cy="1051570"/>
          </a:xfrm>
          <a:prstGeom prst="rect">
            <a:avLst/>
          </a:prstGeom>
          <a:noFill/>
        </p:spPr>
        <p:txBody>
          <a:bodyPr wrap="square">
            <a:spAutoFit/>
          </a:bodyPr>
          <a:lstStyle/>
          <a:p>
            <a:pPr algn="just">
              <a:lnSpc>
                <a:spcPct val="90000"/>
              </a:lnSpc>
              <a:spcBef>
                <a:spcPts val="1000"/>
              </a:spcBef>
            </a:pPr>
            <a:r>
              <a:rPr lang="sl-SI" sz="2000" b="1" dirty="0">
                <a:solidFill>
                  <a:schemeClr val="accent2"/>
                </a:solidFill>
                <a:latin typeface="+mj-lt"/>
              </a:rPr>
              <a:t>INVESTICIJE IN NAKUP OPREME, MEHANIZACIJE IN STORITEV, NAMENJENIH ZA ZASEBNO RABO</a:t>
            </a:r>
          </a:p>
          <a:p>
            <a:pPr marL="285750" indent="-285750" algn="just">
              <a:lnSpc>
                <a:spcPct val="90000"/>
              </a:lnSpc>
              <a:spcBef>
                <a:spcPts val="1000"/>
              </a:spcBef>
              <a:buFont typeface="Arial" panose="020B0604020202020204" pitchFamily="34" charset="0"/>
              <a:buChar char="•"/>
            </a:pPr>
            <a:r>
              <a:rPr lang="sl-SI" sz="2000" b="1" dirty="0">
                <a:solidFill>
                  <a:schemeClr val="bg2">
                    <a:lumMod val="25000"/>
                  </a:schemeClr>
                </a:solidFill>
                <a:latin typeface="+mj-lt"/>
              </a:rPr>
              <a:t>Zasebna raba </a:t>
            </a:r>
            <a:r>
              <a:rPr lang="sl-SI" sz="2000" dirty="0">
                <a:solidFill>
                  <a:schemeClr val="bg2">
                    <a:lumMod val="25000"/>
                  </a:schemeClr>
                </a:solidFill>
                <a:latin typeface="+mj-lt"/>
              </a:rPr>
              <a:t>je vse za kar pravna oseba ni registrirana (glede na opravljanje dejavnosti) oz. vse kar ni vezano na projekt.</a:t>
            </a:r>
          </a:p>
        </p:txBody>
      </p:sp>
      <p:sp>
        <p:nvSpPr>
          <p:cNvPr id="4" name="Označba mesta vsebine 2">
            <a:extLst>
              <a:ext uri="{FF2B5EF4-FFF2-40B4-BE49-F238E27FC236}">
                <a16:creationId xmlns:a16="http://schemas.microsoft.com/office/drawing/2014/main" id="{D921D020-11E3-F749-8D1F-B9F28B5CF2B8}"/>
              </a:ext>
            </a:extLst>
          </p:cNvPr>
          <p:cNvSpPr txBox="1">
            <a:spLocks/>
          </p:cNvSpPr>
          <p:nvPr/>
        </p:nvSpPr>
        <p:spPr>
          <a:xfrm>
            <a:off x="881063" y="5606609"/>
            <a:ext cx="10387012" cy="375902"/>
          </a:xfrm>
          <a:prstGeom prst="rect">
            <a:avLst/>
          </a:prstGeom>
          <a:solidFill>
            <a:schemeClr val="accent6"/>
          </a:solidFill>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800" b="1" dirty="0">
                <a:solidFill>
                  <a:schemeClr val="bg1"/>
                </a:solidFill>
                <a:latin typeface="+mj-lt"/>
              </a:rPr>
              <a:t>V SKLOPU PROJEKTOV NI DOVOLJENO IZSTAVLJANJE RAČUNOV MED PROJEKTNIMI PARTNERJI !</a:t>
            </a:r>
          </a:p>
        </p:txBody>
      </p:sp>
      <p:sp>
        <p:nvSpPr>
          <p:cNvPr id="6" name="PoljeZBesedilom 5">
            <a:extLst>
              <a:ext uri="{FF2B5EF4-FFF2-40B4-BE49-F238E27FC236}">
                <a16:creationId xmlns:a16="http://schemas.microsoft.com/office/drawing/2014/main" id="{ABB2CB38-853D-A7D2-540A-CC26A8F4322D}"/>
              </a:ext>
            </a:extLst>
          </p:cNvPr>
          <p:cNvSpPr txBox="1"/>
          <p:nvPr/>
        </p:nvSpPr>
        <p:spPr>
          <a:xfrm>
            <a:off x="10842186" y="2864636"/>
            <a:ext cx="1108953" cy="954107"/>
          </a:xfrm>
          <a:prstGeom prst="rect">
            <a:avLst/>
          </a:prstGeom>
          <a:solidFill>
            <a:schemeClr val="accent2"/>
          </a:solidFill>
        </p:spPr>
        <p:txBody>
          <a:bodyPr wrap="square" rtlCol="0">
            <a:spAutoFit/>
          </a:bodyPr>
          <a:lstStyle/>
          <a:p>
            <a:r>
              <a:rPr lang="sl-SI" sz="1400" dirty="0">
                <a:solidFill>
                  <a:schemeClr val="bg1"/>
                </a:solidFill>
                <a:latin typeface="+mj-lt"/>
              </a:rPr>
              <a:t>POTREBNO JE PAZITI NA </a:t>
            </a:r>
            <a:r>
              <a:rPr lang="sl-SI" sz="1400" b="1" dirty="0">
                <a:solidFill>
                  <a:schemeClr val="bg1"/>
                </a:solidFill>
                <a:latin typeface="+mj-lt"/>
              </a:rPr>
              <a:t>KONFLIKTE INTERESOV </a:t>
            </a:r>
            <a:r>
              <a:rPr lang="sl-SI" sz="1400" dirty="0">
                <a:solidFill>
                  <a:schemeClr val="bg1"/>
                </a:solidFill>
                <a:latin typeface="+mj-lt"/>
              </a:rPr>
              <a:t>!</a:t>
            </a:r>
          </a:p>
        </p:txBody>
      </p:sp>
      <p:sp>
        <p:nvSpPr>
          <p:cNvPr id="9" name="Označba mesta številke diapozitiva 8">
            <a:extLst>
              <a:ext uri="{FF2B5EF4-FFF2-40B4-BE49-F238E27FC236}">
                <a16:creationId xmlns:a16="http://schemas.microsoft.com/office/drawing/2014/main" id="{9149CF96-D60A-CCCD-C8F5-1F833D5F600C}"/>
              </a:ext>
            </a:extLst>
          </p:cNvPr>
          <p:cNvSpPr>
            <a:spLocks noGrp="1"/>
          </p:cNvSpPr>
          <p:nvPr>
            <p:ph type="sldNum" sz="quarter" idx="12"/>
          </p:nvPr>
        </p:nvSpPr>
        <p:spPr/>
        <p:txBody>
          <a:bodyPr/>
          <a:lstStyle/>
          <a:p>
            <a:fld id="{DB0541E2-7EB7-469F-924A-AAEADCA667B4}" type="slidenum">
              <a:rPr lang="sl-SI" smtClean="0"/>
              <a:t>30</a:t>
            </a:fld>
            <a:endParaRPr lang="sl-SI"/>
          </a:p>
        </p:txBody>
      </p:sp>
      <p:cxnSp>
        <p:nvCxnSpPr>
          <p:cNvPr id="10" name="Raven povezovalnik 9">
            <a:extLst>
              <a:ext uri="{FF2B5EF4-FFF2-40B4-BE49-F238E27FC236}">
                <a16:creationId xmlns:a16="http://schemas.microsoft.com/office/drawing/2014/main" id="{65F7D57A-4C2D-1AFD-DB7E-7E62078AC9AA}"/>
              </a:ext>
            </a:extLst>
          </p:cNvPr>
          <p:cNvCxnSpPr>
            <a:cxnSpLocks/>
          </p:cNvCxnSpPr>
          <p:nvPr/>
        </p:nvCxnSpPr>
        <p:spPr>
          <a:xfrm>
            <a:off x="0" y="1081442"/>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34863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B3EF5-6C35-684F-3D57-65480972AEBA}"/>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8DAB92D4-026A-FC41-3866-671B8BCDD772}"/>
              </a:ext>
            </a:extLst>
          </p:cNvPr>
          <p:cNvSpPr>
            <a:spLocks noGrp="1"/>
          </p:cNvSpPr>
          <p:nvPr>
            <p:ph type="title"/>
          </p:nvPr>
        </p:nvSpPr>
        <p:spPr>
          <a:xfrm>
            <a:off x="771525" y="191143"/>
            <a:ext cx="10515600" cy="888620"/>
          </a:xfrm>
        </p:spPr>
        <p:txBody>
          <a:bodyPr>
            <a:normAutofit/>
          </a:bodyPr>
          <a:lstStyle/>
          <a:p>
            <a:r>
              <a:rPr lang="sl-SI" sz="4000" b="1" dirty="0">
                <a:solidFill>
                  <a:schemeClr val="tx1">
                    <a:lumMod val="65000"/>
                    <a:lumOff val="35000"/>
                  </a:schemeClr>
                </a:solidFill>
              </a:rPr>
              <a:t>VODENJA RAČUNOVODSTVA</a:t>
            </a:r>
          </a:p>
        </p:txBody>
      </p:sp>
      <p:sp>
        <p:nvSpPr>
          <p:cNvPr id="3" name="Označba mesta vsebine 2">
            <a:extLst>
              <a:ext uri="{FF2B5EF4-FFF2-40B4-BE49-F238E27FC236}">
                <a16:creationId xmlns:a16="http://schemas.microsoft.com/office/drawing/2014/main" id="{FA8DA5AA-ED50-5445-963B-7038A76E8168}"/>
              </a:ext>
            </a:extLst>
          </p:cNvPr>
          <p:cNvSpPr>
            <a:spLocks noGrp="1"/>
          </p:cNvSpPr>
          <p:nvPr>
            <p:ph idx="1"/>
          </p:nvPr>
        </p:nvSpPr>
        <p:spPr>
          <a:xfrm>
            <a:off x="611221" y="1339849"/>
            <a:ext cx="9517453" cy="5413375"/>
          </a:xfrm>
        </p:spPr>
        <p:txBody>
          <a:bodyPr numCol="1">
            <a:noAutofit/>
          </a:bodyPr>
          <a:lstStyle/>
          <a:p>
            <a:pPr algn="just"/>
            <a:r>
              <a:rPr lang="sl-SI" sz="2400" b="1" dirty="0">
                <a:solidFill>
                  <a:schemeClr val="accent2"/>
                </a:solidFill>
                <a:latin typeface="+mj-lt"/>
              </a:rPr>
              <a:t>Ločeno računovodstvo </a:t>
            </a:r>
            <a:r>
              <a:rPr lang="sl-SI" sz="2400" b="1" dirty="0">
                <a:solidFill>
                  <a:schemeClr val="accent2"/>
                </a:solidFill>
                <a:latin typeface="+mj-lt"/>
                <a:sym typeface="Wingdings" panose="05000000000000000000" pitchFamily="2" charset="2"/>
              </a:rPr>
              <a:t> Povezava </a:t>
            </a:r>
            <a:r>
              <a:rPr lang="sl-SI" sz="2400" b="1" u="sng" dirty="0">
                <a:solidFill>
                  <a:schemeClr val="accent6"/>
                </a:solidFill>
                <a:latin typeface="+mj-lt"/>
                <a:sym typeface="Wingdings" panose="05000000000000000000" pitchFamily="2" charset="2"/>
                <a:hlinkClick r:id="rId2">
                  <a:extLst>
                    <a:ext uri="{A12FA001-AC4F-418D-AE19-62706E023703}">
                      <ahyp:hlinkClr xmlns:ahyp="http://schemas.microsoft.com/office/drawing/2018/hyperlinkcolor" val="tx"/>
                    </a:ext>
                  </a:extLst>
                </a:hlinkClick>
              </a:rPr>
              <a:t>PRIPOROČILA</a:t>
            </a:r>
            <a:r>
              <a:rPr lang="sl-SI" sz="2400" b="1" u="sng" dirty="0">
                <a:solidFill>
                  <a:schemeClr val="accent6"/>
                </a:solidFill>
                <a:latin typeface="+mj-lt"/>
                <a:sym typeface="Wingdings" panose="05000000000000000000" pitchFamily="2" charset="2"/>
              </a:rPr>
              <a:t> in OBRAZCI</a:t>
            </a:r>
            <a:endParaRPr lang="sl-SI" sz="2400" b="1" u="sng" dirty="0">
              <a:solidFill>
                <a:schemeClr val="accent6"/>
              </a:solidFill>
              <a:latin typeface="+mj-lt"/>
            </a:endParaRPr>
          </a:p>
          <a:p>
            <a:pPr algn="just"/>
            <a:r>
              <a:rPr lang="sl-SI" sz="2400" dirty="0">
                <a:solidFill>
                  <a:schemeClr val="bg2">
                    <a:lumMod val="25000"/>
                  </a:schemeClr>
                </a:solidFill>
                <a:latin typeface="+mj-lt"/>
              </a:rPr>
              <a:t>Ločena stroškovna mesta ali ločeni računovodski konti</a:t>
            </a:r>
          </a:p>
          <a:p>
            <a:pPr algn="just"/>
            <a:r>
              <a:rPr lang="sl-SI" sz="2400" b="1" dirty="0">
                <a:solidFill>
                  <a:schemeClr val="bg2">
                    <a:lumMod val="25000"/>
                  </a:schemeClr>
                </a:solidFill>
                <a:latin typeface="+mj-lt"/>
              </a:rPr>
              <a:t>Vpis osnovnih sredstev v register osnovnih sredstev</a:t>
            </a:r>
          </a:p>
          <a:p>
            <a:pPr marL="0" indent="0" algn="just">
              <a:buNone/>
            </a:pPr>
            <a:endParaRPr lang="sl-SI" sz="2400" b="1" dirty="0">
              <a:solidFill>
                <a:schemeClr val="bg2">
                  <a:lumMod val="25000"/>
                </a:schemeClr>
              </a:solidFill>
              <a:latin typeface="+mj-lt"/>
            </a:endParaRPr>
          </a:p>
          <a:p>
            <a:pPr marL="0" indent="0" algn="just">
              <a:buNone/>
            </a:pPr>
            <a:r>
              <a:rPr lang="sl-SI" sz="2400" b="1" u="sng" dirty="0">
                <a:solidFill>
                  <a:schemeClr val="bg2">
                    <a:lumMod val="25000"/>
                  </a:schemeClr>
                </a:solidFill>
                <a:latin typeface="+mj-lt"/>
              </a:rPr>
              <a:t>DOKAZILA</a:t>
            </a:r>
            <a:r>
              <a:rPr lang="sl-SI" sz="2400" b="1" dirty="0">
                <a:solidFill>
                  <a:schemeClr val="bg2">
                    <a:lumMod val="25000"/>
                  </a:schemeClr>
                </a:solidFill>
                <a:latin typeface="+mj-lt"/>
              </a:rPr>
              <a:t>:</a:t>
            </a:r>
          </a:p>
          <a:p>
            <a:pPr algn="just"/>
            <a:r>
              <a:rPr lang="sl-SI" sz="2000" dirty="0">
                <a:solidFill>
                  <a:schemeClr val="bg2">
                    <a:lumMod val="25000"/>
                  </a:schemeClr>
                </a:solidFill>
                <a:latin typeface="+mj-lt"/>
              </a:rPr>
              <a:t>Konto kartice projekta (odlivi – dejanski stroški / prilivi – predplačila; izplačilo zahtevkov)</a:t>
            </a:r>
          </a:p>
          <a:p>
            <a:pPr algn="just"/>
            <a:r>
              <a:rPr lang="sl-SI" sz="2000" dirty="0">
                <a:solidFill>
                  <a:schemeClr val="bg2">
                    <a:lumMod val="25000"/>
                  </a:schemeClr>
                </a:solidFill>
                <a:latin typeface="+mj-lt"/>
              </a:rPr>
              <a:t>Kratka opisna obrazložitev računovodskega spremljanja vseh poslovnih dogodkov</a:t>
            </a:r>
          </a:p>
          <a:p>
            <a:pPr algn="just"/>
            <a:r>
              <a:rPr lang="sl-SI" sz="2000" dirty="0">
                <a:solidFill>
                  <a:schemeClr val="bg2">
                    <a:lumMod val="25000"/>
                  </a:schemeClr>
                </a:solidFill>
                <a:latin typeface="+mj-lt"/>
              </a:rPr>
              <a:t>Računovodski izpisi: izpisi bruto bilanc za obdobje po oddaji vloge</a:t>
            </a:r>
          </a:p>
          <a:p>
            <a:pPr algn="just"/>
            <a:r>
              <a:rPr lang="sl-SI" sz="2000" dirty="0">
                <a:solidFill>
                  <a:schemeClr val="bg2">
                    <a:lumMod val="25000"/>
                  </a:schemeClr>
                </a:solidFill>
                <a:latin typeface="+mj-lt"/>
              </a:rPr>
              <a:t>Računovodski izpisi: Izpisi iz registra osnovnih sredstev</a:t>
            </a:r>
          </a:p>
          <a:p>
            <a:pPr marL="0" indent="0" algn="just">
              <a:buNone/>
            </a:pPr>
            <a:r>
              <a:rPr lang="sl-SI" sz="1600" b="0" dirty="0">
                <a:solidFill>
                  <a:schemeClr val="bg2">
                    <a:lumMod val="50000"/>
                  </a:schemeClr>
                </a:solidFill>
                <a:effectLst/>
                <a:latin typeface="+mj-lt"/>
              </a:rPr>
              <a:t>(vse bo potrebno predložiti zahtevku)</a:t>
            </a:r>
          </a:p>
          <a:p>
            <a:pPr marL="0" indent="0" algn="just">
              <a:buNone/>
            </a:pPr>
            <a:endParaRPr lang="sl-SI" sz="1600" b="0" dirty="0">
              <a:solidFill>
                <a:schemeClr val="bg2">
                  <a:lumMod val="50000"/>
                </a:schemeClr>
              </a:solidFill>
              <a:effectLst/>
              <a:latin typeface="+mj-lt"/>
            </a:endParaRPr>
          </a:p>
          <a:p>
            <a:pPr marL="0" indent="0" algn="just">
              <a:buNone/>
            </a:pPr>
            <a:r>
              <a:rPr lang="sl-SI" sz="1400" b="0" i="1" dirty="0">
                <a:solidFill>
                  <a:schemeClr val="bg2">
                    <a:lumMod val="50000"/>
                  </a:schemeClr>
                </a:solidFill>
                <a:effectLst/>
                <a:latin typeface="+mj-lt"/>
              </a:rPr>
              <a:t>„Upravičenec, vključen v izvajanje projekta, ki je </a:t>
            </a:r>
            <a:r>
              <a:rPr lang="sl-SI" sz="1400" b="1" i="1" dirty="0">
                <a:solidFill>
                  <a:schemeClr val="bg2">
                    <a:lumMod val="50000"/>
                  </a:schemeClr>
                </a:solidFill>
                <a:effectLst/>
                <a:latin typeface="+mj-lt"/>
              </a:rPr>
              <a:t>pravna oseba ali samostojni podjetnik posameznik</a:t>
            </a:r>
            <a:r>
              <a:rPr lang="sl-SI" sz="1400" b="0" i="1" dirty="0">
                <a:solidFill>
                  <a:schemeClr val="bg2">
                    <a:lumMod val="50000"/>
                  </a:schemeClr>
                </a:solidFill>
                <a:effectLst/>
                <a:latin typeface="+mj-lt"/>
              </a:rPr>
              <a:t>, in vodi računovodstvo v skladu z računovodskimi standardi za davčne namene, za vse poslovne dogodke v zvezi z izvedbo projekta, ki je predmet podpore, </a:t>
            </a:r>
            <a:r>
              <a:rPr lang="sl-SI" sz="1400" b="1" i="1" dirty="0">
                <a:solidFill>
                  <a:schemeClr val="bg2">
                    <a:lumMod val="50000"/>
                  </a:schemeClr>
                </a:solidFill>
                <a:effectLst/>
                <a:latin typeface="+mj-lt"/>
              </a:rPr>
              <a:t>od vložitve vloge za odobritev projekta </a:t>
            </a:r>
            <a:r>
              <a:rPr lang="sl-SI" sz="1400" b="0" i="1" dirty="0">
                <a:solidFill>
                  <a:schemeClr val="bg2">
                    <a:lumMod val="50000"/>
                  </a:schemeClr>
                </a:solidFill>
                <a:effectLst/>
                <a:latin typeface="+mj-lt"/>
              </a:rPr>
              <a:t>vodi </a:t>
            </a:r>
            <a:r>
              <a:rPr lang="sl-SI" sz="1400" b="1" i="1" dirty="0">
                <a:solidFill>
                  <a:schemeClr val="bg2">
                    <a:lumMod val="50000"/>
                  </a:schemeClr>
                </a:solidFill>
                <a:effectLst/>
                <a:latin typeface="+mj-lt"/>
              </a:rPr>
              <a:t>ločeno računovodstvo </a:t>
            </a:r>
            <a:r>
              <a:rPr lang="sl-SI" sz="1400" b="0" i="1" dirty="0">
                <a:solidFill>
                  <a:schemeClr val="bg2">
                    <a:lumMod val="50000"/>
                  </a:schemeClr>
                </a:solidFill>
                <a:effectLst/>
                <a:latin typeface="+mj-lt"/>
              </a:rPr>
              <a:t>v skladu z računovodskimi standardi, na primer </a:t>
            </a:r>
            <a:r>
              <a:rPr lang="sl-SI" sz="1400" b="1" i="1" dirty="0">
                <a:solidFill>
                  <a:schemeClr val="bg2">
                    <a:lumMod val="50000"/>
                  </a:schemeClr>
                </a:solidFill>
                <a:effectLst/>
                <a:latin typeface="+mj-lt"/>
              </a:rPr>
              <a:t>ločeno stroškovno mesto ali ločene ustrezne računovodske konte</a:t>
            </a:r>
            <a:r>
              <a:rPr lang="sl-SI" sz="1400" b="0" i="1" dirty="0">
                <a:solidFill>
                  <a:schemeClr val="bg2">
                    <a:lumMod val="50000"/>
                  </a:schemeClr>
                </a:solidFill>
                <a:effectLst/>
                <a:latin typeface="+mj-lt"/>
              </a:rPr>
              <a:t>.“ </a:t>
            </a:r>
          </a:p>
        </p:txBody>
      </p:sp>
      <p:pic>
        <p:nvPicPr>
          <p:cNvPr id="7" name="Grafika 6" descr="House with solid fill">
            <a:extLst>
              <a:ext uri="{FF2B5EF4-FFF2-40B4-BE49-F238E27FC236}">
                <a16:creationId xmlns:a16="http://schemas.microsoft.com/office/drawing/2014/main" id="{C83166C2-7826-6A0A-1734-2D3CB8AD60A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65728" y="-15816"/>
            <a:ext cx="505797" cy="505797"/>
          </a:xfrm>
          <a:prstGeom prst="rect">
            <a:avLst/>
          </a:prstGeom>
        </p:spPr>
      </p:pic>
      <p:sp>
        <p:nvSpPr>
          <p:cNvPr id="4" name="Pravokotnik 3">
            <a:extLst>
              <a:ext uri="{FF2B5EF4-FFF2-40B4-BE49-F238E27FC236}">
                <a16:creationId xmlns:a16="http://schemas.microsoft.com/office/drawing/2014/main" id="{124708B6-6E89-20D8-BDF2-AED1E70502DE}"/>
              </a:ext>
            </a:extLst>
          </p:cNvPr>
          <p:cNvSpPr/>
          <p:nvPr/>
        </p:nvSpPr>
        <p:spPr>
          <a:xfrm>
            <a:off x="7834568" y="1860022"/>
            <a:ext cx="2521085" cy="1237692"/>
          </a:xfrm>
          <a:prstGeom prst="rect">
            <a:avLst/>
          </a:prstGeom>
          <a:ln>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b="1" dirty="0"/>
              <a:t>SPROTNO</a:t>
            </a:r>
            <a:r>
              <a:rPr lang="sl-SI" dirty="0"/>
              <a:t> ustvarjanje ločenih računovodskih evidenc</a:t>
            </a:r>
          </a:p>
        </p:txBody>
      </p:sp>
      <p:pic>
        <p:nvPicPr>
          <p:cNvPr id="8" name="Grafika 7" descr="Exclamation mark with solid fill">
            <a:extLst>
              <a:ext uri="{FF2B5EF4-FFF2-40B4-BE49-F238E27FC236}">
                <a16:creationId xmlns:a16="http://schemas.microsoft.com/office/drawing/2014/main" id="{DA4CA396-3D67-5466-A474-A5BB28B280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128674" y="2019719"/>
            <a:ext cx="914400" cy="914400"/>
          </a:xfrm>
          <a:prstGeom prst="rect">
            <a:avLst/>
          </a:prstGeom>
        </p:spPr>
      </p:pic>
      <p:sp>
        <p:nvSpPr>
          <p:cNvPr id="6" name="Označba mesta številke diapozitiva 5">
            <a:extLst>
              <a:ext uri="{FF2B5EF4-FFF2-40B4-BE49-F238E27FC236}">
                <a16:creationId xmlns:a16="http://schemas.microsoft.com/office/drawing/2014/main" id="{FB211BD0-A0DF-BC38-0348-7A5617040EB7}"/>
              </a:ext>
            </a:extLst>
          </p:cNvPr>
          <p:cNvSpPr>
            <a:spLocks noGrp="1"/>
          </p:cNvSpPr>
          <p:nvPr>
            <p:ph type="sldNum" sz="quarter" idx="12"/>
          </p:nvPr>
        </p:nvSpPr>
        <p:spPr/>
        <p:txBody>
          <a:bodyPr/>
          <a:lstStyle/>
          <a:p>
            <a:fld id="{DB0541E2-7EB7-469F-924A-AAEADCA667B4}" type="slidenum">
              <a:rPr lang="sl-SI" smtClean="0"/>
              <a:t>31</a:t>
            </a:fld>
            <a:endParaRPr lang="sl-SI"/>
          </a:p>
        </p:txBody>
      </p:sp>
      <p:pic>
        <p:nvPicPr>
          <p:cNvPr id="9" name="Grafika 8" descr="Internet with solid fill">
            <a:extLst>
              <a:ext uri="{FF2B5EF4-FFF2-40B4-BE49-F238E27FC236}">
                <a16:creationId xmlns:a16="http://schemas.microsoft.com/office/drawing/2014/main" id="{E83A0D9A-925C-FF71-F40E-6770DCBFC12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387068" y="1181927"/>
            <a:ext cx="672626" cy="672626"/>
          </a:xfrm>
          <a:prstGeom prst="rect">
            <a:avLst/>
          </a:prstGeom>
        </p:spPr>
      </p:pic>
      <p:cxnSp>
        <p:nvCxnSpPr>
          <p:cNvPr id="10" name="Raven povezovalnik 9">
            <a:extLst>
              <a:ext uri="{FF2B5EF4-FFF2-40B4-BE49-F238E27FC236}">
                <a16:creationId xmlns:a16="http://schemas.microsoft.com/office/drawing/2014/main" id="{F2CA79D5-1171-722B-4F92-B64C451EB135}"/>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51480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B54AA-C300-258C-7B3D-377328E7F6F8}"/>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69ED458-5C89-AFEF-DC22-B3FCA19E2E5A}"/>
              </a:ext>
            </a:extLst>
          </p:cNvPr>
          <p:cNvSpPr>
            <a:spLocks noGrp="1"/>
          </p:cNvSpPr>
          <p:nvPr>
            <p:ph type="title"/>
          </p:nvPr>
        </p:nvSpPr>
        <p:spPr>
          <a:xfrm>
            <a:off x="838200" y="188151"/>
            <a:ext cx="10515600" cy="888620"/>
          </a:xfrm>
        </p:spPr>
        <p:txBody>
          <a:bodyPr>
            <a:normAutofit/>
          </a:bodyPr>
          <a:lstStyle/>
          <a:p>
            <a:r>
              <a:rPr lang="sl-SI" sz="4000" b="1" dirty="0">
                <a:solidFill>
                  <a:schemeClr val="tx1">
                    <a:lumMod val="65000"/>
                    <a:lumOff val="35000"/>
                  </a:schemeClr>
                </a:solidFill>
              </a:rPr>
              <a:t>VODENJA RAČUNOVODSTVA</a:t>
            </a:r>
          </a:p>
        </p:txBody>
      </p:sp>
      <p:sp>
        <p:nvSpPr>
          <p:cNvPr id="3" name="Označba mesta vsebine 2">
            <a:extLst>
              <a:ext uri="{FF2B5EF4-FFF2-40B4-BE49-F238E27FC236}">
                <a16:creationId xmlns:a16="http://schemas.microsoft.com/office/drawing/2014/main" id="{96CD1CF6-11EE-85E2-607F-CEEF90534A7D}"/>
              </a:ext>
            </a:extLst>
          </p:cNvPr>
          <p:cNvSpPr>
            <a:spLocks noGrp="1"/>
          </p:cNvSpPr>
          <p:nvPr>
            <p:ph idx="1"/>
          </p:nvPr>
        </p:nvSpPr>
        <p:spPr>
          <a:xfrm>
            <a:off x="838200" y="1358521"/>
            <a:ext cx="9734550" cy="3365500"/>
          </a:xfrm>
        </p:spPr>
        <p:txBody>
          <a:bodyPr numCol="1">
            <a:noAutofit/>
          </a:bodyPr>
          <a:lstStyle/>
          <a:p>
            <a:pPr marL="0" indent="0" algn="just">
              <a:buNone/>
            </a:pPr>
            <a:r>
              <a:rPr lang="sl-SI" sz="2000" i="1" dirty="0">
                <a:solidFill>
                  <a:schemeClr val="bg2">
                    <a:lumMod val="50000"/>
                  </a:schemeClr>
                </a:solidFill>
                <a:latin typeface="+mj-lt"/>
              </a:rPr>
              <a:t>Za projekte investicijske narave se za neposredne stroške osebja pri projektu uporabi financiranje po pavšalni stopnji v višini 20 %. Osnova za izračun so neposredni stroški naložb oziroma investicij v opredmetena osnovna sredstva ter v neopredmetena sredstva in stroški storitev zunanjih izvajalcev, kot izhaja iz prvega odstavka 55. člena Uredbe 2021/1060/EU.</a:t>
            </a:r>
          </a:p>
          <a:p>
            <a:pPr marL="0" indent="0" algn="just">
              <a:buNone/>
            </a:pPr>
            <a:r>
              <a:rPr lang="sl-SI" sz="2000" b="1" i="1" dirty="0">
                <a:solidFill>
                  <a:schemeClr val="bg2">
                    <a:lumMod val="25000"/>
                  </a:schemeClr>
                </a:solidFill>
                <a:latin typeface="+mj-lt"/>
              </a:rPr>
              <a:t>V tem primeru je pavšalna stopnja 20 % za stroške osebja poenostavljena oblika stroškov.</a:t>
            </a:r>
          </a:p>
          <a:p>
            <a:pPr marL="0" indent="0" algn="just">
              <a:buNone/>
            </a:pPr>
            <a:endParaRPr lang="sl-SI" sz="400" i="1" dirty="0">
              <a:solidFill>
                <a:schemeClr val="bg2">
                  <a:lumMod val="50000"/>
                </a:schemeClr>
              </a:solidFill>
              <a:latin typeface="+mj-lt"/>
            </a:endParaRPr>
          </a:p>
          <a:p>
            <a:pPr marL="0" indent="0" algn="just">
              <a:buNone/>
            </a:pPr>
            <a:r>
              <a:rPr lang="sl-SI" sz="2000" i="1" dirty="0">
                <a:solidFill>
                  <a:schemeClr val="bg2">
                    <a:lumMod val="50000"/>
                  </a:schemeClr>
                </a:solidFill>
                <a:latin typeface="+mj-lt"/>
              </a:rPr>
              <a:t>Za poenostavljene oblike velja, da se na ločenem stroškovnem mestu projekta ne knjižijo na odhodkovni strani, ampak le  na strani prihodkov oziroma prilivov. V primerih poenostavljenih oblik nepovratnih sredstev dejanski stroški in izdatki niso predmet preverjanja in spremljanja.</a:t>
            </a:r>
          </a:p>
          <a:p>
            <a:pPr marL="0" indent="0" algn="just">
              <a:buNone/>
            </a:pPr>
            <a:endParaRPr lang="sl-SI" sz="400" b="1" i="1" dirty="0">
              <a:solidFill>
                <a:schemeClr val="bg2">
                  <a:lumMod val="25000"/>
                </a:schemeClr>
              </a:solidFill>
              <a:latin typeface="+mj-lt"/>
            </a:endParaRPr>
          </a:p>
          <a:p>
            <a:pPr marL="0" indent="0" algn="just">
              <a:buNone/>
            </a:pPr>
            <a:r>
              <a:rPr lang="sl-SI" sz="2000" b="1" i="1" dirty="0">
                <a:solidFill>
                  <a:schemeClr val="bg2">
                    <a:lumMod val="25000"/>
                  </a:schemeClr>
                </a:solidFill>
                <a:latin typeface="+mj-lt"/>
              </a:rPr>
              <a:t>V primeru investicijskih projektov boste knjižili na ločenih stroškovnih mestih oz. kontih:</a:t>
            </a:r>
          </a:p>
        </p:txBody>
      </p:sp>
      <p:pic>
        <p:nvPicPr>
          <p:cNvPr id="7" name="Grafika 6" descr="House with solid fill">
            <a:extLst>
              <a:ext uri="{FF2B5EF4-FFF2-40B4-BE49-F238E27FC236}">
                <a16:creationId xmlns:a16="http://schemas.microsoft.com/office/drawing/2014/main" id="{62DF7847-883D-4AC1-3362-14975885387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65728" y="69216"/>
            <a:ext cx="505797" cy="505797"/>
          </a:xfrm>
          <a:prstGeom prst="rect">
            <a:avLst/>
          </a:prstGeom>
        </p:spPr>
      </p:pic>
      <p:sp>
        <p:nvSpPr>
          <p:cNvPr id="4" name="PoljeZBesedilom 3">
            <a:extLst>
              <a:ext uri="{FF2B5EF4-FFF2-40B4-BE49-F238E27FC236}">
                <a16:creationId xmlns:a16="http://schemas.microsoft.com/office/drawing/2014/main" id="{036046D6-F97A-4982-9A0F-C9392A31919B}"/>
              </a:ext>
            </a:extLst>
          </p:cNvPr>
          <p:cNvSpPr txBox="1"/>
          <p:nvPr/>
        </p:nvSpPr>
        <p:spPr>
          <a:xfrm>
            <a:off x="962025" y="4829177"/>
            <a:ext cx="4257675" cy="1754326"/>
          </a:xfrm>
          <a:prstGeom prst="rect">
            <a:avLst/>
          </a:prstGeom>
          <a:solidFill>
            <a:schemeClr val="accent6">
              <a:lumMod val="20000"/>
              <a:lumOff val="80000"/>
            </a:schemeClr>
          </a:solidFill>
        </p:spPr>
        <p:txBody>
          <a:bodyPr wrap="square" rtlCol="0">
            <a:spAutoFit/>
          </a:bodyPr>
          <a:lstStyle/>
          <a:p>
            <a:r>
              <a:rPr lang="sl-SI" b="1" dirty="0">
                <a:solidFill>
                  <a:schemeClr val="accent2"/>
                </a:solidFill>
              </a:rPr>
              <a:t>NA ODHODKOVNI STRANI</a:t>
            </a:r>
            <a:r>
              <a:rPr lang="sl-SI" dirty="0">
                <a:solidFill>
                  <a:schemeClr val="accent2"/>
                </a:solidFill>
              </a:rPr>
              <a:t>:</a:t>
            </a:r>
          </a:p>
          <a:p>
            <a:r>
              <a:rPr lang="sl-SI" dirty="0"/>
              <a:t>Neposredni stroški naložb oziroma investicij v opredmetena osnovna sredstva ter v neopredmetena sredstva in stroški storitev zunanjih izvajalcev </a:t>
            </a:r>
            <a:r>
              <a:rPr lang="sl-SI" dirty="0">
                <a:solidFill>
                  <a:schemeClr val="bg2">
                    <a:lumMod val="50000"/>
                  </a:schemeClr>
                </a:solidFill>
              </a:rPr>
              <a:t>(vsi prejeti računi brez pavšala)</a:t>
            </a:r>
          </a:p>
        </p:txBody>
      </p:sp>
      <p:sp>
        <p:nvSpPr>
          <p:cNvPr id="6" name="PoljeZBesedilom 5">
            <a:extLst>
              <a:ext uri="{FF2B5EF4-FFF2-40B4-BE49-F238E27FC236}">
                <a16:creationId xmlns:a16="http://schemas.microsoft.com/office/drawing/2014/main" id="{D3E8BB8B-5225-BC41-D0A6-E43264926F7F}"/>
              </a:ext>
            </a:extLst>
          </p:cNvPr>
          <p:cNvSpPr txBox="1"/>
          <p:nvPr/>
        </p:nvSpPr>
        <p:spPr>
          <a:xfrm>
            <a:off x="6481762" y="4826675"/>
            <a:ext cx="4257675" cy="2031325"/>
          </a:xfrm>
          <a:prstGeom prst="rect">
            <a:avLst/>
          </a:prstGeom>
          <a:solidFill>
            <a:schemeClr val="accent6">
              <a:lumMod val="20000"/>
              <a:lumOff val="80000"/>
            </a:schemeClr>
          </a:solidFill>
        </p:spPr>
        <p:txBody>
          <a:bodyPr wrap="square" rtlCol="0">
            <a:spAutoFit/>
          </a:bodyPr>
          <a:lstStyle/>
          <a:p>
            <a:r>
              <a:rPr lang="sl-SI" b="1" dirty="0">
                <a:solidFill>
                  <a:schemeClr val="accent2"/>
                </a:solidFill>
              </a:rPr>
              <a:t>NA PRIHODKOVNI STRANI:</a:t>
            </a:r>
          </a:p>
          <a:p>
            <a:r>
              <a:rPr lang="sl-SI" dirty="0"/>
              <a:t>Vsi prihodki in prilivi projekta</a:t>
            </a:r>
          </a:p>
          <a:p>
            <a:r>
              <a:rPr lang="sl-SI" dirty="0"/>
              <a:t>(s strani ministrstva + trženje projekta)</a:t>
            </a:r>
          </a:p>
          <a:p>
            <a:endParaRPr lang="sl-SI" dirty="0"/>
          </a:p>
          <a:p>
            <a:endParaRPr lang="sl-SI" dirty="0"/>
          </a:p>
          <a:p>
            <a:endParaRPr lang="sl-SI" dirty="0"/>
          </a:p>
          <a:p>
            <a:endParaRPr lang="sl-SI" dirty="0"/>
          </a:p>
        </p:txBody>
      </p:sp>
      <p:sp>
        <p:nvSpPr>
          <p:cNvPr id="8" name="Označba mesta številke diapozitiva 7">
            <a:extLst>
              <a:ext uri="{FF2B5EF4-FFF2-40B4-BE49-F238E27FC236}">
                <a16:creationId xmlns:a16="http://schemas.microsoft.com/office/drawing/2014/main" id="{42610C6F-C362-9AB8-DC4A-58195B353360}"/>
              </a:ext>
            </a:extLst>
          </p:cNvPr>
          <p:cNvSpPr>
            <a:spLocks noGrp="1"/>
          </p:cNvSpPr>
          <p:nvPr>
            <p:ph type="sldNum" sz="quarter" idx="12"/>
          </p:nvPr>
        </p:nvSpPr>
        <p:spPr/>
        <p:txBody>
          <a:bodyPr/>
          <a:lstStyle/>
          <a:p>
            <a:fld id="{DB0541E2-7EB7-469F-924A-AAEADCA667B4}" type="slidenum">
              <a:rPr lang="sl-SI" smtClean="0"/>
              <a:t>32</a:t>
            </a:fld>
            <a:endParaRPr lang="sl-SI"/>
          </a:p>
        </p:txBody>
      </p:sp>
      <p:cxnSp>
        <p:nvCxnSpPr>
          <p:cNvPr id="9" name="Raven povezovalnik 8">
            <a:extLst>
              <a:ext uri="{FF2B5EF4-FFF2-40B4-BE49-F238E27FC236}">
                <a16:creationId xmlns:a16="http://schemas.microsoft.com/office/drawing/2014/main" id="{825B5CBE-F57C-CF2E-0C96-55EC8812C062}"/>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82070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F5942-87CA-2D78-BECD-CF73090B2F15}"/>
            </a:ext>
          </a:extLst>
        </p:cNvPr>
        <p:cNvGrpSpPr/>
        <p:nvPr/>
      </p:nvGrpSpPr>
      <p:grpSpPr>
        <a:xfrm>
          <a:off x="0" y="0"/>
          <a:ext cx="0" cy="0"/>
          <a:chOff x="0" y="0"/>
          <a:chExt cx="0" cy="0"/>
        </a:xfrm>
      </p:grpSpPr>
      <p:sp>
        <p:nvSpPr>
          <p:cNvPr id="7" name="Naslov 1">
            <a:extLst>
              <a:ext uri="{FF2B5EF4-FFF2-40B4-BE49-F238E27FC236}">
                <a16:creationId xmlns:a16="http://schemas.microsoft.com/office/drawing/2014/main" id="{1F145A96-857C-D065-8900-F14B68CC58B3}"/>
              </a:ext>
            </a:extLst>
          </p:cNvPr>
          <p:cNvSpPr txBox="1">
            <a:spLocks/>
          </p:cNvSpPr>
          <p:nvPr/>
        </p:nvSpPr>
        <p:spPr>
          <a:xfrm>
            <a:off x="2878738" y="5609729"/>
            <a:ext cx="5732710" cy="1325563"/>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l-SI" sz="3600" dirty="0">
              <a:solidFill>
                <a:schemeClr val="tx1">
                  <a:lumMod val="50000"/>
                  <a:lumOff val="50000"/>
                </a:schemeClr>
              </a:solidFill>
            </a:endParaRPr>
          </a:p>
        </p:txBody>
      </p:sp>
      <p:sp>
        <p:nvSpPr>
          <p:cNvPr id="4" name="Naslov 1">
            <a:extLst>
              <a:ext uri="{FF2B5EF4-FFF2-40B4-BE49-F238E27FC236}">
                <a16:creationId xmlns:a16="http://schemas.microsoft.com/office/drawing/2014/main" id="{B070552B-88E6-9017-7DF7-AC46902C47B5}"/>
              </a:ext>
            </a:extLst>
          </p:cNvPr>
          <p:cNvSpPr txBox="1">
            <a:spLocks/>
          </p:cNvSpPr>
          <p:nvPr/>
        </p:nvSpPr>
        <p:spPr>
          <a:xfrm>
            <a:off x="760741" y="163835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b="1" dirty="0">
              <a:solidFill>
                <a:schemeClr val="tx1">
                  <a:lumMod val="65000"/>
                  <a:lumOff val="35000"/>
                </a:schemeClr>
              </a:solidFill>
            </a:endParaRPr>
          </a:p>
          <a:p>
            <a:r>
              <a:rPr lang="sl-SI" b="1" dirty="0">
                <a:solidFill>
                  <a:schemeClr val="tx1">
                    <a:lumMod val="65000"/>
                    <a:lumOff val="35000"/>
                  </a:schemeClr>
                </a:solidFill>
              </a:rPr>
              <a:t>NEINVESTICIJSKI PROJEKTI</a:t>
            </a:r>
            <a:endParaRPr lang="sl-SI" sz="4400" b="1" dirty="0">
              <a:solidFill>
                <a:schemeClr val="tx1">
                  <a:lumMod val="65000"/>
                  <a:lumOff val="35000"/>
                </a:schemeClr>
              </a:solidFill>
              <a:latin typeface="+mj-lt"/>
            </a:endParaRPr>
          </a:p>
          <a:p>
            <a:r>
              <a:rPr lang="sl-SI" b="1" dirty="0">
                <a:solidFill>
                  <a:schemeClr val="tx1">
                    <a:lumMod val="65000"/>
                    <a:lumOff val="35000"/>
                  </a:schemeClr>
                </a:solidFill>
              </a:rPr>
              <a:t> </a:t>
            </a:r>
          </a:p>
        </p:txBody>
      </p:sp>
      <p:pic>
        <p:nvPicPr>
          <p:cNvPr id="11" name="Grafika 10" descr="Business Growth with solid fill">
            <a:extLst>
              <a:ext uri="{FF2B5EF4-FFF2-40B4-BE49-F238E27FC236}">
                <a16:creationId xmlns:a16="http://schemas.microsoft.com/office/drawing/2014/main" id="{1EC4DE74-076B-659A-2D7E-EB0CDCA35E8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64396" y="2156422"/>
            <a:ext cx="914400" cy="914400"/>
          </a:xfrm>
          <a:prstGeom prst="rect">
            <a:avLst/>
          </a:prstGeom>
        </p:spPr>
      </p:pic>
      <p:sp>
        <p:nvSpPr>
          <p:cNvPr id="6" name="Označba mesta številke diapozitiva 5">
            <a:extLst>
              <a:ext uri="{FF2B5EF4-FFF2-40B4-BE49-F238E27FC236}">
                <a16:creationId xmlns:a16="http://schemas.microsoft.com/office/drawing/2014/main" id="{08AF1AC6-CD3E-C423-75A3-7C8C13BA2749}"/>
              </a:ext>
            </a:extLst>
          </p:cNvPr>
          <p:cNvSpPr>
            <a:spLocks noGrp="1"/>
          </p:cNvSpPr>
          <p:nvPr>
            <p:ph type="sldNum" sz="quarter" idx="12"/>
          </p:nvPr>
        </p:nvSpPr>
        <p:spPr/>
        <p:txBody>
          <a:bodyPr/>
          <a:lstStyle/>
          <a:p>
            <a:fld id="{DB0541E2-7EB7-469F-924A-AAEADCA667B4}" type="slidenum">
              <a:rPr lang="sl-SI" smtClean="0"/>
              <a:t>33</a:t>
            </a:fld>
            <a:endParaRPr lang="sl-SI"/>
          </a:p>
        </p:txBody>
      </p:sp>
      <p:cxnSp>
        <p:nvCxnSpPr>
          <p:cNvPr id="3" name="Raven povezovalnik 2">
            <a:extLst>
              <a:ext uri="{FF2B5EF4-FFF2-40B4-BE49-F238E27FC236}">
                <a16:creationId xmlns:a16="http://schemas.microsoft.com/office/drawing/2014/main" id="{A3E9EACB-B85B-D542-B2BB-E97F4635E0EC}"/>
              </a:ext>
            </a:extLst>
          </p:cNvPr>
          <p:cNvCxnSpPr>
            <a:cxnSpLocks/>
          </p:cNvCxnSpPr>
          <p:nvPr/>
        </p:nvCxnSpPr>
        <p:spPr>
          <a:xfrm>
            <a:off x="0" y="3064991"/>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55017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FFCE2-3FC9-C152-1C0E-671731665C4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4564DA5E-396C-1B17-B04B-983FC6A6F5CF}"/>
              </a:ext>
            </a:extLst>
          </p:cNvPr>
          <p:cNvSpPr>
            <a:spLocks noGrp="1"/>
          </p:cNvSpPr>
          <p:nvPr>
            <p:ph type="title"/>
          </p:nvPr>
        </p:nvSpPr>
        <p:spPr>
          <a:xfrm>
            <a:off x="838200" y="669925"/>
            <a:ext cx="10515600" cy="1325563"/>
          </a:xfrm>
        </p:spPr>
        <p:txBody>
          <a:bodyPr/>
          <a:lstStyle/>
          <a:p>
            <a:r>
              <a:rPr lang="sl-SI" b="1" dirty="0">
                <a:solidFill>
                  <a:schemeClr val="tx1">
                    <a:lumMod val="65000"/>
                    <a:lumOff val="35000"/>
                  </a:schemeClr>
                </a:solidFill>
              </a:rPr>
              <a:t>Navodila za izvajanje projektov v okviru pristopa LEADER/CLLD za sklad EKSRP</a:t>
            </a:r>
          </a:p>
        </p:txBody>
      </p:sp>
      <p:sp>
        <p:nvSpPr>
          <p:cNvPr id="3" name="Označba mesta vsebine 2">
            <a:extLst>
              <a:ext uri="{FF2B5EF4-FFF2-40B4-BE49-F238E27FC236}">
                <a16:creationId xmlns:a16="http://schemas.microsoft.com/office/drawing/2014/main" id="{7C7980C6-6352-88BC-631D-461ADBD87E22}"/>
              </a:ext>
            </a:extLst>
          </p:cNvPr>
          <p:cNvSpPr>
            <a:spLocks noGrp="1"/>
          </p:cNvSpPr>
          <p:nvPr>
            <p:ph idx="1"/>
          </p:nvPr>
        </p:nvSpPr>
        <p:spPr>
          <a:xfrm>
            <a:off x="904875" y="2755899"/>
            <a:ext cx="9600786" cy="3432176"/>
          </a:xfrm>
        </p:spPr>
        <p:txBody>
          <a:bodyPr/>
          <a:lstStyle/>
          <a:p>
            <a:pPr marL="0" indent="0">
              <a:buNone/>
            </a:pPr>
            <a:r>
              <a:rPr lang="sl-SI" dirty="0">
                <a:solidFill>
                  <a:schemeClr val="bg2">
                    <a:lumMod val="25000"/>
                  </a:schemeClr>
                </a:solidFill>
                <a:latin typeface="+mj-lt"/>
              </a:rPr>
              <a:t>Dostop do </a:t>
            </a:r>
            <a:r>
              <a:rPr lang="sl-SI" b="1" dirty="0">
                <a:solidFill>
                  <a:schemeClr val="accent2"/>
                </a:solidFill>
                <a:latin typeface="+mj-lt"/>
              </a:rPr>
              <a:t>navodil</a:t>
            </a:r>
            <a:r>
              <a:rPr lang="sl-SI" dirty="0">
                <a:latin typeface="+mj-lt"/>
              </a:rPr>
              <a:t>:</a:t>
            </a:r>
          </a:p>
          <a:p>
            <a:pPr marL="0" indent="0">
              <a:buNone/>
            </a:pPr>
            <a:r>
              <a:rPr lang="sl-SI" dirty="0">
                <a:latin typeface="+mj-lt"/>
                <a:hlinkClick r:id="rId2"/>
              </a:rPr>
              <a:t>https://skp.si/wp-content/uploads/2024/09/Navodila-za-izvajanje-CLLD-2027_EKSRP_1.-sprememba_podpisano-1.pdf</a:t>
            </a:r>
            <a:endParaRPr lang="sl-SI" dirty="0">
              <a:latin typeface="+mj-lt"/>
            </a:endParaRPr>
          </a:p>
          <a:p>
            <a:pPr marL="0" indent="0">
              <a:buNone/>
            </a:pPr>
            <a:endParaRPr lang="sl-SI" dirty="0">
              <a:latin typeface="+mj-lt"/>
            </a:endParaRPr>
          </a:p>
          <a:p>
            <a:pPr marL="0" indent="0">
              <a:buNone/>
            </a:pPr>
            <a:r>
              <a:rPr lang="sl-SI" dirty="0">
                <a:solidFill>
                  <a:schemeClr val="bg2">
                    <a:lumMod val="25000"/>
                  </a:schemeClr>
                </a:solidFill>
                <a:latin typeface="+mj-lt"/>
              </a:rPr>
              <a:t>Spletna stran</a:t>
            </a:r>
            <a:r>
              <a:rPr lang="sl-SI" dirty="0">
                <a:latin typeface="+mj-lt"/>
              </a:rPr>
              <a:t>: </a:t>
            </a:r>
            <a:r>
              <a:rPr lang="sl-SI" dirty="0">
                <a:latin typeface="+mj-lt"/>
                <a:hlinkClick r:id="rId3"/>
              </a:rPr>
              <a:t>https://skp.si/skupna-kmetijska-politika-2023-2027/intervencije-skp/irp26-leader</a:t>
            </a:r>
            <a:endParaRPr lang="sl-SI" dirty="0">
              <a:latin typeface="+mj-lt"/>
            </a:endParaRPr>
          </a:p>
          <a:p>
            <a:pPr marL="0" indent="0">
              <a:buNone/>
            </a:pPr>
            <a:endParaRPr lang="sl-SI" dirty="0"/>
          </a:p>
        </p:txBody>
      </p:sp>
      <p:pic>
        <p:nvPicPr>
          <p:cNvPr id="5" name="Picture 2" descr="Rules Icon Vector Art, Icons, and Graphics for Free Download">
            <a:extLst>
              <a:ext uri="{FF2B5EF4-FFF2-40B4-BE49-F238E27FC236}">
                <a16:creationId xmlns:a16="http://schemas.microsoft.com/office/drawing/2014/main" id="{95DC44F6-338C-96D5-DAE8-97AF63EB6AB5}"/>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33761" y="4703970"/>
            <a:ext cx="1775101" cy="1775101"/>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a 5" descr="Business Growth with solid fill">
            <a:extLst>
              <a:ext uri="{FF2B5EF4-FFF2-40B4-BE49-F238E27FC236}">
                <a16:creationId xmlns:a16="http://schemas.microsoft.com/office/drawing/2014/main" id="{93F3D516-60BA-361C-64C7-84774293CBC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58541" y="219901"/>
            <a:ext cx="646334" cy="646334"/>
          </a:xfrm>
          <a:prstGeom prst="rect">
            <a:avLst/>
          </a:prstGeom>
        </p:spPr>
      </p:pic>
      <p:pic>
        <p:nvPicPr>
          <p:cNvPr id="8" name="Grafika 7" descr="Exclamation mark with solid fill">
            <a:extLst>
              <a:ext uri="{FF2B5EF4-FFF2-40B4-BE49-F238E27FC236}">
                <a16:creationId xmlns:a16="http://schemas.microsoft.com/office/drawing/2014/main" id="{98867643-442B-6223-A9A8-CDCB3B89166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58541" y="3297015"/>
            <a:ext cx="808259" cy="808259"/>
          </a:xfrm>
          <a:prstGeom prst="rect">
            <a:avLst/>
          </a:prstGeom>
        </p:spPr>
      </p:pic>
      <p:sp>
        <p:nvSpPr>
          <p:cNvPr id="7" name="Označba mesta številke diapozitiva 6">
            <a:extLst>
              <a:ext uri="{FF2B5EF4-FFF2-40B4-BE49-F238E27FC236}">
                <a16:creationId xmlns:a16="http://schemas.microsoft.com/office/drawing/2014/main" id="{AEDB58DB-2CE5-911F-0551-A9B06DCE56E0}"/>
              </a:ext>
            </a:extLst>
          </p:cNvPr>
          <p:cNvSpPr>
            <a:spLocks noGrp="1"/>
          </p:cNvSpPr>
          <p:nvPr>
            <p:ph type="sldNum" sz="quarter" idx="12"/>
          </p:nvPr>
        </p:nvSpPr>
        <p:spPr/>
        <p:txBody>
          <a:bodyPr/>
          <a:lstStyle/>
          <a:p>
            <a:fld id="{DB0541E2-7EB7-469F-924A-AAEADCA667B4}" type="slidenum">
              <a:rPr lang="sl-SI" smtClean="0"/>
              <a:t>34</a:t>
            </a:fld>
            <a:endParaRPr lang="sl-SI"/>
          </a:p>
        </p:txBody>
      </p:sp>
      <p:pic>
        <p:nvPicPr>
          <p:cNvPr id="9" name="Grafika 8" descr="Internet with solid fill">
            <a:extLst>
              <a:ext uri="{FF2B5EF4-FFF2-40B4-BE49-F238E27FC236}">
                <a16:creationId xmlns:a16="http://schemas.microsoft.com/office/drawing/2014/main" id="{1BF30148-E805-43D5-7B0E-FC6013B249D5}"/>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242811" y="5000625"/>
            <a:ext cx="672626" cy="672626"/>
          </a:xfrm>
          <a:prstGeom prst="rect">
            <a:avLst/>
          </a:prstGeom>
        </p:spPr>
      </p:pic>
      <p:pic>
        <p:nvPicPr>
          <p:cNvPr id="10" name="Grafika 9" descr="Internet with solid fill">
            <a:extLst>
              <a:ext uri="{FF2B5EF4-FFF2-40B4-BE49-F238E27FC236}">
                <a16:creationId xmlns:a16="http://schemas.microsoft.com/office/drawing/2014/main" id="{A79F488B-6331-6F91-53CA-C87339B49E3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833035" y="3541467"/>
            <a:ext cx="672626" cy="672626"/>
          </a:xfrm>
          <a:prstGeom prst="rect">
            <a:avLst/>
          </a:prstGeom>
        </p:spPr>
      </p:pic>
      <p:cxnSp>
        <p:nvCxnSpPr>
          <p:cNvPr id="11" name="Raven povezovalnik 10">
            <a:extLst>
              <a:ext uri="{FF2B5EF4-FFF2-40B4-BE49-F238E27FC236}">
                <a16:creationId xmlns:a16="http://schemas.microsoft.com/office/drawing/2014/main" id="{35813123-D45D-535A-A2FE-C2AC9F1CE069}"/>
              </a:ext>
            </a:extLst>
          </p:cNvPr>
          <p:cNvCxnSpPr>
            <a:cxnSpLocks/>
          </p:cNvCxnSpPr>
          <p:nvPr/>
        </p:nvCxnSpPr>
        <p:spPr>
          <a:xfrm>
            <a:off x="0" y="1995488"/>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53509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329C4-0C94-F5A8-5916-944D15A1AD03}"/>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BBE9DBE4-1E3B-F70E-3A71-F49BB1FBB82E}"/>
              </a:ext>
            </a:extLst>
          </p:cNvPr>
          <p:cNvSpPr>
            <a:spLocks noGrp="1"/>
          </p:cNvSpPr>
          <p:nvPr>
            <p:ph type="title"/>
          </p:nvPr>
        </p:nvSpPr>
        <p:spPr>
          <a:xfrm>
            <a:off x="942975" y="381947"/>
            <a:ext cx="10515600" cy="1325563"/>
          </a:xfrm>
        </p:spPr>
        <p:txBody>
          <a:bodyPr/>
          <a:lstStyle/>
          <a:p>
            <a:r>
              <a:rPr lang="sl-SI" b="1" dirty="0">
                <a:solidFill>
                  <a:schemeClr val="tx1">
                    <a:lumMod val="65000"/>
                    <a:lumOff val="35000"/>
                  </a:schemeClr>
                </a:solidFill>
              </a:rPr>
              <a:t>VRSTE STROŠKOV</a:t>
            </a:r>
          </a:p>
        </p:txBody>
      </p:sp>
      <p:sp>
        <p:nvSpPr>
          <p:cNvPr id="3" name="Označba mesta vsebine 2">
            <a:extLst>
              <a:ext uri="{FF2B5EF4-FFF2-40B4-BE49-F238E27FC236}">
                <a16:creationId xmlns:a16="http://schemas.microsoft.com/office/drawing/2014/main" id="{32F1E17F-015B-0173-3739-858BEA1479EA}"/>
              </a:ext>
            </a:extLst>
          </p:cNvPr>
          <p:cNvSpPr>
            <a:spLocks noGrp="1"/>
          </p:cNvSpPr>
          <p:nvPr>
            <p:ph idx="1"/>
          </p:nvPr>
        </p:nvSpPr>
        <p:spPr>
          <a:xfrm>
            <a:off x="942975" y="2058022"/>
            <a:ext cx="10515600" cy="4351338"/>
          </a:xfrm>
        </p:spPr>
        <p:txBody>
          <a:bodyPr>
            <a:normAutofit/>
          </a:bodyPr>
          <a:lstStyle/>
          <a:p>
            <a:pPr marL="0" indent="0">
              <a:buNone/>
            </a:pPr>
            <a:r>
              <a:rPr lang="sl-SI" sz="2400" dirty="0">
                <a:solidFill>
                  <a:schemeClr val="bg2">
                    <a:lumMod val="25000"/>
                  </a:schemeClr>
                </a:solidFill>
                <a:latin typeface="+mj-lt"/>
              </a:rPr>
              <a:t>Projekt neinvesticijske narave je sestavljen le iz 2 vrst stroškov:</a:t>
            </a:r>
          </a:p>
          <a:p>
            <a:pPr marL="0" indent="0">
              <a:buNone/>
            </a:pPr>
            <a:endParaRPr lang="sl-SI" sz="2400" dirty="0">
              <a:solidFill>
                <a:schemeClr val="bg2">
                  <a:lumMod val="25000"/>
                </a:schemeClr>
              </a:solidFill>
              <a:latin typeface="+mj-lt"/>
            </a:endParaRPr>
          </a:p>
          <a:p>
            <a:pPr>
              <a:lnSpc>
                <a:spcPct val="150000"/>
              </a:lnSpc>
            </a:pPr>
            <a:r>
              <a:rPr lang="sl-SI" sz="2400" b="1" dirty="0">
                <a:solidFill>
                  <a:schemeClr val="bg2">
                    <a:lumMod val="25000"/>
                  </a:schemeClr>
                </a:solidFill>
                <a:latin typeface="+mj-lt"/>
              </a:rPr>
              <a:t>neposredni </a:t>
            </a:r>
            <a:r>
              <a:rPr lang="sl-SI" sz="2400" b="1" dirty="0">
                <a:solidFill>
                  <a:schemeClr val="accent2"/>
                </a:solidFill>
                <a:latin typeface="+mj-lt"/>
              </a:rPr>
              <a:t>stroški osebja </a:t>
            </a:r>
            <a:r>
              <a:rPr lang="sl-SI" sz="2400" dirty="0">
                <a:solidFill>
                  <a:schemeClr val="bg2">
                    <a:lumMod val="25000"/>
                  </a:schemeClr>
                </a:solidFill>
                <a:latin typeface="+mj-lt"/>
              </a:rPr>
              <a:t>(poglavje 3.3);</a:t>
            </a:r>
          </a:p>
          <a:p>
            <a:pPr>
              <a:lnSpc>
                <a:spcPct val="150000"/>
              </a:lnSpc>
            </a:pPr>
            <a:r>
              <a:rPr lang="sl-SI" sz="2400" b="1" dirty="0">
                <a:solidFill>
                  <a:schemeClr val="accent2"/>
                </a:solidFill>
                <a:latin typeface="+mj-lt"/>
              </a:rPr>
              <a:t>40 % pavšalna stopnja </a:t>
            </a:r>
            <a:r>
              <a:rPr lang="sl-SI" sz="2400" b="1" dirty="0">
                <a:solidFill>
                  <a:schemeClr val="bg2">
                    <a:lumMod val="25000"/>
                  </a:schemeClr>
                </a:solidFill>
                <a:latin typeface="+mj-lt"/>
              </a:rPr>
              <a:t>za preostale stroške.</a:t>
            </a:r>
          </a:p>
        </p:txBody>
      </p:sp>
      <p:pic>
        <p:nvPicPr>
          <p:cNvPr id="5" name="Grafika 4" descr="Business Growth with solid fill">
            <a:extLst>
              <a:ext uri="{FF2B5EF4-FFF2-40B4-BE49-F238E27FC236}">
                <a16:creationId xmlns:a16="http://schemas.microsoft.com/office/drawing/2014/main" id="{C1F112EA-804D-83BC-0A00-476EBC359D5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8541" y="219901"/>
            <a:ext cx="646334" cy="646334"/>
          </a:xfrm>
          <a:prstGeom prst="rect">
            <a:avLst/>
          </a:prstGeom>
        </p:spPr>
      </p:pic>
      <p:sp>
        <p:nvSpPr>
          <p:cNvPr id="6" name="Označba mesta številke diapozitiva 5">
            <a:extLst>
              <a:ext uri="{FF2B5EF4-FFF2-40B4-BE49-F238E27FC236}">
                <a16:creationId xmlns:a16="http://schemas.microsoft.com/office/drawing/2014/main" id="{4CCE62AE-28E7-41DD-F34D-91B70ED47B3D}"/>
              </a:ext>
            </a:extLst>
          </p:cNvPr>
          <p:cNvSpPr>
            <a:spLocks noGrp="1"/>
          </p:cNvSpPr>
          <p:nvPr>
            <p:ph type="sldNum" sz="quarter" idx="12"/>
          </p:nvPr>
        </p:nvSpPr>
        <p:spPr/>
        <p:txBody>
          <a:bodyPr/>
          <a:lstStyle/>
          <a:p>
            <a:fld id="{DB0541E2-7EB7-469F-924A-AAEADCA667B4}" type="slidenum">
              <a:rPr lang="sl-SI" smtClean="0"/>
              <a:t>35</a:t>
            </a:fld>
            <a:endParaRPr lang="sl-SI"/>
          </a:p>
        </p:txBody>
      </p:sp>
      <p:cxnSp>
        <p:nvCxnSpPr>
          <p:cNvPr id="7" name="Raven povezovalnik 6">
            <a:extLst>
              <a:ext uri="{FF2B5EF4-FFF2-40B4-BE49-F238E27FC236}">
                <a16:creationId xmlns:a16="http://schemas.microsoft.com/office/drawing/2014/main" id="{E57D2859-CC7B-76AA-B019-A034CAFBD7BC}"/>
              </a:ext>
            </a:extLst>
          </p:cNvPr>
          <p:cNvCxnSpPr>
            <a:cxnSpLocks/>
          </p:cNvCxnSpPr>
          <p:nvPr/>
        </p:nvCxnSpPr>
        <p:spPr>
          <a:xfrm>
            <a:off x="0" y="1707510"/>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4924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81F1D-56FE-FDF6-55B6-472E4BCDCEE6}"/>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9154571F-32D8-7EA5-CD48-7EB2A48C36E2}"/>
              </a:ext>
            </a:extLst>
          </p:cNvPr>
          <p:cNvSpPr>
            <a:spLocks noGrp="1"/>
          </p:cNvSpPr>
          <p:nvPr>
            <p:ph type="title"/>
          </p:nvPr>
        </p:nvSpPr>
        <p:spPr>
          <a:xfrm>
            <a:off x="838200" y="-36259"/>
            <a:ext cx="10515600" cy="1325563"/>
          </a:xfrm>
        </p:spPr>
        <p:txBody>
          <a:bodyPr/>
          <a:lstStyle/>
          <a:p>
            <a:r>
              <a:rPr lang="sl-SI" b="1" dirty="0">
                <a:solidFill>
                  <a:schemeClr val="tx1">
                    <a:lumMod val="65000"/>
                    <a:lumOff val="35000"/>
                  </a:schemeClr>
                </a:solidFill>
              </a:rPr>
              <a:t>NEPOSREDNI STROŠKI DELA – pravne podlage</a:t>
            </a:r>
          </a:p>
        </p:txBody>
      </p:sp>
      <p:sp>
        <p:nvSpPr>
          <p:cNvPr id="3" name="Označba mesta vsebine 2">
            <a:extLst>
              <a:ext uri="{FF2B5EF4-FFF2-40B4-BE49-F238E27FC236}">
                <a16:creationId xmlns:a16="http://schemas.microsoft.com/office/drawing/2014/main" id="{E34644C1-0AF8-265B-1B02-B492ACF20983}"/>
              </a:ext>
            </a:extLst>
          </p:cNvPr>
          <p:cNvSpPr>
            <a:spLocks noGrp="1"/>
          </p:cNvSpPr>
          <p:nvPr>
            <p:ph idx="1"/>
          </p:nvPr>
        </p:nvSpPr>
        <p:spPr>
          <a:xfrm>
            <a:off x="952500" y="1518285"/>
            <a:ext cx="10515600" cy="4441951"/>
          </a:xfrm>
        </p:spPr>
        <p:txBody>
          <a:bodyPr>
            <a:normAutofit/>
          </a:bodyPr>
          <a:lstStyle/>
          <a:p>
            <a:pPr marL="0" indent="0">
              <a:spcBef>
                <a:spcPts val="600"/>
              </a:spcBef>
              <a:buNone/>
            </a:pPr>
            <a:r>
              <a:rPr lang="sl-SI" sz="1900" dirty="0">
                <a:solidFill>
                  <a:schemeClr val="bg2">
                    <a:lumMod val="25000"/>
                  </a:schemeClr>
                </a:solidFill>
                <a:latin typeface="+mj-lt"/>
              </a:rPr>
              <a:t>Upravičene pravne podlage za stroške dela:</a:t>
            </a:r>
          </a:p>
          <a:p>
            <a:pPr marL="0" indent="0">
              <a:spcBef>
                <a:spcPts val="600"/>
              </a:spcBef>
              <a:buNone/>
            </a:pPr>
            <a:endParaRPr lang="sl-SI" sz="1500" dirty="0">
              <a:solidFill>
                <a:schemeClr val="bg2">
                  <a:lumMod val="25000"/>
                </a:schemeClr>
              </a:solidFill>
              <a:latin typeface="+mj-lt"/>
            </a:endParaRPr>
          </a:p>
          <a:p>
            <a:pPr>
              <a:spcBef>
                <a:spcPts val="600"/>
              </a:spcBef>
            </a:pPr>
            <a:r>
              <a:rPr lang="sl-SI" sz="1900" b="1" dirty="0">
                <a:solidFill>
                  <a:schemeClr val="accent2"/>
                </a:solidFill>
                <a:latin typeface="+mj-lt"/>
              </a:rPr>
              <a:t>Pogodba o zaposlitvi </a:t>
            </a:r>
            <a:r>
              <a:rPr lang="sl-SI" sz="1900" dirty="0">
                <a:solidFill>
                  <a:schemeClr val="bg2">
                    <a:lumMod val="25000"/>
                  </a:schemeClr>
                </a:solidFill>
                <a:latin typeface="+mj-lt"/>
              </a:rPr>
              <a:t>(s prerazporeditvijo na projekt)	</a:t>
            </a:r>
          </a:p>
          <a:p>
            <a:pPr>
              <a:spcBef>
                <a:spcPts val="600"/>
              </a:spcBef>
            </a:pPr>
            <a:r>
              <a:rPr lang="sl-SI" sz="1900" b="1" dirty="0">
                <a:solidFill>
                  <a:schemeClr val="accent2"/>
                </a:solidFill>
                <a:latin typeface="+mj-lt"/>
              </a:rPr>
              <a:t>Avtorska pogodba </a:t>
            </a:r>
            <a:r>
              <a:rPr lang="sl-SI" sz="1900" dirty="0">
                <a:solidFill>
                  <a:schemeClr val="bg2">
                    <a:lumMod val="25000"/>
                  </a:schemeClr>
                </a:solidFill>
                <a:latin typeface="+mj-lt"/>
              </a:rPr>
              <a:t>(vezano na projekt)	</a:t>
            </a:r>
          </a:p>
          <a:p>
            <a:pPr>
              <a:spcBef>
                <a:spcPts val="600"/>
              </a:spcBef>
            </a:pPr>
            <a:r>
              <a:rPr lang="sl-SI" sz="1900" b="1" dirty="0">
                <a:solidFill>
                  <a:schemeClr val="accent2"/>
                </a:solidFill>
                <a:latin typeface="+mj-lt"/>
              </a:rPr>
              <a:t>Podjemna pogodba </a:t>
            </a:r>
            <a:r>
              <a:rPr lang="sl-SI" sz="1900" dirty="0">
                <a:solidFill>
                  <a:schemeClr val="bg2">
                    <a:lumMod val="25000"/>
                  </a:schemeClr>
                </a:solidFill>
                <a:latin typeface="+mj-lt"/>
              </a:rPr>
              <a:t>(vezano na projekt)	</a:t>
            </a:r>
          </a:p>
          <a:p>
            <a:pPr>
              <a:spcBef>
                <a:spcPts val="600"/>
              </a:spcBef>
            </a:pPr>
            <a:r>
              <a:rPr lang="sl-SI" sz="1900" b="1" dirty="0">
                <a:solidFill>
                  <a:schemeClr val="accent2"/>
                </a:solidFill>
                <a:latin typeface="+mj-lt"/>
              </a:rPr>
              <a:t>S.P.: </a:t>
            </a:r>
            <a:r>
              <a:rPr lang="sl-SI" sz="1900" dirty="0">
                <a:solidFill>
                  <a:schemeClr val="bg2">
                    <a:lumMod val="25000"/>
                  </a:schemeClr>
                </a:solidFill>
                <a:latin typeface="+mj-lt"/>
              </a:rPr>
              <a:t>sklep o vpisu v poslovni register AJPES </a:t>
            </a:r>
            <a:r>
              <a:rPr lang="sl-SI" sz="1900" b="1" dirty="0">
                <a:solidFill>
                  <a:schemeClr val="accent2"/>
                </a:solidFill>
                <a:latin typeface="+mj-lt"/>
              </a:rPr>
              <a:t>	</a:t>
            </a:r>
          </a:p>
          <a:p>
            <a:pPr marL="0" indent="0">
              <a:spcBef>
                <a:spcPts val="600"/>
              </a:spcBef>
              <a:buNone/>
            </a:pPr>
            <a:r>
              <a:rPr lang="sl-SI" sz="1900" b="1" dirty="0">
                <a:solidFill>
                  <a:schemeClr val="accent2"/>
                </a:solidFill>
                <a:latin typeface="+mj-lt"/>
              </a:rPr>
              <a:t>    Prostovoljsko delo</a:t>
            </a:r>
            <a:r>
              <a:rPr lang="sl-SI" sz="1900" dirty="0">
                <a:solidFill>
                  <a:schemeClr val="bg2">
                    <a:lumMod val="25000"/>
                  </a:schemeClr>
                </a:solidFill>
                <a:latin typeface="+mj-lt"/>
              </a:rPr>
              <a:t>: </a:t>
            </a:r>
            <a:r>
              <a:rPr lang="sl-SI" sz="1900" b="1" dirty="0">
                <a:solidFill>
                  <a:schemeClr val="bg2">
                    <a:lumMod val="25000"/>
                  </a:schemeClr>
                </a:solidFill>
                <a:latin typeface="+mj-lt"/>
              </a:rPr>
              <a:t>Vpis v Vpisnik prostovoljskih organizacij in org. s prostovoljskim programom </a:t>
            </a:r>
            <a:r>
              <a:rPr lang="sl-SI" sz="1900" dirty="0">
                <a:solidFill>
                  <a:schemeClr val="bg2">
                    <a:lumMod val="25000"/>
                  </a:schemeClr>
                </a:solidFill>
                <a:latin typeface="+mj-lt"/>
              </a:rPr>
              <a:t>–   </a:t>
            </a:r>
          </a:p>
          <a:p>
            <a:pPr marL="0" indent="0">
              <a:spcBef>
                <a:spcPts val="600"/>
              </a:spcBef>
              <a:buNone/>
            </a:pPr>
            <a:r>
              <a:rPr lang="sl-SI" sz="1900" dirty="0">
                <a:solidFill>
                  <a:schemeClr val="bg2">
                    <a:lumMod val="25000"/>
                  </a:schemeClr>
                </a:solidFill>
                <a:latin typeface="+mj-lt"/>
              </a:rPr>
              <a:t>    Pogodba o prostovoljnem delu - dogovor med prostovoljcem in organizacijo ali posameznikom, </a:t>
            </a:r>
          </a:p>
          <a:p>
            <a:pPr marL="0" indent="0">
              <a:spcBef>
                <a:spcPts val="600"/>
              </a:spcBef>
              <a:buNone/>
            </a:pPr>
            <a:r>
              <a:rPr lang="sl-SI" sz="1900" dirty="0">
                <a:solidFill>
                  <a:schemeClr val="bg2">
                    <a:lumMod val="25000"/>
                  </a:schemeClr>
                </a:solidFill>
                <a:latin typeface="+mj-lt"/>
              </a:rPr>
              <a:t>    ki sprejema prostovoljca in mu omogoča sodelovanje pri določenih dejavnostih. </a:t>
            </a:r>
          </a:p>
          <a:p>
            <a:pPr>
              <a:spcBef>
                <a:spcPts val="600"/>
              </a:spcBef>
            </a:pPr>
            <a:r>
              <a:rPr lang="sl-SI" sz="1900" b="1" dirty="0">
                <a:solidFill>
                  <a:schemeClr val="accent2"/>
                </a:solidFill>
                <a:latin typeface="+mj-lt"/>
              </a:rPr>
              <a:t>Kmetje: </a:t>
            </a:r>
            <a:r>
              <a:rPr lang="sl-SI" sz="1900" dirty="0">
                <a:solidFill>
                  <a:schemeClr val="bg2">
                    <a:lumMod val="25000"/>
                  </a:schemeClr>
                </a:solidFill>
                <a:latin typeface="+mj-lt"/>
              </a:rPr>
              <a:t>Kmetija mora biti vpisana v RKG, kjer pridobi KMG-MID številko v skladu s Pravilnikom o RKG. Urno postavko za kmeta se uporablja za nosilca KMG-MID in družinske člane, ki so vpisani v RKG. </a:t>
            </a:r>
          </a:p>
          <a:p>
            <a:pPr marL="0" indent="0">
              <a:spcBef>
                <a:spcPts val="600"/>
              </a:spcBef>
              <a:buNone/>
            </a:pPr>
            <a:endParaRPr lang="sl-SI" sz="1900" dirty="0">
              <a:solidFill>
                <a:schemeClr val="bg2">
                  <a:lumMod val="25000"/>
                </a:schemeClr>
              </a:solidFill>
              <a:latin typeface="+mj-lt"/>
            </a:endParaRPr>
          </a:p>
          <a:p>
            <a:pPr marL="0" indent="0">
              <a:spcBef>
                <a:spcPts val="600"/>
              </a:spcBef>
              <a:buNone/>
            </a:pPr>
            <a:r>
              <a:rPr lang="sl-SI" sz="2000" b="1" u="sng" dirty="0">
                <a:solidFill>
                  <a:schemeClr val="bg2">
                    <a:lumMod val="25000"/>
                  </a:schemeClr>
                </a:solidFill>
                <a:latin typeface="+mj-lt"/>
              </a:rPr>
              <a:t>+  elektronske ČASOVNICE in mesečno poročilo</a:t>
            </a:r>
          </a:p>
          <a:p>
            <a:pPr marL="0" indent="0">
              <a:buNone/>
            </a:pPr>
            <a:endParaRPr lang="sl-SI" sz="2400" b="1" dirty="0">
              <a:solidFill>
                <a:schemeClr val="bg2">
                  <a:lumMod val="25000"/>
                </a:schemeClr>
              </a:solidFill>
              <a:latin typeface="+mj-lt"/>
            </a:endParaRPr>
          </a:p>
        </p:txBody>
      </p:sp>
      <p:sp>
        <p:nvSpPr>
          <p:cNvPr id="5" name="Označba mesta vsebine 2">
            <a:extLst>
              <a:ext uri="{FF2B5EF4-FFF2-40B4-BE49-F238E27FC236}">
                <a16:creationId xmlns:a16="http://schemas.microsoft.com/office/drawing/2014/main" id="{D5F9DEC3-9396-1353-9010-976A4B33DAD4}"/>
              </a:ext>
            </a:extLst>
          </p:cNvPr>
          <p:cNvSpPr txBox="1">
            <a:spLocks/>
          </p:cNvSpPr>
          <p:nvPr/>
        </p:nvSpPr>
        <p:spPr>
          <a:xfrm>
            <a:off x="952500" y="5960236"/>
            <a:ext cx="10858499" cy="707264"/>
          </a:xfrm>
          <a:prstGeom prst="rect">
            <a:avLst/>
          </a:prstGeom>
          <a:solidFill>
            <a:schemeClr val="accent2"/>
          </a:solidFill>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pl-PL" sz="1800" b="1" dirty="0">
                <a:solidFill>
                  <a:schemeClr val="bg1"/>
                </a:solidFill>
                <a:latin typeface="+mj-lt"/>
              </a:rPr>
              <a:t>Vsaka zaposlena oseba upravičenca, ki bo opravljala delo na projektu ima na voljo 1.720 ur na letni ravni.</a:t>
            </a:r>
          </a:p>
          <a:p>
            <a:pPr marL="0" indent="0">
              <a:spcBef>
                <a:spcPts val="0"/>
              </a:spcBef>
              <a:buNone/>
            </a:pPr>
            <a:r>
              <a:rPr lang="pl-PL" sz="1800" b="1" dirty="0">
                <a:solidFill>
                  <a:schemeClr val="bg1"/>
                </a:solidFill>
                <a:latin typeface="+mj-lt"/>
              </a:rPr>
              <a:t> ''Na leto'' pomeni ure opravljene od 1.1. do 31.12. v posameznem letu.</a:t>
            </a:r>
          </a:p>
        </p:txBody>
      </p:sp>
      <p:pic>
        <p:nvPicPr>
          <p:cNvPr id="6" name="Grafika 5" descr="Business Growth with solid fill">
            <a:extLst>
              <a:ext uri="{FF2B5EF4-FFF2-40B4-BE49-F238E27FC236}">
                <a16:creationId xmlns:a16="http://schemas.microsoft.com/office/drawing/2014/main" id="{9BDF83DC-9750-2EBB-E8CF-43B67D1A1DB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91866" y="292360"/>
            <a:ext cx="646334" cy="646334"/>
          </a:xfrm>
          <a:prstGeom prst="rect">
            <a:avLst/>
          </a:prstGeom>
        </p:spPr>
      </p:pic>
      <p:sp>
        <p:nvSpPr>
          <p:cNvPr id="7" name="Pravokotnik 6">
            <a:extLst>
              <a:ext uri="{FF2B5EF4-FFF2-40B4-BE49-F238E27FC236}">
                <a16:creationId xmlns:a16="http://schemas.microsoft.com/office/drawing/2014/main" id="{9E344DC1-3025-EE71-68BD-5CE87A39449C}"/>
              </a:ext>
            </a:extLst>
          </p:cNvPr>
          <p:cNvSpPr/>
          <p:nvPr/>
        </p:nvSpPr>
        <p:spPr>
          <a:xfrm>
            <a:off x="10477499" y="5375037"/>
            <a:ext cx="1333500" cy="419100"/>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400" b="1" dirty="0">
                <a:latin typeface="+mj-lt"/>
              </a:rPr>
              <a:t>PREDPISAN OBRAZEC</a:t>
            </a:r>
          </a:p>
        </p:txBody>
      </p:sp>
      <p:pic>
        <p:nvPicPr>
          <p:cNvPr id="9" name="Grafika 8" descr="Chevron arrows with solid fill">
            <a:extLst>
              <a:ext uri="{FF2B5EF4-FFF2-40B4-BE49-F238E27FC236}">
                <a16:creationId xmlns:a16="http://schemas.microsoft.com/office/drawing/2014/main" id="{F2244CF8-E7BC-D891-D2D7-D56FEAAB8A2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948499" y="5421934"/>
            <a:ext cx="372203" cy="372203"/>
          </a:xfrm>
          <a:prstGeom prst="rect">
            <a:avLst/>
          </a:prstGeom>
        </p:spPr>
      </p:pic>
      <p:sp>
        <p:nvSpPr>
          <p:cNvPr id="8" name="Pravokotnik 7">
            <a:extLst>
              <a:ext uri="{FF2B5EF4-FFF2-40B4-BE49-F238E27FC236}">
                <a16:creationId xmlns:a16="http://schemas.microsoft.com/office/drawing/2014/main" id="{3625D18A-6158-0766-9B84-D4D53AC2D764}"/>
              </a:ext>
            </a:extLst>
          </p:cNvPr>
          <p:cNvSpPr/>
          <p:nvPr/>
        </p:nvSpPr>
        <p:spPr>
          <a:xfrm>
            <a:off x="8972550" y="1217423"/>
            <a:ext cx="2838449" cy="2156459"/>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just"/>
            <a:r>
              <a:rPr lang="sl-SI" sz="1300" b="1" dirty="0">
                <a:latin typeface="+mj-lt"/>
              </a:rPr>
              <a:t>PODJEMNO POGODBO lahko sklene fizična oseba z naročnikom, ki je lahko fizična ali pravna oseba. V praksi je lahko to zaposleni, ki pa ne sklene pogodbe s svojim delodajalcem. </a:t>
            </a:r>
          </a:p>
          <a:p>
            <a:pPr algn="just"/>
            <a:r>
              <a:rPr lang="sl-SI" sz="1300" b="1" dirty="0">
                <a:latin typeface="+mj-lt"/>
              </a:rPr>
              <a:t>Delodajalec in delavec, ki sta že sklenila pogodbo o zaposlitvi, lahko za dela izven opisa rednih delovnih nalog skleneta tudi podjemno pogodbo.</a:t>
            </a:r>
          </a:p>
          <a:p>
            <a:pPr algn="just"/>
            <a:r>
              <a:rPr lang="sl-SI" sz="1300" b="1" dirty="0">
                <a:latin typeface="+mj-lt"/>
              </a:rPr>
              <a:t>Podjemna pogodba se sklene le za določen čas.</a:t>
            </a:r>
          </a:p>
        </p:txBody>
      </p:sp>
      <p:sp>
        <p:nvSpPr>
          <p:cNvPr id="10" name="Označba mesta številke diapozitiva 9">
            <a:extLst>
              <a:ext uri="{FF2B5EF4-FFF2-40B4-BE49-F238E27FC236}">
                <a16:creationId xmlns:a16="http://schemas.microsoft.com/office/drawing/2014/main" id="{A1562D0D-8C6B-2B2B-59C8-06832C9959C1}"/>
              </a:ext>
            </a:extLst>
          </p:cNvPr>
          <p:cNvSpPr>
            <a:spLocks noGrp="1"/>
          </p:cNvSpPr>
          <p:nvPr>
            <p:ph type="sldNum" sz="quarter" idx="12"/>
          </p:nvPr>
        </p:nvSpPr>
        <p:spPr/>
        <p:txBody>
          <a:bodyPr/>
          <a:lstStyle/>
          <a:p>
            <a:fld id="{DB0541E2-7EB7-469F-924A-AAEADCA667B4}" type="slidenum">
              <a:rPr lang="sl-SI" smtClean="0"/>
              <a:t>36</a:t>
            </a:fld>
            <a:endParaRPr lang="sl-SI"/>
          </a:p>
        </p:txBody>
      </p:sp>
      <p:cxnSp>
        <p:nvCxnSpPr>
          <p:cNvPr id="11" name="Raven povezovalnik 10">
            <a:extLst>
              <a:ext uri="{FF2B5EF4-FFF2-40B4-BE49-F238E27FC236}">
                <a16:creationId xmlns:a16="http://schemas.microsoft.com/office/drawing/2014/main" id="{353A7BD3-1AE3-1938-007C-EE66B88803DE}"/>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26076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22906-E3D5-5D50-1117-D6D56D7BF73A}"/>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F417308-0D5E-80CA-AFC7-0F316959AEDA}"/>
              </a:ext>
            </a:extLst>
          </p:cNvPr>
          <p:cNvSpPr>
            <a:spLocks noGrp="1"/>
          </p:cNvSpPr>
          <p:nvPr>
            <p:ph type="title"/>
          </p:nvPr>
        </p:nvSpPr>
        <p:spPr>
          <a:xfrm>
            <a:off x="753828" y="-97959"/>
            <a:ext cx="10552113" cy="1498664"/>
          </a:xfrm>
        </p:spPr>
        <p:txBody>
          <a:bodyPr>
            <a:normAutofit/>
          </a:bodyPr>
          <a:lstStyle/>
          <a:p>
            <a:r>
              <a:rPr lang="sl-SI" b="1" dirty="0">
                <a:solidFill>
                  <a:schemeClr val="tx1">
                    <a:lumMod val="65000"/>
                    <a:lumOff val="35000"/>
                  </a:schemeClr>
                </a:solidFill>
              </a:rPr>
              <a:t>VRSTE STROŠKOV DELA</a:t>
            </a:r>
          </a:p>
        </p:txBody>
      </p:sp>
      <p:sp>
        <p:nvSpPr>
          <p:cNvPr id="9" name="PoljeZBesedilom 8">
            <a:extLst>
              <a:ext uri="{FF2B5EF4-FFF2-40B4-BE49-F238E27FC236}">
                <a16:creationId xmlns:a16="http://schemas.microsoft.com/office/drawing/2014/main" id="{63188450-7824-F4F4-E236-19520FB8A658}"/>
              </a:ext>
            </a:extLst>
          </p:cNvPr>
          <p:cNvSpPr txBox="1"/>
          <p:nvPr/>
        </p:nvSpPr>
        <p:spPr>
          <a:xfrm>
            <a:off x="716621" y="1210942"/>
            <a:ext cx="10758758" cy="5506123"/>
          </a:xfrm>
          <a:prstGeom prst="rect">
            <a:avLst/>
          </a:prstGeom>
          <a:noFill/>
        </p:spPr>
        <p:txBody>
          <a:bodyPr wrap="square" rtlCol="0">
            <a:spAutoFit/>
          </a:bodyPr>
          <a:lstStyle/>
          <a:p>
            <a:pPr algn="just">
              <a:lnSpc>
                <a:spcPct val="90000"/>
              </a:lnSpc>
              <a:spcBef>
                <a:spcPts val="600"/>
              </a:spcBef>
            </a:pPr>
            <a:r>
              <a:rPr lang="sl-SI" sz="1600" b="1" dirty="0">
                <a:solidFill>
                  <a:schemeClr val="accent2"/>
                </a:solidFill>
                <a:latin typeface="+mj-lt"/>
              </a:rPr>
              <a:t>1.) VODENJE IN KOORDINACIJA na projektu: </a:t>
            </a:r>
            <a:r>
              <a:rPr lang="sl-SI" sz="1600" dirty="0">
                <a:solidFill>
                  <a:schemeClr val="tx1">
                    <a:lumMod val="65000"/>
                    <a:lumOff val="35000"/>
                  </a:schemeClr>
                </a:solidFill>
                <a:latin typeface="+mj-lt"/>
              </a:rPr>
              <a:t>delo, ki ga opravlja vodja projekta in vrsta nalog, ki jih je potrebno opraviti na projektu v okviru tega dela, in sicer: izvajanje naloge vodenja partnerstva, koordiniranja med člani partnerstva ter skrb za izvajanje upravičenih aktivnosti za izvedbo projekta, vključno z informiranjem javnosti in promocijo projekta </a:t>
            </a:r>
            <a:r>
              <a:rPr lang="sl-SI" sz="1600" b="1" dirty="0">
                <a:solidFill>
                  <a:schemeClr val="tx1">
                    <a:lumMod val="65000"/>
                    <a:lumOff val="35000"/>
                  </a:schemeClr>
                </a:solidFill>
                <a:latin typeface="+mj-lt"/>
              </a:rPr>
              <a:t>(23,33 EUR). </a:t>
            </a:r>
          </a:p>
          <a:p>
            <a:pPr algn="just">
              <a:lnSpc>
                <a:spcPct val="90000"/>
              </a:lnSpc>
              <a:spcBef>
                <a:spcPts val="600"/>
              </a:spcBef>
            </a:pPr>
            <a:r>
              <a:rPr lang="sl-SI" sz="1600" b="1" dirty="0">
                <a:solidFill>
                  <a:schemeClr val="accent2"/>
                </a:solidFill>
                <a:latin typeface="+mj-lt"/>
              </a:rPr>
              <a:t>2.) STROKOVNA IN TEHNIČNA POMOČ na projektu:  </a:t>
            </a:r>
            <a:r>
              <a:rPr lang="sl-SI" sz="1600" dirty="0">
                <a:solidFill>
                  <a:schemeClr val="tx1">
                    <a:lumMod val="65000"/>
                    <a:lumOff val="35000"/>
                  </a:schemeClr>
                </a:solidFill>
                <a:latin typeface="+mj-lt"/>
              </a:rPr>
              <a:t>delo, ki naj bi ga opravljal strokovno tehnični sodelavec in vrsta nalog, ki jih je potrebno opraviti na projektu v okviru tega dela, in sicer: strokovna in tehnična pomoč pri opravljanju nalog povezovanja članov partnerstva, pomoč pri organizaciji, pripravi oziroma sodelovanju na javnih nastopih, tržnicah, razstavah, konferencah, delavnicah, spletnih webinarjih, pripravi dokumentacije za izbiro izvajalca zunanjih storitev, pripravi oz. distribuciji promocijskega materiala za namen informiranja in promocije projekta in pomoč pri izvajanju ostalih aktivnosti, ki so pomembne za izvedbo projekta </a:t>
            </a:r>
            <a:r>
              <a:rPr lang="sl-SI" sz="1600" b="1" dirty="0">
                <a:solidFill>
                  <a:schemeClr val="tx1">
                    <a:lumMod val="65000"/>
                    <a:lumOff val="35000"/>
                  </a:schemeClr>
                </a:solidFill>
                <a:latin typeface="+mj-lt"/>
              </a:rPr>
              <a:t>(17,89 EUR). </a:t>
            </a:r>
          </a:p>
          <a:p>
            <a:pPr algn="just">
              <a:lnSpc>
                <a:spcPct val="90000"/>
              </a:lnSpc>
              <a:spcBef>
                <a:spcPts val="600"/>
              </a:spcBef>
            </a:pPr>
            <a:r>
              <a:rPr lang="sl-SI" sz="1600" b="1" dirty="0">
                <a:solidFill>
                  <a:schemeClr val="accent2"/>
                </a:solidFill>
                <a:latin typeface="+mj-lt"/>
              </a:rPr>
              <a:t>3.) Izvajanje NEINDUSTRIJSKE DEJAVNOSTI na projektu: </a:t>
            </a:r>
            <a:r>
              <a:rPr lang="sl-SI" sz="1600" dirty="0">
                <a:solidFill>
                  <a:schemeClr val="tx1">
                    <a:lumMod val="65000"/>
                    <a:lumOff val="35000"/>
                  </a:schemeClr>
                </a:solidFill>
                <a:latin typeface="+mj-lt"/>
              </a:rPr>
              <a:t>delo, kjer se uporabljajo znanja in veščine na področjih gradnje in vzdrževanja zgradb, oblikujejo kovine, postavljajo kovinske konstrukcije, nastavljajo strojna orodja ali izdelujejo, montirajo, vzdržujejo in popravljajo stroje, opremo ali orodja, opravljajo tiskarska dela, izdelujejo ali predelujejo živila, tekstilne, lesene, kovinske in druge izdelke, vključno z rokodelskimi izdelki </a:t>
            </a:r>
            <a:r>
              <a:rPr lang="sl-SI" sz="1600" b="1" dirty="0">
                <a:solidFill>
                  <a:schemeClr val="tx1">
                    <a:lumMod val="65000"/>
                    <a:lumOff val="35000"/>
                  </a:schemeClr>
                </a:solidFill>
                <a:latin typeface="+mj-lt"/>
              </a:rPr>
              <a:t>(13,24 EUR).</a:t>
            </a:r>
          </a:p>
          <a:p>
            <a:pPr algn="just">
              <a:lnSpc>
                <a:spcPct val="90000"/>
              </a:lnSpc>
              <a:spcBef>
                <a:spcPts val="600"/>
              </a:spcBef>
            </a:pPr>
            <a:r>
              <a:rPr lang="sl-SI" sz="1600" b="1" u="sng" dirty="0">
                <a:solidFill>
                  <a:srgbClr val="66A73A"/>
                </a:solidFill>
                <a:latin typeface="+mj-lt"/>
              </a:rPr>
              <a:t>VRSTO PROSTOVOLJSKEGA DELA </a:t>
            </a:r>
            <a:r>
              <a:rPr lang="sl-SI" sz="1600" dirty="0">
                <a:solidFill>
                  <a:schemeClr val="tx1">
                    <a:lumMod val="65000"/>
                    <a:lumOff val="35000"/>
                  </a:schemeClr>
                </a:solidFill>
                <a:latin typeface="+mj-lt"/>
              </a:rPr>
              <a:t>določa Zakon o prostovoljstvu, in sicer pozna tri oblike: </a:t>
            </a:r>
          </a:p>
          <a:p>
            <a:pPr algn="just">
              <a:lnSpc>
                <a:spcPct val="90000"/>
              </a:lnSpc>
              <a:spcBef>
                <a:spcPts val="600"/>
              </a:spcBef>
            </a:pPr>
            <a:r>
              <a:rPr lang="sl-SI" sz="1600" b="1" dirty="0">
                <a:solidFill>
                  <a:srgbClr val="66A73A"/>
                </a:solidFill>
                <a:latin typeface="+mj-lt"/>
              </a:rPr>
              <a:t>1.) organizacijsko delo</a:t>
            </a:r>
            <a:r>
              <a:rPr lang="sl-SI" sz="1600" dirty="0">
                <a:solidFill>
                  <a:schemeClr val="tx1">
                    <a:lumMod val="65000"/>
                    <a:lumOff val="35000"/>
                  </a:schemeClr>
                </a:solidFill>
                <a:latin typeface="+mj-lt"/>
              </a:rPr>
              <a:t>, ki je opravljanje prostovoljskega dela vodenja projektov in programov, njihova organizacija ali organizacija dela projekta ali programa in opravljanje mentorstva prostovoljcem </a:t>
            </a:r>
            <a:r>
              <a:rPr lang="sl-SI" sz="1600" b="1" dirty="0">
                <a:solidFill>
                  <a:schemeClr val="tx1">
                    <a:lumMod val="65000"/>
                    <a:lumOff val="35000"/>
                  </a:schemeClr>
                </a:solidFill>
                <a:latin typeface="+mj-lt"/>
              </a:rPr>
              <a:t>(13 EUR); </a:t>
            </a:r>
          </a:p>
          <a:p>
            <a:pPr algn="just">
              <a:lnSpc>
                <a:spcPct val="90000"/>
              </a:lnSpc>
              <a:spcBef>
                <a:spcPts val="600"/>
              </a:spcBef>
            </a:pPr>
            <a:r>
              <a:rPr lang="sl-SI" sz="1600" b="1" dirty="0">
                <a:solidFill>
                  <a:srgbClr val="66A73A"/>
                </a:solidFill>
                <a:latin typeface="+mj-lt"/>
              </a:rPr>
              <a:t>2.) vsebinsko delo</a:t>
            </a:r>
            <a:r>
              <a:rPr lang="sl-SI" sz="1600" dirty="0">
                <a:solidFill>
                  <a:schemeClr val="tx1">
                    <a:lumMod val="65000"/>
                    <a:lumOff val="35000"/>
                  </a:schemeClr>
                </a:solidFill>
                <a:latin typeface="+mj-lt"/>
              </a:rPr>
              <a:t>, ki je opravljanje prostovoljskega dela, za izvajanje katerega so potrebna posebna znanja in veščine ali pa gre za osnovno prostovoljsko delo posameznega programa ali projekta. Posebna znanja in veščine so znanja in veščine, ki jih prostovoljec pridobi v vzgojno izobraževalnem sistemu ali na usposabljanju prostovoljske organizacije </a:t>
            </a:r>
            <a:r>
              <a:rPr lang="sl-SI" sz="1600" b="1" dirty="0">
                <a:solidFill>
                  <a:schemeClr val="tx1">
                    <a:lumMod val="65000"/>
                    <a:lumOff val="35000"/>
                  </a:schemeClr>
                </a:solidFill>
                <a:latin typeface="+mj-lt"/>
              </a:rPr>
              <a:t>(10 EUR); </a:t>
            </a:r>
          </a:p>
          <a:p>
            <a:pPr>
              <a:lnSpc>
                <a:spcPct val="90000"/>
              </a:lnSpc>
              <a:spcBef>
                <a:spcPts val="600"/>
              </a:spcBef>
            </a:pPr>
            <a:r>
              <a:rPr lang="sl-SI" sz="1600" b="1" dirty="0">
                <a:solidFill>
                  <a:srgbClr val="66A73A"/>
                </a:solidFill>
                <a:latin typeface="+mj-lt"/>
              </a:rPr>
              <a:t>3.) drugo delo</a:t>
            </a:r>
            <a:r>
              <a:rPr lang="sl-SI" sz="1600" dirty="0">
                <a:solidFill>
                  <a:schemeClr val="tx1">
                    <a:lumMod val="65000"/>
                    <a:lumOff val="35000"/>
                  </a:schemeClr>
                </a:solidFill>
                <a:latin typeface="+mj-lt"/>
              </a:rPr>
              <a:t>, ki je opravljanje prostovoljskega dela kot pomožnega dela ali dela za podporo prostovoljskemu programu ali projektu ali dela za opravljanje katerega ni potrebno posebno usposabljanje </a:t>
            </a:r>
            <a:r>
              <a:rPr lang="sl-SI" sz="1600" b="1" dirty="0">
                <a:solidFill>
                  <a:schemeClr val="tx1">
                    <a:lumMod val="65000"/>
                    <a:lumOff val="35000"/>
                  </a:schemeClr>
                </a:solidFill>
                <a:latin typeface="+mj-lt"/>
              </a:rPr>
              <a:t>(6 EUR). </a:t>
            </a:r>
          </a:p>
          <a:p>
            <a:pPr>
              <a:lnSpc>
                <a:spcPct val="90000"/>
              </a:lnSpc>
              <a:spcBef>
                <a:spcPts val="600"/>
              </a:spcBef>
            </a:pPr>
            <a:r>
              <a:rPr lang="sl-SI" sz="1600" b="1" u="sng" dirty="0">
                <a:solidFill>
                  <a:schemeClr val="accent1"/>
                </a:solidFill>
                <a:latin typeface="+mj-lt"/>
              </a:rPr>
              <a:t>DELO KMETA </a:t>
            </a:r>
            <a:r>
              <a:rPr lang="sl-SI" sz="1600" b="1" dirty="0">
                <a:solidFill>
                  <a:schemeClr val="tx1">
                    <a:lumMod val="65000"/>
                    <a:lumOff val="35000"/>
                  </a:schemeClr>
                </a:solidFill>
                <a:latin typeface="+mj-lt"/>
              </a:rPr>
              <a:t>- </a:t>
            </a:r>
            <a:r>
              <a:rPr lang="sl-SI" sz="1600" dirty="0">
                <a:solidFill>
                  <a:schemeClr val="tx1">
                    <a:lumMod val="65000"/>
                    <a:lumOff val="35000"/>
                  </a:schemeClr>
                </a:solidFill>
                <a:latin typeface="+mj-lt"/>
              </a:rPr>
              <a:t>strošek dela nosilca in člana kmetije v višini </a:t>
            </a:r>
            <a:r>
              <a:rPr lang="sl-SI" sz="1600" b="1" dirty="0">
                <a:solidFill>
                  <a:schemeClr val="tx1">
                    <a:lumMod val="65000"/>
                    <a:lumOff val="35000"/>
                  </a:schemeClr>
                </a:solidFill>
                <a:latin typeface="+mj-lt"/>
              </a:rPr>
              <a:t>12,25 EUR/uro.</a:t>
            </a:r>
          </a:p>
        </p:txBody>
      </p:sp>
      <p:pic>
        <p:nvPicPr>
          <p:cNvPr id="19" name="Grafika 18" descr="Coins with solid fill">
            <a:extLst>
              <a:ext uri="{FF2B5EF4-FFF2-40B4-BE49-F238E27FC236}">
                <a16:creationId xmlns:a16="http://schemas.microsoft.com/office/drawing/2014/main" id="{203988B8-2777-3784-09F2-4CAC954B620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553701" y="275253"/>
            <a:ext cx="752240" cy="752240"/>
          </a:xfrm>
          <a:prstGeom prst="rect">
            <a:avLst/>
          </a:prstGeom>
        </p:spPr>
      </p:pic>
      <p:pic>
        <p:nvPicPr>
          <p:cNvPr id="3" name="Grafika 2" descr="Business Growth with solid fill">
            <a:extLst>
              <a:ext uri="{FF2B5EF4-FFF2-40B4-BE49-F238E27FC236}">
                <a16:creationId xmlns:a16="http://schemas.microsoft.com/office/drawing/2014/main" id="{2E216011-5491-82CB-098F-222A2A2BA9C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68659" y="140935"/>
            <a:ext cx="585169" cy="585169"/>
          </a:xfrm>
          <a:prstGeom prst="rect">
            <a:avLst/>
          </a:prstGeom>
        </p:spPr>
      </p:pic>
      <p:sp>
        <p:nvSpPr>
          <p:cNvPr id="4" name="Označba mesta številke diapozitiva 3">
            <a:extLst>
              <a:ext uri="{FF2B5EF4-FFF2-40B4-BE49-F238E27FC236}">
                <a16:creationId xmlns:a16="http://schemas.microsoft.com/office/drawing/2014/main" id="{7613AB8F-1F08-3AC5-D674-C11304E5FDBB}"/>
              </a:ext>
            </a:extLst>
          </p:cNvPr>
          <p:cNvSpPr>
            <a:spLocks noGrp="1"/>
          </p:cNvSpPr>
          <p:nvPr>
            <p:ph type="sldNum" sz="quarter" idx="12"/>
          </p:nvPr>
        </p:nvSpPr>
        <p:spPr/>
        <p:txBody>
          <a:bodyPr/>
          <a:lstStyle/>
          <a:p>
            <a:fld id="{DB0541E2-7EB7-469F-924A-AAEADCA667B4}" type="slidenum">
              <a:rPr lang="sl-SI" smtClean="0"/>
              <a:t>37</a:t>
            </a:fld>
            <a:endParaRPr lang="sl-SI" dirty="0"/>
          </a:p>
        </p:txBody>
      </p:sp>
      <p:cxnSp>
        <p:nvCxnSpPr>
          <p:cNvPr id="7" name="Raven povezovalnik 6">
            <a:extLst>
              <a:ext uri="{FF2B5EF4-FFF2-40B4-BE49-F238E27FC236}">
                <a16:creationId xmlns:a16="http://schemas.microsoft.com/office/drawing/2014/main" id="{1BD647C7-F5CB-F03A-D075-AC75EF7DB0A9}"/>
              </a:ext>
            </a:extLst>
          </p:cNvPr>
          <p:cNvCxnSpPr>
            <a:cxnSpLocks/>
          </p:cNvCxnSpPr>
          <p:nvPr/>
        </p:nvCxnSpPr>
        <p:spPr>
          <a:xfrm>
            <a:off x="0" y="1108918"/>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07281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5F39B-A079-0256-CA9E-213D8DDE2B84}"/>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4A56E7B6-6F6E-BF0E-E4BA-C3F92C326C97}"/>
              </a:ext>
            </a:extLst>
          </p:cNvPr>
          <p:cNvSpPr>
            <a:spLocks noGrp="1"/>
          </p:cNvSpPr>
          <p:nvPr>
            <p:ph type="title"/>
          </p:nvPr>
        </p:nvSpPr>
        <p:spPr>
          <a:xfrm>
            <a:off x="838200" y="36568"/>
            <a:ext cx="10515600" cy="1325563"/>
          </a:xfrm>
        </p:spPr>
        <p:txBody>
          <a:bodyPr/>
          <a:lstStyle/>
          <a:p>
            <a:r>
              <a:rPr lang="sl-SI" b="1" dirty="0">
                <a:solidFill>
                  <a:schemeClr val="tx1">
                    <a:lumMod val="65000"/>
                    <a:lumOff val="35000"/>
                  </a:schemeClr>
                </a:solidFill>
              </a:rPr>
              <a:t>ELEKTRONSKA ČASOVNICA</a:t>
            </a:r>
          </a:p>
        </p:txBody>
      </p:sp>
      <p:pic>
        <p:nvPicPr>
          <p:cNvPr id="5" name="Grafika 4" descr="Business Growth with solid fill">
            <a:extLst>
              <a:ext uri="{FF2B5EF4-FFF2-40B4-BE49-F238E27FC236}">
                <a16:creationId xmlns:a16="http://schemas.microsoft.com/office/drawing/2014/main" id="{8F2DE66B-A2BC-E350-AB4C-F5760A267DC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45531" y="312938"/>
            <a:ext cx="516469" cy="516469"/>
          </a:xfrm>
          <a:prstGeom prst="rect">
            <a:avLst/>
          </a:prstGeom>
        </p:spPr>
      </p:pic>
      <p:sp>
        <p:nvSpPr>
          <p:cNvPr id="6" name="Označba mesta številke diapozitiva 5">
            <a:extLst>
              <a:ext uri="{FF2B5EF4-FFF2-40B4-BE49-F238E27FC236}">
                <a16:creationId xmlns:a16="http://schemas.microsoft.com/office/drawing/2014/main" id="{54F8E9B6-90BB-282D-6216-0985DFE04EB3}"/>
              </a:ext>
            </a:extLst>
          </p:cNvPr>
          <p:cNvSpPr>
            <a:spLocks noGrp="1"/>
          </p:cNvSpPr>
          <p:nvPr>
            <p:ph type="sldNum" sz="quarter" idx="12"/>
          </p:nvPr>
        </p:nvSpPr>
        <p:spPr/>
        <p:txBody>
          <a:bodyPr/>
          <a:lstStyle/>
          <a:p>
            <a:fld id="{DB0541E2-7EB7-469F-924A-AAEADCA667B4}" type="slidenum">
              <a:rPr lang="sl-SI" smtClean="0"/>
              <a:t>38</a:t>
            </a:fld>
            <a:endParaRPr lang="sl-SI"/>
          </a:p>
        </p:txBody>
      </p:sp>
      <p:sp>
        <p:nvSpPr>
          <p:cNvPr id="7" name="Označba mesta vsebine 2">
            <a:extLst>
              <a:ext uri="{FF2B5EF4-FFF2-40B4-BE49-F238E27FC236}">
                <a16:creationId xmlns:a16="http://schemas.microsoft.com/office/drawing/2014/main" id="{0AC832A9-BB00-3EDF-9E2D-C804B9F5FE88}"/>
              </a:ext>
            </a:extLst>
          </p:cNvPr>
          <p:cNvSpPr txBox="1">
            <a:spLocks/>
          </p:cNvSpPr>
          <p:nvPr/>
        </p:nvSpPr>
        <p:spPr>
          <a:xfrm>
            <a:off x="902208" y="1252892"/>
            <a:ext cx="5608320" cy="18914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buFont typeface="Arial" panose="020B0604020202020204" pitchFamily="34" charset="0"/>
              <a:buNone/>
            </a:pPr>
            <a:r>
              <a:rPr lang="sl-SI" sz="2000" b="1" u="sng" dirty="0">
                <a:solidFill>
                  <a:schemeClr val="accent2"/>
                </a:solidFill>
                <a:latin typeface="+mj-lt"/>
              </a:rPr>
              <a:t>NOVOST – elektronske </a:t>
            </a:r>
            <a:r>
              <a:rPr lang="sl-SI" sz="2000" b="1" u="sng" dirty="0" err="1">
                <a:solidFill>
                  <a:schemeClr val="accent2"/>
                </a:solidFill>
                <a:latin typeface="+mj-lt"/>
              </a:rPr>
              <a:t>časovnice</a:t>
            </a:r>
            <a:endParaRPr lang="sl-SI" sz="2000" b="1" u="sng" dirty="0">
              <a:solidFill>
                <a:schemeClr val="accent2"/>
              </a:solidFill>
              <a:latin typeface="+mj-lt"/>
            </a:endParaRPr>
          </a:p>
          <a:p>
            <a:pPr marL="0" indent="0" algn="just">
              <a:spcBef>
                <a:spcPts val="600"/>
              </a:spcBef>
              <a:buFont typeface="Arial" panose="020B0604020202020204" pitchFamily="34" charset="0"/>
              <a:buNone/>
            </a:pPr>
            <a:endParaRPr lang="sl-SI" sz="1000" b="1" u="sng" dirty="0">
              <a:solidFill>
                <a:schemeClr val="accent6"/>
              </a:solidFill>
              <a:latin typeface="+mj-lt"/>
              <a:hlinkClick r:id="rId3">
                <a:extLst>
                  <a:ext uri="{A12FA001-AC4F-418D-AE19-62706E023703}">
                    <ahyp:hlinkClr xmlns:ahyp="http://schemas.microsoft.com/office/drawing/2018/hyperlinkcolor" val="tx"/>
                  </a:ext>
                </a:extLst>
              </a:hlinkClick>
            </a:endParaRPr>
          </a:p>
          <a:p>
            <a:pPr marL="0" indent="0" algn="just">
              <a:spcBef>
                <a:spcPts val="600"/>
              </a:spcBef>
              <a:buFont typeface="Arial" panose="020B0604020202020204" pitchFamily="34" charset="0"/>
              <a:buNone/>
            </a:pPr>
            <a:r>
              <a:rPr lang="sl-SI" sz="2000" b="1" u="sng" dirty="0">
                <a:solidFill>
                  <a:schemeClr val="accent6"/>
                </a:solidFill>
                <a:latin typeface="+mj-lt"/>
                <a:hlinkClick r:id="rId3">
                  <a:extLst>
                    <a:ext uri="{A12FA001-AC4F-418D-AE19-62706E023703}">
                      <ahyp:hlinkClr xmlns:ahyp="http://schemas.microsoft.com/office/drawing/2018/hyperlinkcolor" val="tx"/>
                    </a:ext>
                  </a:extLst>
                </a:hlinkClick>
              </a:rPr>
              <a:t>Navodila za vnos </a:t>
            </a:r>
            <a:r>
              <a:rPr lang="sl-SI" sz="2000" b="1" u="sng" dirty="0" err="1">
                <a:solidFill>
                  <a:schemeClr val="accent6"/>
                </a:solidFill>
                <a:latin typeface="+mj-lt"/>
                <a:hlinkClick r:id="rId3">
                  <a:extLst>
                    <a:ext uri="{A12FA001-AC4F-418D-AE19-62706E023703}">
                      <ahyp:hlinkClr xmlns:ahyp="http://schemas.microsoft.com/office/drawing/2018/hyperlinkcolor" val="tx"/>
                    </a:ext>
                  </a:extLst>
                </a:hlinkClick>
              </a:rPr>
              <a:t>časovnic</a:t>
            </a:r>
            <a:endParaRPr lang="sl-SI" sz="2000" b="1" u="sng" dirty="0">
              <a:solidFill>
                <a:schemeClr val="accent6"/>
              </a:solidFill>
              <a:latin typeface="+mj-lt"/>
            </a:endParaRPr>
          </a:p>
          <a:p>
            <a:pPr marL="0" indent="0" algn="just">
              <a:spcBef>
                <a:spcPts val="600"/>
              </a:spcBef>
              <a:buFont typeface="Arial" panose="020B0604020202020204" pitchFamily="34" charset="0"/>
              <a:buNone/>
            </a:pPr>
            <a:endParaRPr lang="sl-SI" sz="1000" b="1" u="sng" dirty="0">
              <a:solidFill>
                <a:schemeClr val="accent2"/>
              </a:solidFill>
              <a:latin typeface="+mj-lt"/>
            </a:endParaRPr>
          </a:p>
          <a:p>
            <a:pPr marL="0" indent="0" algn="just">
              <a:spcBef>
                <a:spcPts val="600"/>
              </a:spcBef>
              <a:buFont typeface="Arial" panose="020B0604020202020204" pitchFamily="34" charset="0"/>
              <a:buNone/>
            </a:pPr>
            <a:r>
              <a:rPr lang="sl-SI" sz="2000" b="1" u="sng" dirty="0">
                <a:solidFill>
                  <a:schemeClr val="accent6"/>
                </a:solidFill>
                <a:latin typeface="+mj-lt"/>
                <a:hlinkClick r:id="rId4">
                  <a:extLst>
                    <a:ext uri="{A12FA001-AC4F-418D-AE19-62706E023703}">
                      <ahyp:hlinkClr xmlns:ahyp="http://schemas.microsoft.com/office/drawing/2018/hyperlinkcolor" val="tx"/>
                    </a:ext>
                  </a:extLst>
                </a:hlinkClick>
              </a:rPr>
              <a:t>Povezavo do posnetka izobraževanja za vnos </a:t>
            </a:r>
            <a:r>
              <a:rPr lang="sl-SI" sz="2000" b="1" u="sng" dirty="0" err="1">
                <a:solidFill>
                  <a:schemeClr val="accent6"/>
                </a:solidFill>
                <a:latin typeface="+mj-lt"/>
                <a:hlinkClick r:id="rId4">
                  <a:extLst>
                    <a:ext uri="{A12FA001-AC4F-418D-AE19-62706E023703}">
                      <ahyp:hlinkClr xmlns:ahyp="http://schemas.microsoft.com/office/drawing/2018/hyperlinkcolor" val="tx"/>
                    </a:ext>
                  </a:extLst>
                </a:hlinkClick>
              </a:rPr>
              <a:t>časovnic</a:t>
            </a:r>
            <a:endParaRPr lang="sl-SI" sz="2000" b="1" u="sng" dirty="0">
              <a:solidFill>
                <a:schemeClr val="accent2"/>
              </a:solidFill>
              <a:latin typeface="+mj-lt"/>
            </a:endParaRPr>
          </a:p>
        </p:txBody>
      </p:sp>
      <p:pic>
        <p:nvPicPr>
          <p:cNvPr id="8" name="Grafika 7" descr="Internet with solid fill">
            <a:extLst>
              <a:ext uri="{FF2B5EF4-FFF2-40B4-BE49-F238E27FC236}">
                <a16:creationId xmlns:a16="http://schemas.microsoft.com/office/drawing/2014/main" id="{C88E0421-4F7D-8E21-7BBB-A9F28646107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009593" y="1650578"/>
            <a:ext cx="672626" cy="672626"/>
          </a:xfrm>
          <a:prstGeom prst="rect">
            <a:avLst/>
          </a:prstGeom>
        </p:spPr>
      </p:pic>
      <p:pic>
        <p:nvPicPr>
          <p:cNvPr id="9" name="Grafika 8" descr="Internet with solid fill">
            <a:extLst>
              <a:ext uri="{FF2B5EF4-FFF2-40B4-BE49-F238E27FC236}">
                <a16:creationId xmlns:a16="http://schemas.microsoft.com/office/drawing/2014/main" id="{8BAB8174-6D42-38DD-1935-E8E6B9D6E33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510528" y="2161221"/>
            <a:ext cx="672626" cy="672626"/>
          </a:xfrm>
          <a:prstGeom prst="rect">
            <a:avLst/>
          </a:prstGeom>
        </p:spPr>
      </p:pic>
      <p:sp>
        <p:nvSpPr>
          <p:cNvPr id="15" name="PoljeZBesedilom 14">
            <a:extLst>
              <a:ext uri="{FF2B5EF4-FFF2-40B4-BE49-F238E27FC236}">
                <a16:creationId xmlns:a16="http://schemas.microsoft.com/office/drawing/2014/main" id="{4539C1C0-DDED-4976-CF1D-254550CA8DA7}"/>
              </a:ext>
            </a:extLst>
          </p:cNvPr>
          <p:cNvSpPr txBox="1"/>
          <p:nvPr/>
        </p:nvSpPr>
        <p:spPr>
          <a:xfrm>
            <a:off x="902208" y="3144385"/>
            <a:ext cx="9803892" cy="3139321"/>
          </a:xfrm>
          <a:prstGeom prst="rect">
            <a:avLst/>
          </a:prstGeom>
          <a:noFill/>
        </p:spPr>
        <p:txBody>
          <a:bodyPr wrap="square">
            <a:spAutoFit/>
          </a:bodyPr>
          <a:lstStyle/>
          <a:p>
            <a:pPr marL="0" indent="0">
              <a:buFont typeface="Arial" panose="020B0604020202020204" pitchFamily="34" charset="0"/>
              <a:buNone/>
            </a:pPr>
            <a:r>
              <a:rPr lang="sl-SI" b="1" dirty="0">
                <a:solidFill>
                  <a:schemeClr val="bg2">
                    <a:lumMod val="25000"/>
                  </a:schemeClr>
                </a:solidFill>
                <a:latin typeface="+mj-lt"/>
              </a:rPr>
              <a:t>Vsi upravičenci, ki uveljavljajo stroške dela morajo za osebe, za katere se stroške uveljavlja, oddati mesečne elektronske </a:t>
            </a:r>
            <a:r>
              <a:rPr lang="sl-SI" b="1" dirty="0" err="1">
                <a:solidFill>
                  <a:schemeClr val="bg2">
                    <a:lumMod val="25000"/>
                  </a:schemeClr>
                </a:solidFill>
                <a:latin typeface="+mj-lt"/>
              </a:rPr>
              <a:t>časovnice</a:t>
            </a:r>
            <a:r>
              <a:rPr lang="sl-SI" b="1" dirty="0">
                <a:solidFill>
                  <a:schemeClr val="bg2">
                    <a:lumMod val="25000"/>
                  </a:schemeClr>
                </a:solidFill>
                <a:latin typeface="+mj-lt"/>
              </a:rPr>
              <a:t>!</a:t>
            </a:r>
          </a:p>
          <a:p>
            <a:pPr marL="0" indent="0">
              <a:buFont typeface="Arial" panose="020B0604020202020204" pitchFamily="34" charset="0"/>
              <a:buNone/>
            </a:pPr>
            <a:endParaRPr lang="sl-SI" b="1" dirty="0">
              <a:solidFill>
                <a:schemeClr val="bg2">
                  <a:lumMod val="25000"/>
                </a:schemeClr>
              </a:solidFill>
              <a:latin typeface="+mj-lt"/>
            </a:endParaRPr>
          </a:p>
          <a:p>
            <a:pPr marL="0" indent="0">
              <a:buNone/>
            </a:pPr>
            <a:r>
              <a:rPr lang="sl-SI" dirty="0">
                <a:latin typeface="+mj-lt"/>
              </a:rPr>
              <a:t>Za vsako osebo, ki bo delala na projektu se formira časovnica za vsak mesec dela in vrsto stroška posebej. </a:t>
            </a:r>
          </a:p>
          <a:p>
            <a:pPr marL="0" indent="0">
              <a:buNone/>
            </a:pPr>
            <a:r>
              <a:rPr lang="sl-SI" dirty="0">
                <a:latin typeface="+mj-lt"/>
              </a:rPr>
              <a:t>Ko je časovnica formirana, se dodaja vnos za vsak dan posebej. </a:t>
            </a:r>
            <a:r>
              <a:rPr lang="sl-SI" b="1" dirty="0">
                <a:latin typeface="+mj-lt"/>
              </a:rPr>
              <a:t>Zapiše se dejansko opravljene ure, ki se jih opravi na projektu.</a:t>
            </a:r>
          </a:p>
          <a:p>
            <a:pPr marL="0" indent="0">
              <a:buNone/>
            </a:pPr>
            <a:endParaRPr lang="sl-SI" dirty="0">
              <a:latin typeface="+mj-lt"/>
            </a:endParaRPr>
          </a:p>
          <a:p>
            <a:pPr marL="0" indent="0">
              <a:buNone/>
            </a:pPr>
            <a:r>
              <a:rPr lang="sl-SI" dirty="0">
                <a:latin typeface="+mj-lt"/>
              </a:rPr>
              <a:t>Časovnice v sistem e-Kmetijstvo lahko oddajajo in podpisujejo:</a:t>
            </a:r>
          </a:p>
          <a:p>
            <a:pPr marL="285750" lvl="0" indent="-285750">
              <a:buFont typeface="Arial" panose="020B0604020202020204" pitchFamily="34" charset="0"/>
              <a:buChar char="•"/>
            </a:pPr>
            <a:r>
              <a:rPr lang="sl-SI" b="1" dirty="0">
                <a:latin typeface="+mj-lt"/>
              </a:rPr>
              <a:t>projektni partnerji</a:t>
            </a:r>
            <a:r>
              <a:rPr lang="sl-SI" dirty="0">
                <a:latin typeface="+mj-lt"/>
              </a:rPr>
              <a:t>,</a:t>
            </a:r>
          </a:p>
          <a:p>
            <a:pPr marL="285750" lvl="0" indent="-285750">
              <a:buFont typeface="Arial" panose="020B0604020202020204" pitchFamily="34" charset="0"/>
              <a:buChar char="•"/>
            </a:pPr>
            <a:r>
              <a:rPr lang="sl-SI" b="1" dirty="0">
                <a:latin typeface="+mj-lt"/>
              </a:rPr>
              <a:t>vodilni partnerji</a:t>
            </a:r>
            <a:r>
              <a:rPr lang="sl-SI" dirty="0">
                <a:latin typeface="+mj-lt"/>
              </a:rPr>
              <a:t> (s pooblastili partnerjev)</a:t>
            </a:r>
          </a:p>
          <a:p>
            <a:pPr marL="285750" lvl="0" indent="-285750">
              <a:buFont typeface="Arial" panose="020B0604020202020204" pitchFamily="34" charset="0"/>
              <a:buChar char="•"/>
            </a:pPr>
            <a:r>
              <a:rPr lang="sl-SI" dirty="0">
                <a:latin typeface="+mj-lt"/>
              </a:rPr>
              <a:t>ali </a:t>
            </a:r>
            <a:r>
              <a:rPr lang="sl-SI" b="1" dirty="0">
                <a:latin typeface="+mj-lt"/>
              </a:rPr>
              <a:t>LAS</a:t>
            </a:r>
            <a:r>
              <a:rPr lang="sl-SI" dirty="0">
                <a:latin typeface="+mj-lt"/>
              </a:rPr>
              <a:t> </a:t>
            </a:r>
            <a:r>
              <a:rPr lang="sl-SI" b="1" dirty="0">
                <a:latin typeface="+mj-lt"/>
              </a:rPr>
              <a:t>pisarna</a:t>
            </a:r>
            <a:r>
              <a:rPr lang="sl-SI" dirty="0">
                <a:latin typeface="+mj-lt"/>
              </a:rPr>
              <a:t>(s pooblastilom vodilnega partnerja in partnerjev).</a:t>
            </a:r>
          </a:p>
        </p:txBody>
      </p:sp>
      <p:cxnSp>
        <p:nvCxnSpPr>
          <p:cNvPr id="16" name="Raven povezovalnik 15">
            <a:extLst>
              <a:ext uri="{FF2B5EF4-FFF2-40B4-BE49-F238E27FC236}">
                <a16:creationId xmlns:a16="http://schemas.microsoft.com/office/drawing/2014/main" id="{ACAD09E4-2458-C4C4-3207-4BC613D87857}"/>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
        <p:nvSpPr>
          <p:cNvPr id="17" name="Elipsa 16">
            <a:extLst>
              <a:ext uri="{FF2B5EF4-FFF2-40B4-BE49-F238E27FC236}">
                <a16:creationId xmlns:a16="http://schemas.microsoft.com/office/drawing/2014/main" id="{ED6295A2-9F6B-668E-71AC-E13918E1B5A4}"/>
              </a:ext>
            </a:extLst>
          </p:cNvPr>
          <p:cNvSpPr/>
          <p:nvPr/>
        </p:nvSpPr>
        <p:spPr>
          <a:xfrm>
            <a:off x="9402232" y="4665111"/>
            <a:ext cx="2448709" cy="1873801"/>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l-SI" sz="1500" b="1" dirty="0">
                <a:solidFill>
                  <a:schemeClr val="bg1"/>
                </a:solidFill>
                <a:latin typeface="+mj-lt"/>
              </a:rPr>
              <a:t> Priprava zahtevkov, arhiviranje, knjiženje, podporne aktivnosti, niso upravičeni stroški</a:t>
            </a:r>
          </a:p>
        </p:txBody>
      </p:sp>
    </p:spTree>
    <p:extLst>
      <p:ext uri="{BB962C8B-B14F-4D97-AF65-F5344CB8AC3E}">
        <p14:creationId xmlns:p14="http://schemas.microsoft.com/office/powerpoint/2010/main" val="2218658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B7B95-DFDD-E10E-487E-B906545FE236}"/>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3F5339C8-2984-E25A-12BD-36D8877CE5C8}"/>
              </a:ext>
            </a:extLst>
          </p:cNvPr>
          <p:cNvSpPr>
            <a:spLocks noGrp="1"/>
          </p:cNvSpPr>
          <p:nvPr>
            <p:ph type="title"/>
          </p:nvPr>
        </p:nvSpPr>
        <p:spPr>
          <a:xfrm>
            <a:off x="838200" y="36568"/>
            <a:ext cx="10515600" cy="1325563"/>
          </a:xfrm>
        </p:spPr>
        <p:txBody>
          <a:bodyPr/>
          <a:lstStyle/>
          <a:p>
            <a:r>
              <a:rPr lang="sl-SI" b="1" dirty="0">
                <a:solidFill>
                  <a:schemeClr val="tx1">
                    <a:lumMod val="65000"/>
                    <a:lumOff val="35000"/>
                  </a:schemeClr>
                </a:solidFill>
              </a:rPr>
              <a:t>ELEKTRONSKA ČASOVNICA</a:t>
            </a:r>
          </a:p>
        </p:txBody>
      </p:sp>
      <p:pic>
        <p:nvPicPr>
          <p:cNvPr id="5" name="Grafika 4" descr="Business Growth with solid fill">
            <a:extLst>
              <a:ext uri="{FF2B5EF4-FFF2-40B4-BE49-F238E27FC236}">
                <a16:creationId xmlns:a16="http://schemas.microsoft.com/office/drawing/2014/main" id="{1A792043-7731-E42E-556E-63540548CDD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45531" y="312938"/>
            <a:ext cx="516469" cy="516469"/>
          </a:xfrm>
          <a:prstGeom prst="rect">
            <a:avLst/>
          </a:prstGeom>
        </p:spPr>
      </p:pic>
      <p:sp>
        <p:nvSpPr>
          <p:cNvPr id="6" name="Označba mesta številke diapozitiva 5">
            <a:extLst>
              <a:ext uri="{FF2B5EF4-FFF2-40B4-BE49-F238E27FC236}">
                <a16:creationId xmlns:a16="http://schemas.microsoft.com/office/drawing/2014/main" id="{C89CA71B-8D58-7418-23ED-B533CFC28CFE}"/>
              </a:ext>
            </a:extLst>
          </p:cNvPr>
          <p:cNvSpPr>
            <a:spLocks noGrp="1"/>
          </p:cNvSpPr>
          <p:nvPr>
            <p:ph type="sldNum" sz="quarter" idx="12"/>
          </p:nvPr>
        </p:nvSpPr>
        <p:spPr/>
        <p:txBody>
          <a:bodyPr/>
          <a:lstStyle/>
          <a:p>
            <a:fld id="{DB0541E2-7EB7-469F-924A-AAEADCA667B4}" type="slidenum">
              <a:rPr lang="sl-SI" smtClean="0"/>
              <a:t>39</a:t>
            </a:fld>
            <a:endParaRPr lang="sl-SI"/>
          </a:p>
        </p:txBody>
      </p:sp>
      <p:cxnSp>
        <p:nvCxnSpPr>
          <p:cNvPr id="16" name="Raven povezovalnik 15">
            <a:extLst>
              <a:ext uri="{FF2B5EF4-FFF2-40B4-BE49-F238E27FC236}">
                <a16:creationId xmlns:a16="http://schemas.microsoft.com/office/drawing/2014/main" id="{A97291EF-C172-3FD9-DB81-BEEFE60DF035}"/>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pic>
        <p:nvPicPr>
          <p:cNvPr id="12" name="Slika 11">
            <a:extLst>
              <a:ext uri="{FF2B5EF4-FFF2-40B4-BE49-F238E27FC236}">
                <a16:creationId xmlns:a16="http://schemas.microsoft.com/office/drawing/2014/main" id="{53935EB9-57A1-C4FC-3214-9FEAA6127D9B}"/>
              </a:ext>
            </a:extLst>
          </p:cNvPr>
          <p:cNvPicPr>
            <a:picLocks noChangeAspect="1"/>
          </p:cNvPicPr>
          <p:nvPr/>
        </p:nvPicPr>
        <p:blipFill>
          <a:blip r:embed="rId3"/>
          <a:stretch>
            <a:fillRect/>
          </a:stretch>
        </p:blipFill>
        <p:spPr>
          <a:xfrm>
            <a:off x="112614" y="1117854"/>
            <a:ext cx="12079386" cy="5258534"/>
          </a:xfrm>
          <a:prstGeom prst="rect">
            <a:avLst/>
          </a:prstGeom>
        </p:spPr>
      </p:pic>
    </p:spTree>
    <p:extLst>
      <p:ext uri="{BB962C8B-B14F-4D97-AF65-F5344CB8AC3E}">
        <p14:creationId xmlns:p14="http://schemas.microsoft.com/office/powerpoint/2010/main" val="221733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4A32D-9F13-2EFD-DB49-3974F6DC3DB2}"/>
            </a:ext>
          </a:extLst>
        </p:cNvPr>
        <p:cNvGrpSpPr/>
        <p:nvPr/>
      </p:nvGrpSpPr>
      <p:grpSpPr>
        <a:xfrm>
          <a:off x="0" y="0"/>
          <a:ext cx="0" cy="0"/>
          <a:chOff x="0" y="0"/>
          <a:chExt cx="0" cy="0"/>
        </a:xfrm>
      </p:grpSpPr>
      <p:sp>
        <p:nvSpPr>
          <p:cNvPr id="4" name="Naslov 1">
            <a:extLst>
              <a:ext uri="{FF2B5EF4-FFF2-40B4-BE49-F238E27FC236}">
                <a16:creationId xmlns:a16="http://schemas.microsoft.com/office/drawing/2014/main" id="{2FBAF3CA-A146-9E6B-2C92-BD6F9575FC53}"/>
              </a:ext>
            </a:extLst>
          </p:cNvPr>
          <p:cNvSpPr txBox="1">
            <a:spLocks/>
          </p:cNvSpPr>
          <p:nvPr/>
        </p:nvSpPr>
        <p:spPr>
          <a:xfrm>
            <a:off x="955382" y="425374"/>
            <a:ext cx="12192000" cy="7909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b="1" dirty="0">
                <a:solidFill>
                  <a:schemeClr val="tx1">
                    <a:lumMod val="65000"/>
                    <a:lumOff val="35000"/>
                  </a:schemeClr>
                </a:solidFill>
              </a:rPr>
              <a:t>OBMOČJE IZVAJANJA PROJEKTOV</a:t>
            </a:r>
          </a:p>
          <a:p>
            <a:endParaRPr lang="sl-SI" b="1" dirty="0">
              <a:solidFill>
                <a:schemeClr val="tx1">
                  <a:lumMod val="65000"/>
                  <a:lumOff val="35000"/>
                </a:schemeClr>
              </a:solidFill>
            </a:endParaRPr>
          </a:p>
        </p:txBody>
      </p:sp>
      <p:sp>
        <p:nvSpPr>
          <p:cNvPr id="10" name="PoljeZBesedilom 9">
            <a:extLst>
              <a:ext uri="{FF2B5EF4-FFF2-40B4-BE49-F238E27FC236}">
                <a16:creationId xmlns:a16="http://schemas.microsoft.com/office/drawing/2014/main" id="{7B2D9226-24F2-04AD-A020-E539ED07D125}"/>
              </a:ext>
            </a:extLst>
          </p:cNvPr>
          <p:cNvSpPr txBox="1"/>
          <p:nvPr/>
        </p:nvSpPr>
        <p:spPr>
          <a:xfrm>
            <a:off x="623311" y="1452190"/>
            <a:ext cx="7009523" cy="4630755"/>
          </a:xfrm>
          <a:prstGeom prst="rect">
            <a:avLst/>
          </a:prstGeom>
          <a:noFill/>
        </p:spPr>
        <p:txBody>
          <a:bodyPr wrap="square">
            <a:spAutoFit/>
          </a:bodyPr>
          <a:lstStyle/>
          <a:p>
            <a:pPr marL="792480" indent="-342900" algn="just">
              <a:lnSpc>
                <a:spcPct val="115000"/>
              </a:lnSpc>
              <a:spcAft>
                <a:spcPts val="600"/>
              </a:spcAft>
              <a:buFont typeface="Arial" panose="020B0604020202020204" pitchFamily="34" charset="0"/>
              <a:buChar char="•"/>
            </a:pPr>
            <a:r>
              <a:rPr lang="sl-SI" sz="2200" b="1" kern="100" dirty="0">
                <a:solidFill>
                  <a:schemeClr val="accent2"/>
                </a:solidFill>
                <a:latin typeface="+mj-lt"/>
                <a:ea typeface="Aptos" panose="020B0004020202020204" pitchFamily="34" charset="0"/>
                <a:cs typeface="Times New Roman" panose="02020603050405020304" pitchFamily="18" charset="0"/>
              </a:rPr>
              <a:t>U</a:t>
            </a:r>
            <a:r>
              <a:rPr lang="sl-SI" sz="2200" b="1" kern="100" dirty="0">
                <a:solidFill>
                  <a:schemeClr val="accent2"/>
                </a:solidFill>
                <a:effectLst/>
                <a:latin typeface="+mj-lt"/>
                <a:ea typeface="Aptos" panose="020B0004020202020204" pitchFamily="34" charset="0"/>
                <a:cs typeface="Times New Roman" panose="02020603050405020304" pitchFamily="18" charset="0"/>
              </a:rPr>
              <a:t>PRAVIČENO OBMOČJE LAS </a:t>
            </a:r>
            <a:r>
              <a:rPr lang="sl-SI" sz="2200" kern="100" dirty="0">
                <a:solidFill>
                  <a:schemeClr val="bg2">
                    <a:lumMod val="25000"/>
                  </a:schemeClr>
                </a:solidFill>
                <a:effectLst/>
                <a:latin typeface="+mj-lt"/>
                <a:ea typeface="Aptos" panose="020B0004020202020204" pitchFamily="34" charset="0"/>
                <a:cs typeface="Times New Roman" panose="02020603050405020304" pitchFamily="18" charset="0"/>
              </a:rPr>
              <a:t>obsega:</a:t>
            </a:r>
          </a:p>
          <a:p>
            <a:pPr marL="1249680" lvl="1" indent="-342900" algn="just">
              <a:lnSpc>
                <a:spcPct val="115000"/>
              </a:lnSpc>
              <a:spcAft>
                <a:spcPts val="600"/>
              </a:spcAft>
              <a:buFont typeface="Wingdings" panose="05000000000000000000" pitchFamily="2" charset="2"/>
              <a:buChar char="ü"/>
            </a:pPr>
            <a:r>
              <a:rPr lang="sl-SI" sz="2200" kern="100" dirty="0">
                <a:solidFill>
                  <a:schemeClr val="bg2">
                    <a:lumMod val="25000"/>
                  </a:schemeClr>
                </a:solidFill>
                <a:effectLst/>
                <a:latin typeface="+mj-lt"/>
                <a:ea typeface="Aptos" panose="020B0004020202020204" pitchFamily="34" charset="0"/>
                <a:cs typeface="Times New Roman" panose="02020603050405020304" pitchFamily="18" charset="0"/>
              </a:rPr>
              <a:t> občine Bled, Bohinj, Gorje, Jesenice, Kranjska Gora, Radovljica in Žirovnica.  </a:t>
            </a:r>
          </a:p>
          <a:p>
            <a:pPr marL="792480" indent="-342900" algn="just">
              <a:lnSpc>
                <a:spcPct val="115000"/>
              </a:lnSpc>
              <a:spcAft>
                <a:spcPts val="600"/>
              </a:spcAft>
              <a:buFont typeface="Arial" panose="020B0604020202020204" pitchFamily="34" charset="0"/>
              <a:buChar char="•"/>
            </a:pPr>
            <a:endParaRPr lang="sl-SI" sz="800" b="1" kern="100" dirty="0">
              <a:solidFill>
                <a:schemeClr val="bg2">
                  <a:lumMod val="25000"/>
                </a:schemeClr>
              </a:solidFill>
              <a:effectLst/>
              <a:latin typeface="+mj-lt"/>
              <a:ea typeface="Aptos" panose="020B0004020202020204" pitchFamily="34" charset="0"/>
              <a:cs typeface="Times New Roman" panose="02020603050405020304" pitchFamily="18" charset="0"/>
            </a:endParaRPr>
          </a:p>
          <a:p>
            <a:pPr marL="792480" indent="-342900" algn="just">
              <a:lnSpc>
                <a:spcPct val="115000"/>
              </a:lnSpc>
              <a:spcAft>
                <a:spcPts val="600"/>
              </a:spcAft>
              <a:buFont typeface="Arial" panose="020B0604020202020204" pitchFamily="34" charset="0"/>
              <a:buChar char="•"/>
            </a:pPr>
            <a:r>
              <a:rPr lang="sl-SI" sz="2200" b="1" kern="100" dirty="0">
                <a:solidFill>
                  <a:schemeClr val="bg2">
                    <a:lumMod val="25000"/>
                  </a:schemeClr>
                </a:solidFill>
                <a:effectLst/>
                <a:latin typeface="+mj-lt"/>
                <a:ea typeface="Aptos" panose="020B0004020202020204" pitchFamily="34" charset="0"/>
                <a:cs typeface="Times New Roman" panose="02020603050405020304" pitchFamily="18" charset="0"/>
              </a:rPr>
              <a:t>Naselje Jesenice ne sodi med upravičena območja </a:t>
            </a:r>
            <a:r>
              <a:rPr lang="sl-SI" sz="2200" kern="100" dirty="0">
                <a:solidFill>
                  <a:schemeClr val="bg2">
                    <a:lumMod val="25000"/>
                  </a:schemeClr>
                </a:solidFill>
                <a:effectLst/>
                <a:latin typeface="+mj-lt"/>
                <a:ea typeface="Aptos" panose="020B0004020202020204" pitchFamily="34" charset="0"/>
                <a:cs typeface="Times New Roman" panose="02020603050405020304" pitchFamily="18" charset="0"/>
              </a:rPr>
              <a:t>in posledično ni upravičeno do sofinanciranja naložb. Na območju naselja Jesenic se lahko izvajajo le neinvesticijski projekti, če takšni projekti koristijo razvoju območja LAS.</a:t>
            </a:r>
          </a:p>
          <a:p>
            <a:pPr marL="792480" indent="-342900" algn="just">
              <a:lnSpc>
                <a:spcPct val="115000"/>
              </a:lnSpc>
              <a:spcAft>
                <a:spcPts val="600"/>
              </a:spcAft>
              <a:buFont typeface="Arial" panose="020B0604020202020204" pitchFamily="34" charset="0"/>
              <a:buChar char="•"/>
            </a:pPr>
            <a:endParaRPr lang="sl-SI" sz="800" kern="100" dirty="0">
              <a:solidFill>
                <a:schemeClr val="bg2">
                  <a:lumMod val="25000"/>
                </a:schemeClr>
              </a:solidFill>
              <a:effectLst/>
              <a:latin typeface="+mj-lt"/>
              <a:ea typeface="Aptos" panose="020B0004020202020204" pitchFamily="34" charset="0"/>
              <a:cs typeface="Times New Roman" panose="02020603050405020304" pitchFamily="18" charset="0"/>
            </a:endParaRPr>
          </a:p>
          <a:p>
            <a:pPr marL="792480" indent="-342900" algn="just">
              <a:lnSpc>
                <a:spcPct val="115000"/>
              </a:lnSpc>
              <a:spcAft>
                <a:spcPts val="600"/>
              </a:spcAft>
              <a:buFont typeface="Arial" panose="020B0604020202020204" pitchFamily="34" charset="0"/>
              <a:buChar char="•"/>
            </a:pPr>
            <a:r>
              <a:rPr lang="sl-SI" sz="2200" kern="100" dirty="0">
                <a:solidFill>
                  <a:schemeClr val="bg2">
                    <a:lumMod val="25000"/>
                  </a:schemeClr>
                </a:solidFill>
                <a:effectLst/>
                <a:latin typeface="+mj-lt"/>
                <a:ea typeface="Aptos" panose="020B0004020202020204" pitchFamily="34" charset="0"/>
                <a:cs typeface="Times New Roman" panose="02020603050405020304" pitchFamily="18" charset="0"/>
              </a:rPr>
              <a:t>Aktivnosti </a:t>
            </a:r>
            <a:r>
              <a:rPr lang="sl-SI" sz="2200" b="1" kern="100" dirty="0">
                <a:solidFill>
                  <a:schemeClr val="bg2">
                    <a:lumMod val="25000"/>
                  </a:schemeClr>
                </a:solidFill>
                <a:effectLst/>
                <a:latin typeface="+mj-lt"/>
                <a:ea typeface="Aptos" panose="020B0004020202020204" pitchFamily="34" charset="0"/>
                <a:cs typeface="Times New Roman" panose="02020603050405020304" pitchFamily="18" charset="0"/>
              </a:rPr>
              <a:t>promocije</a:t>
            </a:r>
            <a:r>
              <a:rPr lang="sl-SI" sz="2200" kern="100" dirty="0">
                <a:solidFill>
                  <a:schemeClr val="bg2">
                    <a:lumMod val="25000"/>
                  </a:schemeClr>
                </a:solidFill>
                <a:effectLst/>
                <a:latin typeface="+mj-lt"/>
                <a:ea typeface="Aptos" panose="020B0004020202020204" pitchFamily="34" charset="0"/>
                <a:cs typeface="Times New Roman" panose="02020603050405020304" pitchFamily="18" charset="0"/>
              </a:rPr>
              <a:t> so upravičene na celotnem območju RS. </a:t>
            </a:r>
            <a:endParaRPr lang="sl-SI" sz="1600" kern="100" dirty="0">
              <a:solidFill>
                <a:schemeClr val="bg2">
                  <a:lumMod val="25000"/>
                </a:schemeClr>
              </a:solidFill>
              <a:effectLst/>
              <a:latin typeface="+mj-lt"/>
              <a:ea typeface="Aptos" panose="020B0004020202020204" pitchFamily="34" charset="0"/>
              <a:cs typeface="Times New Roman" panose="02020603050405020304" pitchFamily="18" charset="0"/>
            </a:endParaRPr>
          </a:p>
        </p:txBody>
      </p:sp>
      <p:pic>
        <p:nvPicPr>
          <p:cNvPr id="6" name="Grafika 5" descr="Map with pin with solid fill">
            <a:extLst>
              <a:ext uri="{FF2B5EF4-FFF2-40B4-BE49-F238E27FC236}">
                <a16:creationId xmlns:a16="http://schemas.microsoft.com/office/drawing/2014/main" id="{B01AD9D6-8847-29EF-3C73-7B3F6A528E1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50925" y="425374"/>
            <a:ext cx="694514" cy="694514"/>
          </a:xfrm>
          <a:prstGeom prst="rect">
            <a:avLst/>
          </a:prstGeom>
        </p:spPr>
      </p:pic>
      <p:sp>
        <p:nvSpPr>
          <p:cNvPr id="3" name="Elipsa 2">
            <a:extLst>
              <a:ext uri="{FF2B5EF4-FFF2-40B4-BE49-F238E27FC236}">
                <a16:creationId xmlns:a16="http://schemas.microsoft.com/office/drawing/2014/main" id="{6E7DC8C6-6706-D0C0-1CE6-6C53BED76B0E}"/>
              </a:ext>
            </a:extLst>
          </p:cNvPr>
          <p:cNvSpPr/>
          <p:nvPr/>
        </p:nvSpPr>
        <p:spPr>
          <a:xfrm>
            <a:off x="9464968" y="3767567"/>
            <a:ext cx="2228850" cy="21606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1600" b="1" dirty="0">
                <a:solidFill>
                  <a:schemeClr val="bg1"/>
                </a:solidFill>
                <a:latin typeface="+mj-lt"/>
              </a:rPr>
              <a:t>Skladno z vlogo in opredeljenimi naselji </a:t>
            </a:r>
            <a:r>
              <a:rPr lang="sl-SI" sz="1600" b="1" dirty="0">
                <a:solidFill>
                  <a:schemeClr val="bg1"/>
                </a:solidFill>
                <a:latin typeface="+mj-lt"/>
                <a:sym typeface="Wingdings" panose="05000000000000000000" pitchFamily="2" charset="2"/>
              </a:rPr>
              <a:t> </a:t>
            </a:r>
          </a:p>
          <a:p>
            <a:pPr algn="ctr"/>
            <a:r>
              <a:rPr lang="sl-SI" sz="1600" b="1" dirty="0">
                <a:solidFill>
                  <a:schemeClr val="bg1"/>
                </a:solidFill>
                <a:latin typeface="+mj-lt"/>
                <a:sym typeface="Wingdings" panose="05000000000000000000" pitchFamily="2" charset="2"/>
              </a:rPr>
              <a:t>v nasprotnem primeru je potrebna sprememba</a:t>
            </a:r>
            <a:endParaRPr lang="sl-SI" sz="1600" b="1" dirty="0">
              <a:solidFill>
                <a:schemeClr val="bg1"/>
              </a:solidFill>
              <a:latin typeface="+mj-lt"/>
            </a:endParaRPr>
          </a:p>
        </p:txBody>
      </p:sp>
      <p:pic>
        <p:nvPicPr>
          <p:cNvPr id="7" name="Grafika 6" descr="Earth globe: Africa and Europe with solid fill">
            <a:extLst>
              <a:ext uri="{FF2B5EF4-FFF2-40B4-BE49-F238E27FC236}">
                <a16:creationId xmlns:a16="http://schemas.microsoft.com/office/drawing/2014/main" id="{53CEE963-B1CA-9F50-7DD8-1F6B875EED3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56609" y="5075622"/>
            <a:ext cx="1504950" cy="1504950"/>
          </a:xfrm>
          <a:prstGeom prst="rect">
            <a:avLst/>
          </a:prstGeom>
        </p:spPr>
      </p:pic>
      <p:sp>
        <p:nvSpPr>
          <p:cNvPr id="5" name="Označba mesta številke diapozitiva 4">
            <a:extLst>
              <a:ext uri="{FF2B5EF4-FFF2-40B4-BE49-F238E27FC236}">
                <a16:creationId xmlns:a16="http://schemas.microsoft.com/office/drawing/2014/main" id="{CE328297-80AC-60ED-5944-14810737E246}"/>
              </a:ext>
            </a:extLst>
          </p:cNvPr>
          <p:cNvSpPr>
            <a:spLocks noGrp="1"/>
          </p:cNvSpPr>
          <p:nvPr>
            <p:ph type="sldNum" sz="quarter" idx="12"/>
          </p:nvPr>
        </p:nvSpPr>
        <p:spPr/>
        <p:txBody>
          <a:bodyPr/>
          <a:lstStyle/>
          <a:p>
            <a:fld id="{DB0541E2-7EB7-469F-924A-AAEADCA667B4}" type="slidenum">
              <a:rPr lang="sl-SI" smtClean="0"/>
              <a:t>4</a:t>
            </a:fld>
            <a:endParaRPr lang="sl-SI"/>
          </a:p>
        </p:txBody>
      </p:sp>
      <p:sp>
        <p:nvSpPr>
          <p:cNvPr id="8" name="Elipsa 7">
            <a:extLst>
              <a:ext uri="{FF2B5EF4-FFF2-40B4-BE49-F238E27FC236}">
                <a16:creationId xmlns:a16="http://schemas.microsoft.com/office/drawing/2014/main" id="{D70F876A-D449-CBDF-5D7B-D97EC2E3B5CA}"/>
              </a:ext>
            </a:extLst>
          </p:cNvPr>
          <p:cNvSpPr/>
          <p:nvPr/>
        </p:nvSpPr>
        <p:spPr>
          <a:xfrm>
            <a:off x="9464968" y="1416715"/>
            <a:ext cx="2228850" cy="21606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1600" b="1" dirty="0">
                <a:solidFill>
                  <a:schemeClr val="bg1"/>
                </a:solidFill>
                <a:latin typeface="+mj-lt"/>
              </a:rPr>
              <a:t>Pazite, da se bodo vse projektne aktivnosti izvajale na upravičenem območju LAS</a:t>
            </a:r>
          </a:p>
        </p:txBody>
      </p:sp>
      <p:cxnSp>
        <p:nvCxnSpPr>
          <p:cNvPr id="9" name="Raven povezovalnik 8">
            <a:extLst>
              <a:ext uri="{FF2B5EF4-FFF2-40B4-BE49-F238E27FC236}">
                <a16:creationId xmlns:a16="http://schemas.microsoft.com/office/drawing/2014/main" id="{D2AA079E-81F6-A17B-3FCF-115EE45168CC}"/>
              </a:ext>
            </a:extLst>
          </p:cNvPr>
          <p:cNvCxnSpPr>
            <a:cxnSpLocks/>
          </p:cNvCxnSpPr>
          <p:nvPr/>
        </p:nvCxnSpPr>
        <p:spPr>
          <a:xfrm>
            <a:off x="0" y="1216323"/>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92265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16054-745B-D211-D9E2-65F107BDA75C}"/>
            </a:ext>
          </a:extLst>
        </p:cNvPr>
        <p:cNvGrpSpPr/>
        <p:nvPr/>
      </p:nvGrpSpPr>
      <p:grpSpPr>
        <a:xfrm>
          <a:off x="0" y="0"/>
          <a:ext cx="0" cy="0"/>
          <a:chOff x="0" y="0"/>
          <a:chExt cx="0" cy="0"/>
        </a:xfrm>
      </p:grpSpPr>
      <p:cxnSp>
        <p:nvCxnSpPr>
          <p:cNvPr id="8" name="Raven povezovalnik 7">
            <a:extLst>
              <a:ext uri="{FF2B5EF4-FFF2-40B4-BE49-F238E27FC236}">
                <a16:creationId xmlns:a16="http://schemas.microsoft.com/office/drawing/2014/main" id="{BDC3B018-6654-95EE-7B25-B88E832D5C5E}"/>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
        <p:nvSpPr>
          <p:cNvPr id="2" name="Naslov 1">
            <a:extLst>
              <a:ext uri="{FF2B5EF4-FFF2-40B4-BE49-F238E27FC236}">
                <a16:creationId xmlns:a16="http://schemas.microsoft.com/office/drawing/2014/main" id="{8FF93B0C-2A5C-F0D3-F786-37108E2B593B}"/>
              </a:ext>
            </a:extLst>
          </p:cNvPr>
          <p:cNvSpPr>
            <a:spLocks noGrp="1"/>
          </p:cNvSpPr>
          <p:nvPr>
            <p:ph type="title"/>
          </p:nvPr>
        </p:nvSpPr>
        <p:spPr>
          <a:xfrm>
            <a:off x="762000" y="8571"/>
            <a:ext cx="10515600" cy="1325563"/>
          </a:xfrm>
        </p:spPr>
        <p:txBody>
          <a:bodyPr/>
          <a:lstStyle/>
          <a:p>
            <a:r>
              <a:rPr lang="sl-SI" b="1" dirty="0">
                <a:solidFill>
                  <a:schemeClr val="tx1">
                    <a:lumMod val="65000"/>
                    <a:lumOff val="35000"/>
                  </a:schemeClr>
                </a:solidFill>
              </a:rPr>
              <a:t>ČASOVNICA - Excel</a:t>
            </a:r>
          </a:p>
        </p:txBody>
      </p:sp>
      <p:sp>
        <p:nvSpPr>
          <p:cNvPr id="3" name="Označba mesta vsebine 2">
            <a:extLst>
              <a:ext uri="{FF2B5EF4-FFF2-40B4-BE49-F238E27FC236}">
                <a16:creationId xmlns:a16="http://schemas.microsoft.com/office/drawing/2014/main" id="{3FDE48AB-AC69-BFA2-55E0-23B152CE8C9E}"/>
              </a:ext>
            </a:extLst>
          </p:cNvPr>
          <p:cNvSpPr>
            <a:spLocks noGrp="1"/>
          </p:cNvSpPr>
          <p:nvPr>
            <p:ph idx="1"/>
          </p:nvPr>
        </p:nvSpPr>
        <p:spPr>
          <a:xfrm>
            <a:off x="704850" y="1406302"/>
            <a:ext cx="4124326" cy="4208114"/>
          </a:xfrm>
        </p:spPr>
        <p:txBody>
          <a:bodyPr>
            <a:normAutofit/>
          </a:bodyPr>
          <a:lstStyle/>
          <a:p>
            <a:pPr marL="0" indent="0">
              <a:spcBef>
                <a:spcPts val="600"/>
              </a:spcBef>
              <a:buNone/>
            </a:pPr>
            <a:r>
              <a:rPr lang="sl-SI" sz="2000" dirty="0">
                <a:latin typeface="+mj-lt"/>
              </a:rPr>
              <a:t>Izpolnjevanje in podpisovanje obrazca v Excelu ni več obvezno oz. le-ta predstavlja vhodno informacijo za elektronsko izpolnjevanje.</a:t>
            </a:r>
          </a:p>
          <a:p>
            <a:pPr marL="0" indent="0">
              <a:spcBef>
                <a:spcPts val="600"/>
              </a:spcBef>
              <a:buNone/>
            </a:pPr>
            <a:endParaRPr lang="sl-SI" sz="2000" dirty="0">
              <a:latin typeface="+mj-lt"/>
            </a:endParaRPr>
          </a:p>
          <a:p>
            <a:pPr marL="0" indent="0">
              <a:spcBef>
                <a:spcPts val="600"/>
              </a:spcBef>
              <a:buNone/>
            </a:pPr>
            <a:r>
              <a:rPr lang="sl-SI" sz="2000" b="1" dirty="0">
                <a:solidFill>
                  <a:schemeClr val="accent6"/>
                </a:solidFill>
                <a:latin typeface="+mj-lt"/>
              </a:rPr>
              <a:t>V primeru, da bo za vas s pooblastilom elektronske </a:t>
            </a:r>
            <a:r>
              <a:rPr lang="sl-SI" sz="2000" b="1" dirty="0" err="1">
                <a:solidFill>
                  <a:schemeClr val="accent6"/>
                </a:solidFill>
                <a:latin typeface="+mj-lt"/>
              </a:rPr>
              <a:t>časovnice</a:t>
            </a:r>
            <a:r>
              <a:rPr lang="sl-SI" sz="2000" b="1" dirty="0">
                <a:solidFill>
                  <a:schemeClr val="accent6"/>
                </a:solidFill>
                <a:latin typeface="+mj-lt"/>
              </a:rPr>
              <a:t> vnašala in podpisovala LAS pisarna, vam bomo pripravili vam prilagojene Excel </a:t>
            </a:r>
            <a:r>
              <a:rPr lang="sl-SI" sz="2000" b="1" dirty="0" err="1">
                <a:solidFill>
                  <a:schemeClr val="accent6"/>
                </a:solidFill>
                <a:latin typeface="+mj-lt"/>
              </a:rPr>
              <a:t>časovnice</a:t>
            </a:r>
            <a:r>
              <a:rPr lang="sl-SI" sz="2000" b="1" dirty="0">
                <a:solidFill>
                  <a:schemeClr val="accent6"/>
                </a:solidFill>
                <a:latin typeface="+mj-lt"/>
              </a:rPr>
              <a:t>, kamor boste vnašali podatke za vaš projekt in zaposlene.</a:t>
            </a:r>
          </a:p>
          <a:p>
            <a:pPr marL="0" indent="0">
              <a:spcBef>
                <a:spcPts val="600"/>
              </a:spcBef>
              <a:buNone/>
            </a:pPr>
            <a:endParaRPr lang="sl-SI" sz="2000" dirty="0">
              <a:latin typeface="+mj-lt"/>
            </a:endParaRPr>
          </a:p>
          <a:p>
            <a:pPr marL="0" indent="0" algn="just">
              <a:spcBef>
                <a:spcPts val="600"/>
              </a:spcBef>
              <a:buNone/>
            </a:pPr>
            <a:endParaRPr lang="sl-SI" sz="2000" b="1" dirty="0">
              <a:solidFill>
                <a:schemeClr val="accent2"/>
              </a:solidFill>
              <a:latin typeface="+mj-lt"/>
            </a:endParaRPr>
          </a:p>
          <a:p>
            <a:pPr marL="0" indent="0" algn="just">
              <a:spcBef>
                <a:spcPts val="600"/>
              </a:spcBef>
              <a:buNone/>
            </a:pPr>
            <a:endParaRPr lang="sl-SI" sz="2000" dirty="0">
              <a:latin typeface="+mj-lt"/>
            </a:endParaRPr>
          </a:p>
          <a:p>
            <a:pPr marL="0" indent="0">
              <a:buNone/>
            </a:pPr>
            <a:endParaRPr lang="sl-SI" sz="2400" b="1" dirty="0">
              <a:solidFill>
                <a:schemeClr val="bg2">
                  <a:lumMod val="25000"/>
                </a:schemeClr>
              </a:solidFill>
              <a:latin typeface="+mj-lt"/>
            </a:endParaRPr>
          </a:p>
        </p:txBody>
      </p:sp>
      <p:pic>
        <p:nvPicPr>
          <p:cNvPr id="12" name="Slika 11">
            <a:extLst>
              <a:ext uri="{FF2B5EF4-FFF2-40B4-BE49-F238E27FC236}">
                <a16:creationId xmlns:a16="http://schemas.microsoft.com/office/drawing/2014/main" id="{7C1F043B-AC34-D6CA-1429-ED34B9D650F6}"/>
              </a:ext>
            </a:extLst>
          </p:cNvPr>
          <p:cNvPicPr>
            <a:picLocks noChangeAspect="1"/>
          </p:cNvPicPr>
          <p:nvPr/>
        </p:nvPicPr>
        <p:blipFill>
          <a:blip r:embed="rId2"/>
          <a:stretch>
            <a:fillRect/>
          </a:stretch>
        </p:blipFill>
        <p:spPr>
          <a:xfrm>
            <a:off x="5433278" y="179270"/>
            <a:ext cx="6625372" cy="3249730"/>
          </a:xfrm>
          <a:prstGeom prst="rect">
            <a:avLst/>
          </a:prstGeom>
        </p:spPr>
      </p:pic>
      <p:pic>
        <p:nvPicPr>
          <p:cNvPr id="14" name="Slika 13">
            <a:extLst>
              <a:ext uri="{FF2B5EF4-FFF2-40B4-BE49-F238E27FC236}">
                <a16:creationId xmlns:a16="http://schemas.microsoft.com/office/drawing/2014/main" id="{8AEB8C4A-8AE8-64E9-BF15-118916E698E5}"/>
              </a:ext>
            </a:extLst>
          </p:cNvPr>
          <p:cNvPicPr>
            <a:picLocks noChangeAspect="1"/>
          </p:cNvPicPr>
          <p:nvPr/>
        </p:nvPicPr>
        <p:blipFill>
          <a:blip r:embed="rId3"/>
          <a:stretch>
            <a:fillRect/>
          </a:stretch>
        </p:blipFill>
        <p:spPr>
          <a:xfrm>
            <a:off x="5433277" y="3878805"/>
            <a:ext cx="6625373" cy="2770502"/>
          </a:xfrm>
          <a:prstGeom prst="rect">
            <a:avLst/>
          </a:prstGeom>
        </p:spPr>
      </p:pic>
      <p:pic>
        <p:nvPicPr>
          <p:cNvPr id="5" name="Grafika 4" descr="Business Growth with solid fill">
            <a:extLst>
              <a:ext uri="{FF2B5EF4-FFF2-40B4-BE49-F238E27FC236}">
                <a16:creationId xmlns:a16="http://schemas.microsoft.com/office/drawing/2014/main" id="{DBBF2CC5-D3EF-8104-E47E-B97DDECD977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45531" y="312938"/>
            <a:ext cx="516469" cy="516469"/>
          </a:xfrm>
          <a:prstGeom prst="rect">
            <a:avLst/>
          </a:prstGeom>
        </p:spPr>
      </p:pic>
      <p:sp>
        <p:nvSpPr>
          <p:cNvPr id="6" name="Označba mesta številke diapozitiva 5">
            <a:extLst>
              <a:ext uri="{FF2B5EF4-FFF2-40B4-BE49-F238E27FC236}">
                <a16:creationId xmlns:a16="http://schemas.microsoft.com/office/drawing/2014/main" id="{C3FA2090-E823-BDBF-7127-FA9D11A9358C}"/>
              </a:ext>
            </a:extLst>
          </p:cNvPr>
          <p:cNvSpPr>
            <a:spLocks noGrp="1"/>
          </p:cNvSpPr>
          <p:nvPr>
            <p:ph type="sldNum" sz="quarter" idx="12"/>
          </p:nvPr>
        </p:nvSpPr>
        <p:spPr/>
        <p:txBody>
          <a:bodyPr/>
          <a:lstStyle/>
          <a:p>
            <a:fld id="{DB0541E2-7EB7-469F-924A-AAEADCA667B4}" type="slidenum">
              <a:rPr lang="sl-SI" smtClean="0"/>
              <a:t>40</a:t>
            </a:fld>
            <a:endParaRPr lang="sl-SI"/>
          </a:p>
        </p:txBody>
      </p:sp>
      <p:sp>
        <p:nvSpPr>
          <p:cNvPr id="7" name="Označba mesta vsebine 2">
            <a:extLst>
              <a:ext uri="{FF2B5EF4-FFF2-40B4-BE49-F238E27FC236}">
                <a16:creationId xmlns:a16="http://schemas.microsoft.com/office/drawing/2014/main" id="{AA4EB9DA-AE00-2DBC-65C8-79D432F369ED}"/>
              </a:ext>
            </a:extLst>
          </p:cNvPr>
          <p:cNvSpPr txBox="1">
            <a:spLocks/>
          </p:cNvSpPr>
          <p:nvPr/>
        </p:nvSpPr>
        <p:spPr>
          <a:xfrm>
            <a:off x="838200" y="1877292"/>
            <a:ext cx="4124326" cy="4055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l-SI" sz="2400" b="1" dirty="0">
              <a:solidFill>
                <a:schemeClr val="bg2">
                  <a:lumMod val="25000"/>
                </a:schemeClr>
              </a:solidFill>
              <a:latin typeface="+mj-lt"/>
            </a:endParaRPr>
          </a:p>
        </p:txBody>
      </p:sp>
    </p:spTree>
    <p:extLst>
      <p:ext uri="{BB962C8B-B14F-4D97-AF65-F5344CB8AC3E}">
        <p14:creationId xmlns:p14="http://schemas.microsoft.com/office/powerpoint/2010/main" val="1045584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A4B8A-504D-8B24-4AA0-CA9A841FC7CC}"/>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A4A5E5AC-CD6F-9215-A564-36CD18CE9644}"/>
              </a:ext>
            </a:extLst>
          </p:cNvPr>
          <p:cNvSpPr>
            <a:spLocks noGrp="1"/>
          </p:cNvSpPr>
          <p:nvPr>
            <p:ph type="title"/>
          </p:nvPr>
        </p:nvSpPr>
        <p:spPr>
          <a:xfrm>
            <a:off x="1017105" y="-99780"/>
            <a:ext cx="10515600" cy="1325563"/>
          </a:xfrm>
        </p:spPr>
        <p:txBody>
          <a:bodyPr/>
          <a:lstStyle/>
          <a:p>
            <a:r>
              <a:rPr lang="sl-SI" b="1" dirty="0">
                <a:solidFill>
                  <a:schemeClr val="tx1">
                    <a:lumMod val="65000"/>
                    <a:lumOff val="35000"/>
                  </a:schemeClr>
                </a:solidFill>
              </a:rPr>
              <a:t>DOKAZILA O NASTANKU STROŠKOV</a:t>
            </a:r>
          </a:p>
        </p:txBody>
      </p:sp>
      <p:sp>
        <p:nvSpPr>
          <p:cNvPr id="3" name="Označba mesta vsebine 2">
            <a:extLst>
              <a:ext uri="{FF2B5EF4-FFF2-40B4-BE49-F238E27FC236}">
                <a16:creationId xmlns:a16="http://schemas.microsoft.com/office/drawing/2014/main" id="{5D49F707-C2ED-FD4D-EF32-F54E65AB1B30}"/>
              </a:ext>
            </a:extLst>
          </p:cNvPr>
          <p:cNvSpPr>
            <a:spLocks noGrp="1"/>
          </p:cNvSpPr>
          <p:nvPr>
            <p:ph idx="1"/>
          </p:nvPr>
        </p:nvSpPr>
        <p:spPr>
          <a:xfrm>
            <a:off x="942973" y="1280879"/>
            <a:ext cx="9858375" cy="4351338"/>
          </a:xfrm>
        </p:spPr>
        <p:txBody>
          <a:bodyPr>
            <a:normAutofit lnSpcReduction="10000"/>
          </a:bodyPr>
          <a:lstStyle/>
          <a:p>
            <a:pPr algn="just">
              <a:spcBef>
                <a:spcPts val="600"/>
              </a:spcBef>
            </a:pPr>
            <a:r>
              <a:rPr lang="sl-SI" sz="1900" dirty="0">
                <a:solidFill>
                  <a:schemeClr val="bg2">
                    <a:lumMod val="25000"/>
                  </a:schemeClr>
                </a:solidFill>
                <a:latin typeface="+mj-lt"/>
              </a:rPr>
              <a:t>izpolnjena mesečna </a:t>
            </a:r>
            <a:r>
              <a:rPr lang="sl-SI" sz="1900" b="1" dirty="0">
                <a:solidFill>
                  <a:schemeClr val="accent2"/>
                </a:solidFill>
                <a:latin typeface="+mj-lt"/>
              </a:rPr>
              <a:t>časovnica</a:t>
            </a:r>
            <a:r>
              <a:rPr lang="sl-SI" sz="1900" dirty="0">
                <a:solidFill>
                  <a:schemeClr val="bg2">
                    <a:lumMod val="25000"/>
                  </a:schemeClr>
                </a:solidFill>
                <a:latin typeface="+mj-lt"/>
              </a:rPr>
              <a:t>;</a:t>
            </a:r>
          </a:p>
          <a:p>
            <a:pPr algn="just">
              <a:spcBef>
                <a:spcPts val="600"/>
              </a:spcBef>
            </a:pPr>
            <a:r>
              <a:rPr lang="sl-SI" sz="1900" b="1" dirty="0">
                <a:solidFill>
                  <a:schemeClr val="accent2"/>
                </a:solidFill>
                <a:latin typeface="+mj-lt"/>
              </a:rPr>
              <a:t>pogodba o zaposlitvi </a:t>
            </a:r>
            <a:r>
              <a:rPr lang="sl-SI" sz="1900" dirty="0">
                <a:solidFill>
                  <a:schemeClr val="bg2">
                    <a:lumMod val="25000"/>
                  </a:schemeClr>
                </a:solidFill>
                <a:latin typeface="+mj-lt"/>
              </a:rPr>
              <a:t>(ob prvem zahtevku za izplačilo in ko pride do spremembe) ali</a:t>
            </a:r>
          </a:p>
          <a:p>
            <a:pPr algn="just">
              <a:spcBef>
                <a:spcPts val="600"/>
              </a:spcBef>
            </a:pPr>
            <a:r>
              <a:rPr lang="sl-SI" sz="1900" dirty="0">
                <a:solidFill>
                  <a:schemeClr val="bg2">
                    <a:lumMod val="25000"/>
                  </a:schemeClr>
                </a:solidFill>
                <a:latin typeface="+mj-lt"/>
              </a:rPr>
              <a:t>druga oblika pogodbe za opravljanje dela (npr. </a:t>
            </a:r>
            <a:r>
              <a:rPr lang="sl-SI" sz="1900" b="1" dirty="0" err="1">
                <a:solidFill>
                  <a:schemeClr val="accent2"/>
                </a:solidFill>
                <a:latin typeface="+mj-lt"/>
              </a:rPr>
              <a:t>podjemna</a:t>
            </a:r>
            <a:r>
              <a:rPr lang="sl-SI" sz="1900" b="1" dirty="0">
                <a:solidFill>
                  <a:schemeClr val="accent2"/>
                </a:solidFill>
                <a:latin typeface="+mj-lt"/>
              </a:rPr>
              <a:t> pogodba</a:t>
            </a:r>
            <a:r>
              <a:rPr lang="sl-SI" sz="1900" dirty="0">
                <a:solidFill>
                  <a:schemeClr val="bg2">
                    <a:lumMod val="25000"/>
                  </a:schemeClr>
                </a:solidFill>
                <a:latin typeface="+mj-lt"/>
              </a:rPr>
              <a:t> za vodenje in koordinacijo, strokovno in tehnično pomoč ali izvajanje neindustrijskih dejavnosti; </a:t>
            </a:r>
            <a:r>
              <a:rPr lang="sl-SI" sz="1900" b="1" dirty="0">
                <a:solidFill>
                  <a:schemeClr val="accent2"/>
                </a:solidFill>
                <a:latin typeface="+mj-lt"/>
              </a:rPr>
              <a:t>avtorsko delo </a:t>
            </a:r>
            <a:r>
              <a:rPr lang="sl-SI" sz="1900" dirty="0">
                <a:solidFill>
                  <a:schemeClr val="bg2">
                    <a:lumMod val="25000"/>
                  </a:schemeClr>
                </a:solidFill>
                <a:latin typeface="+mj-lt"/>
              </a:rPr>
              <a:t>za izvajanje neindustrijskih dejavnosti,…);</a:t>
            </a:r>
          </a:p>
          <a:p>
            <a:pPr algn="just">
              <a:spcBef>
                <a:spcPts val="600"/>
              </a:spcBef>
            </a:pPr>
            <a:r>
              <a:rPr lang="sl-SI" sz="1900" b="1" dirty="0">
                <a:solidFill>
                  <a:schemeClr val="accent2"/>
                </a:solidFill>
                <a:latin typeface="+mj-lt"/>
              </a:rPr>
              <a:t>sklep ali drug upravni akt </a:t>
            </a:r>
            <a:r>
              <a:rPr lang="sl-SI" sz="1900" dirty="0">
                <a:solidFill>
                  <a:schemeClr val="bg2">
                    <a:lumMod val="25000"/>
                  </a:schemeClr>
                </a:solidFill>
                <a:latin typeface="+mj-lt"/>
              </a:rPr>
              <a:t>(aneks), s katerim je zaposleni </a:t>
            </a:r>
            <a:r>
              <a:rPr lang="sl-SI" sz="1900" b="1" dirty="0">
                <a:solidFill>
                  <a:schemeClr val="accent2"/>
                </a:solidFill>
                <a:latin typeface="+mj-lt"/>
              </a:rPr>
              <a:t>razporejen na delo projekta </a:t>
            </a:r>
            <a:r>
              <a:rPr lang="sl-SI" sz="1900" dirty="0">
                <a:solidFill>
                  <a:schemeClr val="bg2">
                    <a:lumMod val="25000"/>
                  </a:schemeClr>
                </a:solidFill>
                <a:latin typeface="+mj-lt"/>
              </a:rPr>
              <a:t>(to dokazilo se priloži v primeru, ko iz pogodbe o zaposlitvi to ni razvidno);</a:t>
            </a:r>
          </a:p>
          <a:p>
            <a:pPr algn="just">
              <a:spcBef>
                <a:spcPts val="600"/>
              </a:spcBef>
            </a:pPr>
            <a:r>
              <a:rPr lang="sl-SI" sz="1900" b="1" dirty="0">
                <a:solidFill>
                  <a:schemeClr val="accent2"/>
                </a:solidFill>
                <a:latin typeface="+mj-lt"/>
              </a:rPr>
              <a:t>dokazila o izvedenih aktivnostih </a:t>
            </a:r>
            <a:r>
              <a:rPr lang="sl-SI" sz="1900" dirty="0">
                <a:solidFill>
                  <a:schemeClr val="bg2">
                    <a:lumMod val="25000"/>
                  </a:schemeClr>
                </a:solidFill>
                <a:latin typeface="+mj-lt"/>
              </a:rPr>
              <a:t>(tiskani material, zapisniki sestankov, liste prisotnih – ob udeležbi poskrbite za vpis na listo (tako udeleženec kot tudi predavatelj), programi projekta s </a:t>
            </a:r>
            <a:r>
              <a:rPr lang="sl-SI" sz="1900" dirty="0" err="1">
                <a:solidFill>
                  <a:schemeClr val="bg2">
                    <a:lumMod val="25000"/>
                  </a:schemeClr>
                </a:solidFill>
                <a:latin typeface="+mj-lt"/>
              </a:rPr>
              <a:t>časovnico</a:t>
            </a:r>
            <a:r>
              <a:rPr lang="sl-SI" sz="1900" dirty="0">
                <a:solidFill>
                  <a:schemeClr val="bg2">
                    <a:lumMod val="25000"/>
                  </a:schemeClr>
                </a:solidFill>
                <a:latin typeface="+mj-lt"/>
              </a:rPr>
              <a:t>, fotografije, vabilo, gradivo, izdelek, uradni zaznamek, rezultati):</a:t>
            </a:r>
          </a:p>
          <a:p>
            <a:pPr marL="0" indent="0" algn="just">
              <a:spcBef>
                <a:spcPts val="600"/>
              </a:spcBef>
              <a:buNone/>
            </a:pPr>
            <a:endParaRPr lang="sl-SI" sz="1900" dirty="0">
              <a:solidFill>
                <a:schemeClr val="bg2">
                  <a:lumMod val="25000"/>
                </a:schemeClr>
              </a:solidFill>
              <a:latin typeface="+mj-lt"/>
            </a:endParaRPr>
          </a:p>
          <a:p>
            <a:pPr algn="just">
              <a:spcBef>
                <a:spcPts val="600"/>
              </a:spcBef>
              <a:buFont typeface="Wingdings" panose="05000000000000000000" pitchFamily="2" charset="2"/>
              <a:buChar char="§"/>
            </a:pPr>
            <a:r>
              <a:rPr lang="sl-SI" sz="1900" dirty="0">
                <a:solidFill>
                  <a:schemeClr val="bg2">
                    <a:lumMod val="25000"/>
                  </a:schemeClr>
                </a:solidFill>
                <a:latin typeface="+mj-lt"/>
              </a:rPr>
              <a:t>Za opravljeno </a:t>
            </a:r>
            <a:r>
              <a:rPr lang="sl-SI" sz="1900" b="1" dirty="0">
                <a:solidFill>
                  <a:schemeClr val="accent2"/>
                </a:solidFill>
                <a:latin typeface="+mj-lt"/>
              </a:rPr>
              <a:t>prostovoljsko delo </a:t>
            </a:r>
            <a:r>
              <a:rPr lang="sl-SI" sz="1900" dirty="0">
                <a:solidFill>
                  <a:schemeClr val="bg2">
                    <a:lumMod val="25000"/>
                  </a:schemeClr>
                </a:solidFill>
                <a:latin typeface="+mj-lt"/>
              </a:rPr>
              <a:t>se priloži izpolnjena mesečna časovnica in dokazila o izvedenih aktivnostih ali poročilo.</a:t>
            </a:r>
          </a:p>
          <a:p>
            <a:pPr algn="just">
              <a:spcBef>
                <a:spcPts val="600"/>
              </a:spcBef>
              <a:buFont typeface="Wingdings" panose="05000000000000000000" pitchFamily="2" charset="2"/>
              <a:buChar char="§"/>
            </a:pPr>
            <a:r>
              <a:rPr lang="sl-SI" sz="1900" dirty="0">
                <a:solidFill>
                  <a:schemeClr val="bg2">
                    <a:lumMod val="25000"/>
                  </a:schemeClr>
                </a:solidFill>
                <a:latin typeface="+mj-lt"/>
              </a:rPr>
              <a:t>Za delo </a:t>
            </a:r>
            <a:r>
              <a:rPr lang="sl-SI" sz="1900" b="1" dirty="0">
                <a:solidFill>
                  <a:schemeClr val="accent2"/>
                </a:solidFill>
                <a:latin typeface="+mj-lt"/>
              </a:rPr>
              <a:t>kmeta in samostojnega podjetnika </a:t>
            </a:r>
            <a:r>
              <a:rPr lang="sl-SI" sz="1900" dirty="0">
                <a:solidFill>
                  <a:schemeClr val="bg2">
                    <a:lumMod val="25000"/>
                  </a:schemeClr>
                </a:solidFill>
                <a:latin typeface="+mj-lt"/>
              </a:rPr>
              <a:t>(kot samozaposlenega) v okviru sklada EKSRP se priloži le mesečna časovnica in dokazila o izvedenih aktivnostih.</a:t>
            </a:r>
          </a:p>
          <a:p>
            <a:pPr marL="0" indent="0">
              <a:spcBef>
                <a:spcPts val="600"/>
              </a:spcBef>
              <a:buNone/>
            </a:pPr>
            <a:endParaRPr lang="sl-SI" sz="1900" dirty="0">
              <a:solidFill>
                <a:schemeClr val="bg2">
                  <a:lumMod val="25000"/>
                </a:schemeClr>
              </a:solidFill>
              <a:latin typeface="+mj-lt"/>
            </a:endParaRPr>
          </a:p>
          <a:p>
            <a:pPr marL="0" indent="0">
              <a:buNone/>
            </a:pPr>
            <a:endParaRPr lang="sl-SI" sz="2400" b="1" dirty="0">
              <a:solidFill>
                <a:schemeClr val="bg2">
                  <a:lumMod val="25000"/>
                </a:schemeClr>
              </a:solidFill>
              <a:latin typeface="+mj-lt"/>
            </a:endParaRPr>
          </a:p>
        </p:txBody>
      </p:sp>
      <p:pic>
        <p:nvPicPr>
          <p:cNvPr id="5" name="Grafika 4" descr="Business Growth with solid fill">
            <a:extLst>
              <a:ext uri="{FF2B5EF4-FFF2-40B4-BE49-F238E27FC236}">
                <a16:creationId xmlns:a16="http://schemas.microsoft.com/office/drawing/2014/main" id="{A0BE2C15-336C-6A23-9FB7-255246F7DD1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60279" y="270306"/>
            <a:ext cx="525534" cy="525534"/>
          </a:xfrm>
          <a:prstGeom prst="rect">
            <a:avLst/>
          </a:prstGeom>
        </p:spPr>
      </p:pic>
      <p:sp>
        <p:nvSpPr>
          <p:cNvPr id="6" name="Pravokotnik 5">
            <a:extLst>
              <a:ext uri="{FF2B5EF4-FFF2-40B4-BE49-F238E27FC236}">
                <a16:creationId xmlns:a16="http://schemas.microsoft.com/office/drawing/2014/main" id="{B73A9EE3-4F06-B352-8B16-CB93F61F9AE4}"/>
              </a:ext>
            </a:extLst>
          </p:cNvPr>
          <p:cNvSpPr/>
          <p:nvPr/>
        </p:nvSpPr>
        <p:spPr>
          <a:xfrm>
            <a:off x="942974" y="5632217"/>
            <a:ext cx="9858375" cy="762000"/>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sl-SI" b="1" dirty="0">
                <a:latin typeface="+mj-lt"/>
              </a:rPr>
              <a:t>Predlagamo sprotno pripravo </a:t>
            </a:r>
            <a:r>
              <a:rPr lang="sl-SI" b="1" dirty="0" err="1">
                <a:latin typeface="+mj-lt"/>
              </a:rPr>
              <a:t>časovnic</a:t>
            </a:r>
            <a:r>
              <a:rPr lang="sl-SI" b="1" dirty="0">
                <a:latin typeface="+mj-lt"/>
              </a:rPr>
              <a:t> in dokazil. </a:t>
            </a:r>
            <a:r>
              <a:rPr lang="sl-SI" dirty="0">
                <a:latin typeface="+mj-lt"/>
              </a:rPr>
              <a:t>Dokumentacijo lahko posredujte tudi v pregled Vodilnemu partnerju LAS.</a:t>
            </a:r>
          </a:p>
        </p:txBody>
      </p:sp>
      <p:sp>
        <p:nvSpPr>
          <p:cNvPr id="7" name="Označba mesta številke diapozitiva 6">
            <a:extLst>
              <a:ext uri="{FF2B5EF4-FFF2-40B4-BE49-F238E27FC236}">
                <a16:creationId xmlns:a16="http://schemas.microsoft.com/office/drawing/2014/main" id="{9F09D26F-D832-5A2D-1990-5708B0550E4E}"/>
              </a:ext>
            </a:extLst>
          </p:cNvPr>
          <p:cNvSpPr>
            <a:spLocks noGrp="1"/>
          </p:cNvSpPr>
          <p:nvPr>
            <p:ph type="sldNum" sz="quarter" idx="12"/>
          </p:nvPr>
        </p:nvSpPr>
        <p:spPr/>
        <p:txBody>
          <a:bodyPr/>
          <a:lstStyle/>
          <a:p>
            <a:fld id="{DB0541E2-7EB7-469F-924A-AAEADCA667B4}" type="slidenum">
              <a:rPr lang="sl-SI" smtClean="0"/>
              <a:t>41</a:t>
            </a:fld>
            <a:endParaRPr lang="sl-SI"/>
          </a:p>
        </p:txBody>
      </p:sp>
      <p:cxnSp>
        <p:nvCxnSpPr>
          <p:cNvPr id="8" name="Raven povezovalnik 7">
            <a:extLst>
              <a:ext uri="{FF2B5EF4-FFF2-40B4-BE49-F238E27FC236}">
                <a16:creationId xmlns:a16="http://schemas.microsoft.com/office/drawing/2014/main" id="{C8A35363-1D59-AEC9-71B3-E72E9BB5E33D}"/>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540268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07F4B-F230-1B1A-159C-F158B72891A9}"/>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83518DDC-8D50-A8B9-BD45-DF47AE210AAD}"/>
              </a:ext>
            </a:extLst>
          </p:cNvPr>
          <p:cNvSpPr>
            <a:spLocks noGrp="1"/>
          </p:cNvSpPr>
          <p:nvPr>
            <p:ph type="title"/>
          </p:nvPr>
        </p:nvSpPr>
        <p:spPr>
          <a:xfrm>
            <a:off x="838200" y="188151"/>
            <a:ext cx="10515600" cy="888620"/>
          </a:xfrm>
        </p:spPr>
        <p:txBody>
          <a:bodyPr>
            <a:normAutofit/>
          </a:bodyPr>
          <a:lstStyle/>
          <a:p>
            <a:r>
              <a:rPr lang="sl-SI" sz="4000" b="1" dirty="0">
                <a:solidFill>
                  <a:schemeClr val="tx1">
                    <a:lumMod val="65000"/>
                    <a:lumOff val="35000"/>
                  </a:schemeClr>
                </a:solidFill>
              </a:rPr>
              <a:t>OSTALI STROŠKI</a:t>
            </a:r>
          </a:p>
        </p:txBody>
      </p:sp>
      <p:sp>
        <p:nvSpPr>
          <p:cNvPr id="3" name="Označba mesta vsebine 2">
            <a:extLst>
              <a:ext uri="{FF2B5EF4-FFF2-40B4-BE49-F238E27FC236}">
                <a16:creationId xmlns:a16="http://schemas.microsoft.com/office/drawing/2014/main" id="{219BE11B-DFC6-8A7C-2EEF-25027F70401D}"/>
              </a:ext>
            </a:extLst>
          </p:cNvPr>
          <p:cNvSpPr>
            <a:spLocks noGrp="1"/>
          </p:cNvSpPr>
          <p:nvPr>
            <p:ph idx="1"/>
          </p:nvPr>
        </p:nvSpPr>
        <p:spPr>
          <a:xfrm>
            <a:off x="838200" y="1231251"/>
            <a:ext cx="10020300" cy="5626749"/>
          </a:xfrm>
        </p:spPr>
        <p:txBody>
          <a:bodyPr numCol="1">
            <a:normAutofit lnSpcReduction="10000"/>
          </a:bodyPr>
          <a:lstStyle/>
          <a:p>
            <a:pPr marL="0" indent="0" algn="just">
              <a:lnSpc>
                <a:spcPct val="100000"/>
              </a:lnSpc>
              <a:buNone/>
            </a:pPr>
            <a:r>
              <a:rPr lang="sl-SI" sz="1600" b="1" dirty="0">
                <a:solidFill>
                  <a:schemeClr val="accent2"/>
                </a:solidFill>
                <a:latin typeface="+mj-lt"/>
              </a:rPr>
              <a:t>40 % pavšalna stopnja za ostale stroške je povezana z upravičenimi neposrednimi stroški osebja posameznega partnerja projekta. </a:t>
            </a:r>
          </a:p>
          <a:p>
            <a:pPr marL="0" indent="0" algn="just">
              <a:lnSpc>
                <a:spcPct val="100000"/>
              </a:lnSpc>
              <a:buNone/>
            </a:pPr>
            <a:r>
              <a:rPr lang="sl-SI" sz="1600" dirty="0">
                <a:solidFill>
                  <a:schemeClr val="bg2">
                    <a:lumMod val="25000"/>
                  </a:schemeClr>
                </a:solidFill>
                <a:latin typeface="+mj-lt"/>
              </a:rPr>
              <a:t>Če ARSKTRP zmanjša stroške osebja, se tudi znesek pavšala sorazmerno zmanjša.</a:t>
            </a:r>
          </a:p>
          <a:p>
            <a:pPr marL="0" indent="0" algn="just">
              <a:lnSpc>
                <a:spcPct val="100000"/>
              </a:lnSpc>
              <a:buNone/>
            </a:pPr>
            <a:r>
              <a:rPr lang="sl-SI" sz="1600" b="1" dirty="0">
                <a:solidFill>
                  <a:schemeClr val="bg2">
                    <a:lumMod val="25000"/>
                  </a:schemeClr>
                </a:solidFill>
                <a:latin typeface="+mj-lt"/>
              </a:rPr>
              <a:t>Stopnja javne podpore </a:t>
            </a:r>
            <a:r>
              <a:rPr lang="sl-SI" sz="1600" dirty="0">
                <a:solidFill>
                  <a:schemeClr val="bg2">
                    <a:lumMod val="25000"/>
                  </a:schemeClr>
                </a:solidFill>
                <a:latin typeface="+mj-lt"/>
              </a:rPr>
              <a:t>znaša 80%.</a:t>
            </a:r>
          </a:p>
          <a:p>
            <a:pPr marL="0" indent="0" algn="just">
              <a:lnSpc>
                <a:spcPct val="100000"/>
              </a:lnSpc>
              <a:buNone/>
            </a:pPr>
            <a:endParaRPr lang="sl-SI" sz="900" dirty="0">
              <a:solidFill>
                <a:schemeClr val="bg2">
                  <a:lumMod val="25000"/>
                </a:schemeClr>
              </a:solidFill>
              <a:latin typeface="+mj-lt"/>
            </a:endParaRPr>
          </a:p>
          <a:p>
            <a:pPr marL="0" indent="0" algn="just">
              <a:lnSpc>
                <a:spcPct val="100000"/>
              </a:lnSpc>
              <a:spcBef>
                <a:spcPts val="600"/>
              </a:spcBef>
              <a:buNone/>
            </a:pPr>
            <a:r>
              <a:rPr lang="sl-SI" sz="1600" dirty="0">
                <a:solidFill>
                  <a:schemeClr val="bg2">
                    <a:lumMod val="25000"/>
                  </a:schemeClr>
                </a:solidFill>
                <a:latin typeface="+mj-lt"/>
              </a:rPr>
              <a:t>Ta pavšalna stopnja zajema vse preostale kategorije upravičenih stroškov (projektne aktivnosti) posameznega partnerja projekta:</a:t>
            </a:r>
          </a:p>
          <a:p>
            <a:pPr algn="just">
              <a:lnSpc>
                <a:spcPct val="100000"/>
              </a:lnSpc>
              <a:spcBef>
                <a:spcPts val="0"/>
              </a:spcBef>
            </a:pPr>
            <a:r>
              <a:rPr lang="sl-SI" sz="1600" dirty="0">
                <a:solidFill>
                  <a:schemeClr val="bg2">
                    <a:lumMod val="25000"/>
                  </a:schemeClr>
                </a:solidFill>
                <a:latin typeface="+mj-lt"/>
              </a:rPr>
              <a:t>pisarniške in administrativne stroške, </a:t>
            </a:r>
          </a:p>
          <a:p>
            <a:pPr algn="just">
              <a:lnSpc>
                <a:spcPct val="100000"/>
              </a:lnSpc>
              <a:spcBef>
                <a:spcPts val="0"/>
              </a:spcBef>
            </a:pPr>
            <a:r>
              <a:rPr lang="sl-SI" sz="1600" dirty="0">
                <a:solidFill>
                  <a:schemeClr val="bg2">
                    <a:lumMod val="25000"/>
                  </a:schemeClr>
                </a:solidFill>
                <a:latin typeface="+mj-lt"/>
              </a:rPr>
              <a:t>potne in namestitvene stroške, </a:t>
            </a:r>
          </a:p>
          <a:p>
            <a:pPr algn="just">
              <a:lnSpc>
                <a:spcPct val="100000"/>
              </a:lnSpc>
              <a:spcBef>
                <a:spcPts val="0"/>
              </a:spcBef>
            </a:pPr>
            <a:r>
              <a:rPr lang="sl-SI" sz="1600" dirty="0">
                <a:solidFill>
                  <a:schemeClr val="bg2">
                    <a:lumMod val="25000"/>
                  </a:schemeClr>
                </a:solidFill>
                <a:latin typeface="+mj-lt"/>
              </a:rPr>
              <a:t>stroške zunanjih strokovnjakov in storitev, </a:t>
            </a:r>
          </a:p>
          <a:p>
            <a:pPr algn="just">
              <a:lnSpc>
                <a:spcPct val="100000"/>
              </a:lnSpc>
              <a:spcBef>
                <a:spcPts val="0"/>
              </a:spcBef>
            </a:pPr>
            <a:r>
              <a:rPr lang="sl-SI" sz="1600" dirty="0">
                <a:solidFill>
                  <a:schemeClr val="bg2">
                    <a:lumMod val="25000"/>
                  </a:schemeClr>
                </a:solidFill>
                <a:latin typeface="+mj-lt"/>
              </a:rPr>
              <a:t>stroške opreme, </a:t>
            </a:r>
          </a:p>
          <a:p>
            <a:pPr algn="just">
              <a:lnSpc>
                <a:spcPct val="100000"/>
              </a:lnSpc>
              <a:spcBef>
                <a:spcPts val="0"/>
              </a:spcBef>
            </a:pPr>
            <a:r>
              <a:rPr lang="sl-SI" sz="1600" dirty="0">
                <a:solidFill>
                  <a:schemeClr val="bg2">
                    <a:lumMod val="25000"/>
                  </a:schemeClr>
                </a:solidFill>
                <a:latin typeface="+mj-lt"/>
              </a:rPr>
              <a:t>stroške gradnje,</a:t>
            </a:r>
          </a:p>
          <a:p>
            <a:pPr algn="just">
              <a:lnSpc>
                <a:spcPct val="100000"/>
              </a:lnSpc>
              <a:spcBef>
                <a:spcPts val="0"/>
              </a:spcBef>
            </a:pPr>
            <a:r>
              <a:rPr lang="sl-SI" sz="1600" dirty="0">
                <a:solidFill>
                  <a:schemeClr val="bg2">
                    <a:lumMod val="25000"/>
                  </a:schemeClr>
                </a:solidFill>
                <a:latin typeface="+mj-lt"/>
              </a:rPr>
              <a:t>… </a:t>
            </a:r>
          </a:p>
          <a:p>
            <a:pPr marL="0" indent="0" algn="just">
              <a:lnSpc>
                <a:spcPct val="100000"/>
              </a:lnSpc>
              <a:buNone/>
            </a:pPr>
            <a:r>
              <a:rPr lang="sl-SI" sz="1600" b="0" i="0" u="none" strike="noStrike" baseline="0" dirty="0">
                <a:solidFill>
                  <a:schemeClr val="bg2">
                    <a:lumMod val="25000"/>
                  </a:schemeClr>
                </a:solidFill>
                <a:latin typeface="+mj-lt"/>
              </a:rPr>
              <a:t>Ker se stroški po pavšalni stopnji samodejno izračunajo na podlagi neposrednih stroškov osebja, partnerjem </a:t>
            </a:r>
            <a:r>
              <a:rPr lang="sl-SI" sz="1600" b="1" i="0" u="none" strike="noStrike" baseline="0" dirty="0">
                <a:solidFill>
                  <a:schemeClr val="bg2">
                    <a:lumMod val="25000"/>
                  </a:schemeClr>
                </a:solidFill>
                <a:latin typeface="+mj-lt"/>
              </a:rPr>
              <a:t>ni treba dokazovati dejanskega stanja </a:t>
            </a:r>
            <a:r>
              <a:rPr lang="sl-SI" sz="1600" b="0" i="0" u="none" strike="noStrike" baseline="0" dirty="0">
                <a:solidFill>
                  <a:schemeClr val="bg2">
                    <a:lumMod val="25000"/>
                  </a:schemeClr>
                </a:solidFill>
                <a:latin typeface="+mj-lt"/>
              </a:rPr>
              <a:t>le teh, saj se ne povrnejo na podlagi dejanskih stroškov. V skladu s tem ni treba ARSKTRP predložiti </a:t>
            </a:r>
            <a:r>
              <a:rPr lang="sl-SI" sz="1600" b="1" i="0" u="none" strike="noStrike" baseline="0" dirty="0">
                <a:solidFill>
                  <a:schemeClr val="bg2">
                    <a:lumMod val="25000"/>
                  </a:schemeClr>
                </a:solidFill>
                <a:latin typeface="+mj-lt"/>
              </a:rPr>
              <a:t>nobene dokumentacije </a:t>
            </a:r>
            <a:r>
              <a:rPr lang="sl-SI" sz="1600" b="0" i="0" u="none" strike="noStrike" baseline="0" dirty="0">
                <a:solidFill>
                  <a:schemeClr val="bg2">
                    <a:lumMod val="25000"/>
                  </a:schemeClr>
                </a:solidFill>
                <a:latin typeface="+mj-lt"/>
              </a:rPr>
              <a:t>o dejansko nastalih stroških (računi, dokazila o plačilih ipd.) ali jo </a:t>
            </a:r>
            <a:r>
              <a:rPr lang="sl-SI" sz="1600" b="1" i="0" u="none" strike="noStrike" baseline="0" dirty="0">
                <a:solidFill>
                  <a:schemeClr val="bg2">
                    <a:lumMod val="25000"/>
                  </a:schemeClr>
                </a:solidFill>
                <a:latin typeface="+mj-lt"/>
              </a:rPr>
              <a:t>hraniti za naknadne kontrole</a:t>
            </a:r>
            <a:r>
              <a:rPr lang="sl-SI" sz="1600" b="0" i="0" u="none" strike="noStrike" baseline="0" dirty="0">
                <a:solidFill>
                  <a:schemeClr val="bg2">
                    <a:lumMod val="25000"/>
                  </a:schemeClr>
                </a:solidFill>
                <a:latin typeface="+mj-lt"/>
              </a:rPr>
              <a:t>. </a:t>
            </a:r>
          </a:p>
          <a:p>
            <a:pPr marL="0" indent="0" algn="just">
              <a:lnSpc>
                <a:spcPct val="100000"/>
              </a:lnSpc>
              <a:buNone/>
            </a:pPr>
            <a:r>
              <a:rPr lang="sl-SI" sz="1600" b="1" i="0" u="none" strike="noStrike" baseline="0" dirty="0">
                <a:solidFill>
                  <a:schemeClr val="bg2">
                    <a:lumMod val="25000"/>
                  </a:schemeClr>
                </a:solidFill>
                <a:latin typeface="+mj-lt"/>
              </a:rPr>
              <a:t>Potrebno pa je </a:t>
            </a:r>
            <a:r>
              <a:rPr lang="sl-SI" sz="1600" b="1" i="0" u="sng" strike="noStrike" baseline="0" dirty="0">
                <a:solidFill>
                  <a:schemeClr val="accent2"/>
                </a:solidFill>
                <a:latin typeface="+mj-lt"/>
              </a:rPr>
              <a:t>dokazati izvedene aktivnosti s podpornimi dokazili </a:t>
            </a:r>
            <a:r>
              <a:rPr lang="sl-SI" sz="1600" b="0" i="0" u="none" strike="noStrike" baseline="0" dirty="0">
                <a:solidFill>
                  <a:schemeClr val="bg2">
                    <a:lumMod val="25000"/>
                  </a:schemeClr>
                </a:solidFill>
                <a:latin typeface="+mj-lt"/>
              </a:rPr>
              <a:t>(npr. liste prisotnosti, promocijska gradiva, fotografije, investicije...). </a:t>
            </a:r>
          </a:p>
          <a:p>
            <a:pPr marL="0" indent="0" algn="just">
              <a:lnSpc>
                <a:spcPct val="100000"/>
              </a:lnSpc>
              <a:buNone/>
            </a:pPr>
            <a:r>
              <a:rPr lang="sl-SI" sz="1600" dirty="0">
                <a:solidFill>
                  <a:schemeClr val="bg2">
                    <a:lumMod val="25000"/>
                  </a:schemeClr>
                </a:solidFill>
                <a:latin typeface="+mj-lt"/>
              </a:rPr>
              <a:t>V primeru investicij, ki se financirajo iz pavšala (npr. informacijske table, gradnje…), </a:t>
            </a:r>
            <a:r>
              <a:rPr lang="sl-SI" sz="1600" b="0" i="0" u="none" strike="noStrike" baseline="0" dirty="0">
                <a:solidFill>
                  <a:schemeClr val="bg2">
                    <a:lumMod val="25000"/>
                  </a:schemeClr>
                </a:solidFill>
                <a:latin typeface="+mj-lt"/>
              </a:rPr>
              <a:t>morajo biti </a:t>
            </a:r>
            <a:r>
              <a:rPr lang="sl-SI" sz="1600" b="1" i="0" u="none" strike="noStrike" baseline="0" dirty="0">
                <a:solidFill>
                  <a:schemeClr val="bg2">
                    <a:lumMod val="25000"/>
                  </a:schemeClr>
                </a:solidFill>
                <a:latin typeface="+mj-lt"/>
              </a:rPr>
              <a:t>pridobljena vsa potrebna dovoljenja oziroma soglasja</a:t>
            </a:r>
            <a:r>
              <a:rPr lang="sl-SI" sz="1600" b="0" i="0" u="none" strike="noStrike" baseline="0" dirty="0">
                <a:solidFill>
                  <a:schemeClr val="bg2">
                    <a:lumMod val="25000"/>
                  </a:schemeClr>
                </a:solidFill>
                <a:latin typeface="+mj-lt"/>
              </a:rPr>
              <a:t>, ki jih za izvedbo projektov določajo področni predpisi.</a:t>
            </a:r>
            <a:endParaRPr lang="sl-SI" sz="1800" dirty="0">
              <a:solidFill>
                <a:srgbClr val="000000"/>
              </a:solidFill>
              <a:latin typeface="+mj-lt"/>
            </a:endParaRPr>
          </a:p>
          <a:p>
            <a:pPr marL="0" indent="0">
              <a:buNone/>
            </a:pPr>
            <a:endParaRPr lang="sl-SI" sz="1800" dirty="0">
              <a:solidFill>
                <a:srgbClr val="000000"/>
              </a:solidFill>
              <a:latin typeface="+mj-lt"/>
            </a:endParaRPr>
          </a:p>
        </p:txBody>
      </p:sp>
      <p:pic>
        <p:nvPicPr>
          <p:cNvPr id="4" name="Grafika 3" descr="Business Growth with solid fill">
            <a:extLst>
              <a:ext uri="{FF2B5EF4-FFF2-40B4-BE49-F238E27FC236}">
                <a16:creationId xmlns:a16="http://schemas.microsoft.com/office/drawing/2014/main" id="{E5DAEC61-2045-C8C0-8FD6-B03935825E0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8541" y="342631"/>
            <a:ext cx="579659" cy="579659"/>
          </a:xfrm>
          <a:prstGeom prst="rect">
            <a:avLst/>
          </a:prstGeom>
        </p:spPr>
      </p:pic>
      <p:sp>
        <p:nvSpPr>
          <p:cNvPr id="6" name="Označba mesta številke diapozitiva 5">
            <a:extLst>
              <a:ext uri="{FF2B5EF4-FFF2-40B4-BE49-F238E27FC236}">
                <a16:creationId xmlns:a16="http://schemas.microsoft.com/office/drawing/2014/main" id="{821C7E42-8DE9-1AC0-ACE0-E674C4D062BB}"/>
              </a:ext>
            </a:extLst>
          </p:cNvPr>
          <p:cNvSpPr>
            <a:spLocks noGrp="1"/>
          </p:cNvSpPr>
          <p:nvPr>
            <p:ph type="sldNum" sz="quarter" idx="12"/>
          </p:nvPr>
        </p:nvSpPr>
        <p:spPr/>
        <p:txBody>
          <a:bodyPr/>
          <a:lstStyle/>
          <a:p>
            <a:fld id="{DB0541E2-7EB7-469F-924A-AAEADCA667B4}" type="slidenum">
              <a:rPr lang="sl-SI" smtClean="0"/>
              <a:t>42</a:t>
            </a:fld>
            <a:endParaRPr lang="sl-SI"/>
          </a:p>
        </p:txBody>
      </p:sp>
      <p:cxnSp>
        <p:nvCxnSpPr>
          <p:cNvPr id="7" name="Raven povezovalnik 6">
            <a:extLst>
              <a:ext uri="{FF2B5EF4-FFF2-40B4-BE49-F238E27FC236}">
                <a16:creationId xmlns:a16="http://schemas.microsoft.com/office/drawing/2014/main" id="{314AE3BB-8F86-649A-5DFE-9B1B9BEA0E0C}"/>
              </a:ext>
            </a:extLst>
          </p:cNvPr>
          <p:cNvCxnSpPr>
            <a:cxnSpLocks/>
          </p:cNvCxnSpPr>
          <p:nvPr/>
        </p:nvCxnSpPr>
        <p:spPr>
          <a:xfrm>
            <a:off x="0" y="1081442"/>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43083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380BE-BA79-BE46-C348-68101F9A52EB}"/>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DCDD15E4-9904-9DE0-8440-2D05F0698835}"/>
              </a:ext>
            </a:extLst>
          </p:cNvPr>
          <p:cNvSpPr>
            <a:spLocks noGrp="1"/>
          </p:cNvSpPr>
          <p:nvPr>
            <p:ph type="title"/>
          </p:nvPr>
        </p:nvSpPr>
        <p:spPr>
          <a:xfrm>
            <a:off x="997226" y="293307"/>
            <a:ext cx="10515600" cy="888620"/>
          </a:xfrm>
        </p:spPr>
        <p:txBody>
          <a:bodyPr>
            <a:normAutofit/>
          </a:bodyPr>
          <a:lstStyle/>
          <a:p>
            <a:r>
              <a:rPr lang="sl-SI" sz="4000" b="1" dirty="0">
                <a:solidFill>
                  <a:schemeClr val="tx1">
                    <a:lumMod val="65000"/>
                    <a:lumOff val="35000"/>
                  </a:schemeClr>
                </a:solidFill>
              </a:rPr>
              <a:t>VODENJA RAČUNOVODSTVA</a:t>
            </a:r>
          </a:p>
        </p:txBody>
      </p:sp>
      <p:sp>
        <p:nvSpPr>
          <p:cNvPr id="3" name="Označba mesta vsebine 2">
            <a:extLst>
              <a:ext uri="{FF2B5EF4-FFF2-40B4-BE49-F238E27FC236}">
                <a16:creationId xmlns:a16="http://schemas.microsoft.com/office/drawing/2014/main" id="{0197B536-85B2-7FB5-7B34-9658FE18A025}"/>
              </a:ext>
            </a:extLst>
          </p:cNvPr>
          <p:cNvSpPr>
            <a:spLocks noGrp="1"/>
          </p:cNvSpPr>
          <p:nvPr>
            <p:ph idx="1"/>
          </p:nvPr>
        </p:nvSpPr>
        <p:spPr>
          <a:xfrm>
            <a:off x="838199" y="1339849"/>
            <a:ext cx="10334625" cy="5413375"/>
          </a:xfrm>
        </p:spPr>
        <p:txBody>
          <a:bodyPr numCol="1">
            <a:noAutofit/>
          </a:bodyPr>
          <a:lstStyle/>
          <a:p>
            <a:pPr algn="just"/>
            <a:r>
              <a:rPr lang="sl-SI" sz="2400" b="1" dirty="0">
                <a:solidFill>
                  <a:schemeClr val="accent2"/>
                </a:solidFill>
                <a:latin typeface="+mj-lt"/>
              </a:rPr>
              <a:t>Ločeno računovodstvo </a:t>
            </a:r>
            <a:r>
              <a:rPr lang="sl-SI" sz="2400" b="1" dirty="0">
                <a:solidFill>
                  <a:schemeClr val="accent2"/>
                </a:solidFill>
                <a:latin typeface="+mj-lt"/>
                <a:sym typeface="Wingdings" panose="05000000000000000000" pitchFamily="2" charset="2"/>
              </a:rPr>
              <a:t> POVEZAVA </a:t>
            </a:r>
            <a:r>
              <a:rPr lang="sl-SI" sz="2400" b="1" u="sng" dirty="0">
                <a:solidFill>
                  <a:schemeClr val="accent6"/>
                </a:solidFill>
                <a:latin typeface="+mj-lt"/>
                <a:sym typeface="Wingdings" panose="05000000000000000000" pitchFamily="2" charset="2"/>
                <a:hlinkClick r:id="rId2">
                  <a:extLst>
                    <a:ext uri="{A12FA001-AC4F-418D-AE19-62706E023703}">
                      <ahyp:hlinkClr xmlns:ahyp="http://schemas.microsoft.com/office/drawing/2018/hyperlinkcolor" val="tx"/>
                    </a:ext>
                  </a:extLst>
                </a:hlinkClick>
              </a:rPr>
              <a:t>PRIPOROČILA</a:t>
            </a:r>
            <a:r>
              <a:rPr lang="sl-SI" sz="2400" b="1" u="sng" dirty="0">
                <a:solidFill>
                  <a:schemeClr val="accent6"/>
                </a:solidFill>
                <a:latin typeface="+mj-lt"/>
                <a:sym typeface="Wingdings" panose="05000000000000000000" pitchFamily="2" charset="2"/>
              </a:rPr>
              <a:t> in OBRAZCI</a:t>
            </a:r>
            <a:endParaRPr lang="sl-SI" sz="2400" b="1" u="sng" dirty="0">
              <a:solidFill>
                <a:schemeClr val="accent6"/>
              </a:solidFill>
              <a:latin typeface="+mj-lt"/>
            </a:endParaRPr>
          </a:p>
          <a:p>
            <a:pPr algn="just"/>
            <a:r>
              <a:rPr lang="sl-SI" sz="2400" b="1" dirty="0">
                <a:solidFill>
                  <a:schemeClr val="bg2">
                    <a:lumMod val="25000"/>
                  </a:schemeClr>
                </a:solidFill>
                <a:latin typeface="+mj-lt"/>
              </a:rPr>
              <a:t>Ločena stroškovna mesta ali ločeni računovodski konti</a:t>
            </a:r>
          </a:p>
          <a:p>
            <a:pPr algn="just">
              <a:spcBef>
                <a:spcPts val="0"/>
              </a:spcBef>
            </a:pPr>
            <a:r>
              <a:rPr lang="sl-SI" sz="2400" b="1" dirty="0">
                <a:solidFill>
                  <a:schemeClr val="bg2">
                    <a:lumMod val="25000"/>
                  </a:schemeClr>
                </a:solidFill>
                <a:latin typeface="+mj-lt"/>
              </a:rPr>
              <a:t>Vpis osnovnih sredstev v register osnovnih sredstev </a:t>
            </a:r>
          </a:p>
          <a:p>
            <a:pPr marL="457200" lvl="1" indent="0" algn="just">
              <a:spcBef>
                <a:spcPts val="0"/>
              </a:spcBef>
              <a:buNone/>
            </a:pPr>
            <a:r>
              <a:rPr lang="sl-SI" sz="1600" dirty="0">
                <a:solidFill>
                  <a:schemeClr val="bg2">
                    <a:lumMod val="25000"/>
                  </a:schemeClr>
                </a:solidFill>
                <a:latin typeface="+mj-lt"/>
              </a:rPr>
              <a:t>(V primeru, da imate v okviru pavšala načrtovana tovrstna sredstva) </a:t>
            </a:r>
            <a:r>
              <a:rPr lang="sl-SI" sz="2000" dirty="0">
                <a:solidFill>
                  <a:schemeClr val="bg2">
                    <a:lumMod val="25000"/>
                  </a:schemeClr>
                </a:solidFill>
              </a:rPr>
              <a:t>  </a:t>
            </a:r>
          </a:p>
          <a:p>
            <a:pPr marL="0" indent="0" algn="just">
              <a:buNone/>
            </a:pPr>
            <a:endParaRPr lang="sl-SI" sz="1800" b="1" dirty="0">
              <a:solidFill>
                <a:schemeClr val="bg2">
                  <a:lumMod val="25000"/>
                </a:schemeClr>
              </a:solidFill>
              <a:latin typeface="+mj-lt"/>
            </a:endParaRPr>
          </a:p>
          <a:p>
            <a:pPr marL="0" indent="0" algn="just">
              <a:buNone/>
            </a:pPr>
            <a:r>
              <a:rPr lang="sl-SI" sz="2400" b="1" u="sng" dirty="0">
                <a:solidFill>
                  <a:schemeClr val="accent2"/>
                </a:solidFill>
                <a:latin typeface="+mj-lt"/>
              </a:rPr>
              <a:t>DOKAZILA</a:t>
            </a:r>
            <a:r>
              <a:rPr lang="sl-SI" sz="2400" b="1" dirty="0">
                <a:solidFill>
                  <a:schemeClr val="accent2"/>
                </a:solidFill>
                <a:latin typeface="+mj-lt"/>
              </a:rPr>
              <a:t>:</a:t>
            </a:r>
          </a:p>
          <a:p>
            <a:pPr algn="just"/>
            <a:r>
              <a:rPr lang="sl-SI" sz="1800" dirty="0">
                <a:solidFill>
                  <a:schemeClr val="bg2">
                    <a:lumMod val="25000"/>
                  </a:schemeClr>
                </a:solidFill>
                <a:latin typeface="+mj-lt"/>
              </a:rPr>
              <a:t>Konto kartice projekta (prilivi)</a:t>
            </a:r>
          </a:p>
          <a:p>
            <a:pPr algn="just"/>
            <a:r>
              <a:rPr lang="sl-SI" sz="1800" dirty="0">
                <a:solidFill>
                  <a:schemeClr val="bg2">
                    <a:lumMod val="25000"/>
                  </a:schemeClr>
                </a:solidFill>
                <a:latin typeface="+mj-lt"/>
              </a:rPr>
              <a:t>Kratka opisna obrazložitev računovodskega spremljanja vseh poslovnih dogodkov</a:t>
            </a:r>
          </a:p>
          <a:p>
            <a:pPr algn="just"/>
            <a:r>
              <a:rPr lang="sl-SI" sz="1800" dirty="0">
                <a:solidFill>
                  <a:schemeClr val="bg2">
                    <a:lumMod val="25000"/>
                  </a:schemeClr>
                </a:solidFill>
                <a:latin typeface="+mj-lt"/>
              </a:rPr>
              <a:t>Računovodski izpisi: izpisi bruto bilanc za obdobje po oddaji vloge</a:t>
            </a:r>
          </a:p>
          <a:p>
            <a:pPr algn="just"/>
            <a:r>
              <a:rPr lang="sl-SI" sz="1800" dirty="0">
                <a:solidFill>
                  <a:schemeClr val="bg2">
                    <a:lumMod val="25000"/>
                  </a:schemeClr>
                </a:solidFill>
                <a:latin typeface="+mj-lt"/>
              </a:rPr>
              <a:t>Računovodski izpisi: Izpisi iz registra osnovnih sredstev (V primeru, da imate v okviru pavšala načrtovana tovrstna sredstva)  </a:t>
            </a:r>
          </a:p>
          <a:p>
            <a:pPr marL="0" indent="0" algn="just">
              <a:buNone/>
            </a:pPr>
            <a:r>
              <a:rPr lang="sl-SI" sz="1200" dirty="0">
                <a:solidFill>
                  <a:schemeClr val="bg2">
                    <a:lumMod val="50000"/>
                  </a:schemeClr>
                </a:solidFill>
              </a:rPr>
              <a:t>(vse bo potrebno predložiti zahtevku)</a:t>
            </a:r>
          </a:p>
          <a:p>
            <a:pPr marL="0" indent="0" algn="just">
              <a:buNone/>
            </a:pPr>
            <a:r>
              <a:rPr lang="sl-SI" sz="1600" b="0" i="1" dirty="0">
                <a:solidFill>
                  <a:schemeClr val="bg2">
                    <a:lumMod val="50000"/>
                  </a:schemeClr>
                </a:solidFill>
                <a:effectLst/>
                <a:latin typeface="+mj-lt"/>
              </a:rPr>
              <a:t>„</a:t>
            </a:r>
            <a:r>
              <a:rPr lang="sl-SI" sz="1400" b="0" i="1" dirty="0">
                <a:solidFill>
                  <a:schemeClr val="bg2">
                    <a:lumMod val="50000"/>
                  </a:schemeClr>
                </a:solidFill>
                <a:effectLst/>
                <a:latin typeface="+mj-lt"/>
              </a:rPr>
              <a:t>Upravičenec, vključen v izvajanje projekta, ki je </a:t>
            </a:r>
            <a:r>
              <a:rPr lang="sl-SI" sz="1400" b="1" i="1" dirty="0">
                <a:solidFill>
                  <a:schemeClr val="bg2">
                    <a:lumMod val="50000"/>
                  </a:schemeClr>
                </a:solidFill>
                <a:effectLst/>
                <a:latin typeface="+mj-lt"/>
              </a:rPr>
              <a:t>pravna oseba ali samostojni podjetnik posameznik</a:t>
            </a:r>
            <a:r>
              <a:rPr lang="sl-SI" sz="1400" b="0" i="1" dirty="0">
                <a:solidFill>
                  <a:schemeClr val="bg2">
                    <a:lumMod val="50000"/>
                  </a:schemeClr>
                </a:solidFill>
                <a:effectLst/>
                <a:latin typeface="+mj-lt"/>
              </a:rPr>
              <a:t>, in vodi računovodstvo v skladu z računovodskimi standardi za davčne namene, za vse poslovne dogodke v zvezi z izvedbo projekta, ki je predmet podpore, od vložitve vloge za odobritev projekta vodi </a:t>
            </a:r>
            <a:r>
              <a:rPr lang="sl-SI" sz="1400" b="1" i="1" dirty="0">
                <a:solidFill>
                  <a:schemeClr val="bg2">
                    <a:lumMod val="50000"/>
                  </a:schemeClr>
                </a:solidFill>
                <a:effectLst/>
                <a:latin typeface="+mj-lt"/>
              </a:rPr>
              <a:t>ločeno računovodstvo </a:t>
            </a:r>
            <a:r>
              <a:rPr lang="sl-SI" sz="1400" b="0" i="1" dirty="0">
                <a:solidFill>
                  <a:schemeClr val="bg2">
                    <a:lumMod val="50000"/>
                  </a:schemeClr>
                </a:solidFill>
                <a:effectLst/>
                <a:latin typeface="+mj-lt"/>
              </a:rPr>
              <a:t>v skladu z računovodskimi standardi, na primer </a:t>
            </a:r>
            <a:r>
              <a:rPr lang="sl-SI" sz="1400" b="1" i="1" dirty="0">
                <a:solidFill>
                  <a:schemeClr val="bg2">
                    <a:lumMod val="50000"/>
                  </a:schemeClr>
                </a:solidFill>
                <a:effectLst/>
                <a:latin typeface="+mj-lt"/>
              </a:rPr>
              <a:t>ločeno stroškovno mesto ali ločene ustrezne računovodske konte</a:t>
            </a:r>
            <a:r>
              <a:rPr lang="sl-SI" sz="1400" b="0" i="1" dirty="0">
                <a:solidFill>
                  <a:schemeClr val="bg2">
                    <a:lumMod val="50000"/>
                  </a:schemeClr>
                </a:solidFill>
                <a:effectLst/>
                <a:latin typeface="+mj-lt"/>
              </a:rPr>
              <a:t>.“ </a:t>
            </a:r>
          </a:p>
        </p:txBody>
      </p:sp>
      <p:pic>
        <p:nvPicPr>
          <p:cNvPr id="4" name="Grafika 3" descr="Business Growth with solid fill">
            <a:extLst>
              <a:ext uri="{FF2B5EF4-FFF2-40B4-BE49-F238E27FC236}">
                <a16:creationId xmlns:a16="http://schemas.microsoft.com/office/drawing/2014/main" id="{66498236-6EB2-DB11-AA72-7C5E7E87D1D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91866" y="325281"/>
            <a:ext cx="646334" cy="646334"/>
          </a:xfrm>
          <a:prstGeom prst="rect">
            <a:avLst/>
          </a:prstGeom>
        </p:spPr>
      </p:pic>
      <p:sp>
        <p:nvSpPr>
          <p:cNvPr id="6" name="Pravokotnik 5">
            <a:extLst>
              <a:ext uri="{FF2B5EF4-FFF2-40B4-BE49-F238E27FC236}">
                <a16:creationId xmlns:a16="http://schemas.microsoft.com/office/drawing/2014/main" id="{10E7B06B-BFDB-F1B5-DF75-C94513ABBFDA}"/>
              </a:ext>
            </a:extLst>
          </p:cNvPr>
          <p:cNvSpPr/>
          <p:nvPr/>
        </p:nvSpPr>
        <p:spPr>
          <a:xfrm>
            <a:off x="7834568" y="1828261"/>
            <a:ext cx="2521085" cy="1237692"/>
          </a:xfrm>
          <a:prstGeom prst="rect">
            <a:avLst/>
          </a:prstGeom>
          <a:ln>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b="1" dirty="0"/>
              <a:t>SPROTNO</a:t>
            </a:r>
            <a:r>
              <a:rPr lang="sl-SI" dirty="0"/>
              <a:t> ustvarjanje ločenih računovodskih evidenc</a:t>
            </a:r>
          </a:p>
        </p:txBody>
      </p:sp>
      <p:pic>
        <p:nvPicPr>
          <p:cNvPr id="7" name="Grafika 6" descr="Exclamation mark with solid fill">
            <a:extLst>
              <a:ext uri="{FF2B5EF4-FFF2-40B4-BE49-F238E27FC236}">
                <a16:creationId xmlns:a16="http://schemas.microsoft.com/office/drawing/2014/main" id="{5DBA5012-9CE9-4B2A-6DDA-1B7DCD95EA7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198664" y="1965391"/>
            <a:ext cx="914400" cy="914400"/>
          </a:xfrm>
          <a:prstGeom prst="rect">
            <a:avLst/>
          </a:prstGeom>
        </p:spPr>
      </p:pic>
      <p:sp>
        <p:nvSpPr>
          <p:cNvPr id="8" name="Označba mesta številke diapozitiva 7">
            <a:extLst>
              <a:ext uri="{FF2B5EF4-FFF2-40B4-BE49-F238E27FC236}">
                <a16:creationId xmlns:a16="http://schemas.microsoft.com/office/drawing/2014/main" id="{3A87FD78-B841-6433-5E06-F50D06CA4BA9}"/>
              </a:ext>
            </a:extLst>
          </p:cNvPr>
          <p:cNvSpPr>
            <a:spLocks noGrp="1"/>
          </p:cNvSpPr>
          <p:nvPr>
            <p:ph type="sldNum" sz="quarter" idx="12"/>
          </p:nvPr>
        </p:nvSpPr>
        <p:spPr/>
        <p:txBody>
          <a:bodyPr/>
          <a:lstStyle/>
          <a:p>
            <a:fld id="{DB0541E2-7EB7-469F-924A-AAEADCA667B4}" type="slidenum">
              <a:rPr lang="sl-SI" smtClean="0"/>
              <a:t>43</a:t>
            </a:fld>
            <a:endParaRPr lang="sl-SI"/>
          </a:p>
        </p:txBody>
      </p:sp>
      <p:pic>
        <p:nvPicPr>
          <p:cNvPr id="9" name="Grafika 8" descr="Internet with solid fill">
            <a:extLst>
              <a:ext uri="{FF2B5EF4-FFF2-40B4-BE49-F238E27FC236}">
                <a16:creationId xmlns:a16="http://schemas.microsoft.com/office/drawing/2014/main" id="{1C0D50FE-043C-1060-8E6D-C242043F590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758797" y="1181927"/>
            <a:ext cx="672626" cy="672626"/>
          </a:xfrm>
          <a:prstGeom prst="rect">
            <a:avLst/>
          </a:prstGeom>
        </p:spPr>
      </p:pic>
      <p:cxnSp>
        <p:nvCxnSpPr>
          <p:cNvPr id="10" name="Raven povezovalnik 9">
            <a:extLst>
              <a:ext uri="{FF2B5EF4-FFF2-40B4-BE49-F238E27FC236}">
                <a16:creationId xmlns:a16="http://schemas.microsoft.com/office/drawing/2014/main" id="{5C1100DE-5554-780B-F45C-03D62CD98DD5}"/>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010642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BF1DB-589F-3EAE-94E3-5711CF999438}"/>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3B93BDE-861D-3E44-13C6-13DC81210019}"/>
              </a:ext>
            </a:extLst>
          </p:cNvPr>
          <p:cNvSpPr>
            <a:spLocks noGrp="1"/>
          </p:cNvSpPr>
          <p:nvPr>
            <p:ph type="title"/>
          </p:nvPr>
        </p:nvSpPr>
        <p:spPr>
          <a:xfrm>
            <a:off x="838200" y="188151"/>
            <a:ext cx="10515600" cy="888620"/>
          </a:xfrm>
        </p:spPr>
        <p:txBody>
          <a:bodyPr>
            <a:normAutofit/>
          </a:bodyPr>
          <a:lstStyle/>
          <a:p>
            <a:r>
              <a:rPr lang="sl-SI" sz="4000" b="1" dirty="0">
                <a:solidFill>
                  <a:schemeClr val="tx1">
                    <a:lumMod val="65000"/>
                    <a:lumOff val="35000"/>
                  </a:schemeClr>
                </a:solidFill>
              </a:rPr>
              <a:t>VODENJA RAČUNOVODSTVA</a:t>
            </a:r>
          </a:p>
        </p:txBody>
      </p:sp>
      <p:sp>
        <p:nvSpPr>
          <p:cNvPr id="3" name="Označba mesta vsebine 2">
            <a:extLst>
              <a:ext uri="{FF2B5EF4-FFF2-40B4-BE49-F238E27FC236}">
                <a16:creationId xmlns:a16="http://schemas.microsoft.com/office/drawing/2014/main" id="{6ED655AE-B214-C795-EB1D-0694CFBE2067}"/>
              </a:ext>
            </a:extLst>
          </p:cNvPr>
          <p:cNvSpPr>
            <a:spLocks noGrp="1"/>
          </p:cNvSpPr>
          <p:nvPr>
            <p:ph idx="1"/>
          </p:nvPr>
        </p:nvSpPr>
        <p:spPr>
          <a:xfrm>
            <a:off x="800100" y="1463677"/>
            <a:ext cx="9734550" cy="3365500"/>
          </a:xfrm>
        </p:spPr>
        <p:txBody>
          <a:bodyPr numCol="1">
            <a:noAutofit/>
          </a:bodyPr>
          <a:lstStyle/>
          <a:p>
            <a:pPr marL="0" indent="0" algn="just">
              <a:buNone/>
            </a:pPr>
            <a:r>
              <a:rPr lang="sl-SI" sz="2000" i="1" dirty="0">
                <a:solidFill>
                  <a:schemeClr val="bg2">
                    <a:lumMod val="50000"/>
                  </a:schemeClr>
                </a:solidFill>
                <a:latin typeface="+mj-lt"/>
              </a:rPr>
              <a:t>Za projekte </a:t>
            </a:r>
            <a:r>
              <a:rPr lang="sl-SI" sz="2000" i="1" dirty="0" err="1">
                <a:solidFill>
                  <a:schemeClr val="bg2">
                    <a:lumMod val="50000"/>
                  </a:schemeClr>
                </a:solidFill>
                <a:latin typeface="+mj-lt"/>
              </a:rPr>
              <a:t>neinvesticijske</a:t>
            </a:r>
            <a:r>
              <a:rPr lang="sl-SI" sz="2000" i="1" dirty="0">
                <a:solidFill>
                  <a:schemeClr val="bg2">
                    <a:lumMod val="50000"/>
                  </a:schemeClr>
                </a:solidFill>
                <a:latin typeface="+mj-lt"/>
              </a:rPr>
              <a:t> narave so neposredni stroški osebja osnova za izračun vseh preostalih stroškov projekta, za katere se uporabi financiranje po pavšalni stopnji v višini 40 % upravičenih neposrednih stroškov osebja, kot izhaja iz 56. člena Uredbe 2021/1060/EU.</a:t>
            </a:r>
          </a:p>
          <a:p>
            <a:pPr marL="0" indent="0" algn="just">
              <a:buNone/>
            </a:pPr>
            <a:r>
              <a:rPr lang="sl-SI" sz="2000" b="1" i="1" dirty="0">
                <a:solidFill>
                  <a:schemeClr val="bg2">
                    <a:lumMod val="25000"/>
                  </a:schemeClr>
                </a:solidFill>
                <a:latin typeface="+mj-lt"/>
              </a:rPr>
              <a:t>V tem primeru je poenostavljena oblika stroškov pavšalna stopnja 40 % in stroški osebja, ki se dodelijo v obliki stroškov na enoto (različnih urnih postavk).</a:t>
            </a:r>
            <a:endParaRPr lang="sl-SI" sz="2000" i="1" dirty="0">
              <a:solidFill>
                <a:schemeClr val="bg2">
                  <a:lumMod val="50000"/>
                </a:schemeClr>
              </a:solidFill>
              <a:latin typeface="+mj-lt"/>
            </a:endParaRPr>
          </a:p>
          <a:p>
            <a:pPr marL="0" indent="0" algn="just">
              <a:buNone/>
            </a:pPr>
            <a:r>
              <a:rPr lang="sl-SI" sz="2000" i="1" dirty="0">
                <a:solidFill>
                  <a:schemeClr val="bg2">
                    <a:lumMod val="50000"/>
                  </a:schemeClr>
                </a:solidFill>
                <a:latin typeface="+mj-lt"/>
              </a:rPr>
              <a:t>Za poenostavljene oblike velja, da se na ločenem stroškovnem mestu projekta ne knjižijo na odhodkovni strani, ampak le  na strani prihodkov oziroma prilivov. V primerih poenostavljenih oblik nepovratnih sredstev dejanski stroški in izdatki niso predmet preverjanja in spremljanja.</a:t>
            </a:r>
          </a:p>
          <a:p>
            <a:pPr marL="0" indent="0" algn="just">
              <a:buNone/>
            </a:pPr>
            <a:r>
              <a:rPr lang="sl-SI" sz="2000" b="1" i="1" dirty="0">
                <a:solidFill>
                  <a:schemeClr val="bg2">
                    <a:lumMod val="25000"/>
                  </a:schemeClr>
                </a:solidFill>
                <a:latin typeface="+mj-lt"/>
              </a:rPr>
              <a:t>V primeru </a:t>
            </a:r>
            <a:r>
              <a:rPr lang="sl-SI" sz="2000" b="1" i="1" dirty="0" err="1">
                <a:solidFill>
                  <a:schemeClr val="bg2">
                    <a:lumMod val="25000"/>
                  </a:schemeClr>
                </a:solidFill>
                <a:latin typeface="+mj-lt"/>
              </a:rPr>
              <a:t>neinvesticijskih</a:t>
            </a:r>
            <a:r>
              <a:rPr lang="sl-SI" sz="2000" b="1" i="1" dirty="0">
                <a:solidFill>
                  <a:schemeClr val="bg2">
                    <a:lumMod val="25000"/>
                  </a:schemeClr>
                </a:solidFill>
                <a:latin typeface="+mj-lt"/>
              </a:rPr>
              <a:t> projektov boste knjižili na ločenih stroškovnih mestih oz. kontih:</a:t>
            </a:r>
          </a:p>
        </p:txBody>
      </p:sp>
      <p:sp>
        <p:nvSpPr>
          <p:cNvPr id="4" name="PoljeZBesedilom 3">
            <a:extLst>
              <a:ext uri="{FF2B5EF4-FFF2-40B4-BE49-F238E27FC236}">
                <a16:creationId xmlns:a16="http://schemas.microsoft.com/office/drawing/2014/main" id="{490F03BF-7B8F-BFFE-A379-68F6170DC2D9}"/>
              </a:ext>
            </a:extLst>
          </p:cNvPr>
          <p:cNvSpPr txBox="1"/>
          <p:nvPr/>
        </p:nvSpPr>
        <p:spPr>
          <a:xfrm>
            <a:off x="962025" y="4829177"/>
            <a:ext cx="4257675" cy="923330"/>
          </a:xfrm>
          <a:prstGeom prst="rect">
            <a:avLst/>
          </a:prstGeom>
          <a:solidFill>
            <a:schemeClr val="accent6">
              <a:lumMod val="20000"/>
              <a:lumOff val="80000"/>
            </a:schemeClr>
          </a:solidFill>
        </p:spPr>
        <p:txBody>
          <a:bodyPr wrap="square" rtlCol="0">
            <a:spAutoFit/>
          </a:bodyPr>
          <a:lstStyle/>
          <a:p>
            <a:r>
              <a:rPr lang="sl-SI" b="1" dirty="0">
                <a:solidFill>
                  <a:schemeClr val="accent2"/>
                </a:solidFill>
              </a:rPr>
              <a:t>NA ODHODKOVNI STRANI:</a:t>
            </a:r>
          </a:p>
          <a:p>
            <a:r>
              <a:rPr lang="sl-SI" dirty="0"/>
              <a:t>/</a:t>
            </a:r>
          </a:p>
          <a:p>
            <a:endParaRPr lang="sl-SI" dirty="0">
              <a:solidFill>
                <a:schemeClr val="bg2">
                  <a:lumMod val="50000"/>
                </a:schemeClr>
              </a:solidFill>
            </a:endParaRPr>
          </a:p>
        </p:txBody>
      </p:sp>
      <p:sp>
        <p:nvSpPr>
          <p:cNvPr id="6" name="PoljeZBesedilom 5">
            <a:extLst>
              <a:ext uri="{FF2B5EF4-FFF2-40B4-BE49-F238E27FC236}">
                <a16:creationId xmlns:a16="http://schemas.microsoft.com/office/drawing/2014/main" id="{00851FE5-36E2-BD87-05BA-5DD0479FFE67}"/>
              </a:ext>
            </a:extLst>
          </p:cNvPr>
          <p:cNvSpPr txBox="1"/>
          <p:nvPr/>
        </p:nvSpPr>
        <p:spPr>
          <a:xfrm>
            <a:off x="6276975" y="4829177"/>
            <a:ext cx="4257675" cy="923330"/>
          </a:xfrm>
          <a:prstGeom prst="rect">
            <a:avLst/>
          </a:prstGeom>
          <a:solidFill>
            <a:schemeClr val="accent6">
              <a:lumMod val="20000"/>
              <a:lumOff val="80000"/>
            </a:schemeClr>
          </a:solidFill>
        </p:spPr>
        <p:txBody>
          <a:bodyPr wrap="square" rtlCol="0">
            <a:spAutoFit/>
          </a:bodyPr>
          <a:lstStyle/>
          <a:p>
            <a:r>
              <a:rPr lang="sl-SI" b="1" dirty="0">
                <a:solidFill>
                  <a:schemeClr val="accent2"/>
                </a:solidFill>
              </a:rPr>
              <a:t>NA PRIHODKOVNI STRANI:</a:t>
            </a:r>
          </a:p>
          <a:p>
            <a:r>
              <a:rPr lang="sl-SI" dirty="0"/>
              <a:t>Vsi prihodki in prilivi projekta</a:t>
            </a:r>
          </a:p>
          <a:p>
            <a:r>
              <a:rPr lang="sl-SI" dirty="0"/>
              <a:t>(s strani ministrstva + trženje projekta)</a:t>
            </a:r>
          </a:p>
        </p:txBody>
      </p:sp>
      <p:pic>
        <p:nvPicPr>
          <p:cNvPr id="8" name="Grafika 7" descr="Business Growth with solid fill">
            <a:extLst>
              <a:ext uri="{FF2B5EF4-FFF2-40B4-BE49-F238E27FC236}">
                <a16:creationId xmlns:a16="http://schemas.microsoft.com/office/drawing/2014/main" id="{2EDF864F-8312-147B-8F84-70C9EFBCE95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66409" y="365615"/>
            <a:ext cx="533691" cy="533691"/>
          </a:xfrm>
          <a:prstGeom prst="rect">
            <a:avLst/>
          </a:prstGeom>
        </p:spPr>
      </p:pic>
      <p:sp>
        <p:nvSpPr>
          <p:cNvPr id="7" name="Označba mesta številke diapozitiva 6">
            <a:extLst>
              <a:ext uri="{FF2B5EF4-FFF2-40B4-BE49-F238E27FC236}">
                <a16:creationId xmlns:a16="http://schemas.microsoft.com/office/drawing/2014/main" id="{82E6A320-E569-52A1-F340-A63CEDEB47BC}"/>
              </a:ext>
            </a:extLst>
          </p:cNvPr>
          <p:cNvSpPr>
            <a:spLocks noGrp="1"/>
          </p:cNvSpPr>
          <p:nvPr>
            <p:ph type="sldNum" sz="quarter" idx="12"/>
          </p:nvPr>
        </p:nvSpPr>
        <p:spPr/>
        <p:txBody>
          <a:bodyPr/>
          <a:lstStyle/>
          <a:p>
            <a:fld id="{DB0541E2-7EB7-469F-924A-AAEADCA667B4}" type="slidenum">
              <a:rPr lang="sl-SI" smtClean="0"/>
              <a:t>44</a:t>
            </a:fld>
            <a:endParaRPr lang="sl-SI"/>
          </a:p>
        </p:txBody>
      </p:sp>
      <p:cxnSp>
        <p:nvCxnSpPr>
          <p:cNvPr id="9" name="Raven povezovalnik 8">
            <a:extLst>
              <a:ext uri="{FF2B5EF4-FFF2-40B4-BE49-F238E27FC236}">
                <a16:creationId xmlns:a16="http://schemas.microsoft.com/office/drawing/2014/main" id="{A75BC5E2-C823-7F17-DA12-240A4A276CD2}"/>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65321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EB0E2-68F2-8700-603E-17F9ABAA9A67}"/>
            </a:ext>
          </a:extLst>
        </p:cNvPr>
        <p:cNvGrpSpPr/>
        <p:nvPr/>
      </p:nvGrpSpPr>
      <p:grpSpPr>
        <a:xfrm>
          <a:off x="0" y="0"/>
          <a:ext cx="0" cy="0"/>
          <a:chOff x="0" y="0"/>
          <a:chExt cx="0" cy="0"/>
        </a:xfrm>
      </p:grpSpPr>
      <p:sp>
        <p:nvSpPr>
          <p:cNvPr id="7" name="Naslov 1">
            <a:extLst>
              <a:ext uri="{FF2B5EF4-FFF2-40B4-BE49-F238E27FC236}">
                <a16:creationId xmlns:a16="http://schemas.microsoft.com/office/drawing/2014/main" id="{E4D4876F-BA39-6EA9-76E0-195C51EC7968}"/>
              </a:ext>
            </a:extLst>
          </p:cNvPr>
          <p:cNvSpPr txBox="1">
            <a:spLocks/>
          </p:cNvSpPr>
          <p:nvPr/>
        </p:nvSpPr>
        <p:spPr>
          <a:xfrm>
            <a:off x="2878738" y="5609729"/>
            <a:ext cx="5732710" cy="1325563"/>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l-SI" sz="3600" dirty="0">
              <a:solidFill>
                <a:schemeClr val="tx1">
                  <a:lumMod val="50000"/>
                  <a:lumOff val="50000"/>
                </a:schemeClr>
              </a:solidFill>
            </a:endParaRPr>
          </a:p>
        </p:txBody>
      </p:sp>
      <p:sp>
        <p:nvSpPr>
          <p:cNvPr id="4" name="Naslov 1">
            <a:extLst>
              <a:ext uri="{FF2B5EF4-FFF2-40B4-BE49-F238E27FC236}">
                <a16:creationId xmlns:a16="http://schemas.microsoft.com/office/drawing/2014/main" id="{3586B5C2-843B-EE51-3744-EB39A29CE3C9}"/>
              </a:ext>
            </a:extLst>
          </p:cNvPr>
          <p:cNvSpPr txBox="1">
            <a:spLocks/>
          </p:cNvSpPr>
          <p:nvPr/>
        </p:nvSpPr>
        <p:spPr>
          <a:xfrm>
            <a:off x="487293" y="190258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b="1" dirty="0">
              <a:solidFill>
                <a:schemeClr val="tx1">
                  <a:lumMod val="65000"/>
                  <a:lumOff val="35000"/>
                </a:schemeClr>
              </a:solidFill>
            </a:endParaRPr>
          </a:p>
          <a:p>
            <a:r>
              <a:rPr lang="sl-SI" b="1" dirty="0">
                <a:solidFill>
                  <a:schemeClr val="tx1">
                    <a:lumMod val="65000"/>
                    <a:lumOff val="35000"/>
                  </a:schemeClr>
                </a:solidFill>
              </a:rPr>
              <a:t>DOKAZILA O IZVEDBI AKTIVNOSTI</a:t>
            </a:r>
            <a:endParaRPr lang="sl-SI" sz="4400" b="1" dirty="0">
              <a:solidFill>
                <a:schemeClr val="tx1">
                  <a:lumMod val="65000"/>
                  <a:lumOff val="35000"/>
                </a:schemeClr>
              </a:solidFill>
              <a:latin typeface="+mj-lt"/>
            </a:endParaRPr>
          </a:p>
          <a:p>
            <a:r>
              <a:rPr lang="sl-SI" b="1" dirty="0">
                <a:solidFill>
                  <a:schemeClr val="tx1">
                    <a:lumMod val="65000"/>
                    <a:lumOff val="35000"/>
                  </a:schemeClr>
                </a:solidFill>
              </a:rPr>
              <a:t> </a:t>
            </a:r>
          </a:p>
        </p:txBody>
      </p:sp>
      <p:sp>
        <p:nvSpPr>
          <p:cNvPr id="8" name="Označba mesta številke diapozitiva 7">
            <a:extLst>
              <a:ext uri="{FF2B5EF4-FFF2-40B4-BE49-F238E27FC236}">
                <a16:creationId xmlns:a16="http://schemas.microsoft.com/office/drawing/2014/main" id="{C3A534D5-9D14-2E2A-3721-1CEA83923E17}"/>
              </a:ext>
            </a:extLst>
          </p:cNvPr>
          <p:cNvSpPr>
            <a:spLocks noGrp="1"/>
          </p:cNvSpPr>
          <p:nvPr>
            <p:ph type="sldNum" sz="quarter" idx="12"/>
          </p:nvPr>
        </p:nvSpPr>
        <p:spPr/>
        <p:txBody>
          <a:bodyPr/>
          <a:lstStyle/>
          <a:p>
            <a:fld id="{DB0541E2-7EB7-469F-924A-AAEADCA667B4}" type="slidenum">
              <a:rPr lang="sl-SI" smtClean="0"/>
              <a:t>45</a:t>
            </a:fld>
            <a:endParaRPr lang="sl-SI"/>
          </a:p>
        </p:txBody>
      </p:sp>
      <p:cxnSp>
        <p:nvCxnSpPr>
          <p:cNvPr id="9" name="Raven povezovalnik 8">
            <a:extLst>
              <a:ext uri="{FF2B5EF4-FFF2-40B4-BE49-F238E27FC236}">
                <a16:creationId xmlns:a16="http://schemas.microsoft.com/office/drawing/2014/main" id="{46F04AAE-F51A-5DF4-D654-2E7FB4894310}"/>
              </a:ext>
            </a:extLst>
          </p:cNvPr>
          <p:cNvCxnSpPr>
            <a:cxnSpLocks/>
          </p:cNvCxnSpPr>
          <p:nvPr/>
        </p:nvCxnSpPr>
        <p:spPr>
          <a:xfrm>
            <a:off x="0" y="3389459"/>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pic>
        <p:nvPicPr>
          <p:cNvPr id="11" name="Grafika 10" descr="Camera with solid fill">
            <a:extLst>
              <a:ext uri="{FF2B5EF4-FFF2-40B4-BE49-F238E27FC236}">
                <a16:creationId xmlns:a16="http://schemas.microsoft.com/office/drawing/2014/main" id="{6F50FDB2-C3B9-EFCE-9C00-C92878F0A5F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627968" y="2407621"/>
            <a:ext cx="725832" cy="725832"/>
          </a:xfrm>
          <a:prstGeom prst="rect">
            <a:avLst/>
          </a:prstGeom>
        </p:spPr>
      </p:pic>
    </p:spTree>
    <p:extLst>
      <p:ext uri="{BB962C8B-B14F-4D97-AF65-F5344CB8AC3E}">
        <p14:creationId xmlns:p14="http://schemas.microsoft.com/office/powerpoint/2010/main" val="344176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AD4C4-177E-CB6A-ABA1-CF1362B55B3E}"/>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7FE5CB1-F897-12EE-46FF-52950C8FF3DC}"/>
              </a:ext>
            </a:extLst>
          </p:cNvPr>
          <p:cNvSpPr>
            <a:spLocks noGrp="1"/>
          </p:cNvSpPr>
          <p:nvPr>
            <p:ph type="title"/>
          </p:nvPr>
        </p:nvSpPr>
        <p:spPr>
          <a:xfrm>
            <a:off x="1086678" y="89610"/>
            <a:ext cx="10515600" cy="1325563"/>
          </a:xfrm>
        </p:spPr>
        <p:txBody>
          <a:bodyPr>
            <a:normAutofit/>
          </a:bodyPr>
          <a:lstStyle/>
          <a:p>
            <a:r>
              <a:rPr lang="sl-SI" sz="4000" b="1" dirty="0">
                <a:solidFill>
                  <a:schemeClr val="tx1">
                    <a:lumMod val="65000"/>
                    <a:lumOff val="35000"/>
                  </a:schemeClr>
                </a:solidFill>
              </a:rPr>
              <a:t>AKTIVNOSTI</a:t>
            </a:r>
          </a:p>
        </p:txBody>
      </p:sp>
      <p:sp>
        <p:nvSpPr>
          <p:cNvPr id="8" name="PoljeZBesedilom 7">
            <a:extLst>
              <a:ext uri="{FF2B5EF4-FFF2-40B4-BE49-F238E27FC236}">
                <a16:creationId xmlns:a16="http://schemas.microsoft.com/office/drawing/2014/main" id="{5892C6F5-88A7-D1EE-4DA3-6C1552C49AC5}"/>
              </a:ext>
            </a:extLst>
          </p:cNvPr>
          <p:cNvSpPr txBox="1"/>
          <p:nvPr/>
        </p:nvSpPr>
        <p:spPr>
          <a:xfrm>
            <a:off x="1086678" y="1766233"/>
            <a:ext cx="9718306" cy="3277820"/>
          </a:xfrm>
          <a:prstGeom prst="rect">
            <a:avLst/>
          </a:prstGeom>
          <a:noFill/>
        </p:spPr>
        <p:txBody>
          <a:bodyPr wrap="square" rtlCol="0">
            <a:spAutoFit/>
          </a:bodyPr>
          <a:lstStyle/>
          <a:p>
            <a:pPr marL="285750" indent="-285750">
              <a:lnSpc>
                <a:spcPct val="150000"/>
              </a:lnSpc>
              <a:buClr>
                <a:schemeClr val="accent2"/>
              </a:buClr>
              <a:buFont typeface="Wingdings" panose="05000000000000000000" pitchFamily="2" charset="2"/>
              <a:buChar char="ü"/>
            </a:pPr>
            <a:r>
              <a:rPr lang="sl-SI" b="1" dirty="0">
                <a:solidFill>
                  <a:schemeClr val="bg2">
                    <a:lumMod val="25000"/>
                  </a:schemeClr>
                </a:solidFill>
                <a:latin typeface="+mj-lt"/>
              </a:rPr>
              <a:t>Nazivi aktivnosti se morajo ujemati z nazivi v vlogi.</a:t>
            </a:r>
          </a:p>
          <a:p>
            <a:pPr marL="285750" indent="-285750">
              <a:lnSpc>
                <a:spcPct val="150000"/>
              </a:lnSpc>
              <a:buClr>
                <a:schemeClr val="accent2"/>
              </a:buClr>
              <a:buFont typeface="Wingdings" panose="05000000000000000000" pitchFamily="2" charset="2"/>
              <a:buChar char="ü"/>
            </a:pPr>
            <a:r>
              <a:rPr lang="sl-SI" b="1" dirty="0">
                <a:solidFill>
                  <a:schemeClr val="bg2">
                    <a:lumMod val="25000"/>
                  </a:schemeClr>
                </a:solidFill>
                <a:latin typeface="+mj-lt"/>
              </a:rPr>
              <a:t>Aktivnosti morajo biti izvedene skladno z vlogo.</a:t>
            </a:r>
          </a:p>
          <a:p>
            <a:pPr marL="285750" indent="-285750">
              <a:lnSpc>
                <a:spcPct val="150000"/>
              </a:lnSpc>
              <a:buClr>
                <a:schemeClr val="accent2"/>
              </a:buClr>
              <a:buFont typeface="Wingdings" panose="05000000000000000000" pitchFamily="2" charset="2"/>
              <a:buChar char="ü"/>
            </a:pPr>
            <a:r>
              <a:rPr lang="sl-SI" b="1" dirty="0">
                <a:solidFill>
                  <a:schemeClr val="bg2">
                    <a:lumMod val="25000"/>
                  </a:schemeClr>
                </a:solidFill>
                <a:latin typeface="+mj-lt"/>
              </a:rPr>
              <a:t>Doseganje kazalnikov učinkov in kazalnikov SLR.</a:t>
            </a:r>
          </a:p>
          <a:p>
            <a:pPr marL="285750" indent="-285750">
              <a:lnSpc>
                <a:spcPct val="150000"/>
              </a:lnSpc>
              <a:buClr>
                <a:schemeClr val="accent2"/>
              </a:buClr>
              <a:buFont typeface="Wingdings" panose="05000000000000000000" pitchFamily="2" charset="2"/>
              <a:buChar char="ü"/>
            </a:pPr>
            <a:r>
              <a:rPr lang="sl-SI" b="1" dirty="0">
                <a:solidFill>
                  <a:schemeClr val="bg2">
                    <a:lumMod val="25000"/>
                  </a:schemeClr>
                </a:solidFill>
                <a:latin typeface="+mj-lt"/>
              </a:rPr>
              <a:t>Vse aktivnosti in rezultate </a:t>
            </a:r>
            <a:r>
              <a:rPr lang="sl-SI" b="1" dirty="0">
                <a:solidFill>
                  <a:schemeClr val="accent2"/>
                </a:solidFill>
                <a:latin typeface="+mj-lt"/>
              </a:rPr>
              <a:t>FOTOGRAFIRAJTE</a:t>
            </a:r>
            <a:r>
              <a:rPr lang="sl-SI" b="1" dirty="0">
                <a:solidFill>
                  <a:schemeClr val="bg2">
                    <a:lumMod val="25000"/>
                  </a:schemeClr>
                </a:solidFill>
                <a:latin typeface="+mj-lt"/>
              </a:rPr>
              <a:t>. </a:t>
            </a:r>
          </a:p>
          <a:p>
            <a:pPr marL="285750" indent="-285750">
              <a:lnSpc>
                <a:spcPct val="150000"/>
              </a:lnSpc>
              <a:buClr>
                <a:schemeClr val="accent2"/>
              </a:buClr>
              <a:buFont typeface="Wingdings" panose="05000000000000000000" pitchFamily="2" charset="2"/>
              <a:buChar char="ü"/>
            </a:pPr>
            <a:endParaRPr lang="sl-SI" b="1" dirty="0">
              <a:solidFill>
                <a:schemeClr val="bg2">
                  <a:lumMod val="25000"/>
                </a:schemeClr>
              </a:solidFill>
              <a:latin typeface="+mj-lt"/>
            </a:endParaRPr>
          </a:p>
          <a:p>
            <a:pPr marL="285750" indent="-285750">
              <a:lnSpc>
                <a:spcPct val="150000"/>
              </a:lnSpc>
              <a:buClr>
                <a:schemeClr val="accent2"/>
              </a:buClr>
              <a:buFont typeface="Wingdings" panose="05000000000000000000" pitchFamily="2" charset="2"/>
              <a:buChar char="ü"/>
            </a:pPr>
            <a:r>
              <a:rPr lang="sl-SI" b="1" dirty="0">
                <a:solidFill>
                  <a:schemeClr val="bg2">
                    <a:lumMod val="25000"/>
                  </a:schemeClr>
                </a:solidFill>
                <a:latin typeface="+mj-lt"/>
              </a:rPr>
              <a:t>Ob zaključku vsake faze je potrebno izpolniti obrazec </a:t>
            </a:r>
            <a:r>
              <a:rPr lang="sl-SI" b="1" dirty="0">
                <a:solidFill>
                  <a:schemeClr val="accent2"/>
                </a:solidFill>
                <a:latin typeface="+mj-lt"/>
              </a:rPr>
              <a:t>VSEBINSKO POROČILO </a:t>
            </a:r>
            <a:r>
              <a:rPr lang="sl-SI" b="1" dirty="0">
                <a:solidFill>
                  <a:schemeClr val="bg2">
                    <a:lumMod val="25000"/>
                  </a:schemeClr>
                </a:solidFill>
                <a:latin typeface="+mj-lt"/>
              </a:rPr>
              <a:t>– usklajeno z izvedenimi aktivnostmi, vlogo in </a:t>
            </a:r>
            <a:r>
              <a:rPr lang="sl-SI" b="1" dirty="0" err="1">
                <a:solidFill>
                  <a:schemeClr val="bg2">
                    <a:lumMod val="25000"/>
                  </a:schemeClr>
                </a:solidFill>
                <a:latin typeface="+mj-lt"/>
              </a:rPr>
              <a:t>časovnicami</a:t>
            </a:r>
            <a:r>
              <a:rPr lang="sl-SI" b="1" dirty="0">
                <a:solidFill>
                  <a:schemeClr val="bg2">
                    <a:lumMod val="25000"/>
                  </a:schemeClr>
                </a:solidFill>
                <a:latin typeface="+mj-lt"/>
              </a:rPr>
              <a:t>. </a:t>
            </a:r>
          </a:p>
          <a:p>
            <a:endParaRPr lang="sl-SI" b="1" dirty="0">
              <a:latin typeface="+mj-lt"/>
            </a:endParaRPr>
          </a:p>
        </p:txBody>
      </p:sp>
      <p:pic>
        <p:nvPicPr>
          <p:cNvPr id="7" name="Grafika 6" descr="Presentation with pie chart with solid fill">
            <a:extLst>
              <a:ext uri="{FF2B5EF4-FFF2-40B4-BE49-F238E27FC236}">
                <a16:creationId xmlns:a16="http://schemas.microsoft.com/office/drawing/2014/main" id="{45BC3947-7CE1-EE45-700F-5B696BE6127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85506" y="485841"/>
            <a:ext cx="608432" cy="608432"/>
          </a:xfrm>
          <a:prstGeom prst="rect">
            <a:avLst/>
          </a:prstGeom>
        </p:spPr>
      </p:pic>
      <p:sp>
        <p:nvSpPr>
          <p:cNvPr id="3" name="Označba mesta številke diapozitiva 2">
            <a:extLst>
              <a:ext uri="{FF2B5EF4-FFF2-40B4-BE49-F238E27FC236}">
                <a16:creationId xmlns:a16="http://schemas.microsoft.com/office/drawing/2014/main" id="{21FA4F65-8DF5-0969-B8D7-7EF414013624}"/>
              </a:ext>
            </a:extLst>
          </p:cNvPr>
          <p:cNvSpPr>
            <a:spLocks noGrp="1"/>
          </p:cNvSpPr>
          <p:nvPr>
            <p:ph type="sldNum" sz="quarter" idx="12"/>
          </p:nvPr>
        </p:nvSpPr>
        <p:spPr/>
        <p:txBody>
          <a:bodyPr/>
          <a:lstStyle/>
          <a:p>
            <a:fld id="{DB0541E2-7EB7-469F-924A-AAEADCA667B4}" type="slidenum">
              <a:rPr lang="sl-SI" smtClean="0"/>
              <a:t>46</a:t>
            </a:fld>
            <a:endParaRPr lang="sl-SI"/>
          </a:p>
        </p:txBody>
      </p:sp>
      <p:cxnSp>
        <p:nvCxnSpPr>
          <p:cNvPr id="5" name="Raven povezovalnik 4">
            <a:extLst>
              <a:ext uri="{FF2B5EF4-FFF2-40B4-BE49-F238E27FC236}">
                <a16:creationId xmlns:a16="http://schemas.microsoft.com/office/drawing/2014/main" id="{F8D49CB9-25D4-3274-A334-69E14900F86F}"/>
              </a:ext>
            </a:extLst>
          </p:cNvPr>
          <p:cNvCxnSpPr>
            <a:cxnSpLocks/>
          </p:cNvCxnSpPr>
          <p:nvPr/>
        </p:nvCxnSpPr>
        <p:spPr>
          <a:xfrm>
            <a:off x="0" y="1282363"/>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157289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B1F98-6B82-A48C-C580-5FB175A1F908}"/>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81E13289-2C64-3E08-BE90-BFE7551C969C}"/>
              </a:ext>
            </a:extLst>
          </p:cNvPr>
          <p:cNvSpPr>
            <a:spLocks noGrp="1"/>
          </p:cNvSpPr>
          <p:nvPr>
            <p:ph type="title"/>
          </p:nvPr>
        </p:nvSpPr>
        <p:spPr>
          <a:xfrm>
            <a:off x="1086678" y="89610"/>
            <a:ext cx="10515600" cy="1325563"/>
          </a:xfrm>
        </p:spPr>
        <p:txBody>
          <a:bodyPr>
            <a:normAutofit/>
          </a:bodyPr>
          <a:lstStyle/>
          <a:p>
            <a:r>
              <a:rPr lang="sl-SI" sz="4000" b="1" dirty="0">
                <a:solidFill>
                  <a:schemeClr val="tx1">
                    <a:lumMod val="65000"/>
                    <a:lumOff val="35000"/>
                  </a:schemeClr>
                </a:solidFill>
              </a:rPr>
              <a:t>VKLJUČEVANJE OSEB V PROJEKTE</a:t>
            </a:r>
          </a:p>
        </p:txBody>
      </p:sp>
      <p:sp>
        <p:nvSpPr>
          <p:cNvPr id="3" name="Označba mesta vsebine 2">
            <a:extLst>
              <a:ext uri="{FF2B5EF4-FFF2-40B4-BE49-F238E27FC236}">
                <a16:creationId xmlns:a16="http://schemas.microsoft.com/office/drawing/2014/main" id="{D501F88E-0057-3837-8454-6E2195FFCC69}"/>
              </a:ext>
            </a:extLst>
          </p:cNvPr>
          <p:cNvSpPr>
            <a:spLocks noGrp="1"/>
          </p:cNvSpPr>
          <p:nvPr>
            <p:ph idx="1"/>
          </p:nvPr>
        </p:nvSpPr>
        <p:spPr>
          <a:xfrm>
            <a:off x="1176126" y="2667846"/>
            <a:ext cx="9517453" cy="1098524"/>
          </a:xfrm>
        </p:spPr>
        <p:txBody>
          <a:bodyPr>
            <a:normAutofit fontScale="85000" lnSpcReduction="10000"/>
          </a:bodyPr>
          <a:lstStyle/>
          <a:p>
            <a:pPr marL="0" indent="0">
              <a:buNone/>
            </a:pPr>
            <a:r>
              <a:rPr lang="sl-SI" sz="1700" dirty="0">
                <a:solidFill>
                  <a:schemeClr val="bg2">
                    <a:lumMod val="25000"/>
                  </a:schemeClr>
                </a:solidFill>
                <a:latin typeface="+mj-lt"/>
              </a:rPr>
              <a:t>Vključevanje oseb v projekte in s tem doseganje posameznih kazalnikov je potrebno </a:t>
            </a:r>
            <a:r>
              <a:rPr lang="sl-SI" sz="1700" b="1" dirty="0">
                <a:solidFill>
                  <a:schemeClr val="bg2">
                    <a:lumMod val="25000"/>
                  </a:schemeClr>
                </a:solidFill>
                <a:latin typeface="+mj-lt"/>
              </a:rPr>
              <a:t>dokazovati</a:t>
            </a:r>
            <a:r>
              <a:rPr lang="sl-SI" sz="1700" dirty="0">
                <a:solidFill>
                  <a:schemeClr val="bg2">
                    <a:lumMod val="25000"/>
                  </a:schemeClr>
                </a:solidFill>
                <a:latin typeface="+mj-lt"/>
              </a:rPr>
              <a:t>.</a:t>
            </a:r>
          </a:p>
          <a:p>
            <a:pPr marL="0" indent="0">
              <a:buNone/>
            </a:pPr>
            <a:r>
              <a:rPr lang="sl-SI" sz="1700" dirty="0">
                <a:solidFill>
                  <a:schemeClr val="bg2">
                    <a:lumMod val="25000"/>
                  </a:schemeClr>
                </a:solidFill>
                <a:latin typeface="+mj-lt"/>
              </a:rPr>
              <a:t>Vključevanje oseb v projekte je najlažje dokazovati s pomočjo </a:t>
            </a:r>
            <a:r>
              <a:rPr lang="sl-SI" sz="1700" b="1" dirty="0">
                <a:solidFill>
                  <a:schemeClr val="accent2"/>
                </a:solidFill>
                <a:latin typeface="+mj-lt"/>
              </a:rPr>
              <a:t>list prisotnosti.</a:t>
            </a:r>
          </a:p>
          <a:p>
            <a:pPr marL="0" indent="0">
              <a:buNone/>
            </a:pPr>
            <a:r>
              <a:rPr lang="sl-SI" sz="1700" dirty="0">
                <a:solidFill>
                  <a:schemeClr val="bg2">
                    <a:lumMod val="25000"/>
                  </a:schemeClr>
                </a:solidFill>
                <a:latin typeface="+mj-lt"/>
              </a:rPr>
              <a:t>Priprava promocijskih gradiv, ki se jih objavi v množičnih medijih, in udeležba na javnih dogodkih, kjer ni liste prisotnosti, ne šteje za tovrstno doseganje kazalnikov (ni mogoče dokazati koliko oseb in koga je ta aktivnost vključila). </a:t>
            </a:r>
          </a:p>
          <a:p>
            <a:pPr marL="0" indent="0">
              <a:buNone/>
            </a:pPr>
            <a:endParaRPr lang="sl-SI" sz="1600" dirty="0">
              <a:latin typeface="+mj-lt"/>
            </a:endParaRPr>
          </a:p>
        </p:txBody>
      </p:sp>
      <p:sp>
        <p:nvSpPr>
          <p:cNvPr id="8" name="PoljeZBesedilom 7">
            <a:extLst>
              <a:ext uri="{FF2B5EF4-FFF2-40B4-BE49-F238E27FC236}">
                <a16:creationId xmlns:a16="http://schemas.microsoft.com/office/drawing/2014/main" id="{BCED0CA1-6BD9-7F69-8A67-0A53CCFB8263}"/>
              </a:ext>
            </a:extLst>
          </p:cNvPr>
          <p:cNvSpPr txBox="1"/>
          <p:nvPr/>
        </p:nvSpPr>
        <p:spPr>
          <a:xfrm>
            <a:off x="1176126" y="1534733"/>
            <a:ext cx="9517453" cy="923330"/>
          </a:xfrm>
          <a:prstGeom prst="rect">
            <a:avLst/>
          </a:prstGeom>
          <a:solidFill>
            <a:schemeClr val="accent2"/>
          </a:solidFill>
        </p:spPr>
        <p:txBody>
          <a:bodyPr wrap="square" rtlCol="0">
            <a:spAutoFit/>
          </a:bodyPr>
          <a:lstStyle/>
          <a:p>
            <a:r>
              <a:rPr lang="sl-SI" b="1" dirty="0">
                <a:latin typeface="+mj-lt"/>
              </a:rPr>
              <a:t>Za doseganje kazalnikov vezanih na število oseb, vključno z ranljivimi ciljnimi skupinami, je potrebna AKTIVNA UDELEŽBA teh oseb v projektnih aktivnostih !!!</a:t>
            </a:r>
          </a:p>
          <a:p>
            <a:r>
              <a:rPr lang="sl-SI" b="1" dirty="0">
                <a:latin typeface="+mj-lt"/>
              </a:rPr>
              <a:t>(npr. sodelovanje na delavnicah, predavanjih, izpolnjevanje vprašalnika …)</a:t>
            </a:r>
          </a:p>
        </p:txBody>
      </p:sp>
      <p:pic>
        <p:nvPicPr>
          <p:cNvPr id="10" name="Grafika 9" descr="Group with solid fill">
            <a:extLst>
              <a:ext uri="{FF2B5EF4-FFF2-40B4-BE49-F238E27FC236}">
                <a16:creationId xmlns:a16="http://schemas.microsoft.com/office/drawing/2014/main" id="{EF1970DA-5996-A19C-62BC-8912D286492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67437" y="414134"/>
            <a:ext cx="680139" cy="680139"/>
          </a:xfrm>
          <a:prstGeom prst="rect">
            <a:avLst/>
          </a:prstGeom>
        </p:spPr>
      </p:pic>
      <p:sp>
        <p:nvSpPr>
          <p:cNvPr id="11" name="Označba mesta vsebine 2">
            <a:extLst>
              <a:ext uri="{FF2B5EF4-FFF2-40B4-BE49-F238E27FC236}">
                <a16:creationId xmlns:a16="http://schemas.microsoft.com/office/drawing/2014/main" id="{555C576F-CD03-6DF3-F478-AA3587072C37}"/>
              </a:ext>
            </a:extLst>
          </p:cNvPr>
          <p:cNvSpPr txBox="1">
            <a:spLocks/>
          </p:cNvSpPr>
          <p:nvPr/>
        </p:nvSpPr>
        <p:spPr>
          <a:xfrm>
            <a:off x="1176128" y="4005471"/>
            <a:ext cx="4220818" cy="2226365"/>
          </a:xfrm>
          <a:prstGeom prst="rect">
            <a:avLst/>
          </a:prstGeom>
          <a:solidFill>
            <a:schemeClr val="accent6"/>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sl-SI" sz="2300" b="1" dirty="0">
                <a:solidFill>
                  <a:schemeClr val="bg1"/>
                </a:solidFill>
                <a:latin typeface="+mj-lt"/>
              </a:rPr>
              <a:t>RANLJIVE CILJNE SKUPINE </a:t>
            </a:r>
          </a:p>
          <a:p>
            <a:pPr marL="0" indent="0">
              <a:lnSpc>
                <a:spcPct val="120000"/>
              </a:lnSpc>
              <a:buFont typeface="Arial" panose="020B0604020202020204" pitchFamily="34" charset="0"/>
              <a:buNone/>
            </a:pPr>
            <a:r>
              <a:rPr lang="sl-SI" sz="2300" dirty="0">
                <a:solidFill>
                  <a:schemeClr val="bg1"/>
                </a:solidFill>
                <a:latin typeface="+mj-lt"/>
              </a:rPr>
              <a:t>glede na Strategijo lokalnega razvoja LAS Zgornja Gorenjska – BOJA:</a:t>
            </a:r>
          </a:p>
          <a:p>
            <a:pPr>
              <a:lnSpc>
                <a:spcPct val="120000"/>
              </a:lnSpc>
            </a:pPr>
            <a:r>
              <a:rPr lang="sl-SI" sz="2300" b="1" dirty="0">
                <a:solidFill>
                  <a:schemeClr val="bg1"/>
                </a:solidFill>
                <a:latin typeface="+mj-lt"/>
              </a:rPr>
              <a:t>Mladi do 29 let</a:t>
            </a:r>
          </a:p>
          <a:p>
            <a:pPr>
              <a:lnSpc>
                <a:spcPct val="120000"/>
              </a:lnSpc>
            </a:pPr>
            <a:r>
              <a:rPr lang="sl-SI" sz="2300" b="1" dirty="0">
                <a:solidFill>
                  <a:schemeClr val="bg1"/>
                </a:solidFill>
                <a:latin typeface="+mj-lt"/>
              </a:rPr>
              <a:t>Starejši od 65 let</a:t>
            </a:r>
          </a:p>
          <a:p>
            <a:pPr>
              <a:lnSpc>
                <a:spcPct val="120000"/>
              </a:lnSpc>
            </a:pPr>
            <a:r>
              <a:rPr lang="sl-SI" sz="2300" b="1" dirty="0">
                <a:solidFill>
                  <a:schemeClr val="bg1"/>
                </a:solidFill>
                <a:latin typeface="+mj-lt"/>
              </a:rPr>
              <a:t>Osebe s posebnimi potrebami </a:t>
            </a:r>
          </a:p>
          <a:p>
            <a:pPr marL="342900" indent="-342900">
              <a:buFont typeface="+mj-lt"/>
              <a:buAutoNum type="arabicPeriod"/>
            </a:pPr>
            <a:endParaRPr lang="sl-SI" sz="1600" dirty="0">
              <a:latin typeface="+mj-lt"/>
            </a:endParaRPr>
          </a:p>
        </p:txBody>
      </p:sp>
      <p:sp>
        <p:nvSpPr>
          <p:cNvPr id="13" name="Elipsa 12">
            <a:extLst>
              <a:ext uri="{FF2B5EF4-FFF2-40B4-BE49-F238E27FC236}">
                <a16:creationId xmlns:a16="http://schemas.microsoft.com/office/drawing/2014/main" id="{65DB3F57-FFA3-65B2-AD4E-C35194762742}"/>
              </a:ext>
            </a:extLst>
          </p:cNvPr>
          <p:cNvSpPr/>
          <p:nvPr/>
        </p:nvSpPr>
        <p:spPr>
          <a:xfrm>
            <a:off x="6311346" y="4005470"/>
            <a:ext cx="3528391" cy="2226365"/>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1400" b="1" dirty="0">
                <a:solidFill>
                  <a:schemeClr val="bg2">
                    <a:lumMod val="25000"/>
                  </a:schemeClr>
                </a:solidFill>
                <a:latin typeface="+mj-lt"/>
              </a:rPr>
              <a:t>UKREP B: ŽIVO IN PRISTNO PODEŽELJE</a:t>
            </a:r>
          </a:p>
          <a:p>
            <a:pPr algn="ctr"/>
            <a:r>
              <a:rPr lang="sl-SI" sz="1400" b="1" dirty="0">
                <a:solidFill>
                  <a:schemeClr val="bg2">
                    <a:lumMod val="25000"/>
                  </a:schemeClr>
                </a:solidFill>
                <a:latin typeface="+mj-lt"/>
              </a:rPr>
              <a:t>KAZALNIK</a:t>
            </a:r>
            <a:r>
              <a:rPr lang="sl-SI" sz="1400" dirty="0">
                <a:solidFill>
                  <a:schemeClr val="bg2">
                    <a:lumMod val="25000"/>
                  </a:schemeClr>
                </a:solidFill>
                <a:latin typeface="+mj-lt"/>
              </a:rPr>
              <a:t>: </a:t>
            </a:r>
            <a:r>
              <a:rPr lang="sl-SI" sz="1400" b="0" dirty="0">
                <a:solidFill>
                  <a:schemeClr val="bg2">
                    <a:lumMod val="25000"/>
                  </a:schemeClr>
                </a:solidFill>
                <a:effectLst/>
                <a:latin typeface="+mj-lt"/>
              </a:rPr>
              <a:t>R.42 Spodbujanje socialne vključenosti: </a:t>
            </a:r>
            <a:r>
              <a:rPr lang="sl-SI" sz="1400" b="1" dirty="0">
                <a:solidFill>
                  <a:schemeClr val="bg2">
                    <a:lumMod val="25000"/>
                  </a:schemeClr>
                </a:solidFill>
                <a:effectLst/>
                <a:latin typeface="+mj-lt"/>
              </a:rPr>
              <a:t>število oseb, zajetih v projekte socialnega vključevanja</a:t>
            </a:r>
            <a:r>
              <a:rPr lang="sl-SI" sz="1400" b="0" dirty="0">
                <a:solidFill>
                  <a:schemeClr val="bg2">
                    <a:lumMod val="25000"/>
                  </a:schemeClr>
                </a:solidFill>
                <a:effectLst/>
                <a:latin typeface="+mj-lt"/>
              </a:rPr>
              <a:t>, ki prejemajo podporo</a:t>
            </a:r>
            <a:r>
              <a:rPr lang="sl-SI" sz="1400" dirty="0">
                <a:solidFill>
                  <a:schemeClr val="bg2">
                    <a:lumMod val="25000"/>
                  </a:schemeClr>
                </a:solidFill>
                <a:latin typeface="+mj-lt"/>
              </a:rPr>
              <a:t> </a:t>
            </a:r>
          </a:p>
        </p:txBody>
      </p:sp>
      <p:sp>
        <p:nvSpPr>
          <p:cNvPr id="6" name="Elipsa 5">
            <a:extLst>
              <a:ext uri="{FF2B5EF4-FFF2-40B4-BE49-F238E27FC236}">
                <a16:creationId xmlns:a16="http://schemas.microsoft.com/office/drawing/2014/main" id="{55B84379-41DA-43C4-3BB7-66B5C7608CC4}"/>
              </a:ext>
            </a:extLst>
          </p:cNvPr>
          <p:cNvSpPr/>
          <p:nvPr/>
        </p:nvSpPr>
        <p:spPr>
          <a:xfrm>
            <a:off x="9947416" y="4399938"/>
            <a:ext cx="1898375" cy="1437990"/>
          </a:xfrm>
          <a:prstGeom prst="ellipse">
            <a:avLst/>
          </a:prstGeom>
          <a:solidFill>
            <a:schemeClr val="accent6"/>
          </a:solidFill>
          <a:ln w="9525" cap="flat">
            <a:noFill/>
            <a:prstDash val="solid"/>
            <a:miter/>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sz="1600" b="1" dirty="0">
                <a:solidFill>
                  <a:schemeClr val="tx1"/>
                </a:solidFill>
              </a:rPr>
              <a:t>FOTOGRAFIJE</a:t>
            </a:r>
          </a:p>
          <a:p>
            <a:pPr algn="ctr"/>
            <a:r>
              <a:rPr lang="sl-SI" sz="1600" b="1" dirty="0">
                <a:solidFill>
                  <a:schemeClr val="tx1"/>
                </a:solidFill>
              </a:rPr>
              <a:t>!!!</a:t>
            </a:r>
          </a:p>
        </p:txBody>
      </p:sp>
      <p:pic>
        <p:nvPicPr>
          <p:cNvPr id="9" name="Grafika 8" descr="Chevron arrows with solid fill">
            <a:extLst>
              <a:ext uri="{FF2B5EF4-FFF2-40B4-BE49-F238E27FC236}">
                <a16:creationId xmlns:a16="http://schemas.microsoft.com/office/drawing/2014/main" id="{754053F4-5B3E-1872-039A-5BC2A7FE328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396946" y="4661453"/>
            <a:ext cx="914400" cy="914400"/>
          </a:xfrm>
          <a:prstGeom prst="rect">
            <a:avLst/>
          </a:prstGeom>
        </p:spPr>
      </p:pic>
      <p:sp>
        <p:nvSpPr>
          <p:cNvPr id="5" name="Označba mesta številke diapozitiva 4">
            <a:extLst>
              <a:ext uri="{FF2B5EF4-FFF2-40B4-BE49-F238E27FC236}">
                <a16:creationId xmlns:a16="http://schemas.microsoft.com/office/drawing/2014/main" id="{527CAFE6-38E4-A5C7-D22D-F1B044607E3D}"/>
              </a:ext>
            </a:extLst>
          </p:cNvPr>
          <p:cNvSpPr>
            <a:spLocks noGrp="1"/>
          </p:cNvSpPr>
          <p:nvPr>
            <p:ph type="sldNum" sz="quarter" idx="12"/>
          </p:nvPr>
        </p:nvSpPr>
        <p:spPr/>
        <p:txBody>
          <a:bodyPr/>
          <a:lstStyle/>
          <a:p>
            <a:fld id="{DB0541E2-7EB7-469F-924A-AAEADCA667B4}" type="slidenum">
              <a:rPr lang="sl-SI" smtClean="0"/>
              <a:t>47</a:t>
            </a:fld>
            <a:endParaRPr lang="sl-SI"/>
          </a:p>
        </p:txBody>
      </p:sp>
      <p:cxnSp>
        <p:nvCxnSpPr>
          <p:cNvPr id="7" name="Raven povezovalnik 6">
            <a:extLst>
              <a:ext uri="{FF2B5EF4-FFF2-40B4-BE49-F238E27FC236}">
                <a16:creationId xmlns:a16="http://schemas.microsoft.com/office/drawing/2014/main" id="{B570CF48-5B8B-3055-7939-A886666BD3A5}"/>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690189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8204E-59C4-1AE4-CC91-D95BDF998F17}"/>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E4C9F9DB-CCF2-2D30-54A8-83C34751295E}"/>
              </a:ext>
            </a:extLst>
          </p:cNvPr>
          <p:cNvSpPr>
            <a:spLocks noGrp="1"/>
          </p:cNvSpPr>
          <p:nvPr>
            <p:ph type="title"/>
          </p:nvPr>
        </p:nvSpPr>
        <p:spPr>
          <a:xfrm>
            <a:off x="838200" y="-68744"/>
            <a:ext cx="10515600" cy="1325563"/>
          </a:xfrm>
        </p:spPr>
        <p:txBody>
          <a:bodyPr>
            <a:normAutofit/>
          </a:bodyPr>
          <a:lstStyle/>
          <a:p>
            <a:r>
              <a:rPr lang="sl-SI" sz="4000" b="1" dirty="0">
                <a:solidFill>
                  <a:schemeClr val="tx1">
                    <a:lumMod val="65000"/>
                    <a:lumOff val="35000"/>
                  </a:schemeClr>
                </a:solidFill>
              </a:rPr>
              <a:t>LISTE PRISOTNOSTI</a:t>
            </a:r>
          </a:p>
        </p:txBody>
      </p:sp>
      <p:sp>
        <p:nvSpPr>
          <p:cNvPr id="3" name="Označba mesta vsebine 2">
            <a:extLst>
              <a:ext uri="{FF2B5EF4-FFF2-40B4-BE49-F238E27FC236}">
                <a16:creationId xmlns:a16="http://schemas.microsoft.com/office/drawing/2014/main" id="{652AF1A0-ED50-2C9D-7AD8-0914082E8493}"/>
              </a:ext>
            </a:extLst>
          </p:cNvPr>
          <p:cNvSpPr>
            <a:spLocks noGrp="1"/>
          </p:cNvSpPr>
          <p:nvPr>
            <p:ph idx="1"/>
          </p:nvPr>
        </p:nvSpPr>
        <p:spPr>
          <a:xfrm>
            <a:off x="838200" y="1461259"/>
            <a:ext cx="10515600" cy="4208330"/>
          </a:xfrm>
        </p:spPr>
        <p:txBody>
          <a:bodyPr>
            <a:normAutofit fontScale="92500" lnSpcReduction="20000"/>
          </a:bodyPr>
          <a:lstStyle/>
          <a:p>
            <a:pPr marL="0" indent="0">
              <a:buNone/>
            </a:pPr>
            <a:r>
              <a:rPr lang="sl-SI" sz="1900" dirty="0">
                <a:solidFill>
                  <a:schemeClr val="bg2">
                    <a:lumMod val="25000"/>
                  </a:schemeClr>
                </a:solidFill>
                <a:latin typeface="+mj-lt"/>
              </a:rPr>
              <a:t>Dokazovanje srečanj, sestankov, delavnic in drugega vključevanja deležnikov poteka preko </a:t>
            </a:r>
            <a:r>
              <a:rPr lang="sl-SI" sz="1900" b="1" dirty="0">
                <a:solidFill>
                  <a:schemeClr val="bg2">
                    <a:lumMod val="25000"/>
                  </a:schemeClr>
                </a:solidFill>
                <a:latin typeface="+mj-lt"/>
              </a:rPr>
              <a:t>list prisotnosti.</a:t>
            </a:r>
          </a:p>
          <a:p>
            <a:pPr marL="0" indent="0">
              <a:buNone/>
            </a:pPr>
            <a:endParaRPr lang="sl-SI" sz="1900" dirty="0">
              <a:solidFill>
                <a:schemeClr val="bg2">
                  <a:lumMod val="25000"/>
                </a:schemeClr>
              </a:solidFill>
              <a:latin typeface="+mj-lt"/>
            </a:endParaRPr>
          </a:p>
          <a:p>
            <a:pPr marL="0" indent="0">
              <a:buNone/>
            </a:pPr>
            <a:r>
              <a:rPr lang="sl-SI" sz="1900" b="1" dirty="0">
                <a:solidFill>
                  <a:schemeClr val="accent2"/>
                </a:solidFill>
                <a:latin typeface="+mj-lt"/>
              </a:rPr>
              <a:t>LISTA PRISOTNOSTI MORA VSEBOVATI:</a:t>
            </a:r>
          </a:p>
          <a:p>
            <a:r>
              <a:rPr lang="sl-SI" sz="1900" b="1" dirty="0">
                <a:solidFill>
                  <a:schemeClr val="bg2">
                    <a:lumMod val="25000"/>
                  </a:schemeClr>
                </a:solidFill>
                <a:latin typeface="+mj-lt"/>
              </a:rPr>
              <a:t>naziv projekta</a:t>
            </a:r>
          </a:p>
          <a:p>
            <a:r>
              <a:rPr lang="sl-SI" sz="1900" b="1" dirty="0">
                <a:solidFill>
                  <a:schemeClr val="bg2">
                    <a:lumMod val="25000"/>
                  </a:schemeClr>
                </a:solidFill>
                <a:latin typeface="+mj-lt"/>
              </a:rPr>
              <a:t>naziv projektne aktivnosti</a:t>
            </a:r>
          </a:p>
          <a:p>
            <a:r>
              <a:rPr lang="sl-SI" sz="1900" b="1" dirty="0">
                <a:solidFill>
                  <a:schemeClr val="bg2">
                    <a:lumMod val="25000"/>
                  </a:schemeClr>
                </a:solidFill>
                <a:latin typeface="+mj-lt"/>
              </a:rPr>
              <a:t>datum</a:t>
            </a:r>
            <a:r>
              <a:rPr lang="sl-SI" sz="1900" dirty="0">
                <a:solidFill>
                  <a:schemeClr val="bg2">
                    <a:lumMod val="25000"/>
                  </a:schemeClr>
                </a:solidFill>
                <a:latin typeface="+mj-lt"/>
              </a:rPr>
              <a:t> in </a:t>
            </a:r>
            <a:r>
              <a:rPr lang="sl-SI" sz="1900" b="1" dirty="0">
                <a:solidFill>
                  <a:schemeClr val="bg2">
                    <a:lumMod val="25000"/>
                  </a:schemeClr>
                </a:solidFill>
                <a:latin typeface="+mj-lt"/>
              </a:rPr>
              <a:t>kraj</a:t>
            </a:r>
            <a:r>
              <a:rPr lang="sl-SI" sz="1900" dirty="0">
                <a:solidFill>
                  <a:schemeClr val="bg2">
                    <a:lumMod val="25000"/>
                  </a:schemeClr>
                </a:solidFill>
                <a:latin typeface="+mj-lt"/>
              </a:rPr>
              <a:t> srečanja/sestanka/delavnice</a:t>
            </a:r>
          </a:p>
          <a:p>
            <a:r>
              <a:rPr lang="sl-SI" sz="1900" b="1" dirty="0">
                <a:solidFill>
                  <a:schemeClr val="bg2">
                    <a:lumMod val="25000"/>
                  </a:schemeClr>
                </a:solidFill>
                <a:latin typeface="+mj-lt"/>
              </a:rPr>
              <a:t>podatke o udeležencih </a:t>
            </a:r>
            <a:r>
              <a:rPr lang="sl-SI" sz="1900" dirty="0">
                <a:solidFill>
                  <a:schemeClr val="bg2">
                    <a:lumMod val="25000"/>
                  </a:schemeClr>
                </a:solidFill>
                <a:latin typeface="+mj-lt"/>
              </a:rPr>
              <a:t>(npr. ime, priimek, kraj bivanja, institucija, kontaktni podatki…)</a:t>
            </a:r>
          </a:p>
          <a:p>
            <a:r>
              <a:rPr lang="sl-SI" sz="1900" b="1" dirty="0">
                <a:solidFill>
                  <a:schemeClr val="bg2">
                    <a:lumMod val="25000"/>
                  </a:schemeClr>
                </a:solidFill>
                <a:latin typeface="+mj-lt"/>
              </a:rPr>
              <a:t>podpise </a:t>
            </a:r>
            <a:r>
              <a:rPr lang="sl-SI" sz="1900" dirty="0">
                <a:solidFill>
                  <a:schemeClr val="bg2">
                    <a:lumMod val="25000"/>
                  </a:schemeClr>
                </a:solidFill>
                <a:latin typeface="+mj-lt"/>
              </a:rPr>
              <a:t>udeležencev</a:t>
            </a:r>
          </a:p>
          <a:p>
            <a:r>
              <a:rPr lang="sl-SI" sz="1900" b="1" dirty="0">
                <a:solidFill>
                  <a:schemeClr val="bg2">
                    <a:lumMod val="25000"/>
                  </a:schemeClr>
                </a:solidFill>
                <a:latin typeface="+mj-lt"/>
              </a:rPr>
              <a:t>označitev vira sofinanciranja </a:t>
            </a:r>
            <a:r>
              <a:rPr lang="sl-SI" sz="1900" dirty="0">
                <a:solidFill>
                  <a:schemeClr val="bg2">
                    <a:lumMod val="25000"/>
                  </a:schemeClr>
                </a:solidFill>
                <a:latin typeface="+mj-lt"/>
              </a:rPr>
              <a:t>/ obvezni logotipi</a:t>
            </a:r>
          </a:p>
          <a:p>
            <a:r>
              <a:rPr lang="sl-SI" sz="1900" dirty="0">
                <a:solidFill>
                  <a:schemeClr val="bg2">
                    <a:lumMod val="25000"/>
                  </a:schemeClr>
                </a:solidFill>
                <a:latin typeface="+mj-lt"/>
              </a:rPr>
              <a:t>GDPR politiko organizacije (lahko preko QR kode)</a:t>
            </a:r>
          </a:p>
          <a:p>
            <a:pPr marL="0" indent="0">
              <a:buNone/>
            </a:pPr>
            <a:endParaRPr lang="sl-SI" sz="1900" dirty="0">
              <a:solidFill>
                <a:schemeClr val="bg2">
                  <a:lumMod val="25000"/>
                </a:schemeClr>
              </a:solidFill>
              <a:latin typeface="+mj-lt"/>
            </a:endParaRPr>
          </a:p>
          <a:p>
            <a:pPr marL="0" indent="0">
              <a:buNone/>
            </a:pPr>
            <a:r>
              <a:rPr lang="sl-SI" sz="1900" dirty="0">
                <a:solidFill>
                  <a:schemeClr val="bg2">
                    <a:lumMod val="25000"/>
                  </a:schemeClr>
                </a:solidFill>
                <a:latin typeface="+mj-lt"/>
              </a:rPr>
              <a:t>Na listo prisotnosti se morajo podpisati </a:t>
            </a:r>
            <a:r>
              <a:rPr lang="sl-SI" sz="1900" b="1" dirty="0">
                <a:solidFill>
                  <a:schemeClr val="bg2">
                    <a:lumMod val="25000"/>
                  </a:schemeClr>
                </a:solidFill>
                <a:latin typeface="+mj-lt"/>
              </a:rPr>
              <a:t>vsi udeleženci ter tudi PREDAVATELJI in ORGANIZATORJI</a:t>
            </a:r>
            <a:r>
              <a:rPr lang="sl-SI" sz="1900" dirty="0">
                <a:solidFill>
                  <a:schemeClr val="bg2">
                    <a:lumMod val="25000"/>
                  </a:schemeClr>
                </a:solidFill>
                <a:latin typeface="+mj-lt"/>
              </a:rPr>
              <a:t>.</a:t>
            </a:r>
          </a:p>
          <a:p>
            <a:pPr marL="0" indent="0">
              <a:buNone/>
            </a:pPr>
            <a:r>
              <a:rPr lang="sl-SI" sz="1600" dirty="0">
                <a:latin typeface="+mj-lt"/>
              </a:rPr>
              <a:t> </a:t>
            </a:r>
          </a:p>
          <a:p>
            <a:pPr marL="342900" indent="-342900">
              <a:buFont typeface="+mj-lt"/>
              <a:buAutoNum type="arabicPeriod"/>
            </a:pPr>
            <a:endParaRPr lang="sl-SI" sz="1600" dirty="0">
              <a:latin typeface="+mj-lt"/>
            </a:endParaRPr>
          </a:p>
        </p:txBody>
      </p:sp>
      <p:pic>
        <p:nvPicPr>
          <p:cNvPr id="7" name="Grafika 6" descr="Pencil with solid fill">
            <a:extLst>
              <a:ext uri="{FF2B5EF4-FFF2-40B4-BE49-F238E27FC236}">
                <a16:creationId xmlns:a16="http://schemas.microsoft.com/office/drawing/2014/main" id="{158AF2C7-E462-B45F-539D-1E2841F72E3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20044" y="284959"/>
            <a:ext cx="618156" cy="618156"/>
          </a:xfrm>
          <a:prstGeom prst="rect">
            <a:avLst/>
          </a:prstGeom>
        </p:spPr>
      </p:pic>
      <p:sp>
        <p:nvSpPr>
          <p:cNvPr id="8" name="PoljeZBesedilom 7">
            <a:extLst>
              <a:ext uri="{FF2B5EF4-FFF2-40B4-BE49-F238E27FC236}">
                <a16:creationId xmlns:a16="http://schemas.microsoft.com/office/drawing/2014/main" id="{1090531B-126B-7C54-A313-265F3A99FDBC}"/>
              </a:ext>
            </a:extLst>
          </p:cNvPr>
          <p:cNvSpPr txBox="1"/>
          <p:nvPr/>
        </p:nvSpPr>
        <p:spPr>
          <a:xfrm>
            <a:off x="838200" y="5669589"/>
            <a:ext cx="10515600" cy="646331"/>
          </a:xfrm>
          <a:prstGeom prst="rect">
            <a:avLst/>
          </a:prstGeom>
          <a:solidFill>
            <a:schemeClr val="accent2"/>
          </a:solidFill>
        </p:spPr>
        <p:txBody>
          <a:bodyPr wrap="square" rtlCol="0">
            <a:spAutoFit/>
          </a:bodyPr>
          <a:lstStyle/>
          <a:p>
            <a:r>
              <a:rPr lang="sl-SI" b="1" dirty="0">
                <a:solidFill>
                  <a:schemeClr val="bg1"/>
                </a:solidFill>
                <a:latin typeface="+mj-lt"/>
              </a:rPr>
              <a:t>Za dokazovanje vključevanja ranljivih ciljnih skupin, lahko lista prisotnosti zajema tudi razdelek, kjer udeleženci označijo ali so mladi do 29 let, starejši od 65 let ali osebe s posebnimi potrebami.</a:t>
            </a:r>
            <a:endParaRPr lang="sl-SI" dirty="0"/>
          </a:p>
        </p:txBody>
      </p:sp>
      <p:sp>
        <p:nvSpPr>
          <p:cNvPr id="5" name="Pravokotnik 4">
            <a:extLst>
              <a:ext uri="{FF2B5EF4-FFF2-40B4-BE49-F238E27FC236}">
                <a16:creationId xmlns:a16="http://schemas.microsoft.com/office/drawing/2014/main" id="{40769D18-9F1C-531C-A028-1884F352BDEE}"/>
              </a:ext>
            </a:extLst>
          </p:cNvPr>
          <p:cNvSpPr/>
          <p:nvPr/>
        </p:nvSpPr>
        <p:spPr>
          <a:xfrm>
            <a:off x="10020300" y="2140572"/>
            <a:ext cx="1333500" cy="419100"/>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400" b="1" dirty="0">
                <a:latin typeface="+mj-lt"/>
              </a:rPr>
              <a:t>VZOREC LISTE PRISOTNOSTI</a:t>
            </a:r>
          </a:p>
        </p:txBody>
      </p:sp>
      <p:pic>
        <p:nvPicPr>
          <p:cNvPr id="6" name="Grafika 5" descr="Chevron arrows with solid fill">
            <a:extLst>
              <a:ext uri="{FF2B5EF4-FFF2-40B4-BE49-F238E27FC236}">
                <a16:creationId xmlns:a16="http://schemas.microsoft.com/office/drawing/2014/main" id="{A3040F09-8008-E9D2-0F37-2BBC86080E0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605596" y="2164020"/>
            <a:ext cx="372203" cy="372203"/>
          </a:xfrm>
          <a:prstGeom prst="rect">
            <a:avLst/>
          </a:prstGeom>
        </p:spPr>
      </p:pic>
      <p:pic>
        <p:nvPicPr>
          <p:cNvPr id="9" name="Grafika 8" descr="Chevron arrows with solid fill">
            <a:extLst>
              <a:ext uri="{FF2B5EF4-FFF2-40B4-BE49-F238E27FC236}">
                <a16:creationId xmlns:a16="http://schemas.microsoft.com/office/drawing/2014/main" id="{6E954DA9-4C12-AA0B-7BA2-EEAC4369048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6200000">
            <a:off x="10020300" y="5279047"/>
            <a:ext cx="372203" cy="372203"/>
          </a:xfrm>
          <a:prstGeom prst="rect">
            <a:avLst/>
          </a:prstGeom>
        </p:spPr>
      </p:pic>
      <p:sp>
        <p:nvSpPr>
          <p:cNvPr id="10" name="Pravokotnik 9">
            <a:extLst>
              <a:ext uri="{FF2B5EF4-FFF2-40B4-BE49-F238E27FC236}">
                <a16:creationId xmlns:a16="http://schemas.microsoft.com/office/drawing/2014/main" id="{23C3FFFA-4C70-62D2-6A09-7FC5AABB65E9}"/>
              </a:ext>
            </a:extLst>
          </p:cNvPr>
          <p:cNvSpPr/>
          <p:nvPr/>
        </p:nvSpPr>
        <p:spPr>
          <a:xfrm>
            <a:off x="10020300" y="4859947"/>
            <a:ext cx="1333500" cy="419100"/>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400" b="1" dirty="0">
                <a:latin typeface="+mj-lt"/>
              </a:rPr>
              <a:t>VZOREC LISTE PRISOTNOSTI</a:t>
            </a:r>
          </a:p>
        </p:txBody>
      </p:sp>
      <p:sp>
        <p:nvSpPr>
          <p:cNvPr id="11" name="Označba mesta številke diapozitiva 10">
            <a:extLst>
              <a:ext uri="{FF2B5EF4-FFF2-40B4-BE49-F238E27FC236}">
                <a16:creationId xmlns:a16="http://schemas.microsoft.com/office/drawing/2014/main" id="{16330DC3-4CBA-3687-32F3-83FF8FDB8C75}"/>
              </a:ext>
            </a:extLst>
          </p:cNvPr>
          <p:cNvSpPr>
            <a:spLocks noGrp="1"/>
          </p:cNvSpPr>
          <p:nvPr>
            <p:ph type="sldNum" sz="quarter" idx="12"/>
          </p:nvPr>
        </p:nvSpPr>
        <p:spPr/>
        <p:txBody>
          <a:bodyPr/>
          <a:lstStyle/>
          <a:p>
            <a:fld id="{DB0541E2-7EB7-469F-924A-AAEADCA667B4}" type="slidenum">
              <a:rPr lang="sl-SI" smtClean="0"/>
              <a:t>48</a:t>
            </a:fld>
            <a:endParaRPr lang="sl-SI"/>
          </a:p>
        </p:txBody>
      </p:sp>
      <p:cxnSp>
        <p:nvCxnSpPr>
          <p:cNvPr id="12" name="Raven povezovalnik 11">
            <a:extLst>
              <a:ext uri="{FF2B5EF4-FFF2-40B4-BE49-F238E27FC236}">
                <a16:creationId xmlns:a16="http://schemas.microsoft.com/office/drawing/2014/main" id="{B10B7AF6-776A-F3E0-66E0-E013D642D302}"/>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918056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50D16-FA01-F82D-3417-4116F792304C}"/>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60931A6B-0FD7-010A-B54F-EF6EEA14B319}"/>
              </a:ext>
            </a:extLst>
          </p:cNvPr>
          <p:cNvSpPr>
            <a:spLocks noGrp="1"/>
          </p:cNvSpPr>
          <p:nvPr>
            <p:ph type="title"/>
          </p:nvPr>
        </p:nvSpPr>
        <p:spPr>
          <a:xfrm>
            <a:off x="838200" y="-68745"/>
            <a:ext cx="10515600" cy="1325563"/>
          </a:xfrm>
        </p:spPr>
        <p:txBody>
          <a:bodyPr>
            <a:normAutofit/>
          </a:bodyPr>
          <a:lstStyle/>
          <a:p>
            <a:r>
              <a:rPr lang="sl-SI" sz="4000" b="1" dirty="0">
                <a:solidFill>
                  <a:schemeClr val="tx1">
                    <a:lumMod val="65000"/>
                    <a:lumOff val="35000"/>
                  </a:schemeClr>
                </a:solidFill>
              </a:rPr>
              <a:t>DRUGA DOKAZILA</a:t>
            </a:r>
          </a:p>
        </p:txBody>
      </p:sp>
      <p:pic>
        <p:nvPicPr>
          <p:cNvPr id="7" name="Grafika 6" descr="Pencil with solid fill">
            <a:extLst>
              <a:ext uri="{FF2B5EF4-FFF2-40B4-BE49-F238E27FC236}">
                <a16:creationId xmlns:a16="http://schemas.microsoft.com/office/drawing/2014/main" id="{F7D37447-CB6E-F4F3-1DE0-B3A862D4E65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20044" y="284959"/>
            <a:ext cx="618156" cy="618156"/>
          </a:xfrm>
          <a:prstGeom prst="rect">
            <a:avLst/>
          </a:prstGeom>
        </p:spPr>
      </p:pic>
      <p:sp>
        <p:nvSpPr>
          <p:cNvPr id="6" name="Označba mesta vsebine 5">
            <a:extLst>
              <a:ext uri="{FF2B5EF4-FFF2-40B4-BE49-F238E27FC236}">
                <a16:creationId xmlns:a16="http://schemas.microsoft.com/office/drawing/2014/main" id="{BE25ED3F-4517-BEEA-32B7-0BF291CFB885}"/>
              </a:ext>
            </a:extLst>
          </p:cNvPr>
          <p:cNvSpPr>
            <a:spLocks noGrp="1"/>
          </p:cNvSpPr>
          <p:nvPr>
            <p:ph idx="1"/>
          </p:nvPr>
        </p:nvSpPr>
        <p:spPr>
          <a:xfrm>
            <a:off x="838200" y="1477755"/>
            <a:ext cx="9517453" cy="4351338"/>
          </a:xfrm>
        </p:spPr>
        <p:txBody>
          <a:bodyPr/>
          <a:lstStyle/>
          <a:p>
            <a:r>
              <a:rPr lang="sl-SI" b="1" dirty="0">
                <a:solidFill>
                  <a:schemeClr val="bg2">
                    <a:lumMod val="25000"/>
                  </a:schemeClr>
                </a:solidFill>
                <a:latin typeface="+mj-lt"/>
              </a:rPr>
              <a:t>Vabila</a:t>
            </a:r>
            <a:r>
              <a:rPr lang="sl-SI" dirty="0">
                <a:solidFill>
                  <a:schemeClr val="bg2">
                    <a:lumMod val="25000"/>
                  </a:schemeClr>
                </a:solidFill>
                <a:latin typeface="+mj-lt"/>
              </a:rPr>
              <a:t> (dokazila o objavah in </a:t>
            </a:r>
            <a:r>
              <a:rPr lang="sl-SI" dirty="0" err="1">
                <a:solidFill>
                  <a:schemeClr val="bg2">
                    <a:lumMod val="25000"/>
                  </a:schemeClr>
                </a:solidFill>
                <a:latin typeface="+mj-lt"/>
              </a:rPr>
              <a:t>diseminaciji</a:t>
            </a:r>
            <a:r>
              <a:rPr lang="sl-SI" dirty="0">
                <a:solidFill>
                  <a:schemeClr val="bg2">
                    <a:lumMod val="25000"/>
                  </a:schemeClr>
                </a:solidFill>
                <a:latin typeface="+mj-lt"/>
              </a:rPr>
              <a:t>)</a:t>
            </a:r>
          </a:p>
          <a:p>
            <a:r>
              <a:rPr lang="sl-SI" b="1" dirty="0">
                <a:solidFill>
                  <a:schemeClr val="bg2">
                    <a:lumMod val="25000"/>
                  </a:schemeClr>
                </a:solidFill>
                <a:latin typeface="+mj-lt"/>
              </a:rPr>
              <a:t>Zapisniki sestankov </a:t>
            </a:r>
          </a:p>
          <a:p>
            <a:r>
              <a:rPr lang="sl-SI" b="1" dirty="0">
                <a:solidFill>
                  <a:schemeClr val="bg2">
                    <a:lumMod val="25000"/>
                  </a:schemeClr>
                </a:solidFill>
                <a:latin typeface="+mj-lt"/>
              </a:rPr>
              <a:t>Gradiva</a:t>
            </a:r>
          </a:p>
          <a:p>
            <a:r>
              <a:rPr lang="sl-SI" b="1" dirty="0">
                <a:solidFill>
                  <a:schemeClr val="bg2">
                    <a:lumMod val="25000"/>
                  </a:schemeClr>
                </a:solidFill>
                <a:latin typeface="+mj-lt"/>
              </a:rPr>
              <a:t>Uradni zaznamki</a:t>
            </a:r>
          </a:p>
          <a:p>
            <a:r>
              <a:rPr lang="sl-SI" b="1" dirty="0">
                <a:solidFill>
                  <a:schemeClr val="bg2">
                    <a:lumMod val="25000"/>
                  </a:schemeClr>
                </a:solidFill>
                <a:latin typeface="+mj-lt"/>
              </a:rPr>
              <a:t>Fotografije</a:t>
            </a:r>
            <a:r>
              <a:rPr lang="sl-SI" dirty="0">
                <a:solidFill>
                  <a:schemeClr val="bg2">
                    <a:lumMod val="25000"/>
                  </a:schemeClr>
                </a:solidFill>
                <a:latin typeface="+mj-lt"/>
              </a:rPr>
              <a:t> (dogodkov, storitev, investicij …)</a:t>
            </a:r>
          </a:p>
          <a:p>
            <a:r>
              <a:rPr lang="sl-SI" b="1" dirty="0">
                <a:solidFill>
                  <a:schemeClr val="bg2">
                    <a:lumMod val="25000"/>
                  </a:schemeClr>
                </a:solidFill>
                <a:latin typeface="+mj-lt"/>
              </a:rPr>
              <a:t>Tiskani materiali</a:t>
            </a:r>
          </a:p>
          <a:p>
            <a:r>
              <a:rPr lang="sl-SI" b="1" dirty="0">
                <a:solidFill>
                  <a:schemeClr val="bg2">
                    <a:lumMod val="25000"/>
                  </a:schemeClr>
                </a:solidFill>
                <a:latin typeface="+mj-lt"/>
              </a:rPr>
              <a:t>Rezultati</a:t>
            </a:r>
            <a:r>
              <a:rPr lang="sl-SI" dirty="0">
                <a:solidFill>
                  <a:schemeClr val="bg2">
                    <a:lumMod val="25000"/>
                  </a:schemeClr>
                </a:solidFill>
                <a:latin typeface="+mj-lt"/>
              </a:rPr>
              <a:t> (npr. poročila, analize, promocijski materiali, videoposnetki …) </a:t>
            </a:r>
          </a:p>
        </p:txBody>
      </p:sp>
      <p:sp>
        <p:nvSpPr>
          <p:cNvPr id="9" name="Elipsa 8">
            <a:extLst>
              <a:ext uri="{FF2B5EF4-FFF2-40B4-BE49-F238E27FC236}">
                <a16:creationId xmlns:a16="http://schemas.microsoft.com/office/drawing/2014/main" id="{BB06362F-AF81-BC1E-B7C0-828C0E85C15B}"/>
              </a:ext>
            </a:extLst>
          </p:cNvPr>
          <p:cNvSpPr/>
          <p:nvPr/>
        </p:nvSpPr>
        <p:spPr>
          <a:xfrm>
            <a:off x="9302105" y="4353340"/>
            <a:ext cx="2366434" cy="2173494"/>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1700" b="1" dirty="0">
                <a:solidFill>
                  <a:schemeClr val="bg1"/>
                </a:solidFill>
                <a:latin typeface="+mj-lt"/>
              </a:rPr>
              <a:t>Ne pozabite na ustrezno označevanje – logotipi, navedba sofinanciranja in naziv projekta</a:t>
            </a:r>
          </a:p>
        </p:txBody>
      </p:sp>
      <p:sp>
        <p:nvSpPr>
          <p:cNvPr id="3" name="Označba mesta vsebine 2">
            <a:extLst>
              <a:ext uri="{FF2B5EF4-FFF2-40B4-BE49-F238E27FC236}">
                <a16:creationId xmlns:a16="http://schemas.microsoft.com/office/drawing/2014/main" id="{D4B536E5-41EE-7466-FE60-DC7DAD8900F8}"/>
              </a:ext>
            </a:extLst>
          </p:cNvPr>
          <p:cNvSpPr txBox="1">
            <a:spLocks/>
          </p:cNvSpPr>
          <p:nvPr/>
        </p:nvSpPr>
        <p:spPr>
          <a:xfrm>
            <a:off x="9302105" y="1514649"/>
            <a:ext cx="2366434" cy="2465286"/>
          </a:xfrm>
          <a:prstGeom prst="rect">
            <a:avLst/>
          </a:prstGeom>
          <a:solidFill>
            <a:schemeClr val="accent2"/>
          </a:solidFill>
        </p:spPr>
        <p:txBody>
          <a:bodyPr vert="horz" lIns="91440" tIns="45720" rIns="91440" bIns="45720" numCol="1"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l-PL" sz="5600" b="1" dirty="0">
                <a:solidFill>
                  <a:schemeClr val="bg1"/>
                </a:solidFill>
                <a:latin typeface="+mj-lt"/>
              </a:rPr>
              <a:t>FOTOGRAFIJE !!!</a:t>
            </a:r>
          </a:p>
          <a:p>
            <a:pPr algn="ctr">
              <a:buFontTx/>
              <a:buChar char="-"/>
            </a:pPr>
            <a:r>
              <a:rPr lang="pl-PL" sz="3800" b="1" dirty="0">
                <a:latin typeface="+mj-lt"/>
              </a:rPr>
              <a:t>udeleženci</a:t>
            </a:r>
          </a:p>
          <a:p>
            <a:pPr algn="ctr">
              <a:buFontTx/>
              <a:buChar char="-"/>
            </a:pPr>
            <a:r>
              <a:rPr lang="pl-PL" sz="3800" b="1" dirty="0">
                <a:latin typeface="+mj-lt"/>
              </a:rPr>
              <a:t>prostor</a:t>
            </a:r>
          </a:p>
          <a:p>
            <a:pPr algn="ctr">
              <a:buFontTx/>
              <a:buChar char="-"/>
            </a:pPr>
            <a:r>
              <a:rPr lang="pl-PL" sz="3800" b="1" dirty="0">
                <a:latin typeface="+mj-lt"/>
              </a:rPr>
              <a:t>pogostitev</a:t>
            </a:r>
          </a:p>
          <a:p>
            <a:pPr algn="ctr">
              <a:buFontTx/>
              <a:buChar char="-"/>
            </a:pPr>
            <a:r>
              <a:rPr lang="pl-PL" sz="3800" b="1" dirty="0">
                <a:latin typeface="+mj-lt"/>
              </a:rPr>
              <a:t>vse za kar imate račun in uveljavljate stroške</a:t>
            </a:r>
          </a:p>
          <a:p>
            <a:pPr algn="ctr">
              <a:buFontTx/>
              <a:buChar char="-"/>
            </a:pPr>
            <a:endParaRPr lang="pl-PL" sz="5600" b="1" dirty="0">
              <a:latin typeface="+mj-lt"/>
            </a:endParaRPr>
          </a:p>
          <a:p>
            <a:pPr algn="ctr">
              <a:buFontTx/>
              <a:buChar char="-"/>
            </a:pPr>
            <a:endParaRPr lang="pl-PL" sz="1600" b="1" dirty="0">
              <a:latin typeface="+mj-lt"/>
            </a:endParaRPr>
          </a:p>
        </p:txBody>
      </p:sp>
      <p:sp>
        <p:nvSpPr>
          <p:cNvPr id="5" name="Pravokotnik 4">
            <a:extLst>
              <a:ext uri="{FF2B5EF4-FFF2-40B4-BE49-F238E27FC236}">
                <a16:creationId xmlns:a16="http://schemas.microsoft.com/office/drawing/2014/main" id="{2506235F-A805-97EA-08B3-7E9858D26283}"/>
              </a:ext>
            </a:extLst>
          </p:cNvPr>
          <p:cNvSpPr/>
          <p:nvPr/>
        </p:nvSpPr>
        <p:spPr>
          <a:xfrm>
            <a:off x="4048125" y="3009900"/>
            <a:ext cx="1676400" cy="419100"/>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400" b="1" dirty="0">
                <a:latin typeface="+mj-lt"/>
              </a:rPr>
              <a:t>VZOREC URADNEGA ZAZNAMKA</a:t>
            </a:r>
          </a:p>
        </p:txBody>
      </p:sp>
      <p:pic>
        <p:nvPicPr>
          <p:cNvPr id="8" name="Grafika 7" descr="Chevron arrows with solid fill">
            <a:extLst>
              <a:ext uri="{FF2B5EF4-FFF2-40B4-BE49-F238E27FC236}">
                <a16:creationId xmlns:a16="http://schemas.microsoft.com/office/drawing/2014/main" id="{B1FB410B-BEED-7577-C069-D56D41193A3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633421" y="3033348"/>
            <a:ext cx="372203" cy="372203"/>
          </a:xfrm>
          <a:prstGeom prst="rect">
            <a:avLst/>
          </a:prstGeom>
        </p:spPr>
      </p:pic>
      <p:sp>
        <p:nvSpPr>
          <p:cNvPr id="10" name="Označba mesta številke diapozitiva 9">
            <a:extLst>
              <a:ext uri="{FF2B5EF4-FFF2-40B4-BE49-F238E27FC236}">
                <a16:creationId xmlns:a16="http://schemas.microsoft.com/office/drawing/2014/main" id="{924CE6E9-86B8-5133-3148-177529F263EF}"/>
              </a:ext>
            </a:extLst>
          </p:cNvPr>
          <p:cNvSpPr>
            <a:spLocks noGrp="1"/>
          </p:cNvSpPr>
          <p:nvPr>
            <p:ph type="sldNum" sz="quarter" idx="12"/>
          </p:nvPr>
        </p:nvSpPr>
        <p:spPr/>
        <p:txBody>
          <a:bodyPr/>
          <a:lstStyle/>
          <a:p>
            <a:fld id="{DB0541E2-7EB7-469F-924A-AAEADCA667B4}" type="slidenum">
              <a:rPr lang="sl-SI" smtClean="0"/>
              <a:t>49</a:t>
            </a:fld>
            <a:endParaRPr lang="sl-SI"/>
          </a:p>
        </p:txBody>
      </p:sp>
      <p:cxnSp>
        <p:nvCxnSpPr>
          <p:cNvPr id="11" name="Raven povezovalnik 10">
            <a:extLst>
              <a:ext uri="{FF2B5EF4-FFF2-40B4-BE49-F238E27FC236}">
                <a16:creationId xmlns:a16="http://schemas.microsoft.com/office/drawing/2014/main" id="{972E118C-8829-85E1-6A28-D5E0EBDDEE6E}"/>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10790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AF098-83E5-0233-81E5-5BF913B54D3E}"/>
            </a:ext>
          </a:extLst>
        </p:cNvPr>
        <p:cNvGrpSpPr/>
        <p:nvPr/>
      </p:nvGrpSpPr>
      <p:grpSpPr>
        <a:xfrm>
          <a:off x="0" y="0"/>
          <a:ext cx="0" cy="0"/>
          <a:chOff x="0" y="0"/>
          <a:chExt cx="0" cy="0"/>
        </a:xfrm>
      </p:grpSpPr>
      <p:sp>
        <p:nvSpPr>
          <p:cNvPr id="4" name="Naslov 1">
            <a:extLst>
              <a:ext uri="{FF2B5EF4-FFF2-40B4-BE49-F238E27FC236}">
                <a16:creationId xmlns:a16="http://schemas.microsoft.com/office/drawing/2014/main" id="{7471471E-F29F-6828-B180-F3445287D372}"/>
              </a:ext>
            </a:extLst>
          </p:cNvPr>
          <p:cNvSpPr txBox="1">
            <a:spLocks/>
          </p:cNvSpPr>
          <p:nvPr/>
        </p:nvSpPr>
        <p:spPr>
          <a:xfrm>
            <a:off x="838200" y="238954"/>
            <a:ext cx="12192000" cy="7909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b="1" dirty="0">
                <a:solidFill>
                  <a:schemeClr val="tx1">
                    <a:lumMod val="65000"/>
                    <a:lumOff val="35000"/>
                  </a:schemeClr>
                </a:solidFill>
              </a:rPr>
              <a:t>TERMINSKI PLAN</a:t>
            </a:r>
          </a:p>
          <a:p>
            <a:endParaRPr lang="sl-SI" b="1" dirty="0">
              <a:solidFill>
                <a:schemeClr val="tx1">
                  <a:lumMod val="65000"/>
                  <a:lumOff val="35000"/>
                </a:schemeClr>
              </a:solidFill>
            </a:endParaRPr>
          </a:p>
        </p:txBody>
      </p:sp>
      <p:sp>
        <p:nvSpPr>
          <p:cNvPr id="10" name="PoljeZBesedilom 9">
            <a:extLst>
              <a:ext uri="{FF2B5EF4-FFF2-40B4-BE49-F238E27FC236}">
                <a16:creationId xmlns:a16="http://schemas.microsoft.com/office/drawing/2014/main" id="{90AC5F2C-196D-54E7-0301-2F007B8AAB09}"/>
              </a:ext>
            </a:extLst>
          </p:cNvPr>
          <p:cNvSpPr txBox="1"/>
          <p:nvPr/>
        </p:nvSpPr>
        <p:spPr>
          <a:xfrm>
            <a:off x="838200" y="1153354"/>
            <a:ext cx="8734425" cy="5565370"/>
          </a:xfrm>
          <a:prstGeom prst="rect">
            <a:avLst/>
          </a:prstGeom>
          <a:noFill/>
        </p:spPr>
        <p:txBody>
          <a:bodyPr wrap="square">
            <a:spAutoFit/>
          </a:bodyPr>
          <a:lstStyle/>
          <a:p>
            <a:pPr lvl="0" algn="just">
              <a:lnSpc>
                <a:spcPct val="115000"/>
              </a:lnSpc>
            </a:pPr>
            <a:r>
              <a:rPr lang="sl-SI" sz="2200" kern="100" dirty="0">
                <a:solidFill>
                  <a:schemeClr val="accent2"/>
                </a:solidFill>
                <a:effectLst/>
                <a:latin typeface="+mj-lt"/>
                <a:ea typeface="Aptos" panose="020B0004020202020204" pitchFamily="34" charset="0"/>
                <a:cs typeface="Times New Roman" panose="02020603050405020304" pitchFamily="18" charset="0"/>
              </a:rPr>
              <a:t>OBDOBJE TRAJANJA PROJEKTA VKLJUČUJE </a:t>
            </a:r>
            <a:r>
              <a:rPr lang="sl-SI" sz="2200" b="1" kern="100" dirty="0">
                <a:solidFill>
                  <a:schemeClr val="accent2"/>
                </a:solidFill>
                <a:effectLst/>
                <a:latin typeface="+mj-lt"/>
                <a:ea typeface="Aptos" panose="020B0004020202020204" pitchFamily="34" charset="0"/>
                <a:cs typeface="Times New Roman" panose="02020603050405020304" pitchFamily="18" charset="0"/>
              </a:rPr>
              <a:t>ČAS ZA IZVEDBO GLAVNIH AKTIVNOSTI</a:t>
            </a:r>
            <a:r>
              <a:rPr lang="sl-SI" sz="2200" kern="100" dirty="0">
                <a:solidFill>
                  <a:schemeClr val="accent2"/>
                </a:solidFill>
                <a:effectLst/>
                <a:latin typeface="+mj-lt"/>
                <a:ea typeface="Aptos" panose="020B0004020202020204" pitchFamily="34" charset="0"/>
                <a:cs typeface="Times New Roman" panose="02020603050405020304" pitchFamily="18" charset="0"/>
              </a:rPr>
              <a:t> TER </a:t>
            </a:r>
            <a:r>
              <a:rPr lang="sl-SI" sz="2200" b="1" kern="100" dirty="0">
                <a:solidFill>
                  <a:schemeClr val="accent2"/>
                </a:solidFill>
                <a:effectLst/>
                <a:latin typeface="+mj-lt"/>
                <a:ea typeface="Aptos" panose="020B0004020202020204" pitchFamily="34" charset="0"/>
                <a:cs typeface="Times New Roman" panose="02020603050405020304" pitchFamily="18" charset="0"/>
              </a:rPr>
              <a:t>ČAS ZA ADMINISTRATIVNI ZAKLJUČEK PROJEKTA.</a:t>
            </a:r>
          </a:p>
          <a:p>
            <a:pPr lvl="0" algn="just">
              <a:lnSpc>
                <a:spcPct val="115000"/>
              </a:lnSpc>
            </a:pPr>
            <a:endParaRPr lang="sl-SI" sz="1200" kern="100" dirty="0">
              <a:effectLst/>
              <a:latin typeface="+mj-lt"/>
              <a:ea typeface="Aptos" panose="020B000402020202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sl-SI" sz="1700" kern="100" dirty="0">
                <a:solidFill>
                  <a:schemeClr val="bg2">
                    <a:lumMod val="25000"/>
                  </a:schemeClr>
                </a:solidFill>
                <a:effectLst/>
                <a:latin typeface="+mj-lt"/>
                <a:ea typeface="Aptos" panose="020B0004020202020204" pitchFamily="34" charset="0"/>
                <a:cs typeface="Times New Roman" panose="02020603050405020304" pitchFamily="18" charset="0"/>
              </a:rPr>
              <a:t>Projekt se lahko izvede </a:t>
            </a:r>
            <a:r>
              <a:rPr lang="sl-SI" sz="1700" b="1" kern="100" dirty="0">
                <a:solidFill>
                  <a:schemeClr val="bg2">
                    <a:lumMod val="25000"/>
                  </a:schemeClr>
                </a:solidFill>
                <a:effectLst/>
                <a:latin typeface="+mj-lt"/>
                <a:ea typeface="Aptos" panose="020B0004020202020204" pitchFamily="34" charset="0"/>
                <a:cs typeface="Times New Roman" panose="02020603050405020304" pitchFamily="18" charset="0"/>
              </a:rPr>
              <a:t>v 2 fazah </a:t>
            </a:r>
            <a:r>
              <a:rPr lang="sl-SI" sz="1700" kern="100" dirty="0">
                <a:solidFill>
                  <a:schemeClr val="bg2">
                    <a:lumMod val="25000"/>
                  </a:schemeClr>
                </a:solidFill>
                <a:latin typeface="+mj-lt"/>
                <a:cs typeface="Times New Roman" panose="02020603050405020304" pitchFamily="18" charset="0"/>
              </a:rPr>
              <a:t>(posamezni </a:t>
            </a:r>
            <a:r>
              <a:rPr lang="sl-SI" sz="1700" u="sng" kern="100" dirty="0">
                <a:solidFill>
                  <a:schemeClr val="bg2">
                    <a:lumMod val="25000"/>
                  </a:schemeClr>
                </a:solidFill>
                <a:effectLst/>
                <a:latin typeface="+mj-lt"/>
                <a:ea typeface="Aptos" panose="020B0004020202020204" pitchFamily="34" charset="0"/>
                <a:cs typeface="Times New Roman" panose="02020603050405020304" pitchFamily="18" charset="0"/>
              </a:rPr>
              <a:t>zahtevek za izplačilo ne sme biti nižji 5.000 EUR</a:t>
            </a:r>
            <a:r>
              <a:rPr lang="sl-SI" sz="1700" kern="100" dirty="0">
                <a:solidFill>
                  <a:schemeClr val="bg2">
                    <a:lumMod val="25000"/>
                  </a:schemeClr>
                </a:solidFill>
                <a:effectLst/>
                <a:latin typeface="+mj-lt"/>
                <a:cs typeface="Times New Roman" panose="02020603050405020304" pitchFamily="18" charset="0"/>
              </a:rPr>
              <a:t>) – v skladu z vlogo in odločbo o odobritvi sredstev</a:t>
            </a:r>
            <a:r>
              <a:rPr lang="sl-SI" sz="1700" kern="100" dirty="0">
                <a:solidFill>
                  <a:schemeClr val="bg2">
                    <a:lumMod val="25000"/>
                  </a:schemeClr>
                </a:solidFill>
                <a:effectLst/>
                <a:latin typeface="+mj-lt"/>
                <a:ea typeface="Aptos" panose="020B0004020202020204" pitchFamily="34" charset="0"/>
                <a:cs typeface="Times New Roman" panose="02020603050405020304" pitchFamily="18" charset="0"/>
              </a:rPr>
              <a:t>.</a:t>
            </a:r>
          </a:p>
          <a:p>
            <a:pPr marL="342900" lvl="0" indent="-342900" algn="just">
              <a:lnSpc>
                <a:spcPct val="115000"/>
              </a:lnSpc>
              <a:spcAft>
                <a:spcPts val="600"/>
              </a:spcAft>
              <a:buFont typeface="Symbol" panose="05050102010706020507" pitchFamily="18" charset="2"/>
              <a:buChar char=""/>
            </a:pPr>
            <a:r>
              <a:rPr lang="sl-SI" sz="1700" kern="100" dirty="0">
                <a:solidFill>
                  <a:schemeClr val="bg2">
                    <a:lumMod val="25000"/>
                  </a:schemeClr>
                </a:solidFill>
                <a:effectLst/>
                <a:latin typeface="+mj-lt"/>
                <a:ea typeface="Aptos" panose="020B0004020202020204" pitchFamily="34" charset="0"/>
                <a:cs typeface="Times New Roman" panose="02020603050405020304" pitchFamily="18" charset="0"/>
              </a:rPr>
              <a:t>Roki za oddajo zahtevkov </a:t>
            </a:r>
            <a:r>
              <a:rPr lang="sl-SI" sz="1700" kern="100" dirty="0">
                <a:solidFill>
                  <a:schemeClr val="bg2">
                    <a:lumMod val="25000"/>
                  </a:schemeClr>
                </a:solidFill>
                <a:latin typeface="+mj-lt"/>
                <a:ea typeface="Aptos" panose="020B0004020202020204" pitchFamily="34" charset="0"/>
                <a:cs typeface="Times New Roman" panose="02020603050405020304" pitchFamily="18" charset="0"/>
              </a:rPr>
              <a:t>so</a:t>
            </a:r>
            <a:r>
              <a:rPr lang="sl-SI" sz="1700" kern="100" dirty="0">
                <a:solidFill>
                  <a:schemeClr val="bg2">
                    <a:lumMod val="25000"/>
                  </a:schemeClr>
                </a:solidFill>
                <a:effectLst/>
                <a:latin typeface="+mj-lt"/>
                <a:ea typeface="Aptos" panose="020B0004020202020204" pitchFamily="34" charset="0"/>
                <a:cs typeface="Times New Roman" panose="02020603050405020304" pitchFamily="18" charset="0"/>
              </a:rPr>
              <a:t> skladno z vašo vlogo navedeni </a:t>
            </a:r>
            <a:r>
              <a:rPr lang="sl-SI" sz="1700" b="1" kern="100" dirty="0">
                <a:solidFill>
                  <a:schemeClr val="bg2">
                    <a:lumMod val="25000"/>
                  </a:schemeClr>
                </a:solidFill>
                <a:effectLst/>
                <a:latin typeface="+mj-lt"/>
                <a:ea typeface="Aptos" panose="020B0004020202020204" pitchFamily="34" charset="0"/>
                <a:cs typeface="Times New Roman" panose="02020603050405020304" pitchFamily="18" charset="0"/>
              </a:rPr>
              <a:t>v odločbi o odobritvi sredstev</a:t>
            </a:r>
            <a:r>
              <a:rPr lang="sl-SI" sz="1700" kern="100" dirty="0">
                <a:solidFill>
                  <a:schemeClr val="bg2">
                    <a:lumMod val="25000"/>
                  </a:schemeClr>
                </a:solidFill>
                <a:effectLst/>
                <a:latin typeface="+mj-lt"/>
                <a:ea typeface="Aptos" panose="020B0004020202020204" pitchFamily="34" charset="0"/>
                <a:cs typeface="Times New Roman" panose="02020603050405020304" pitchFamily="18" charset="0"/>
              </a:rPr>
              <a:t>.</a:t>
            </a:r>
          </a:p>
          <a:p>
            <a:pPr marL="342900" indent="-342900" algn="just">
              <a:lnSpc>
                <a:spcPct val="115000"/>
              </a:lnSpc>
              <a:spcAft>
                <a:spcPts val="600"/>
              </a:spcAft>
              <a:buFont typeface="Symbol" panose="05050102010706020507" pitchFamily="18" charset="2"/>
              <a:buChar char=""/>
            </a:pPr>
            <a:r>
              <a:rPr lang="sl-SI" sz="1700" b="1" dirty="0">
                <a:solidFill>
                  <a:schemeClr val="bg2">
                    <a:lumMod val="25000"/>
                  </a:schemeClr>
                </a:solidFill>
                <a:latin typeface="+mj-lt"/>
              </a:rPr>
              <a:t>Dokumentacija se v elektronski obliki odda Vodilnemu partnerju LAS Zgornja Gorenjska – BOJA </a:t>
            </a:r>
            <a:r>
              <a:rPr lang="sl-SI" sz="1700" b="1" u="sng" dirty="0">
                <a:solidFill>
                  <a:schemeClr val="accent2"/>
                </a:solidFill>
                <a:latin typeface="+mj-lt"/>
              </a:rPr>
              <a:t>30 dni pred rokom navedenim v odločbi</a:t>
            </a:r>
            <a:r>
              <a:rPr lang="sl-SI" sz="1700" b="1" dirty="0">
                <a:solidFill>
                  <a:schemeClr val="bg2">
                    <a:lumMod val="25000"/>
                  </a:schemeClr>
                </a:solidFill>
                <a:latin typeface="+mj-lt"/>
              </a:rPr>
              <a:t>. </a:t>
            </a:r>
            <a:r>
              <a:rPr lang="sl-SI" sz="1700" dirty="0">
                <a:solidFill>
                  <a:schemeClr val="bg2">
                    <a:lumMod val="25000"/>
                  </a:schemeClr>
                </a:solidFill>
                <a:latin typeface="+mj-lt"/>
              </a:rPr>
              <a:t>Zahtevek na ARSKTRP oddaja VP LAS.</a:t>
            </a:r>
          </a:p>
          <a:p>
            <a:pPr marL="342900" lvl="0" indent="-342900" algn="just">
              <a:lnSpc>
                <a:spcPct val="115000"/>
              </a:lnSpc>
              <a:spcAft>
                <a:spcPts val="600"/>
              </a:spcAft>
              <a:buFont typeface="Symbol" panose="05050102010706020507" pitchFamily="18" charset="2"/>
              <a:buChar char=""/>
            </a:pPr>
            <a:r>
              <a:rPr lang="sl-SI" sz="1700" kern="100" dirty="0">
                <a:solidFill>
                  <a:schemeClr val="bg2">
                    <a:lumMod val="25000"/>
                  </a:schemeClr>
                </a:solidFill>
                <a:effectLst/>
                <a:latin typeface="+mj-lt"/>
                <a:ea typeface="Aptos" panose="020B0004020202020204" pitchFamily="34" charset="0"/>
                <a:cs typeface="Times New Roman" panose="02020603050405020304" pitchFamily="18" charset="0"/>
              </a:rPr>
              <a:t>Projekt mora biti </a:t>
            </a:r>
            <a:r>
              <a:rPr lang="sl-SI" sz="1700" b="1" kern="100" dirty="0">
                <a:solidFill>
                  <a:schemeClr val="bg2">
                    <a:lumMod val="25000"/>
                  </a:schemeClr>
                </a:solidFill>
                <a:effectLst/>
                <a:latin typeface="+mj-lt"/>
                <a:ea typeface="Aptos" panose="020B0004020202020204" pitchFamily="34" charset="0"/>
                <a:cs typeface="Times New Roman" panose="02020603050405020304" pitchFamily="18" charset="0"/>
              </a:rPr>
              <a:t>izveden najpozneje v 3 letih</a:t>
            </a:r>
            <a:r>
              <a:rPr lang="sl-SI" sz="1700" kern="100" dirty="0">
                <a:solidFill>
                  <a:schemeClr val="bg2">
                    <a:lumMod val="25000"/>
                  </a:schemeClr>
                </a:solidFill>
                <a:effectLst/>
                <a:latin typeface="+mj-lt"/>
                <a:ea typeface="Aptos" panose="020B0004020202020204" pitchFamily="34" charset="0"/>
                <a:cs typeface="Times New Roman" panose="02020603050405020304" pitchFamily="18" charset="0"/>
              </a:rPr>
              <a:t> od pravnomočnosti odločbe o pravici do sredstev, vendar najpozneje do 31. avgusta 2029. </a:t>
            </a:r>
          </a:p>
          <a:p>
            <a:pPr marL="342900" lvl="0" indent="-342900" algn="just">
              <a:lnSpc>
                <a:spcPct val="115000"/>
              </a:lnSpc>
              <a:spcAft>
                <a:spcPts val="600"/>
              </a:spcAft>
              <a:buFont typeface="Symbol" panose="05050102010706020507" pitchFamily="18" charset="2"/>
              <a:buChar char=""/>
            </a:pPr>
            <a:r>
              <a:rPr lang="sl-SI" sz="1700" kern="100" dirty="0">
                <a:solidFill>
                  <a:schemeClr val="bg2">
                    <a:lumMod val="25000"/>
                  </a:schemeClr>
                </a:solidFill>
                <a:effectLst/>
                <a:latin typeface="+mj-lt"/>
                <a:ea typeface="Aptos" panose="020B0004020202020204" pitchFamily="34" charset="0"/>
                <a:cs typeface="Times New Roman" panose="02020603050405020304" pitchFamily="18" charset="0"/>
              </a:rPr>
              <a:t>Projekt se </a:t>
            </a:r>
            <a:r>
              <a:rPr lang="sl-SI" sz="1700" b="1" kern="100" dirty="0">
                <a:solidFill>
                  <a:schemeClr val="bg2">
                    <a:lumMod val="25000"/>
                  </a:schemeClr>
                </a:solidFill>
                <a:effectLst/>
                <a:latin typeface="+mj-lt"/>
                <a:ea typeface="Aptos" panose="020B0004020202020204" pitchFamily="34" charset="0"/>
                <a:cs typeface="Times New Roman" panose="02020603050405020304" pitchFamily="18" charset="0"/>
              </a:rPr>
              <a:t>ne sme začeti izvajati pred obdobjem upravičenosti</a:t>
            </a:r>
            <a:r>
              <a:rPr lang="sl-SI" sz="1700" kern="100" dirty="0">
                <a:solidFill>
                  <a:schemeClr val="bg2">
                    <a:lumMod val="25000"/>
                  </a:schemeClr>
                </a:solidFill>
                <a:effectLst/>
                <a:latin typeface="+mj-lt"/>
                <a:ea typeface="Aptos" panose="020B0004020202020204" pitchFamily="34" charset="0"/>
                <a:cs typeface="Times New Roman" panose="02020603050405020304" pitchFamily="18" charset="0"/>
              </a:rPr>
              <a:t>. Upravičeni so samo stroški, ki so nastali </a:t>
            </a:r>
            <a:r>
              <a:rPr lang="sl-SI" sz="1700" b="1" kern="100" dirty="0">
                <a:solidFill>
                  <a:schemeClr val="bg2">
                    <a:lumMod val="25000"/>
                  </a:schemeClr>
                </a:solidFill>
                <a:effectLst/>
                <a:latin typeface="+mj-lt"/>
                <a:ea typeface="Aptos" panose="020B0004020202020204" pitchFamily="34" charset="0"/>
                <a:cs typeface="Times New Roman" panose="02020603050405020304" pitchFamily="18" charset="0"/>
              </a:rPr>
              <a:t>po vložitvi vloge</a:t>
            </a:r>
            <a:r>
              <a:rPr lang="sl-SI" sz="1700" kern="100" dirty="0">
                <a:solidFill>
                  <a:schemeClr val="bg2">
                    <a:lumMod val="25000"/>
                  </a:schemeClr>
                </a:solidFill>
                <a:effectLst/>
                <a:latin typeface="+mj-lt"/>
                <a:ea typeface="Aptos" panose="020B0004020202020204" pitchFamily="34" charset="0"/>
                <a:cs typeface="Times New Roman" panose="02020603050405020304" pitchFamily="18" charset="0"/>
              </a:rPr>
              <a:t> za odobritev projekta </a:t>
            </a:r>
            <a:r>
              <a:rPr lang="sl-SI" sz="1700" b="1" kern="100" dirty="0">
                <a:solidFill>
                  <a:schemeClr val="bg2">
                    <a:lumMod val="25000"/>
                  </a:schemeClr>
                </a:solidFill>
                <a:effectLst/>
                <a:latin typeface="+mj-lt"/>
                <a:ea typeface="Aptos" panose="020B0004020202020204" pitchFamily="34" charset="0"/>
                <a:cs typeface="Times New Roman" panose="02020603050405020304" pitchFamily="18" charset="0"/>
              </a:rPr>
              <a:t>na ARSKTRP </a:t>
            </a:r>
            <a:r>
              <a:rPr lang="sl-SI" sz="1700" kern="100" dirty="0">
                <a:solidFill>
                  <a:schemeClr val="bg2">
                    <a:lumMod val="25000"/>
                  </a:schemeClr>
                </a:solidFill>
                <a:effectLst/>
                <a:latin typeface="+mj-lt"/>
                <a:ea typeface="Aptos" panose="020B0004020202020204" pitchFamily="34" charset="0"/>
                <a:cs typeface="Times New Roman" panose="02020603050405020304" pitchFamily="18" charset="0"/>
              </a:rPr>
              <a:t>(vlogo je v aplikacijo vlagal VP LAS). </a:t>
            </a:r>
            <a:r>
              <a:rPr lang="sl-SI" sz="1400" kern="100" dirty="0">
                <a:solidFill>
                  <a:schemeClr val="bg2">
                    <a:lumMod val="25000"/>
                  </a:schemeClr>
                </a:solidFill>
                <a:effectLst/>
                <a:latin typeface="+mj-lt"/>
                <a:ea typeface="Aptos" panose="020B0004020202020204" pitchFamily="34" charset="0"/>
                <a:cs typeface="Times New Roman" panose="02020603050405020304" pitchFamily="18" charset="0"/>
                <a:sym typeface="Wingdings" panose="05000000000000000000" pitchFamily="2" charset="2"/>
              </a:rPr>
              <a:t> </a:t>
            </a:r>
            <a:r>
              <a:rPr lang="sl-SI" sz="1400" kern="100" dirty="0">
                <a:solidFill>
                  <a:schemeClr val="tx1">
                    <a:lumMod val="65000"/>
                    <a:lumOff val="35000"/>
                  </a:schemeClr>
                </a:solidFill>
                <a:effectLst/>
                <a:latin typeface="+mj-lt"/>
                <a:ea typeface="Aptos" panose="020B0004020202020204" pitchFamily="34" charset="0"/>
                <a:cs typeface="Times New Roman" panose="02020603050405020304" pitchFamily="18" charset="0"/>
                <a:sym typeface="Wingdings" panose="05000000000000000000" pitchFamily="2" charset="2"/>
              </a:rPr>
              <a:t>na lastno tveganje</a:t>
            </a:r>
            <a:endParaRPr lang="sl-SI" sz="1400" kern="100" dirty="0">
              <a:solidFill>
                <a:schemeClr val="tx1">
                  <a:lumMod val="65000"/>
                  <a:lumOff val="35000"/>
                </a:schemeClr>
              </a:solidFill>
              <a:effectLst/>
              <a:latin typeface="+mj-lt"/>
              <a:ea typeface="Aptos" panose="020B000402020202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sl-SI" sz="1700" kern="100" dirty="0">
                <a:solidFill>
                  <a:schemeClr val="bg2">
                    <a:lumMod val="25000"/>
                  </a:schemeClr>
                </a:solidFill>
                <a:effectLst/>
                <a:latin typeface="+mj-lt"/>
                <a:ea typeface="Aptos" panose="020B0004020202020204" pitchFamily="34" charset="0"/>
                <a:cs typeface="Times New Roman" panose="02020603050405020304" pitchFamily="18" charset="0"/>
              </a:rPr>
              <a:t>Projekt </a:t>
            </a:r>
            <a:r>
              <a:rPr lang="sl-SI" sz="1700" b="1" kern="100" dirty="0">
                <a:solidFill>
                  <a:schemeClr val="bg2">
                    <a:lumMod val="25000"/>
                  </a:schemeClr>
                </a:solidFill>
                <a:effectLst/>
                <a:latin typeface="+mj-lt"/>
                <a:ea typeface="Aptos" panose="020B0004020202020204" pitchFamily="34" charset="0"/>
                <a:cs typeface="Times New Roman" panose="02020603050405020304" pitchFamily="18" charset="0"/>
              </a:rPr>
              <a:t>ne sme biti fizično zaključen ali v celoti izveden pred odobritvijo projekta</a:t>
            </a:r>
            <a:r>
              <a:rPr lang="sl-SI" sz="1700" kern="100" dirty="0">
                <a:solidFill>
                  <a:schemeClr val="bg2">
                    <a:lumMod val="25000"/>
                  </a:schemeClr>
                </a:solidFill>
                <a:effectLst/>
                <a:latin typeface="+mj-lt"/>
                <a:ea typeface="Aptos" panose="020B0004020202020204" pitchFamily="34" charset="0"/>
                <a:cs typeface="Times New Roman" panose="02020603050405020304" pitchFamily="18" charset="0"/>
              </a:rPr>
              <a:t>.</a:t>
            </a:r>
          </a:p>
          <a:p>
            <a:pPr marL="342900" lvl="0" indent="-342900" algn="just">
              <a:lnSpc>
                <a:spcPct val="115000"/>
              </a:lnSpc>
              <a:spcAft>
                <a:spcPts val="600"/>
              </a:spcAft>
              <a:buFont typeface="Symbol" panose="05050102010706020507" pitchFamily="18" charset="2"/>
              <a:buChar char=""/>
            </a:pPr>
            <a:r>
              <a:rPr lang="sl-SI" sz="1700" b="1" u="sng" kern="100" dirty="0">
                <a:solidFill>
                  <a:schemeClr val="accent2"/>
                </a:solidFill>
                <a:latin typeface="+mj-lt"/>
                <a:ea typeface="Aptos" panose="020B0004020202020204" pitchFamily="34" charset="0"/>
                <a:cs typeface="Times New Roman" panose="02020603050405020304" pitchFamily="18" charset="0"/>
              </a:rPr>
              <a:t>Možnost vložitve 2 sprememb projekta!</a:t>
            </a:r>
            <a:endParaRPr lang="sl-SI" sz="1700" b="1" u="sng" kern="100" dirty="0">
              <a:solidFill>
                <a:schemeClr val="accent2"/>
              </a:solidFill>
              <a:effectLst/>
              <a:latin typeface="+mj-lt"/>
              <a:ea typeface="Aptos" panose="020B0004020202020204" pitchFamily="34" charset="0"/>
              <a:cs typeface="Times New Roman" panose="02020603050405020304" pitchFamily="18" charset="0"/>
            </a:endParaRPr>
          </a:p>
          <a:p>
            <a:pPr marL="449580" algn="just">
              <a:lnSpc>
                <a:spcPct val="115000"/>
              </a:lnSpc>
              <a:spcAft>
                <a:spcPts val="800"/>
              </a:spcAft>
            </a:pPr>
            <a:endParaRPr lang="sl-SI" sz="2000" kern="100" dirty="0">
              <a:effectLst/>
              <a:latin typeface="+mj-lt"/>
              <a:ea typeface="Aptos" panose="020B0004020202020204" pitchFamily="34" charset="0"/>
              <a:cs typeface="Times New Roman" panose="02020603050405020304" pitchFamily="18" charset="0"/>
            </a:endParaRPr>
          </a:p>
        </p:txBody>
      </p:sp>
      <p:pic>
        <p:nvPicPr>
          <p:cNvPr id="5" name="Grafika 4" descr="Daily calendar with solid fill">
            <a:extLst>
              <a:ext uri="{FF2B5EF4-FFF2-40B4-BE49-F238E27FC236}">
                <a16:creationId xmlns:a16="http://schemas.microsoft.com/office/drawing/2014/main" id="{0C9F5C4F-603B-03DA-ADA2-A4BEB3F0F40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89514" y="238955"/>
            <a:ext cx="575800" cy="575800"/>
          </a:xfrm>
          <a:prstGeom prst="rect">
            <a:avLst/>
          </a:prstGeom>
        </p:spPr>
      </p:pic>
      <p:sp>
        <p:nvSpPr>
          <p:cNvPr id="3" name="Elipsa 2">
            <a:extLst>
              <a:ext uri="{FF2B5EF4-FFF2-40B4-BE49-F238E27FC236}">
                <a16:creationId xmlns:a16="http://schemas.microsoft.com/office/drawing/2014/main" id="{7F67B1D5-B5CF-1A3A-854E-F81755AAEE9F}"/>
              </a:ext>
            </a:extLst>
          </p:cNvPr>
          <p:cNvSpPr/>
          <p:nvPr/>
        </p:nvSpPr>
        <p:spPr>
          <a:xfrm>
            <a:off x="9895070" y="4448175"/>
            <a:ext cx="1882594" cy="17907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1400" b="1" dirty="0">
                <a:solidFill>
                  <a:schemeClr val="bg1"/>
                </a:solidFill>
                <a:latin typeface="+mj-lt"/>
              </a:rPr>
              <a:t>Projekt je potrebno izvesti skladno z vlogo. </a:t>
            </a:r>
          </a:p>
          <a:p>
            <a:pPr algn="ctr"/>
            <a:r>
              <a:rPr lang="sl-SI" sz="1400" b="1" dirty="0">
                <a:solidFill>
                  <a:schemeClr val="bg1"/>
                </a:solidFill>
                <a:latin typeface="+mj-lt"/>
              </a:rPr>
              <a:t>Pazite na navedene </a:t>
            </a:r>
          </a:p>
          <a:p>
            <a:pPr algn="ctr"/>
            <a:r>
              <a:rPr lang="sl-SI" sz="1400" b="1" dirty="0">
                <a:solidFill>
                  <a:schemeClr val="bg1"/>
                </a:solidFill>
                <a:latin typeface="+mj-lt"/>
              </a:rPr>
              <a:t>ROKE v </a:t>
            </a:r>
          </a:p>
          <a:p>
            <a:pPr algn="ctr"/>
            <a:r>
              <a:rPr lang="sl-SI" sz="1400" b="1" dirty="0">
                <a:solidFill>
                  <a:schemeClr val="bg1"/>
                </a:solidFill>
                <a:latin typeface="+mj-lt"/>
              </a:rPr>
              <a:t>ODLOČBI ARSKTRP!</a:t>
            </a:r>
          </a:p>
        </p:txBody>
      </p:sp>
      <p:pic>
        <p:nvPicPr>
          <p:cNvPr id="12" name="Grafika 11" descr="Clock with solid fill">
            <a:extLst>
              <a:ext uri="{FF2B5EF4-FFF2-40B4-BE49-F238E27FC236}">
                <a16:creationId xmlns:a16="http://schemas.microsoft.com/office/drawing/2014/main" id="{FEB55614-6E0F-A764-6260-83E160217C6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740992" y="2333625"/>
            <a:ext cx="2190750" cy="2190750"/>
          </a:xfrm>
          <a:prstGeom prst="rect">
            <a:avLst/>
          </a:prstGeom>
        </p:spPr>
      </p:pic>
      <p:sp>
        <p:nvSpPr>
          <p:cNvPr id="6" name="Označba mesta vsebine 2">
            <a:extLst>
              <a:ext uri="{FF2B5EF4-FFF2-40B4-BE49-F238E27FC236}">
                <a16:creationId xmlns:a16="http://schemas.microsoft.com/office/drawing/2014/main" id="{C8408B45-4C9A-DA1C-2804-32FD13BB42E7}"/>
              </a:ext>
            </a:extLst>
          </p:cNvPr>
          <p:cNvSpPr txBox="1">
            <a:spLocks/>
          </p:cNvSpPr>
          <p:nvPr/>
        </p:nvSpPr>
        <p:spPr>
          <a:xfrm>
            <a:off x="838200" y="6238875"/>
            <a:ext cx="8891588" cy="642977"/>
          </a:xfrm>
          <a:prstGeom prst="rect">
            <a:avLst/>
          </a:prstGeom>
          <a:solidFill>
            <a:schemeClr val="accent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1800" b="1" i="0" dirty="0">
                <a:solidFill>
                  <a:schemeClr val="bg1"/>
                </a:solidFill>
                <a:effectLst/>
                <a:latin typeface="+mj-lt"/>
              </a:rPr>
              <a:t>Prosimo vas, da zahtevke oddajate v najkrajšem možnem času oz. takoj po opravljenih aktivnostih in doseženih kazalnikih.</a:t>
            </a:r>
            <a:endParaRPr lang="sl-SI" sz="1600" i="0" dirty="0">
              <a:effectLst/>
              <a:latin typeface="+mj-lt"/>
            </a:endParaRPr>
          </a:p>
          <a:p>
            <a:pPr marL="0" indent="0">
              <a:buNone/>
            </a:pPr>
            <a:endParaRPr lang="sl-SI" sz="1600" b="0" i="0" dirty="0">
              <a:solidFill>
                <a:schemeClr val="bg1">
                  <a:lumMod val="50000"/>
                </a:schemeClr>
              </a:solidFill>
              <a:effectLst/>
              <a:latin typeface="+mj-lt"/>
            </a:endParaRPr>
          </a:p>
        </p:txBody>
      </p:sp>
      <p:sp>
        <p:nvSpPr>
          <p:cNvPr id="9" name="Označba mesta številke diapozitiva 8">
            <a:extLst>
              <a:ext uri="{FF2B5EF4-FFF2-40B4-BE49-F238E27FC236}">
                <a16:creationId xmlns:a16="http://schemas.microsoft.com/office/drawing/2014/main" id="{BE3BDAE1-4EFC-4520-E498-7F61F569FD13}"/>
              </a:ext>
            </a:extLst>
          </p:cNvPr>
          <p:cNvSpPr>
            <a:spLocks noGrp="1"/>
          </p:cNvSpPr>
          <p:nvPr>
            <p:ph type="sldNum" sz="quarter" idx="12"/>
          </p:nvPr>
        </p:nvSpPr>
        <p:spPr/>
        <p:txBody>
          <a:bodyPr/>
          <a:lstStyle/>
          <a:p>
            <a:fld id="{DB0541E2-7EB7-469F-924A-AAEADCA667B4}" type="slidenum">
              <a:rPr lang="sl-SI" smtClean="0"/>
              <a:t>5</a:t>
            </a:fld>
            <a:endParaRPr lang="sl-SI"/>
          </a:p>
        </p:txBody>
      </p:sp>
      <p:cxnSp>
        <p:nvCxnSpPr>
          <p:cNvPr id="7" name="Raven povezovalnik 6">
            <a:extLst>
              <a:ext uri="{FF2B5EF4-FFF2-40B4-BE49-F238E27FC236}">
                <a16:creationId xmlns:a16="http://schemas.microsoft.com/office/drawing/2014/main" id="{6BB9C645-AD8F-157C-6622-429B400894F7}"/>
              </a:ext>
            </a:extLst>
          </p:cNvPr>
          <p:cNvCxnSpPr>
            <a:cxnSpLocks/>
          </p:cNvCxnSpPr>
          <p:nvPr/>
        </p:nvCxnSpPr>
        <p:spPr>
          <a:xfrm>
            <a:off x="0" y="1029903"/>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34691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9CA3F-B170-F220-58F5-3C2FD81DB3AF}"/>
            </a:ext>
          </a:extLst>
        </p:cNvPr>
        <p:cNvGrpSpPr/>
        <p:nvPr/>
      </p:nvGrpSpPr>
      <p:grpSpPr>
        <a:xfrm>
          <a:off x="0" y="0"/>
          <a:ext cx="0" cy="0"/>
          <a:chOff x="0" y="0"/>
          <a:chExt cx="0" cy="0"/>
        </a:xfrm>
      </p:grpSpPr>
      <p:sp>
        <p:nvSpPr>
          <p:cNvPr id="7" name="Naslov 1">
            <a:extLst>
              <a:ext uri="{FF2B5EF4-FFF2-40B4-BE49-F238E27FC236}">
                <a16:creationId xmlns:a16="http://schemas.microsoft.com/office/drawing/2014/main" id="{05CD2380-C994-93C1-1CB1-87B3FD4ADB5C}"/>
              </a:ext>
            </a:extLst>
          </p:cNvPr>
          <p:cNvSpPr txBox="1">
            <a:spLocks/>
          </p:cNvSpPr>
          <p:nvPr/>
        </p:nvSpPr>
        <p:spPr>
          <a:xfrm>
            <a:off x="2878738" y="5609729"/>
            <a:ext cx="5732710" cy="1325563"/>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l-SI" sz="3600" dirty="0">
              <a:solidFill>
                <a:schemeClr val="tx1">
                  <a:lumMod val="50000"/>
                  <a:lumOff val="50000"/>
                </a:schemeClr>
              </a:solidFill>
            </a:endParaRPr>
          </a:p>
        </p:txBody>
      </p:sp>
      <p:sp>
        <p:nvSpPr>
          <p:cNvPr id="4" name="Naslov 1">
            <a:extLst>
              <a:ext uri="{FF2B5EF4-FFF2-40B4-BE49-F238E27FC236}">
                <a16:creationId xmlns:a16="http://schemas.microsoft.com/office/drawing/2014/main" id="{5D504432-E40F-60BA-2142-2EB114C412AB}"/>
              </a:ext>
            </a:extLst>
          </p:cNvPr>
          <p:cNvSpPr txBox="1">
            <a:spLocks/>
          </p:cNvSpPr>
          <p:nvPr/>
        </p:nvSpPr>
        <p:spPr>
          <a:xfrm>
            <a:off x="487293" y="216853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b="1" dirty="0">
              <a:solidFill>
                <a:schemeClr val="tx1">
                  <a:lumMod val="65000"/>
                  <a:lumOff val="35000"/>
                </a:schemeClr>
              </a:solidFill>
            </a:endParaRPr>
          </a:p>
          <a:p>
            <a:r>
              <a:rPr lang="sl-SI" b="1" dirty="0">
                <a:solidFill>
                  <a:schemeClr val="tx1">
                    <a:lumMod val="65000"/>
                    <a:lumOff val="35000"/>
                  </a:schemeClr>
                </a:solidFill>
              </a:rPr>
              <a:t>SPREMEMBE PROJEKTOV</a:t>
            </a:r>
            <a:endParaRPr lang="sl-SI" sz="4400" b="1" dirty="0">
              <a:solidFill>
                <a:schemeClr val="tx1">
                  <a:lumMod val="65000"/>
                  <a:lumOff val="35000"/>
                </a:schemeClr>
              </a:solidFill>
              <a:latin typeface="+mj-lt"/>
            </a:endParaRPr>
          </a:p>
          <a:p>
            <a:r>
              <a:rPr lang="sl-SI" b="1" dirty="0">
                <a:solidFill>
                  <a:schemeClr val="tx1">
                    <a:lumMod val="65000"/>
                    <a:lumOff val="35000"/>
                  </a:schemeClr>
                </a:solidFill>
              </a:rPr>
              <a:t> </a:t>
            </a:r>
          </a:p>
        </p:txBody>
      </p:sp>
      <p:sp>
        <p:nvSpPr>
          <p:cNvPr id="6" name="Označba mesta številke diapozitiva 5">
            <a:extLst>
              <a:ext uri="{FF2B5EF4-FFF2-40B4-BE49-F238E27FC236}">
                <a16:creationId xmlns:a16="http://schemas.microsoft.com/office/drawing/2014/main" id="{D3E82BF5-1D9A-9E8E-EA26-4E36C9362AFE}"/>
              </a:ext>
            </a:extLst>
          </p:cNvPr>
          <p:cNvSpPr>
            <a:spLocks noGrp="1"/>
          </p:cNvSpPr>
          <p:nvPr>
            <p:ph type="sldNum" sz="quarter" idx="12"/>
          </p:nvPr>
        </p:nvSpPr>
        <p:spPr/>
        <p:txBody>
          <a:bodyPr/>
          <a:lstStyle/>
          <a:p>
            <a:fld id="{DB0541E2-7EB7-469F-924A-AAEADCA667B4}" type="slidenum">
              <a:rPr lang="sl-SI" smtClean="0"/>
              <a:t>50</a:t>
            </a:fld>
            <a:endParaRPr lang="sl-SI"/>
          </a:p>
        </p:txBody>
      </p:sp>
      <p:cxnSp>
        <p:nvCxnSpPr>
          <p:cNvPr id="3" name="Raven povezovalnik 2">
            <a:extLst>
              <a:ext uri="{FF2B5EF4-FFF2-40B4-BE49-F238E27FC236}">
                <a16:creationId xmlns:a16="http://schemas.microsoft.com/office/drawing/2014/main" id="{42F20332-B628-BEAC-6AB3-D5508A4A66AA}"/>
              </a:ext>
            </a:extLst>
          </p:cNvPr>
          <p:cNvCxnSpPr>
            <a:cxnSpLocks/>
          </p:cNvCxnSpPr>
          <p:nvPr/>
        </p:nvCxnSpPr>
        <p:spPr>
          <a:xfrm>
            <a:off x="0" y="3867413"/>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pic>
        <p:nvPicPr>
          <p:cNvPr id="9" name="Grafika 8" descr="Transfer with solid fill">
            <a:extLst>
              <a:ext uri="{FF2B5EF4-FFF2-40B4-BE49-F238E27FC236}">
                <a16:creationId xmlns:a16="http://schemas.microsoft.com/office/drawing/2014/main" id="{3BCEA927-EB15-1CD5-3E09-C37679B250C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542072" y="2766358"/>
            <a:ext cx="811727" cy="811727"/>
          </a:xfrm>
          <a:prstGeom prst="rect">
            <a:avLst/>
          </a:prstGeom>
        </p:spPr>
      </p:pic>
    </p:spTree>
    <p:extLst>
      <p:ext uri="{BB962C8B-B14F-4D97-AF65-F5344CB8AC3E}">
        <p14:creationId xmlns:p14="http://schemas.microsoft.com/office/powerpoint/2010/main" val="40680653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0873C-C003-B481-8E6B-22C7B4A7F3B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DC28B293-F2BE-02DB-4FF4-B759381D3743}"/>
              </a:ext>
            </a:extLst>
          </p:cNvPr>
          <p:cNvSpPr>
            <a:spLocks noGrp="1"/>
          </p:cNvSpPr>
          <p:nvPr>
            <p:ph type="title"/>
          </p:nvPr>
        </p:nvSpPr>
        <p:spPr>
          <a:xfrm>
            <a:off x="838200" y="-68745"/>
            <a:ext cx="10515600" cy="1325563"/>
          </a:xfrm>
        </p:spPr>
        <p:txBody>
          <a:bodyPr>
            <a:normAutofit/>
          </a:bodyPr>
          <a:lstStyle/>
          <a:p>
            <a:r>
              <a:rPr lang="sl-SI" sz="4000" b="1" dirty="0">
                <a:solidFill>
                  <a:schemeClr val="tx1">
                    <a:lumMod val="65000"/>
                    <a:lumOff val="35000"/>
                  </a:schemeClr>
                </a:solidFill>
              </a:rPr>
              <a:t>SPREMEMBE PROJEKTA</a:t>
            </a:r>
          </a:p>
        </p:txBody>
      </p:sp>
      <p:pic>
        <p:nvPicPr>
          <p:cNvPr id="7" name="Grafika 6" descr="Pencil with solid fill">
            <a:extLst>
              <a:ext uri="{FF2B5EF4-FFF2-40B4-BE49-F238E27FC236}">
                <a16:creationId xmlns:a16="http://schemas.microsoft.com/office/drawing/2014/main" id="{7742AC81-08EB-B133-CCFF-39DB44366D1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20044" y="284959"/>
            <a:ext cx="618156" cy="618156"/>
          </a:xfrm>
          <a:prstGeom prst="rect">
            <a:avLst/>
          </a:prstGeom>
        </p:spPr>
      </p:pic>
      <p:sp>
        <p:nvSpPr>
          <p:cNvPr id="6" name="Označba mesta vsebine 5">
            <a:extLst>
              <a:ext uri="{FF2B5EF4-FFF2-40B4-BE49-F238E27FC236}">
                <a16:creationId xmlns:a16="http://schemas.microsoft.com/office/drawing/2014/main" id="{5CEEC982-2C7E-4FCB-7DD3-6F3475FB4950}"/>
              </a:ext>
            </a:extLst>
          </p:cNvPr>
          <p:cNvSpPr>
            <a:spLocks noGrp="1"/>
          </p:cNvSpPr>
          <p:nvPr>
            <p:ph idx="1"/>
          </p:nvPr>
        </p:nvSpPr>
        <p:spPr>
          <a:xfrm>
            <a:off x="838199" y="1256818"/>
            <a:ext cx="9517453" cy="4351338"/>
          </a:xfrm>
        </p:spPr>
        <p:txBody>
          <a:bodyPr>
            <a:normAutofit fontScale="92500"/>
          </a:bodyPr>
          <a:lstStyle/>
          <a:p>
            <a:pPr marL="0" indent="0">
              <a:buNone/>
            </a:pPr>
            <a:r>
              <a:rPr lang="sl-SI" dirty="0">
                <a:solidFill>
                  <a:schemeClr val="bg2">
                    <a:lumMod val="25000"/>
                  </a:schemeClr>
                </a:solidFill>
                <a:latin typeface="+mj-lt"/>
              </a:rPr>
              <a:t>Upravičenec lahko v obdobju izvajanja projekta in pred nastankom sprememb zaprosi za spremembo projekta, in sicer za sklad EKSRP največ </a:t>
            </a:r>
            <a:r>
              <a:rPr lang="sl-SI" b="1" u="sng" dirty="0">
                <a:solidFill>
                  <a:schemeClr val="accent2"/>
                </a:solidFill>
                <a:latin typeface="+mj-lt"/>
              </a:rPr>
              <a:t>dvakrat</a:t>
            </a:r>
            <a:r>
              <a:rPr lang="sl-SI" b="1" dirty="0">
                <a:solidFill>
                  <a:schemeClr val="bg2">
                    <a:lumMod val="25000"/>
                  </a:schemeClr>
                </a:solidFill>
                <a:latin typeface="+mj-lt"/>
              </a:rPr>
              <a:t>.</a:t>
            </a:r>
          </a:p>
          <a:p>
            <a:pPr marL="0" indent="0">
              <a:buNone/>
            </a:pPr>
            <a:r>
              <a:rPr lang="sl-SI" b="1" dirty="0">
                <a:solidFill>
                  <a:schemeClr val="bg2">
                    <a:lumMod val="25000"/>
                  </a:schemeClr>
                </a:solidFill>
                <a:latin typeface="+mj-lt"/>
              </a:rPr>
              <a:t>Potrebna je utemeljitev in pravočasna oddaja vloge za spremembo! </a:t>
            </a:r>
          </a:p>
          <a:p>
            <a:pPr marL="0" indent="0">
              <a:buNone/>
            </a:pPr>
            <a:endParaRPr lang="sl-SI" b="1" dirty="0">
              <a:solidFill>
                <a:schemeClr val="bg2">
                  <a:lumMod val="25000"/>
                </a:schemeClr>
              </a:solidFill>
              <a:latin typeface="+mj-lt"/>
            </a:endParaRPr>
          </a:p>
          <a:p>
            <a:pPr marL="0" indent="0">
              <a:buNone/>
            </a:pPr>
            <a:r>
              <a:rPr lang="sl-SI" b="1" dirty="0">
                <a:solidFill>
                  <a:schemeClr val="accent2"/>
                </a:solidFill>
                <a:latin typeface="+mj-lt"/>
              </a:rPr>
              <a:t>NAJPOGOSTEJŠI PRIMERI SPREMEMB:</a:t>
            </a:r>
          </a:p>
          <a:p>
            <a:r>
              <a:rPr lang="sl-SI" b="1" dirty="0">
                <a:solidFill>
                  <a:schemeClr val="bg2">
                    <a:lumMod val="25000"/>
                  </a:schemeClr>
                </a:solidFill>
                <a:latin typeface="+mj-lt"/>
              </a:rPr>
              <a:t>Podaljšanje posamezne faze oz. projekta</a:t>
            </a:r>
            <a:r>
              <a:rPr lang="sl-SI" dirty="0">
                <a:solidFill>
                  <a:schemeClr val="bg2">
                    <a:lumMod val="25000"/>
                  </a:schemeClr>
                </a:solidFill>
                <a:latin typeface="+mj-lt"/>
              </a:rPr>
              <a:t> (z upoštevanimi splošnimi omejitvami - npr. v primeru predplačil, prekoračenje 3 let…)</a:t>
            </a:r>
          </a:p>
          <a:p>
            <a:r>
              <a:rPr lang="sl-SI" b="1" dirty="0">
                <a:solidFill>
                  <a:schemeClr val="bg2">
                    <a:lumMod val="25000"/>
                  </a:schemeClr>
                </a:solidFill>
                <a:latin typeface="+mj-lt"/>
              </a:rPr>
              <a:t>Prenos sredstev med posameznimi postavkami in fazami</a:t>
            </a:r>
          </a:p>
          <a:p>
            <a:pPr marL="457200" lvl="1" indent="0">
              <a:buNone/>
            </a:pPr>
            <a:r>
              <a:rPr lang="sl-SI" dirty="0">
                <a:solidFill>
                  <a:schemeClr val="bg2">
                    <a:lumMod val="25000"/>
                  </a:schemeClr>
                </a:solidFill>
                <a:latin typeface="+mj-lt"/>
              </a:rPr>
              <a:t>Sredstev iz zaključne faze ni moč prenašati, niti s spremembo.</a:t>
            </a:r>
          </a:p>
          <a:p>
            <a:pPr marL="457200" lvl="1" indent="0">
              <a:buNone/>
            </a:pPr>
            <a:endParaRPr lang="sl-SI" b="1" dirty="0">
              <a:solidFill>
                <a:schemeClr val="bg2">
                  <a:lumMod val="25000"/>
                </a:schemeClr>
              </a:solidFill>
              <a:latin typeface="+mj-lt"/>
            </a:endParaRPr>
          </a:p>
          <a:p>
            <a:pPr marL="457200" lvl="1" indent="0">
              <a:buNone/>
            </a:pPr>
            <a:endParaRPr lang="sl-SI" b="1" dirty="0">
              <a:solidFill>
                <a:schemeClr val="bg2">
                  <a:lumMod val="25000"/>
                </a:schemeClr>
              </a:solidFill>
              <a:latin typeface="+mj-lt"/>
            </a:endParaRPr>
          </a:p>
        </p:txBody>
      </p:sp>
      <p:sp>
        <p:nvSpPr>
          <p:cNvPr id="3" name="PoljeZBesedilom 2">
            <a:extLst>
              <a:ext uri="{FF2B5EF4-FFF2-40B4-BE49-F238E27FC236}">
                <a16:creationId xmlns:a16="http://schemas.microsoft.com/office/drawing/2014/main" id="{9EDD646C-46C1-5773-422B-21BC81704808}"/>
              </a:ext>
            </a:extLst>
          </p:cNvPr>
          <p:cNvSpPr txBox="1"/>
          <p:nvPr/>
        </p:nvSpPr>
        <p:spPr>
          <a:xfrm>
            <a:off x="838199" y="5821989"/>
            <a:ext cx="10515600" cy="646331"/>
          </a:xfrm>
          <a:prstGeom prst="rect">
            <a:avLst/>
          </a:prstGeom>
          <a:solidFill>
            <a:schemeClr val="accent2"/>
          </a:solidFill>
        </p:spPr>
        <p:txBody>
          <a:bodyPr wrap="square" rtlCol="0">
            <a:spAutoFit/>
          </a:bodyPr>
          <a:lstStyle/>
          <a:p>
            <a:r>
              <a:rPr lang="sl-SI" b="1" dirty="0">
                <a:solidFill>
                  <a:schemeClr val="bg1"/>
                </a:solidFill>
              </a:rPr>
              <a:t>Vsako FINANČNO, VSEBINSKO oziroma ČASOVNO SPREMEMBO, ki bi vplivala ali bi lahko vplivala na cilje, kazalnike ali rezultate projekta je potrebno pisno obrazložiti in utemeljiti ter ZAPROSITI ZA SPREMEMBO.</a:t>
            </a:r>
            <a:endParaRPr lang="sl-SI" dirty="0"/>
          </a:p>
        </p:txBody>
      </p:sp>
      <p:sp>
        <p:nvSpPr>
          <p:cNvPr id="5" name="Označba mesta številke diapozitiva 4">
            <a:extLst>
              <a:ext uri="{FF2B5EF4-FFF2-40B4-BE49-F238E27FC236}">
                <a16:creationId xmlns:a16="http://schemas.microsoft.com/office/drawing/2014/main" id="{C864EBD7-057C-F85A-9E9C-998945CCEFC1}"/>
              </a:ext>
            </a:extLst>
          </p:cNvPr>
          <p:cNvSpPr>
            <a:spLocks noGrp="1"/>
          </p:cNvSpPr>
          <p:nvPr>
            <p:ph type="sldNum" sz="quarter" idx="12"/>
          </p:nvPr>
        </p:nvSpPr>
        <p:spPr/>
        <p:txBody>
          <a:bodyPr/>
          <a:lstStyle/>
          <a:p>
            <a:fld id="{DB0541E2-7EB7-469F-924A-AAEADCA667B4}" type="slidenum">
              <a:rPr lang="sl-SI" smtClean="0"/>
              <a:t>51</a:t>
            </a:fld>
            <a:endParaRPr lang="sl-SI"/>
          </a:p>
        </p:txBody>
      </p:sp>
      <p:cxnSp>
        <p:nvCxnSpPr>
          <p:cNvPr id="8" name="Raven povezovalnik 7">
            <a:extLst>
              <a:ext uri="{FF2B5EF4-FFF2-40B4-BE49-F238E27FC236}">
                <a16:creationId xmlns:a16="http://schemas.microsoft.com/office/drawing/2014/main" id="{53B65379-84FD-5854-6087-31C315C76BB2}"/>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43066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F71B9-E6B9-5E46-C00D-0A959A86A737}"/>
            </a:ext>
          </a:extLst>
        </p:cNvPr>
        <p:cNvGrpSpPr/>
        <p:nvPr/>
      </p:nvGrpSpPr>
      <p:grpSpPr>
        <a:xfrm>
          <a:off x="0" y="0"/>
          <a:ext cx="0" cy="0"/>
          <a:chOff x="0" y="0"/>
          <a:chExt cx="0" cy="0"/>
        </a:xfrm>
      </p:grpSpPr>
      <p:sp>
        <p:nvSpPr>
          <p:cNvPr id="7" name="Naslov 1">
            <a:extLst>
              <a:ext uri="{FF2B5EF4-FFF2-40B4-BE49-F238E27FC236}">
                <a16:creationId xmlns:a16="http://schemas.microsoft.com/office/drawing/2014/main" id="{651284FD-4E10-4249-B7C7-7347413570FE}"/>
              </a:ext>
            </a:extLst>
          </p:cNvPr>
          <p:cNvSpPr txBox="1">
            <a:spLocks/>
          </p:cNvSpPr>
          <p:nvPr/>
        </p:nvSpPr>
        <p:spPr>
          <a:xfrm>
            <a:off x="2878738" y="5609729"/>
            <a:ext cx="5732710" cy="1325563"/>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l-SI" sz="3600" dirty="0">
              <a:solidFill>
                <a:schemeClr val="tx1">
                  <a:lumMod val="50000"/>
                  <a:lumOff val="50000"/>
                </a:schemeClr>
              </a:solidFill>
            </a:endParaRPr>
          </a:p>
        </p:txBody>
      </p:sp>
      <p:sp>
        <p:nvSpPr>
          <p:cNvPr id="4" name="Naslov 1">
            <a:extLst>
              <a:ext uri="{FF2B5EF4-FFF2-40B4-BE49-F238E27FC236}">
                <a16:creationId xmlns:a16="http://schemas.microsoft.com/office/drawing/2014/main" id="{35EBB577-445D-85A5-9687-5D1D32FFDBDD}"/>
              </a:ext>
            </a:extLst>
          </p:cNvPr>
          <p:cNvSpPr txBox="1">
            <a:spLocks/>
          </p:cNvSpPr>
          <p:nvPr/>
        </p:nvSpPr>
        <p:spPr>
          <a:xfrm>
            <a:off x="808365" y="238696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b="1" dirty="0">
              <a:solidFill>
                <a:schemeClr val="tx1">
                  <a:lumMod val="65000"/>
                  <a:lumOff val="35000"/>
                </a:schemeClr>
              </a:solidFill>
            </a:endParaRPr>
          </a:p>
          <a:p>
            <a:r>
              <a:rPr lang="sl-SI" b="1" dirty="0">
                <a:solidFill>
                  <a:schemeClr val="tx1">
                    <a:lumMod val="65000"/>
                    <a:lumOff val="35000"/>
                  </a:schemeClr>
                </a:solidFill>
              </a:rPr>
              <a:t>VLAGANJE ZAHTEVKOV</a:t>
            </a:r>
            <a:endParaRPr lang="sl-SI" sz="4400" b="1" dirty="0">
              <a:solidFill>
                <a:schemeClr val="tx1">
                  <a:lumMod val="65000"/>
                  <a:lumOff val="35000"/>
                </a:schemeClr>
              </a:solidFill>
              <a:latin typeface="+mj-lt"/>
            </a:endParaRPr>
          </a:p>
          <a:p>
            <a:r>
              <a:rPr lang="sl-SI" b="1" dirty="0">
                <a:solidFill>
                  <a:schemeClr val="tx1">
                    <a:lumMod val="65000"/>
                    <a:lumOff val="35000"/>
                  </a:schemeClr>
                </a:solidFill>
              </a:rPr>
              <a:t> </a:t>
            </a:r>
          </a:p>
        </p:txBody>
      </p:sp>
      <p:pic>
        <p:nvPicPr>
          <p:cNvPr id="11" name="Grafika 10" descr="Piggy Bank with solid fill">
            <a:extLst>
              <a:ext uri="{FF2B5EF4-FFF2-40B4-BE49-F238E27FC236}">
                <a16:creationId xmlns:a16="http://schemas.microsoft.com/office/drawing/2014/main" id="{C299DD0A-C6BE-F371-B6C5-DA421D9904D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469235" y="2870127"/>
            <a:ext cx="914400" cy="914400"/>
          </a:xfrm>
          <a:prstGeom prst="rect">
            <a:avLst/>
          </a:prstGeom>
        </p:spPr>
      </p:pic>
      <p:sp>
        <p:nvSpPr>
          <p:cNvPr id="6" name="Označba mesta številke diapozitiva 5">
            <a:extLst>
              <a:ext uri="{FF2B5EF4-FFF2-40B4-BE49-F238E27FC236}">
                <a16:creationId xmlns:a16="http://schemas.microsoft.com/office/drawing/2014/main" id="{FEDFAB55-910A-A1F6-6E36-8D5306A57253}"/>
              </a:ext>
            </a:extLst>
          </p:cNvPr>
          <p:cNvSpPr>
            <a:spLocks noGrp="1"/>
          </p:cNvSpPr>
          <p:nvPr>
            <p:ph type="sldNum" sz="quarter" idx="12"/>
          </p:nvPr>
        </p:nvSpPr>
        <p:spPr/>
        <p:txBody>
          <a:bodyPr/>
          <a:lstStyle/>
          <a:p>
            <a:fld id="{DB0541E2-7EB7-469F-924A-AAEADCA667B4}" type="slidenum">
              <a:rPr lang="sl-SI" smtClean="0"/>
              <a:t>52</a:t>
            </a:fld>
            <a:endParaRPr lang="sl-SI"/>
          </a:p>
        </p:txBody>
      </p:sp>
      <p:cxnSp>
        <p:nvCxnSpPr>
          <p:cNvPr id="3" name="Raven povezovalnik 2">
            <a:extLst>
              <a:ext uri="{FF2B5EF4-FFF2-40B4-BE49-F238E27FC236}">
                <a16:creationId xmlns:a16="http://schemas.microsoft.com/office/drawing/2014/main" id="{EF2F6493-0C71-91A4-782C-C6272F09B04F}"/>
              </a:ext>
            </a:extLst>
          </p:cNvPr>
          <p:cNvCxnSpPr>
            <a:cxnSpLocks/>
          </p:cNvCxnSpPr>
          <p:nvPr/>
        </p:nvCxnSpPr>
        <p:spPr>
          <a:xfrm>
            <a:off x="0" y="399834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39178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3E631-47B7-3C77-CCDB-7AA4C5FA65A6}"/>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F8761EFE-FD62-C4D4-912E-EF5A8BA30751}"/>
              </a:ext>
            </a:extLst>
          </p:cNvPr>
          <p:cNvSpPr>
            <a:spLocks noGrp="1"/>
          </p:cNvSpPr>
          <p:nvPr>
            <p:ph type="title"/>
          </p:nvPr>
        </p:nvSpPr>
        <p:spPr>
          <a:xfrm>
            <a:off x="616226" y="281114"/>
            <a:ext cx="10515600" cy="662782"/>
          </a:xfrm>
        </p:spPr>
        <p:txBody>
          <a:bodyPr>
            <a:normAutofit fontScale="90000"/>
          </a:bodyPr>
          <a:lstStyle/>
          <a:p>
            <a:r>
              <a:rPr lang="sl-SI" b="1" dirty="0">
                <a:solidFill>
                  <a:schemeClr val="tx1">
                    <a:lumMod val="65000"/>
                    <a:lumOff val="35000"/>
                  </a:schemeClr>
                </a:solidFill>
              </a:rPr>
              <a:t>ZAHTEVKI ZA IZPLAČILO SREDSTEV</a:t>
            </a:r>
          </a:p>
        </p:txBody>
      </p:sp>
      <p:sp>
        <p:nvSpPr>
          <p:cNvPr id="3" name="Označba mesta vsebine 2">
            <a:extLst>
              <a:ext uri="{FF2B5EF4-FFF2-40B4-BE49-F238E27FC236}">
                <a16:creationId xmlns:a16="http://schemas.microsoft.com/office/drawing/2014/main" id="{5CE25CD5-9719-C4C6-91EA-1D860516DC8D}"/>
              </a:ext>
            </a:extLst>
          </p:cNvPr>
          <p:cNvSpPr>
            <a:spLocks noGrp="1"/>
          </p:cNvSpPr>
          <p:nvPr>
            <p:ph idx="1"/>
          </p:nvPr>
        </p:nvSpPr>
        <p:spPr>
          <a:xfrm>
            <a:off x="535056" y="1432718"/>
            <a:ext cx="11121887" cy="4386850"/>
          </a:xfrm>
        </p:spPr>
        <p:txBody>
          <a:bodyPr>
            <a:noAutofit/>
          </a:bodyPr>
          <a:lstStyle/>
          <a:p>
            <a:pPr>
              <a:lnSpc>
                <a:spcPts val="2660"/>
              </a:lnSpc>
              <a:spcBef>
                <a:spcPts val="600"/>
              </a:spcBef>
            </a:pPr>
            <a:r>
              <a:rPr lang="sl-SI" sz="1800" dirty="0">
                <a:solidFill>
                  <a:schemeClr val="bg2">
                    <a:lumMod val="25000"/>
                  </a:schemeClr>
                </a:solidFill>
                <a:latin typeface="+mj-lt"/>
              </a:rPr>
              <a:t>V imenu upravičencev zahtevke za izplačilo v aplikacijo e-kmetija </a:t>
            </a:r>
            <a:r>
              <a:rPr lang="sl-SI" sz="1800" b="1" dirty="0">
                <a:solidFill>
                  <a:schemeClr val="bg2">
                    <a:lumMod val="25000"/>
                  </a:schemeClr>
                </a:solidFill>
                <a:latin typeface="+mj-lt"/>
              </a:rPr>
              <a:t>vlaga Vodilni partner LAS Zgornja Gorenjska – BOJA.</a:t>
            </a:r>
          </a:p>
          <a:p>
            <a:pPr>
              <a:lnSpc>
                <a:spcPts val="2660"/>
              </a:lnSpc>
              <a:spcBef>
                <a:spcPts val="600"/>
              </a:spcBef>
            </a:pPr>
            <a:r>
              <a:rPr lang="sl-SI" sz="1800" b="1" dirty="0">
                <a:solidFill>
                  <a:schemeClr val="bg2">
                    <a:lumMod val="25000"/>
                  </a:schemeClr>
                </a:solidFill>
                <a:latin typeface="+mj-lt"/>
              </a:rPr>
              <a:t>Rok za oddajo zahtevkov </a:t>
            </a:r>
            <a:r>
              <a:rPr lang="sl-SI" sz="1800" dirty="0">
                <a:solidFill>
                  <a:schemeClr val="bg2">
                    <a:lumMod val="25000"/>
                  </a:schemeClr>
                </a:solidFill>
                <a:latin typeface="+mj-lt"/>
              </a:rPr>
              <a:t>je skladno z vašo vlogo </a:t>
            </a:r>
            <a:r>
              <a:rPr lang="sl-SI" sz="1800" b="1" dirty="0">
                <a:solidFill>
                  <a:schemeClr val="bg2">
                    <a:lumMod val="25000"/>
                  </a:schemeClr>
                </a:solidFill>
                <a:latin typeface="+mj-lt"/>
              </a:rPr>
              <a:t>naveden v odločbi o odobritvi sredstev.</a:t>
            </a:r>
          </a:p>
          <a:p>
            <a:pPr>
              <a:lnSpc>
                <a:spcPts val="2660"/>
              </a:lnSpc>
              <a:spcBef>
                <a:spcPts val="600"/>
              </a:spcBef>
            </a:pPr>
            <a:r>
              <a:rPr lang="sl-SI" sz="1800" b="1" dirty="0">
                <a:solidFill>
                  <a:schemeClr val="bg2">
                    <a:lumMod val="25000"/>
                  </a:schemeClr>
                </a:solidFill>
                <a:latin typeface="+mj-lt"/>
              </a:rPr>
              <a:t>Dokumentacija se v elektronski obliki odda </a:t>
            </a:r>
            <a:r>
              <a:rPr lang="sl-SI" sz="1800" b="1" u="sng" dirty="0">
                <a:solidFill>
                  <a:schemeClr val="accent2"/>
                </a:solidFill>
                <a:latin typeface="+mj-lt"/>
              </a:rPr>
              <a:t>30 dni pred rokom </a:t>
            </a:r>
            <a:r>
              <a:rPr lang="sl-SI" sz="1800" b="1" dirty="0">
                <a:solidFill>
                  <a:schemeClr val="bg2">
                    <a:lumMod val="25000"/>
                  </a:schemeClr>
                </a:solidFill>
                <a:latin typeface="+mj-lt"/>
              </a:rPr>
              <a:t>navedenim v odločbi Vodilnemu parterju LAS Zgornja Gorenjska – BOJA.</a:t>
            </a:r>
          </a:p>
          <a:p>
            <a:pPr lvl="1">
              <a:lnSpc>
                <a:spcPts val="2660"/>
              </a:lnSpc>
              <a:spcBef>
                <a:spcPts val="600"/>
              </a:spcBef>
            </a:pPr>
            <a:r>
              <a:rPr lang="sl-SI" sz="1800" dirty="0">
                <a:solidFill>
                  <a:schemeClr val="bg2">
                    <a:lumMod val="25000"/>
                  </a:schemeClr>
                </a:solidFill>
                <a:latin typeface="+mj-lt"/>
              </a:rPr>
              <a:t>Dokumentacija mora biti pripravljena skladno z navodili</a:t>
            </a:r>
          </a:p>
          <a:p>
            <a:pPr lvl="1">
              <a:lnSpc>
                <a:spcPts val="2660"/>
              </a:lnSpc>
              <a:spcBef>
                <a:spcPts val="600"/>
              </a:spcBef>
            </a:pPr>
            <a:r>
              <a:rPr lang="sl-SI" sz="1800" b="1" dirty="0">
                <a:solidFill>
                  <a:schemeClr val="accent2"/>
                </a:solidFill>
                <a:latin typeface="+mj-lt"/>
              </a:rPr>
              <a:t>VODILNI PARTNER PROJEKTA </a:t>
            </a:r>
            <a:r>
              <a:rPr lang="sl-SI" sz="1800" dirty="0">
                <a:solidFill>
                  <a:schemeClr val="bg2">
                    <a:lumMod val="25000"/>
                  </a:schemeClr>
                </a:solidFill>
                <a:latin typeface="+mj-lt"/>
              </a:rPr>
              <a:t>skladno z navodili </a:t>
            </a:r>
            <a:r>
              <a:rPr lang="sl-SI" sz="1800" b="1" dirty="0">
                <a:solidFill>
                  <a:schemeClr val="bg2">
                    <a:lumMod val="25000"/>
                  </a:schemeClr>
                </a:solidFill>
                <a:latin typeface="+mj-lt"/>
              </a:rPr>
              <a:t>zbere, uredi in posreduje dokumentacijo za celoten projekt </a:t>
            </a:r>
            <a:r>
              <a:rPr lang="sl-SI" sz="1800" dirty="0">
                <a:solidFill>
                  <a:schemeClr val="bg2">
                    <a:lumMod val="25000"/>
                  </a:schemeClr>
                </a:solidFill>
                <a:latin typeface="+mj-lt"/>
              </a:rPr>
              <a:t>na LAS Zgornja Gorenjska – BOJA</a:t>
            </a:r>
          </a:p>
          <a:p>
            <a:pPr lvl="1">
              <a:lnSpc>
                <a:spcPts val="2660"/>
              </a:lnSpc>
              <a:spcBef>
                <a:spcPts val="600"/>
              </a:spcBef>
            </a:pPr>
            <a:r>
              <a:rPr lang="sl-SI" sz="1800" dirty="0">
                <a:solidFill>
                  <a:schemeClr val="bg2">
                    <a:lumMod val="25000"/>
                  </a:schemeClr>
                </a:solidFill>
                <a:latin typeface="+mj-lt"/>
              </a:rPr>
              <a:t>Vso dokumentacijo ustrezno </a:t>
            </a:r>
            <a:r>
              <a:rPr lang="sl-SI" sz="1800" b="1" dirty="0">
                <a:solidFill>
                  <a:schemeClr val="bg2">
                    <a:lumMod val="25000"/>
                  </a:schemeClr>
                </a:solidFill>
                <a:latin typeface="+mj-lt"/>
              </a:rPr>
              <a:t>shranite in arhivirajte           </a:t>
            </a:r>
            <a:r>
              <a:rPr lang="sl-SI" sz="1800" dirty="0">
                <a:solidFill>
                  <a:schemeClr val="bg2">
                    <a:lumMod val="25000"/>
                  </a:schemeClr>
                </a:solidFill>
                <a:latin typeface="+mj-lt"/>
              </a:rPr>
              <a:t>    KONTROLE</a:t>
            </a:r>
          </a:p>
          <a:p>
            <a:pPr marL="457200" lvl="1" indent="0">
              <a:lnSpc>
                <a:spcPts val="2660"/>
              </a:lnSpc>
              <a:spcBef>
                <a:spcPts val="600"/>
              </a:spcBef>
              <a:buNone/>
            </a:pPr>
            <a:endParaRPr lang="sl-SI" sz="1800" dirty="0">
              <a:solidFill>
                <a:schemeClr val="bg2">
                  <a:lumMod val="25000"/>
                </a:schemeClr>
              </a:solidFill>
              <a:latin typeface="+mj-lt"/>
            </a:endParaRPr>
          </a:p>
          <a:p>
            <a:pPr marL="0" indent="0">
              <a:lnSpc>
                <a:spcPts val="2660"/>
              </a:lnSpc>
              <a:spcBef>
                <a:spcPts val="600"/>
              </a:spcBef>
              <a:buNone/>
            </a:pPr>
            <a:r>
              <a:rPr lang="sl-SI" sz="1800" dirty="0">
                <a:solidFill>
                  <a:schemeClr val="bg2">
                    <a:lumMod val="25000"/>
                  </a:schemeClr>
                </a:solidFill>
                <a:latin typeface="+mj-lt"/>
              </a:rPr>
              <a:t>Dokumentacija se prilaga skladno z navodili pristojnega ministrstva in LAS Zgornja Gorenjska - BOJA. </a:t>
            </a:r>
            <a:endParaRPr lang="sl-SI" sz="1800" dirty="0">
              <a:latin typeface="+mj-lt"/>
            </a:endParaRPr>
          </a:p>
          <a:p>
            <a:pPr marL="0" indent="0">
              <a:lnSpc>
                <a:spcPts val="2660"/>
              </a:lnSpc>
              <a:spcBef>
                <a:spcPts val="600"/>
              </a:spcBef>
              <a:buNone/>
            </a:pPr>
            <a:endParaRPr lang="sl-SI" sz="1800" dirty="0">
              <a:latin typeface="+mj-lt"/>
            </a:endParaRPr>
          </a:p>
          <a:p>
            <a:pPr marL="0" indent="0">
              <a:lnSpc>
                <a:spcPts val="2660"/>
              </a:lnSpc>
              <a:spcBef>
                <a:spcPts val="600"/>
              </a:spcBef>
              <a:buNone/>
            </a:pPr>
            <a:r>
              <a:rPr lang="sl-SI" sz="1800" dirty="0">
                <a:latin typeface="+mj-lt"/>
              </a:rPr>
              <a:t> </a:t>
            </a:r>
          </a:p>
          <a:p>
            <a:pPr marL="0" indent="0">
              <a:lnSpc>
                <a:spcPts val="2660"/>
              </a:lnSpc>
              <a:spcBef>
                <a:spcPts val="600"/>
              </a:spcBef>
              <a:buNone/>
            </a:pPr>
            <a:endParaRPr lang="sl-SI" sz="1800" dirty="0">
              <a:latin typeface="+mj-lt"/>
            </a:endParaRPr>
          </a:p>
        </p:txBody>
      </p:sp>
      <p:pic>
        <p:nvPicPr>
          <p:cNvPr id="5" name="Grafika 4" descr="Piggy Bank with solid fill">
            <a:extLst>
              <a:ext uri="{FF2B5EF4-FFF2-40B4-BE49-F238E27FC236}">
                <a16:creationId xmlns:a16="http://schemas.microsoft.com/office/drawing/2014/main" id="{0C134A2B-C27C-BD4D-26C6-01E16AD94B3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5011" y="1641"/>
            <a:ext cx="501215" cy="501215"/>
          </a:xfrm>
          <a:prstGeom prst="rect">
            <a:avLst/>
          </a:prstGeom>
        </p:spPr>
      </p:pic>
      <p:sp>
        <p:nvSpPr>
          <p:cNvPr id="6" name="Puščica: desno 5">
            <a:extLst>
              <a:ext uri="{FF2B5EF4-FFF2-40B4-BE49-F238E27FC236}">
                <a16:creationId xmlns:a16="http://schemas.microsoft.com/office/drawing/2014/main" id="{813554B1-DCCE-8B54-5910-D64DFC9715CD}"/>
              </a:ext>
            </a:extLst>
          </p:cNvPr>
          <p:cNvSpPr/>
          <p:nvPr/>
        </p:nvSpPr>
        <p:spPr>
          <a:xfrm>
            <a:off x="6011086" y="4341171"/>
            <a:ext cx="523875" cy="210312"/>
          </a:xfrm>
          <a:prstGeom prst="rightArrow">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l-SI"/>
          </a:p>
        </p:txBody>
      </p:sp>
      <p:sp>
        <p:nvSpPr>
          <p:cNvPr id="7" name="Označba mesta številke diapozitiva 6">
            <a:extLst>
              <a:ext uri="{FF2B5EF4-FFF2-40B4-BE49-F238E27FC236}">
                <a16:creationId xmlns:a16="http://schemas.microsoft.com/office/drawing/2014/main" id="{10D14C54-6F6C-5682-D43C-0055BDEDBADC}"/>
              </a:ext>
            </a:extLst>
          </p:cNvPr>
          <p:cNvSpPr>
            <a:spLocks noGrp="1"/>
          </p:cNvSpPr>
          <p:nvPr>
            <p:ph type="sldNum" sz="quarter" idx="12"/>
          </p:nvPr>
        </p:nvSpPr>
        <p:spPr/>
        <p:txBody>
          <a:bodyPr/>
          <a:lstStyle/>
          <a:p>
            <a:fld id="{DB0541E2-7EB7-469F-924A-AAEADCA667B4}" type="slidenum">
              <a:rPr lang="sl-SI" smtClean="0"/>
              <a:t>53</a:t>
            </a:fld>
            <a:endParaRPr lang="sl-SI"/>
          </a:p>
        </p:txBody>
      </p:sp>
      <p:cxnSp>
        <p:nvCxnSpPr>
          <p:cNvPr id="8" name="Raven povezovalnik 7">
            <a:extLst>
              <a:ext uri="{FF2B5EF4-FFF2-40B4-BE49-F238E27FC236}">
                <a16:creationId xmlns:a16="http://schemas.microsoft.com/office/drawing/2014/main" id="{8F776A80-D2BE-C09F-B1BB-E70CCB71E15B}"/>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398879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3C6B0-427D-BFD3-CC24-5B63C741CE88}"/>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E124798-CE45-DE57-BBC1-4D1A5DDC5B1C}"/>
              </a:ext>
            </a:extLst>
          </p:cNvPr>
          <p:cNvSpPr>
            <a:spLocks noGrp="1"/>
          </p:cNvSpPr>
          <p:nvPr>
            <p:ph type="title"/>
          </p:nvPr>
        </p:nvSpPr>
        <p:spPr>
          <a:xfrm>
            <a:off x="762000" y="113681"/>
            <a:ext cx="10515600" cy="1325563"/>
          </a:xfrm>
        </p:spPr>
        <p:txBody>
          <a:bodyPr>
            <a:normAutofit/>
          </a:bodyPr>
          <a:lstStyle/>
          <a:p>
            <a:r>
              <a:rPr lang="sl-SI" sz="4000" b="1" dirty="0">
                <a:solidFill>
                  <a:schemeClr val="tx1">
                    <a:lumMod val="65000"/>
                    <a:lumOff val="35000"/>
                  </a:schemeClr>
                </a:solidFill>
              </a:rPr>
              <a:t>ZAHTEVKI ZA IZPLAČILO SREDSTEV</a:t>
            </a:r>
          </a:p>
        </p:txBody>
      </p:sp>
      <p:sp>
        <p:nvSpPr>
          <p:cNvPr id="3" name="Označba mesta vsebine 2">
            <a:extLst>
              <a:ext uri="{FF2B5EF4-FFF2-40B4-BE49-F238E27FC236}">
                <a16:creationId xmlns:a16="http://schemas.microsoft.com/office/drawing/2014/main" id="{7BA44AAA-F837-AF81-4D88-38ED7DC91AD1}"/>
              </a:ext>
            </a:extLst>
          </p:cNvPr>
          <p:cNvSpPr>
            <a:spLocks noGrp="1"/>
          </p:cNvSpPr>
          <p:nvPr>
            <p:ph idx="1"/>
          </p:nvPr>
        </p:nvSpPr>
        <p:spPr>
          <a:xfrm>
            <a:off x="838200" y="1709738"/>
            <a:ext cx="10515600" cy="4351338"/>
          </a:xfrm>
        </p:spPr>
        <p:txBody>
          <a:bodyPr>
            <a:normAutofit/>
          </a:bodyPr>
          <a:lstStyle/>
          <a:p>
            <a:pPr marL="0" indent="0">
              <a:buNone/>
            </a:pPr>
            <a:r>
              <a:rPr lang="sl-SI" sz="1800" dirty="0">
                <a:solidFill>
                  <a:schemeClr val="bg2">
                    <a:lumMod val="25000"/>
                  </a:schemeClr>
                </a:solidFill>
                <a:latin typeface="+mj-lt"/>
              </a:rPr>
              <a:t>Poročilo o izvajanju projekta mora vsebovati obvezne sestavine:</a:t>
            </a:r>
          </a:p>
          <a:p>
            <a:pPr marL="342900" indent="-342900">
              <a:buFont typeface="+mj-lt"/>
              <a:buAutoNum type="arabicPeriod"/>
            </a:pPr>
            <a:r>
              <a:rPr lang="sl-SI" sz="1800" b="1" dirty="0">
                <a:solidFill>
                  <a:schemeClr val="bg2">
                    <a:lumMod val="25000"/>
                  </a:schemeClr>
                </a:solidFill>
                <a:latin typeface="+mj-lt"/>
              </a:rPr>
              <a:t>povzetek izvedenih aktivnosti</a:t>
            </a:r>
            <a:r>
              <a:rPr lang="sl-SI" sz="1800" dirty="0">
                <a:solidFill>
                  <a:schemeClr val="bg2">
                    <a:lumMod val="25000"/>
                  </a:schemeClr>
                </a:solidFill>
                <a:latin typeface="+mj-lt"/>
              </a:rPr>
              <a:t>;</a:t>
            </a:r>
          </a:p>
          <a:p>
            <a:pPr marL="342900" indent="-342900">
              <a:buFont typeface="+mj-lt"/>
              <a:buAutoNum type="arabicPeriod"/>
            </a:pPr>
            <a:r>
              <a:rPr lang="sl-SI" sz="1800" b="1" dirty="0">
                <a:solidFill>
                  <a:schemeClr val="bg2">
                    <a:lumMod val="25000"/>
                  </a:schemeClr>
                </a:solidFill>
                <a:latin typeface="+mj-lt"/>
              </a:rPr>
              <a:t>opis doseženih ciljev, rezultatov projekta in učinkov projekta </a:t>
            </a:r>
            <a:r>
              <a:rPr lang="sl-SI" sz="1800" dirty="0">
                <a:solidFill>
                  <a:schemeClr val="bg2">
                    <a:lumMod val="25000"/>
                  </a:schemeClr>
                </a:solidFill>
                <a:latin typeface="+mj-lt"/>
              </a:rPr>
              <a:t>(z opredeljenimi kazalniki določenimi v vlogi);</a:t>
            </a:r>
          </a:p>
          <a:p>
            <a:pPr marL="342900" indent="-342900">
              <a:buFont typeface="+mj-lt"/>
              <a:buAutoNum type="arabicPeriod"/>
            </a:pPr>
            <a:r>
              <a:rPr lang="sl-SI" sz="1800" b="1" dirty="0">
                <a:solidFill>
                  <a:schemeClr val="bg2">
                    <a:lumMod val="25000"/>
                  </a:schemeClr>
                </a:solidFill>
                <a:latin typeface="+mj-lt"/>
              </a:rPr>
              <a:t>pojasnila o morebitnih odstopanjih</a:t>
            </a:r>
            <a:r>
              <a:rPr lang="sl-SI" sz="1800" dirty="0">
                <a:solidFill>
                  <a:schemeClr val="bg2">
                    <a:lumMod val="25000"/>
                  </a:schemeClr>
                </a:solidFill>
                <a:latin typeface="+mj-lt"/>
              </a:rPr>
              <a:t>;</a:t>
            </a:r>
          </a:p>
          <a:p>
            <a:pPr marL="342900" indent="-342900">
              <a:buFont typeface="+mj-lt"/>
              <a:buAutoNum type="arabicPeriod"/>
            </a:pPr>
            <a:r>
              <a:rPr lang="sl-SI" sz="1800" b="1" dirty="0">
                <a:solidFill>
                  <a:schemeClr val="bg2">
                    <a:lumMod val="25000"/>
                  </a:schemeClr>
                </a:solidFill>
                <a:latin typeface="+mj-lt"/>
              </a:rPr>
              <a:t>opis izvedenih aktivnosti za dosego ciljev</a:t>
            </a:r>
            <a:r>
              <a:rPr lang="sl-SI" sz="1800" dirty="0">
                <a:solidFill>
                  <a:schemeClr val="bg2">
                    <a:lumMod val="25000"/>
                  </a:schemeClr>
                </a:solidFill>
                <a:latin typeface="+mj-lt"/>
              </a:rPr>
              <a:t>;</a:t>
            </a:r>
          </a:p>
          <a:p>
            <a:pPr marL="342900" indent="-342900">
              <a:buFont typeface="+mj-lt"/>
              <a:buAutoNum type="arabicPeriod"/>
            </a:pPr>
            <a:r>
              <a:rPr lang="sl-SI" sz="1800" b="1" dirty="0">
                <a:solidFill>
                  <a:schemeClr val="bg2">
                    <a:lumMod val="25000"/>
                  </a:schemeClr>
                </a:solidFill>
                <a:latin typeface="+mj-lt"/>
              </a:rPr>
              <a:t>opis izvedenih načinov in obseg razširjanja rezultata projekta (promocijske aktivnosti)</a:t>
            </a:r>
            <a:r>
              <a:rPr lang="sl-SI" sz="1800" dirty="0">
                <a:solidFill>
                  <a:schemeClr val="bg2">
                    <a:lumMod val="25000"/>
                  </a:schemeClr>
                </a:solidFill>
                <a:latin typeface="+mj-lt"/>
              </a:rPr>
              <a:t>;</a:t>
            </a:r>
          </a:p>
          <a:p>
            <a:pPr marL="342900" indent="-342900">
              <a:buFont typeface="+mj-lt"/>
              <a:buAutoNum type="arabicPeriod"/>
            </a:pPr>
            <a:r>
              <a:rPr lang="sl-SI" sz="1800" b="1" dirty="0">
                <a:solidFill>
                  <a:schemeClr val="bg2">
                    <a:lumMod val="25000"/>
                  </a:schemeClr>
                </a:solidFill>
                <a:latin typeface="+mj-lt"/>
              </a:rPr>
              <a:t>finančno poročilo</a:t>
            </a:r>
            <a:r>
              <a:rPr lang="sl-SI" sz="1800" dirty="0">
                <a:solidFill>
                  <a:schemeClr val="bg2">
                    <a:lumMod val="25000"/>
                  </a:schemeClr>
                </a:solidFill>
                <a:latin typeface="+mj-lt"/>
              </a:rPr>
              <a:t>.</a:t>
            </a:r>
          </a:p>
          <a:p>
            <a:pPr marL="342900" indent="-342900">
              <a:buFont typeface="+mj-lt"/>
              <a:buAutoNum type="arabicPeriod"/>
            </a:pPr>
            <a:endParaRPr lang="sl-SI" sz="1600" dirty="0">
              <a:latin typeface="+mj-lt"/>
            </a:endParaRPr>
          </a:p>
          <a:p>
            <a:pPr marL="0" indent="0">
              <a:buNone/>
            </a:pPr>
            <a:r>
              <a:rPr lang="sl-SI" sz="1600" b="1" dirty="0">
                <a:latin typeface="+mj-lt"/>
              </a:rPr>
              <a:t>POROČILO SE BO ODDAJALO NA PREDPISANIH OBRAZCIH:</a:t>
            </a:r>
          </a:p>
          <a:p>
            <a:r>
              <a:rPr lang="sl-SI" sz="1600" b="1" dirty="0">
                <a:solidFill>
                  <a:schemeClr val="accent2"/>
                </a:solidFill>
                <a:latin typeface="+mj-lt"/>
              </a:rPr>
              <a:t>Vsebinsko poročilo - obrazec</a:t>
            </a:r>
          </a:p>
          <a:p>
            <a:r>
              <a:rPr lang="sl-SI" sz="1600" b="1" dirty="0">
                <a:solidFill>
                  <a:schemeClr val="accent2"/>
                </a:solidFill>
                <a:latin typeface="+mj-lt"/>
              </a:rPr>
              <a:t>Finančno poročilo – obrazec</a:t>
            </a:r>
          </a:p>
          <a:p>
            <a:pPr marL="0" indent="0">
              <a:buNone/>
            </a:pPr>
            <a:endParaRPr lang="sl-SI" sz="1600" dirty="0">
              <a:latin typeface="+mj-lt"/>
            </a:endParaRPr>
          </a:p>
        </p:txBody>
      </p:sp>
      <p:sp>
        <p:nvSpPr>
          <p:cNvPr id="6" name="Elipsa 5">
            <a:extLst>
              <a:ext uri="{FF2B5EF4-FFF2-40B4-BE49-F238E27FC236}">
                <a16:creationId xmlns:a16="http://schemas.microsoft.com/office/drawing/2014/main" id="{88C2D68E-F6B7-55F7-9A08-1D86F97A568E}"/>
              </a:ext>
            </a:extLst>
          </p:cNvPr>
          <p:cNvSpPr/>
          <p:nvPr/>
        </p:nvSpPr>
        <p:spPr>
          <a:xfrm>
            <a:off x="10187930" y="2896015"/>
            <a:ext cx="1546870" cy="140928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1700" b="1" dirty="0">
                <a:solidFill>
                  <a:schemeClr val="bg1"/>
                </a:solidFill>
                <a:latin typeface="+mj-lt"/>
              </a:rPr>
              <a:t>Vsebinsko poročilo</a:t>
            </a:r>
          </a:p>
        </p:txBody>
      </p:sp>
      <p:sp>
        <p:nvSpPr>
          <p:cNvPr id="7" name="Elipsa 6">
            <a:extLst>
              <a:ext uri="{FF2B5EF4-FFF2-40B4-BE49-F238E27FC236}">
                <a16:creationId xmlns:a16="http://schemas.microsoft.com/office/drawing/2014/main" id="{CD0AAD56-AAAC-090F-DE2E-D8A701DCC9E6}"/>
              </a:ext>
            </a:extLst>
          </p:cNvPr>
          <p:cNvSpPr/>
          <p:nvPr/>
        </p:nvSpPr>
        <p:spPr>
          <a:xfrm>
            <a:off x="10187929" y="4846287"/>
            <a:ext cx="1546870" cy="1409285"/>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l-SI" sz="1700" b="1" dirty="0">
                <a:solidFill>
                  <a:schemeClr val="bg1"/>
                </a:solidFill>
                <a:latin typeface="+mj-lt"/>
              </a:rPr>
              <a:t>Finančno poročilo</a:t>
            </a:r>
          </a:p>
        </p:txBody>
      </p:sp>
      <p:sp>
        <p:nvSpPr>
          <p:cNvPr id="9" name="Znak plus 8">
            <a:extLst>
              <a:ext uri="{FF2B5EF4-FFF2-40B4-BE49-F238E27FC236}">
                <a16:creationId xmlns:a16="http://schemas.microsoft.com/office/drawing/2014/main" id="{69CEA2F5-A9F4-4B5A-12C6-66D4AF3EC193}"/>
              </a:ext>
            </a:extLst>
          </p:cNvPr>
          <p:cNvSpPr/>
          <p:nvPr/>
        </p:nvSpPr>
        <p:spPr>
          <a:xfrm>
            <a:off x="10689902" y="4316488"/>
            <a:ext cx="542925" cy="518611"/>
          </a:xfrm>
          <a:prstGeom prst="mathPlus">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l-SI"/>
          </a:p>
        </p:txBody>
      </p:sp>
      <p:sp>
        <p:nvSpPr>
          <p:cNvPr id="10" name="Pravokotnik 9">
            <a:extLst>
              <a:ext uri="{FF2B5EF4-FFF2-40B4-BE49-F238E27FC236}">
                <a16:creationId xmlns:a16="http://schemas.microsoft.com/office/drawing/2014/main" id="{71266BFB-7415-8C03-4911-1D7C42EFF6D1}"/>
              </a:ext>
            </a:extLst>
          </p:cNvPr>
          <p:cNvSpPr/>
          <p:nvPr/>
        </p:nvSpPr>
        <p:spPr>
          <a:xfrm>
            <a:off x="762000" y="2162175"/>
            <a:ext cx="76200" cy="1657350"/>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a:p>
        </p:txBody>
      </p:sp>
      <p:sp>
        <p:nvSpPr>
          <p:cNvPr id="11" name="Pravokotnik 10">
            <a:extLst>
              <a:ext uri="{FF2B5EF4-FFF2-40B4-BE49-F238E27FC236}">
                <a16:creationId xmlns:a16="http://schemas.microsoft.com/office/drawing/2014/main" id="{10971989-7196-F1D6-E6E2-FFB9B85806BC}"/>
              </a:ext>
            </a:extLst>
          </p:cNvPr>
          <p:cNvSpPr/>
          <p:nvPr/>
        </p:nvSpPr>
        <p:spPr>
          <a:xfrm>
            <a:off x="762000" y="3981450"/>
            <a:ext cx="76200" cy="290512"/>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a:p>
        </p:txBody>
      </p:sp>
      <p:sp>
        <p:nvSpPr>
          <p:cNvPr id="8" name="Pravokotnik 7">
            <a:extLst>
              <a:ext uri="{FF2B5EF4-FFF2-40B4-BE49-F238E27FC236}">
                <a16:creationId xmlns:a16="http://schemas.microsoft.com/office/drawing/2014/main" id="{A7FB8F40-66B5-2139-A9B2-ACAC8A12FFFE}"/>
              </a:ext>
            </a:extLst>
          </p:cNvPr>
          <p:cNvSpPr/>
          <p:nvPr/>
        </p:nvSpPr>
        <p:spPr>
          <a:xfrm>
            <a:off x="762000" y="5784058"/>
            <a:ext cx="5905501" cy="78105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l-SI" sz="1400" b="1" dirty="0"/>
              <a:t>Opozorilo: </a:t>
            </a:r>
            <a:r>
              <a:rPr lang="sl-SI" sz="1400" dirty="0"/>
              <a:t>Finančno poročilo v Google preglednicah izgubi nekatere funkcije in prihaja do težav pri prenosu dokumenta. Odsvetujemo uporabo tovrstnega načina dela.</a:t>
            </a:r>
          </a:p>
        </p:txBody>
      </p:sp>
      <p:sp>
        <p:nvSpPr>
          <p:cNvPr id="12" name="Pravokotnik 11">
            <a:extLst>
              <a:ext uri="{FF2B5EF4-FFF2-40B4-BE49-F238E27FC236}">
                <a16:creationId xmlns:a16="http://schemas.microsoft.com/office/drawing/2014/main" id="{057FF193-E5B2-6AA5-4AE5-50B6A2B5ED41}"/>
              </a:ext>
            </a:extLst>
          </p:cNvPr>
          <p:cNvSpPr/>
          <p:nvPr/>
        </p:nvSpPr>
        <p:spPr>
          <a:xfrm>
            <a:off x="5334001" y="5131829"/>
            <a:ext cx="1333500" cy="419100"/>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400" b="1" dirty="0">
                <a:solidFill>
                  <a:schemeClr val="bg1"/>
                </a:solidFill>
                <a:latin typeface="+mj-lt"/>
                <a:hlinkClick r:id="rId2">
                  <a:extLst>
                    <a:ext uri="{A12FA001-AC4F-418D-AE19-62706E023703}">
                      <ahyp:hlinkClr xmlns:ahyp="http://schemas.microsoft.com/office/drawing/2018/hyperlinkcolor" val="tx"/>
                    </a:ext>
                  </a:extLst>
                </a:hlinkClick>
              </a:rPr>
              <a:t>PREDPISANI OBRAZCI</a:t>
            </a:r>
            <a:endParaRPr lang="sl-SI" sz="1400" b="1" dirty="0">
              <a:solidFill>
                <a:schemeClr val="bg1"/>
              </a:solidFill>
              <a:latin typeface="+mj-lt"/>
            </a:endParaRPr>
          </a:p>
        </p:txBody>
      </p:sp>
      <p:pic>
        <p:nvPicPr>
          <p:cNvPr id="13" name="Grafika 12" descr="Chevron arrows with solid fill">
            <a:extLst>
              <a:ext uri="{FF2B5EF4-FFF2-40B4-BE49-F238E27FC236}">
                <a16:creationId xmlns:a16="http://schemas.microsoft.com/office/drawing/2014/main" id="{4C676BF7-8DDC-2923-5F43-7E8F2875139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923698" y="5178726"/>
            <a:ext cx="372203" cy="372203"/>
          </a:xfrm>
          <a:prstGeom prst="rect">
            <a:avLst/>
          </a:prstGeom>
        </p:spPr>
      </p:pic>
      <p:sp>
        <p:nvSpPr>
          <p:cNvPr id="14" name="Označba mesta številke diapozitiva 13">
            <a:extLst>
              <a:ext uri="{FF2B5EF4-FFF2-40B4-BE49-F238E27FC236}">
                <a16:creationId xmlns:a16="http://schemas.microsoft.com/office/drawing/2014/main" id="{1E301EB7-3B5B-EBEC-FB90-5F4C088C2D65}"/>
              </a:ext>
            </a:extLst>
          </p:cNvPr>
          <p:cNvSpPr>
            <a:spLocks noGrp="1"/>
          </p:cNvSpPr>
          <p:nvPr>
            <p:ph type="sldNum" sz="quarter" idx="12"/>
          </p:nvPr>
        </p:nvSpPr>
        <p:spPr/>
        <p:txBody>
          <a:bodyPr/>
          <a:lstStyle/>
          <a:p>
            <a:fld id="{DB0541E2-7EB7-469F-924A-AAEADCA667B4}" type="slidenum">
              <a:rPr lang="sl-SI" smtClean="0"/>
              <a:t>54</a:t>
            </a:fld>
            <a:endParaRPr lang="sl-SI"/>
          </a:p>
        </p:txBody>
      </p:sp>
      <p:pic>
        <p:nvPicPr>
          <p:cNvPr id="15" name="Grafika 14" descr="Internet with solid fill">
            <a:extLst>
              <a:ext uri="{FF2B5EF4-FFF2-40B4-BE49-F238E27FC236}">
                <a16:creationId xmlns:a16="http://schemas.microsoft.com/office/drawing/2014/main" id="{736AE8E6-707C-CD90-8BF9-D948B1755CE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896101" y="5028514"/>
            <a:ext cx="672626" cy="672626"/>
          </a:xfrm>
          <a:prstGeom prst="rect">
            <a:avLst/>
          </a:prstGeom>
        </p:spPr>
      </p:pic>
      <p:cxnSp>
        <p:nvCxnSpPr>
          <p:cNvPr id="16" name="Raven povezovalnik 15">
            <a:extLst>
              <a:ext uri="{FF2B5EF4-FFF2-40B4-BE49-F238E27FC236}">
                <a16:creationId xmlns:a16="http://schemas.microsoft.com/office/drawing/2014/main" id="{7CE11D36-48A2-97CB-BF01-1E9D048CDE87}"/>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pic>
        <p:nvPicPr>
          <p:cNvPr id="17" name="Grafika 16" descr="Piggy Bank with solid fill">
            <a:extLst>
              <a:ext uri="{FF2B5EF4-FFF2-40B4-BE49-F238E27FC236}">
                <a16:creationId xmlns:a16="http://schemas.microsoft.com/office/drawing/2014/main" id="{286384A2-4DE3-1553-C65A-B49029F0A0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30393" y="114552"/>
            <a:ext cx="501215" cy="501215"/>
          </a:xfrm>
          <a:prstGeom prst="rect">
            <a:avLst/>
          </a:prstGeom>
        </p:spPr>
      </p:pic>
    </p:spTree>
    <p:extLst>
      <p:ext uri="{BB962C8B-B14F-4D97-AF65-F5344CB8AC3E}">
        <p14:creationId xmlns:p14="http://schemas.microsoft.com/office/powerpoint/2010/main" val="1255404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6CE00-032E-84CA-F5D1-674875B83470}"/>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DDE08E20-D0C5-C588-4FA4-623A27EBDE8E}"/>
              </a:ext>
            </a:extLst>
          </p:cNvPr>
          <p:cNvSpPr>
            <a:spLocks noGrp="1"/>
          </p:cNvSpPr>
          <p:nvPr>
            <p:ph type="title"/>
          </p:nvPr>
        </p:nvSpPr>
        <p:spPr>
          <a:xfrm>
            <a:off x="762000" y="113682"/>
            <a:ext cx="10515600" cy="772144"/>
          </a:xfrm>
        </p:spPr>
        <p:txBody>
          <a:bodyPr>
            <a:normAutofit/>
          </a:bodyPr>
          <a:lstStyle/>
          <a:p>
            <a:r>
              <a:rPr lang="sl-SI" sz="4000" b="1" dirty="0">
                <a:solidFill>
                  <a:schemeClr val="tx1">
                    <a:lumMod val="65000"/>
                    <a:lumOff val="35000"/>
                  </a:schemeClr>
                </a:solidFill>
              </a:rPr>
              <a:t>ZAHTEVKI ZA IZPLAČILO SREDSTEV - Priloge</a:t>
            </a:r>
          </a:p>
        </p:txBody>
      </p:sp>
      <p:sp>
        <p:nvSpPr>
          <p:cNvPr id="3" name="Označba mesta vsebine 2">
            <a:extLst>
              <a:ext uri="{FF2B5EF4-FFF2-40B4-BE49-F238E27FC236}">
                <a16:creationId xmlns:a16="http://schemas.microsoft.com/office/drawing/2014/main" id="{D8F99867-D135-83F4-29EC-39B959E9A0F4}"/>
              </a:ext>
            </a:extLst>
          </p:cNvPr>
          <p:cNvSpPr>
            <a:spLocks noGrp="1"/>
          </p:cNvSpPr>
          <p:nvPr>
            <p:ph idx="1"/>
          </p:nvPr>
        </p:nvSpPr>
        <p:spPr>
          <a:xfrm>
            <a:off x="838200" y="1209675"/>
            <a:ext cx="9953625" cy="5218557"/>
          </a:xfrm>
        </p:spPr>
        <p:txBody>
          <a:bodyPr>
            <a:normAutofit/>
          </a:bodyPr>
          <a:lstStyle/>
          <a:p>
            <a:pPr marL="0" indent="0">
              <a:buNone/>
            </a:pPr>
            <a:r>
              <a:rPr lang="sl-SI" b="1" dirty="0">
                <a:solidFill>
                  <a:schemeClr val="accent2"/>
                </a:solidFill>
                <a:latin typeface="+mj-lt"/>
              </a:rPr>
              <a:t>INVESTICIJSKI PROJEKT</a:t>
            </a:r>
          </a:p>
          <a:p>
            <a:pPr marL="342900" indent="-342900">
              <a:buFont typeface="+mj-lt"/>
              <a:buAutoNum type="arabicPeriod"/>
            </a:pPr>
            <a:r>
              <a:rPr lang="sl-SI" sz="1800" b="1" dirty="0">
                <a:solidFill>
                  <a:schemeClr val="bg2">
                    <a:lumMod val="25000"/>
                  </a:schemeClr>
                </a:solidFill>
                <a:latin typeface="+mj-lt"/>
              </a:rPr>
              <a:t>Kopije računov</a:t>
            </a:r>
            <a:r>
              <a:rPr lang="sl-SI" sz="1800" dirty="0">
                <a:solidFill>
                  <a:schemeClr val="bg2">
                    <a:lumMod val="25000"/>
                  </a:schemeClr>
                </a:solidFill>
                <a:latin typeface="+mj-lt"/>
              </a:rPr>
              <a:t>, elektronske ali e-račune, ki se morajo </a:t>
            </a:r>
            <a:r>
              <a:rPr lang="sl-SI" sz="1800" u="sng" dirty="0">
                <a:solidFill>
                  <a:schemeClr val="bg2">
                    <a:lumMod val="25000"/>
                  </a:schemeClr>
                </a:solidFill>
                <a:latin typeface="+mj-lt"/>
              </a:rPr>
              <a:t>glasiti na upravičenca</a:t>
            </a:r>
            <a:r>
              <a:rPr lang="sl-SI" sz="1800" dirty="0">
                <a:solidFill>
                  <a:schemeClr val="bg2">
                    <a:lumMod val="25000"/>
                  </a:schemeClr>
                </a:solidFill>
                <a:latin typeface="+mj-lt"/>
              </a:rPr>
              <a:t> </a:t>
            </a:r>
          </a:p>
          <a:p>
            <a:pPr marL="342900" indent="-342900">
              <a:buFont typeface="+mj-lt"/>
              <a:buAutoNum type="arabicPeriod"/>
            </a:pPr>
            <a:r>
              <a:rPr lang="sl-SI" sz="1800" b="1" dirty="0">
                <a:solidFill>
                  <a:schemeClr val="bg2">
                    <a:lumMod val="25000"/>
                  </a:schemeClr>
                </a:solidFill>
                <a:latin typeface="+mj-lt"/>
              </a:rPr>
              <a:t>Kopije dokazil o plačilu računov </a:t>
            </a:r>
            <a:r>
              <a:rPr lang="sl-SI" sz="1800" dirty="0">
                <a:solidFill>
                  <a:schemeClr val="bg2">
                    <a:lumMod val="25000"/>
                  </a:schemeClr>
                </a:solidFill>
                <a:latin typeface="+mj-lt"/>
              </a:rPr>
              <a:t> </a:t>
            </a:r>
          </a:p>
          <a:p>
            <a:pPr marL="342900" indent="-342900">
              <a:buFont typeface="+mj-lt"/>
              <a:buAutoNum type="arabicPeriod"/>
            </a:pPr>
            <a:r>
              <a:rPr lang="sl-SI" sz="1800" b="1" dirty="0">
                <a:solidFill>
                  <a:schemeClr val="bg2">
                    <a:lumMod val="25000"/>
                  </a:schemeClr>
                </a:solidFill>
                <a:latin typeface="+mj-lt"/>
              </a:rPr>
              <a:t>Tržno primerljive pisne ponudbe najmanj 3 ponudnikov</a:t>
            </a:r>
            <a:r>
              <a:rPr lang="sl-SI" sz="1800" dirty="0">
                <a:solidFill>
                  <a:schemeClr val="bg2">
                    <a:lumMod val="25000"/>
                  </a:schemeClr>
                </a:solidFill>
                <a:latin typeface="+mj-lt"/>
              </a:rPr>
              <a:t>, ki se </a:t>
            </a:r>
            <a:r>
              <a:rPr lang="sl-SI" sz="1800" u="sng" dirty="0">
                <a:solidFill>
                  <a:schemeClr val="bg2">
                    <a:lumMod val="25000"/>
                  </a:schemeClr>
                </a:solidFill>
                <a:latin typeface="+mj-lt"/>
              </a:rPr>
              <a:t>glasijo na upravičenca</a:t>
            </a:r>
            <a:r>
              <a:rPr lang="sl-SI" sz="1800" dirty="0">
                <a:solidFill>
                  <a:schemeClr val="bg2">
                    <a:lumMod val="25000"/>
                  </a:schemeClr>
                </a:solidFill>
                <a:latin typeface="+mj-lt"/>
              </a:rPr>
              <a:t>, za upravičene stroške, pri čemer se pri izplačilu sredstev upošteva vrednost ponudbe z najnižjo ceno </a:t>
            </a:r>
          </a:p>
          <a:p>
            <a:pPr lvl="1"/>
            <a:r>
              <a:rPr lang="sl-SI" sz="1600" dirty="0">
                <a:solidFill>
                  <a:schemeClr val="bg2">
                    <a:lumMod val="25000"/>
                  </a:schemeClr>
                </a:solidFill>
                <a:latin typeface="+mj-lt"/>
              </a:rPr>
              <a:t>Za </a:t>
            </a:r>
            <a:r>
              <a:rPr lang="sl-SI" sz="1400" dirty="0">
                <a:solidFill>
                  <a:schemeClr val="bg2">
                    <a:lumMod val="25000"/>
                  </a:schemeClr>
                </a:solidFill>
                <a:latin typeface="+mj-lt"/>
              </a:rPr>
              <a:t>IZJEME</a:t>
            </a:r>
            <a:r>
              <a:rPr lang="sl-SI" sz="1600" dirty="0">
                <a:solidFill>
                  <a:schemeClr val="bg2">
                    <a:lumMod val="25000"/>
                  </a:schemeClr>
                </a:solidFill>
                <a:latin typeface="+mj-lt"/>
              </a:rPr>
              <a:t> glej prosojnico 19.</a:t>
            </a:r>
          </a:p>
          <a:p>
            <a:pPr marL="342900" indent="-342900">
              <a:buFont typeface="+mj-lt"/>
              <a:buAutoNum type="arabicPeriod"/>
            </a:pPr>
            <a:r>
              <a:rPr lang="sl-SI" sz="1800" b="1" dirty="0">
                <a:solidFill>
                  <a:schemeClr val="bg2">
                    <a:lumMod val="25000"/>
                  </a:schemeClr>
                </a:solidFill>
                <a:latin typeface="+mj-lt"/>
              </a:rPr>
              <a:t>Dokazila o označevanju vira sofinanciranja </a:t>
            </a:r>
            <a:r>
              <a:rPr lang="sl-SI" sz="1800" dirty="0">
                <a:solidFill>
                  <a:schemeClr val="bg2">
                    <a:lumMod val="25000"/>
                  </a:schemeClr>
                </a:solidFill>
                <a:latin typeface="+mj-lt"/>
              </a:rPr>
              <a:t>(fotografije!) </a:t>
            </a:r>
          </a:p>
          <a:p>
            <a:pPr marL="342900" indent="-342900">
              <a:buFont typeface="+mj-lt"/>
              <a:buAutoNum type="arabicPeriod"/>
            </a:pPr>
            <a:r>
              <a:rPr lang="sl-SI" sz="1800" b="1" dirty="0">
                <a:solidFill>
                  <a:schemeClr val="bg2">
                    <a:lumMod val="25000"/>
                  </a:schemeClr>
                </a:solidFill>
                <a:latin typeface="+mj-lt"/>
              </a:rPr>
              <a:t>Izjava DDV </a:t>
            </a:r>
            <a:r>
              <a:rPr lang="sl-SI" sz="1800" dirty="0">
                <a:solidFill>
                  <a:schemeClr val="bg2">
                    <a:lumMod val="25000"/>
                  </a:schemeClr>
                </a:solidFill>
                <a:latin typeface="+mj-lt"/>
              </a:rPr>
              <a:t>(več o tem v Navodilih – poglavje 3.5) – v primeru, da imate z odločbo DDV lahko uveljavljate kot upravičen strošek </a:t>
            </a:r>
          </a:p>
          <a:p>
            <a:pPr marL="342900" indent="-342900">
              <a:buFont typeface="+mj-lt"/>
              <a:buAutoNum type="arabicPeriod"/>
            </a:pPr>
            <a:r>
              <a:rPr lang="sl-SI" sz="1800" b="1" dirty="0">
                <a:solidFill>
                  <a:schemeClr val="bg2">
                    <a:lumMod val="25000"/>
                  </a:schemeClr>
                </a:solidFill>
                <a:latin typeface="+mj-lt"/>
              </a:rPr>
              <a:t>Fotografije in druga dokazila </a:t>
            </a:r>
            <a:r>
              <a:rPr lang="sl-SI" sz="1800" dirty="0">
                <a:solidFill>
                  <a:schemeClr val="bg2">
                    <a:lumMod val="25000"/>
                  </a:schemeClr>
                </a:solidFill>
                <a:latin typeface="+mj-lt"/>
              </a:rPr>
              <a:t>o izvedenih aktivnostih </a:t>
            </a:r>
          </a:p>
          <a:p>
            <a:pPr marL="342900" indent="-342900">
              <a:buFont typeface="+mj-lt"/>
              <a:buAutoNum type="arabicPeriod"/>
            </a:pPr>
            <a:r>
              <a:rPr lang="sl-SI" sz="1800" b="1" dirty="0">
                <a:solidFill>
                  <a:schemeClr val="bg2">
                    <a:lumMod val="25000"/>
                  </a:schemeClr>
                </a:solidFill>
                <a:latin typeface="+mj-lt"/>
              </a:rPr>
              <a:t>Izjava upravičenca o drugih že odobrenih sredstvih za isti namen </a:t>
            </a:r>
            <a:r>
              <a:rPr lang="sl-SI" sz="1800" b="1" dirty="0">
                <a:solidFill>
                  <a:schemeClr val="bg2">
                    <a:lumMod val="25000"/>
                  </a:schemeClr>
                </a:solidFill>
                <a:latin typeface="+mj-lt"/>
                <a:sym typeface="Wingdings" panose="05000000000000000000" pitchFamily="2" charset="2"/>
              </a:rPr>
              <a:t> </a:t>
            </a:r>
            <a:r>
              <a:rPr lang="sl-SI" sz="1800" b="1" dirty="0">
                <a:solidFill>
                  <a:schemeClr val="accent6"/>
                </a:solidFill>
              </a:rPr>
              <a:t>POTRDILO O PREJEMU SREDSTEV IZ OBČINSKEGA PRORAČUNA</a:t>
            </a:r>
          </a:p>
          <a:p>
            <a:pPr marL="342900" indent="-342900">
              <a:buFont typeface="+mj-lt"/>
              <a:buAutoNum type="arabicPeriod"/>
            </a:pPr>
            <a:endParaRPr lang="sl-SI" sz="1800" b="1" dirty="0">
              <a:solidFill>
                <a:schemeClr val="bg2">
                  <a:lumMod val="25000"/>
                </a:schemeClr>
              </a:solidFill>
              <a:latin typeface="+mj-lt"/>
            </a:endParaRPr>
          </a:p>
          <a:p>
            <a:pPr marL="342900" indent="-342900">
              <a:buFont typeface="+mj-lt"/>
              <a:buAutoNum type="arabicPeriod"/>
            </a:pPr>
            <a:r>
              <a:rPr lang="sl-SI" sz="1800" b="1" dirty="0">
                <a:solidFill>
                  <a:schemeClr val="bg2">
                    <a:lumMod val="25000"/>
                  </a:schemeClr>
                </a:solidFill>
                <a:latin typeface="+mj-lt"/>
              </a:rPr>
              <a:t>Izpis iz ločenih knjigovodskih evidenc </a:t>
            </a:r>
            <a:r>
              <a:rPr lang="sl-SI" sz="1800" dirty="0">
                <a:solidFill>
                  <a:schemeClr val="bg2">
                    <a:lumMod val="25000"/>
                  </a:schemeClr>
                </a:solidFill>
                <a:latin typeface="+mj-lt"/>
              </a:rPr>
              <a:t>skladno z navodili </a:t>
            </a:r>
            <a:r>
              <a:rPr lang="sl-SI" sz="1800" b="1" dirty="0">
                <a:solidFill>
                  <a:schemeClr val="accent6"/>
                </a:solidFill>
                <a:latin typeface="+mj-lt"/>
                <a:hlinkClick r:id="rId2">
                  <a:extLst>
                    <a:ext uri="{A12FA001-AC4F-418D-AE19-62706E023703}">
                      <ahyp:hlinkClr xmlns:ahyp="http://schemas.microsoft.com/office/drawing/2018/hyperlinkcolor" val="tx"/>
                    </a:ext>
                  </a:extLst>
                </a:hlinkClick>
              </a:rPr>
              <a:t>POVEZAVA</a:t>
            </a:r>
            <a:endParaRPr lang="sl-SI" sz="1800" b="1" dirty="0">
              <a:solidFill>
                <a:schemeClr val="accent6"/>
              </a:solidFill>
              <a:latin typeface="+mj-lt"/>
            </a:endParaRPr>
          </a:p>
          <a:p>
            <a:pPr marL="342900" indent="-342900">
              <a:buFont typeface="+mj-lt"/>
              <a:buAutoNum type="arabicPeriod"/>
            </a:pPr>
            <a:r>
              <a:rPr lang="sl-SI" sz="1600" b="1" dirty="0">
                <a:solidFill>
                  <a:schemeClr val="accent6"/>
                </a:solidFill>
                <a:latin typeface="+mj-lt"/>
              </a:rPr>
              <a:t>Usklajen NRP se priloži k tistemu zahtevku, v katerem uveljavlja stroške naložbe.</a:t>
            </a:r>
          </a:p>
        </p:txBody>
      </p:sp>
      <p:pic>
        <p:nvPicPr>
          <p:cNvPr id="5" name="Grafika 4" descr="Piggy Bank with solid fill">
            <a:extLst>
              <a:ext uri="{FF2B5EF4-FFF2-40B4-BE49-F238E27FC236}">
                <a16:creationId xmlns:a16="http://schemas.microsoft.com/office/drawing/2014/main" id="{D7916D81-14A4-0DB9-D8CD-3AE9C615D9A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5011" y="1641"/>
            <a:ext cx="501215" cy="501215"/>
          </a:xfrm>
          <a:prstGeom prst="rect">
            <a:avLst/>
          </a:prstGeom>
        </p:spPr>
      </p:pic>
      <p:sp>
        <p:nvSpPr>
          <p:cNvPr id="6" name="Pravokotnik 5">
            <a:extLst>
              <a:ext uri="{FF2B5EF4-FFF2-40B4-BE49-F238E27FC236}">
                <a16:creationId xmlns:a16="http://schemas.microsoft.com/office/drawing/2014/main" id="{E5901F53-65E1-6095-3165-4DD84FE3BB67}"/>
              </a:ext>
            </a:extLst>
          </p:cNvPr>
          <p:cNvSpPr/>
          <p:nvPr/>
        </p:nvSpPr>
        <p:spPr>
          <a:xfrm>
            <a:off x="10672762" y="2400300"/>
            <a:ext cx="1209675" cy="1028700"/>
          </a:xfrm>
          <a:prstGeom prst="rect">
            <a:avLst/>
          </a:prstGeom>
          <a:solidFill>
            <a:schemeClr val="accent2"/>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200" dirty="0">
                <a:latin typeface="+mj-lt"/>
              </a:rPr>
              <a:t>Agencija lahko zahteva tudi predložitev dodatnih dokazil.</a:t>
            </a:r>
          </a:p>
        </p:txBody>
      </p:sp>
      <p:pic>
        <p:nvPicPr>
          <p:cNvPr id="7" name="Grafika 6" descr="Chevron arrows with solid fill">
            <a:extLst>
              <a:ext uri="{FF2B5EF4-FFF2-40B4-BE49-F238E27FC236}">
                <a16:creationId xmlns:a16="http://schemas.microsoft.com/office/drawing/2014/main" id="{B1C59223-7983-6CA2-C6A0-3BA7794B575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982199" y="2720975"/>
            <a:ext cx="561975" cy="561975"/>
          </a:xfrm>
          <a:prstGeom prst="rect">
            <a:avLst/>
          </a:prstGeom>
        </p:spPr>
      </p:pic>
      <p:sp>
        <p:nvSpPr>
          <p:cNvPr id="10" name="Označba mesta številke diapozitiva 9">
            <a:extLst>
              <a:ext uri="{FF2B5EF4-FFF2-40B4-BE49-F238E27FC236}">
                <a16:creationId xmlns:a16="http://schemas.microsoft.com/office/drawing/2014/main" id="{5D931BFC-4005-095D-7AEA-B8FB1D218CA3}"/>
              </a:ext>
            </a:extLst>
          </p:cNvPr>
          <p:cNvSpPr>
            <a:spLocks noGrp="1"/>
          </p:cNvSpPr>
          <p:nvPr>
            <p:ph type="sldNum" sz="quarter" idx="12"/>
          </p:nvPr>
        </p:nvSpPr>
        <p:spPr/>
        <p:txBody>
          <a:bodyPr/>
          <a:lstStyle/>
          <a:p>
            <a:fld id="{DB0541E2-7EB7-469F-924A-AAEADCA667B4}" type="slidenum">
              <a:rPr lang="sl-SI" smtClean="0"/>
              <a:t>55</a:t>
            </a:fld>
            <a:endParaRPr lang="sl-SI"/>
          </a:p>
        </p:txBody>
      </p:sp>
      <p:pic>
        <p:nvPicPr>
          <p:cNvPr id="8" name="Grafika 7" descr="Internet with solid fill">
            <a:extLst>
              <a:ext uri="{FF2B5EF4-FFF2-40B4-BE49-F238E27FC236}">
                <a16:creationId xmlns:a16="http://schemas.microsoft.com/office/drawing/2014/main" id="{74E713D1-8E86-D66E-EBF1-80B2166F9CD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606272" y="4887152"/>
            <a:ext cx="672626" cy="672626"/>
          </a:xfrm>
          <a:prstGeom prst="rect">
            <a:avLst/>
          </a:prstGeom>
        </p:spPr>
      </p:pic>
      <p:cxnSp>
        <p:nvCxnSpPr>
          <p:cNvPr id="9" name="Raven povezovalnik 8">
            <a:extLst>
              <a:ext uri="{FF2B5EF4-FFF2-40B4-BE49-F238E27FC236}">
                <a16:creationId xmlns:a16="http://schemas.microsoft.com/office/drawing/2014/main" id="{108A8CF6-5FD6-72D2-89E5-1DE4D30B242E}"/>
              </a:ext>
            </a:extLst>
          </p:cNvPr>
          <p:cNvCxnSpPr>
            <a:cxnSpLocks/>
          </p:cNvCxnSpPr>
          <p:nvPr/>
        </p:nvCxnSpPr>
        <p:spPr>
          <a:xfrm>
            <a:off x="0" y="970010"/>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219784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B009C-9110-3A1F-170A-5CBC430E0432}"/>
            </a:ext>
          </a:extLst>
        </p:cNvPr>
        <p:cNvGrpSpPr/>
        <p:nvPr/>
      </p:nvGrpSpPr>
      <p:grpSpPr>
        <a:xfrm>
          <a:off x="0" y="0"/>
          <a:ext cx="0" cy="0"/>
          <a:chOff x="0" y="0"/>
          <a:chExt cx="0" cy="0"/>
        </a:xfrm>
      </p:grpSpPr>
      <p:cxnSp>
        <p:nvCxnSpPr>
          <p:cNvPr id="9" name="Raven povezovalnik 8">
            <a:extLst>
              <a:ext uri="{FF2B5EF4-FFF2-40B4-BE49-F238E27FC236}">
                <a16:creationId xmlns:a16="http://schemas.microsoft.com/office/drawing/2014/main" id="{43F9581A-5EFC-B723-C9A2-5B3ED0F834E8}"/>
              </a:ext>
            </a:extLst>
          </p:cNvPr>
          <p:cNvCxnSpPr>
            <a:cxnSpLocks/>
          </p:cNvCxnSpPr>
          <p:nvPr/>
        </p:nvCxnSpPr>
        <p:spPr>
          <a:xfrm>
            <a:off x="0" y="1047750"/>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
        <p:nvSpPr>
          <p:cNvPr id="2" name="Naslov 1">
            <a:extLst>
              <a:ext uri="{FF2B5EF4-FFF2-40B4-BE49-F238E27FC236}">
                <a16:creationId xmlns:a16="http://schemas.microsoft.com/office/drawing/2014/main" id="{D48EBFCA-DBC8-138E-4D27-831A1EB4FBE6}"/>
              </a:ext>
            </a:extLst>
          </p:cNvPr>
          <p:cNvSpPr>
            <a:spLocks noGrp="1"/>
          </p:cNvSpPr>
          <p:nvPr>
            <p:ph type="title"/>
          </p:nvPr>
        </p:nvSpPr>
        <p:spPr>
          <a:xfrm>
            <a:off x="762000" y="113682"/>
            <a:ext cx="10515600" cy="772144"/>
          </a:xfrm>
        </p:spPr>
        <p:txBody>
          <a:bodyPr>
            <a:normAutofit/>
          </a:bodyPr>
          <a:lstStyle/>
          <a:p>
            <a:r>
              <a:rPr lang="sl-SI" sz="4000" b="1" dirty="0">
                <a:solidFill>
                  <a:schemeClr val="tx1">
                    <a:lumMod val="65000"/>
                    <a:lumOff val="35000"/>
                  </a:schemeClr>
                </a:solidFill>
              </a:rPr>
              <a:t>ZAHTEVKI ZA IZPLAČILO SREDSTEV - Priloge</a:t>
            </a:r>
          </a:p>
        </p:txBody>
      </p:sp>
      <p:sp>
        <p:nvSpPr>
          <p:cNvPr id="3" name="Označba mesta vsebine 2">
            <a:extLst>
              <a:ext uri="{FF2B5EF4-FFF2-40B4-BE49-F238E27FC236}">
                <a16:creationId xmlns:a16="http://schemas.microsoft.com/office/drawing/2014/main" id="{11D86881-2E55-96ED-8685-27D49D7EFD15}"/>
              </a:ext>
            </a:extLst>
          </p:cNvPr>
          <p:cNvSpPr>
            <a:spLocks noGrp="1"/>
          </p:cNvSpPr>
          <p:nvPr>
            <p:ph idx="1"/>
          </p:nvPr>
        </p:nvSpPr>
        <p:spPr>
          <a:xfrm>
            <a:off x="838200" y="1500824"/>
            <a:ext cx="10515600" cy="4851401"/>
          </a:xfrm>
        </p:spPr>
        <p:txBody>
          <a:bodyPr>
            <a:normAutofit fontScale="92500" lnSpcReduction="20000"/>
          </a:bodyPr>
          <a:lstStyle/>
          <a:p>
            <a:pPr marL="0" indent="0">
              <a:buNone/>
            </a:pPr>
            <a:r>
              <a:rPr lang="sl-SI" b="1" dirty="0">
                <a:solidFill>
                  <a:schemeClr val="accent2"/>
                </a:solidFill>
                <a:latin typeface="+mj-lt"/>
              </a:rPr>
              <a:t>INVESTICIJSKI PROJEKT</a:t>
            </a:r>
          </a:p>
          <a:p>
            <a:pPr marL="0" indent="0">
              <a:buNone/>
            </a:pPr>
            <a:r>
              <a:rPr lang="sl-SI" sz="1800" b="1" dirty="0">
                <a:solidFill>
                  <a:schemeClr val="bg2">
                    <a:lumMod val="25000"/>
                  </a:schemeClr>
                </a:solidFill>
                <a:latin typeface="+mj-lt"/>
              </a:rPr>
              <a:t>PRIMER OZNAČEVANJA DOKUMENTACIJE</a:t>
            </a:r>
          </a:p>
          <a:p>
            <a:pPr marL="0" indent="0">
              <a:buNone/>
            </a:pPr>
            <a:endParaRPr lang="sl-SI" sz="1800" dirty="0">
              <a:solidFill>
                <a:schemeClr val="bg2">
                  <a:lumMod val="25000"/>
                </a:schemeClr>
              </a:solidFill>
              <a:latin typeface="+mj-lt"/>
            </a:endParaRPr>
          </a:p>
          <a:p>
            <a:pPr marL="0" indent="0">
              <a:buNone/>
            </a:pPr>
            <a:r>
              <a:rPr lang="sl-SI" sz="1800" dirty="0">
                <a:solidFill>
                  <a:schemeClr val="bg2">
                    <a:lumMod val="25000"/>
                  </a:schemeClr>
                </a:solidFill>
                <a:latin typeface="+mj-lt"/>
              </a:rPr>
              <a:t>Račun za izvedbo delavnice izdan s strani predavatelja ABC, ki ga v finančno poročilo vnašate pod zaporedno številko 5</a:t>
            </a:r>
          </a:p>
          <a:p>
            <a:pPr marL="0" indent="0">
              <a:buNone/>
            </a:pPr>
            <a:endParaRPr lang="sl-SI" sz="1800" dirty="0">
              <a:solidFill>
                <a:schemeClr val="bg2">
                  <a:lumMod val="25000"/>
                </a:schemeClr>
              </a:solidFill>
              <a:latin typeface="+mj-lt"/>
            </a:endParaRPr>
          </a:p>
          <a:p>
            <a:pPr marL="0" indent="0">
              <a:buNone/>
            </a:pPr>
            <a:r>
              <a:rPr lang="sl-SI" sz="1800" dirty="0">
                <a:solidFill>
                  <a:schemeClr val="bg2">
                    <a:lumMod val="25000"/>
                  </a:schemeClr>
                </a:solidFill>
                <a:latin typeface="+mj-lt"/>
              </a:rPr>
              <a:t>5_Kopija </a:t>
            </a:r>
            <a:r>
              <a:rPr lang="sl-SI" sz="1800" dirty="0" err="1">
                <a:solidFill>
                  <a:schemeClr val="bg2">
                    <a:lumMod val="25000"/>
                  </a:schemeClr>
                </a:solidFill>
                <a:latin typeface="+mj-lt"/>
              </a:rPr>
              <a:t>racuna</a:t>
            </a:r>
            <a:r>
              <a:rPr lang="sl-SI" sz="1800" dirty="0">
                <a:solidFill>
                  <a:schemeClr val="bg2">
                    <a:lumMod val="25000"/>
                  </a:schemeClr>
                </a:solidFill>
                <a:latin typeface="+mj-lt"/>
              </a:rPr>
              <a:t> ABC</a:t>
            </a:r>
          </a:p>
          <a:p>
            <a:pPr marL="0" indent="0">
              <a:buNone/>
            </a:pPr>
            <a:r>
              <a:rPr lang="sl-SI" sz="1800" dirty="0">
                <a:solidFill>
                  <a:schemeClr val="bg2">
                    <a:lumMod val="25000"/>
                  </a:schemeClr>
                </a:solidFill>
                <a:latin typeface="+mj-lt"/>
              </a:rPr>
              <a:t>5_Narocilnica_pogodba ABC </a:t>
            </a:r>
          </a:p>
          <a:p>
            <a:pPr marL="0" indent="0">
              <a:buNone/>
            </a:pPr>
            <a:r>
              <a:rPr lang="sl-SI" sz="1800" dirty="0">
                <a:solidFill>
                  <a:schemeClr val="bg2">
                    <a:lumMod val="25000"/>
                  </a:schemeClr>
                </a:solidFill>
                <a:latin typeface="+mj-lt"/>
              </a:rPr>
              <a:t>5_Dobavnica ABC </a:t>
            </a:r>
          </a:p>
          <a:p>
            <a:pPr marL="0" indent="0">
              <a:buNone/>
            </a:pPr>
            <a:r>
              <a:rPr lang="sl-SI" sz="1800" dirty="0">
                <a:solidFill>
                  <a:schemeClr val="bg2">
                    <a:lumMod val="25000"/>
                  </a:schemeClr>
                </a:solidFill>
                <a:latin typeface="+mj-lt"/>
              </a:rPr>
              <a:t>5_Potrdilo o plačilu računa ABC  </a:t>
            </a:r>
          </a:p>
          <a:p>
            <a:pPr marL="0" indent="0">
              <a:buNone/>
            </a:pPr>
            <a:r>
              <a:rPr lang="sl-SI" sz="1800" dirty="0">
                <a:solidFill>
                  <a:schemeClr val="bg2">
                    <a:lumMod val="25000"/>
                  </a:schemeClr>
                </a:solidFill>
                <a:latin typeface="+mj-lt"/>
              </a:rPr>
              <a:t>5_Izbirni postopek za račun ABC</a:t>
            </a:r>
          </a:p>
          <a:p>
            <a:pPr marL="0" indent="0">
              <a:buNone/>
            </a:pPr>
            <a:r>
              <a:rPr lang="sl-SI" sz="1800" dirty="0">
                <a:solidFill>
                  <a:schemeClr val="bg2">
                    <a:lumMod val="25000"/>
                  </a:schemeClr>
                </a:solidFill>
                <a:latin typeface="+mj-lt"/>
              </a:rPr>
              <a:t>5_Dokazila o izvedeni aktivnosti ABC</a:t>
            </a:r>
          </a:p>
          <a:p>
            <a:pPr marL="0" indent="0">
              <a:buNone/>
            </a:pPr>
            <a:r>
              <a:rPr lang="sl-SI" sz="1800" dirty="0">
                <a:solidFill>
                  <a:schemeClr val="bg2">
                    <a:lumMod val="25000"/>
                  </a:schemeClr>
                </a:solidFill>
                <a:latin typeface="+mj-lt"/>
              </a:rPr>
              <a:t>5_Fotografije</a:t>
            </a:r>
          </a:p>
          <a:p>
            <a:pPr marL="0" indent="0">
              <a:buNone/>
            </a:pPr>
            <a:r>
              <a:rPr lang="sl-SI" sz="1800" dirty="0">
                <a:solidFill>
                  <a:schemeClr val="bg2">
                    <a:lumMod val="25000"/>
                  </a:schemeClr>
                </a:solidFill>
                <a:latin typeface="+mj-lt"/>
              </a:rPr>
              <a:t>5_Izpis iz registra osnovnih sredstev</a:t>
            </a:r>
          </a:p>
          <a:p>
            <a:pPr marL="0" indent="0">
              <a:buNone/>
            </a:pPr>
            <a:endParaRPr lang="sl-SI" sz="1800" dirty="0">
              <a:solidFill>
                <a:schemeClr val="bg2">
                  <a:lumMod val="25000"/>
                </a:schemeClr>
              </a:solidFill>
              <a:latin typeface="+mj-lt"/>
            </a:endParaRPr>
          </a:p>
          <a:p>
            <a:pPr marL="0" indent="0">
              <a:buNone/>
            </a:pPr>
            <a:r>
              <a:rPr lang="sl-SI" sz="1800" dirty="0">
                <a:solidFill>
                  <a:schemeClr val="bg2">
                    <a:lumMod val="25000"/>
                  </a:schemeClr>
                </a:solidFill>
                <a:latin typeface="+mj-lt"/>
              </a:rPr>
              <a:t>*Na naveden način bo potrebno predložiti dokumentacijo za vsak račun, ki ga boste uveljavljali z zahtevkom</a:t>
            </a:r>
          </a:p>
        </p:txBody>
      </p:sp>
      <p:pic>
        <p:nvPicPr>
          <p:cNvPr id="5" name="Grafika 4" descr="Piggy Bank with solid fill">
            <a:extLst>
              <a:ext uri="{FF2B5EF4-FFF2-40B4-BE49-F238E27FC236}">
                <a16:creationId xmlns:a16="http://schemas.microsoft.com/office/drawing/2014/main" id="{05B1EB2D-907E-7DE1-C4C0-3E7CD3872AA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5011" y="1641"/>
            <a:ext cx="501215" cy="501215"/>
          </a:xfrm>
          <a:prstGeom prst="rect">
            <a:avLst/>
          </a:prstGeom>
        </p:spPr>
      </p:pic>
      <p:sp>
        <p:nvSpPr>
          <p:cNvPr id="6" name="PoljeZBesedilom 5">
            <a:extLst>
              <a:ext uri="{FF2B5EF4-FFF2-40B4-BE49-F238E27FC236}">
                <a16:creationId xmlns:a16="http://schemas.microsoft.com/office/drawing/2014/main" id="{499E7516-44C4-9410-83FC-18A4DD515852}"/>
              </a:ext>
            </a:extLst>
          </p:cNvPr>
          <p:cNvSpPr txBox="1"/>
          <p:nvPr/>
        </p:nvSpPr>
        <p:spPr>
          <a:xfrm>
            <a:off x="6200775" y="3245525"/>
            <a:ext cx="5153025" cy="2031325"/>
          </a:xfrm>
          <a:prstGeom prst="rect">
            <a:avLst/>
          </a:prstGeom>
          <a:solidFill>
            <a:schemeClr val="bg2"/>
          </a:solidFill>
        </p:spPr>
        <p:txBody>
          <a:bodyPr wrap="square" rtlCol="0">
            <a:spAutoFit/>
          </a:bodyPr>
          <a:lstStyle/>
          <a:p>
            <a:r>
              <a:rPr lang="sl-SI" dirty="0">
                <a:latin typeface="+mj-lt"/>
              </a:rPr>
              <a:t>Dodatno se bo predložilo še:</a:t>
            </a:r>
          </a:p>
          <a:p>
            <a:pPr marL="285750" indent="-285750">
              <a:buFont typeface="Arial" panose="020B0604020202020204" pitchFamily="34" charset="0"/>
              <a:buChar char="•"/>
            </a:pPr>
            <a:r>
              <a:rPr lang="sl-SI" dirty="0">
                <a:latin typeface="+mj-lt"/>
              </a:rPr>
              <a:t>Konto kartice vseh projektnih partnerjev</a:t>
            </a:r>
          </a:p>
          <a:p>
            <a:pPr marL="285750" indent="-285750">
              <a:buFont typeface="Arial" panose="020B0604020202020204" pitchFamily="34" charset="0"/>
              <a:buChar char="•"/>
            </a:pPr>
            <a:r>
              <a:rPr lang="sl-SI" dirty="0">
                <a:latin typeface="+mj-lt"/>
              </a:rPr>
              <a:t>Izjave o uveljavljanju DDV</a:t>
            </a:r>
          </a:p>
          <a:p>
            <a:pPr marL="285750" indent="-285750">
              <a:buFont typeface="Arial" panose="020B0604020202020204" pitchFamily="34" charset="0"/>
              <a:buChar char="•"/>
            </a:pPr>
            <a:r>
              <a:rPr lang="sl-SI" dirty="0">
                <a:latin typeface="+mj-lt"/>
              </a:rPr>
              <a:t>Izjava vseh partnerjev o drugih že odobrenih sredstvih za isti namen</a:t>
            </a:r>
          </a:p>
          <a:p>
            <a:pPr marL="285750" indent="-285750">
              <a:buFont typeface="Arial" panose="020B0604020202020204" pitchFamily="34" charset="0"/>
              <a:buChar char="•"/>
            </a:pPr>
            <a:r>
              <a:rPr lang="sl-SI" dirty="0">
                <a:latin typeface="+mj-lt"/>
              </a:rPr>
              <a:t>Dokazila o označevanju vira sofinanciranja</a:t>
            </a:r>
          </a:p>
          <a:p>
            <a:pPr marL="285750" indent="-285750">
              <a:buFont typeface="Arial" panose="020B0604020202020204" pitchFamily="34" charset="0"/>
              <a:buChar char="•"/>
            </a:pPr>
            <a:endParaRPr lang="sl-SI" dirty="0">
              <a:latin typeface="+mj-lt"/>
            </a:endParaRPr>
          </a:p>
        </p:txBody>
      </p:sp>
      <p:sp>
        <p:nvSpPr>
          <p:cNvPr id="7" name="Elipsa 6">
            <a:extLst>
              <a:ext uri="{FF2B5EF4-FFF2-40B4-BE49-F238E27FC236}">
                <a16:creationId xmlns:a16="http://schemas.microsoft.com/office/drawing/2014/main" id="{22C8B8AA-7DAD-EE2E-93D5-136FC3FD6B28}"/>
              </a:ext>
            </a:extLst>
          </p:cNvPr>
          <p:cNvSpPr/>
          <p:nvPr/>
        </p:nvSpPr>
        <p:spPr>
          <a:xfrm>
            <a:off x="9980223" y="223838"/>
            <a:ext cx="1901226" cy="1647825"/>
          </a:xfrm>
          <a:prstGeom prst="ellipse">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sz="1400" b="1" dirty="0"/>
              <a:t>ZA VSAKEGA PROJEKTNEGA PARTNERJA PRIPRAVITE SVOJO MAPO</a:t>
            </a:r>
            <a:r>
              <a:rPr lang="sl-SI" sz="1400" dirty="0"/>
              <a:t>.</a:t>
            </a:r>
          </a:p>
        </p:txBody>
      </p:sp>
      <p:sp>
        <p:nvSpPr>
          <p:cNvPr id="8" name="Označba mesta številke diapozitiva 7">
            <a:extLst>
              <a:ext uri="{FF2B5EF4-FFF2-40B4-BE49-F238E27FC236}">
                <a16:creationId xmlns:a16="http://schemas.microsoft.com/office/drawing/2014/main" id="{6A82BB0A-8E20-B9B7-51B5-C195B83F6A6E}"/>
              </a:ext>
            </a:extLst>
          </p:cNvPr>
          <p:cNvSpPr>
            <a:spLocks noGrp="1"/>
          </p:cNvSpPr>
          <p:nvPr>
            <p:ph type="sldNum" sz="quarter" idx="12"/>
          </p:nvPr>
        </p:nvSpPr>
        <p:spPr/>
        <p:txBody>
          <a:bodyPr/>
          <a:lstStyle/>
          <a:p>
            <a:fld id="{DB0541E2-7EB7-469F-924A-AAEADCA667B4}" type="slidenum">
              <a:rPr lang="sl-SI" smtClean="0"/>
              <a:t>56</a:t>
            </a:fld>
            <a:endParaRPr lang="sl-SI"/>
          </a:p>
        </p:txBody>
      </p:sp>
    </p:spTree>
    <p:extLst>
      <p:ext uri="{BB962C8B-B14F-4D97-AF65-F5344CB8AC3E}">
        <p14:creationId xmlns:p14="http://schemas.microsoft.com/office/powerpoint/2010/main" val="25951568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452D6-9858-D81C-916F-A5A6782DB78B}"/>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37802DE0-7454-9AA7-3129-21AC603F9003}"/>
              </a:ext>
            </a:extLst>
          </p:cNvPr>
          <p:cNvSpPr>
            <a:spLocks noGrp="1"/>
          </p:cNvSpPr>
          <p:nvPr>
            <p:ph type="title"/>
          </p:nvPr>
        </p:nvSpPr>
        <p:spPr>
          <a:xfrm>
            <a:off x="762000" y="113682"/>
            <a:ext cx="10515600" cy="772144"/>
          </a:xfrm>
        </p:spPr>
        <p:txBody>
          <a:bodyPr>
            <a:normAutofit/>
          </a:bodyPr>
          <a:lstStyle/>
          <a:p>
            <a:r>
              <a:rPr lang="sl-SI" sz="4000" b="1" dirty="0">
                <a:solidFill>
                  <a:schemeClr val="tx1">
                    <a:lumMod val="65000"/>
                    <a:lumOff val="35000"/>
                  </a:schemeClr>
                </a:solidFill>
              </a:rPr>
              <a:t>ZAHTEVKI ZA IZPLAČILO SREDSTEV - Priloge</a:t>
            </a:r>
          </a:p>
        </p:txBody>
      </p:sp>
      <p:sp>
        <p:nvSpPr>
          <p:cNvPr id="3" name="Označba mesta vsebine 2">
            <a:extLst>
              <a:ext uri="{FF2B5EF4-FFF2-40B4-BE49-F238E27FC236}">
                <a16:creationId xmlns:a16="http://schemas.microsoft.com/office/drawing/2014/main" id="{7EF165E6-2A5F-CBC3-D54B-D00FE15A2707}"/>
              </a:ext>
            </a:extLst>
          </p:cNvPr>
          <p:cNvSpPr>
            <a:spLocks noGrp="1"/>
          </p:cNvSpPr>
          <p:nvPr>
            <p:ph idx="1"/>
          </p:nvPr>
        </p:nvSpPr>
        <p:spPr>
          <a:xfrm>
            <a:off x="904875" y="1343025"/>
            <a:ext cx="10515600" cy="5157181"/>
          </a:xfrm>
        </p:spPr>
        <p:txBody>
          <a:bodyPr>
            <a:normAutofit fontScale="92500" lnSpcReduction="20000"/>
          </a:bodyPr>
          <a:lstStyle/>
          <a:p>
            <a:pPr marL="0" indent="0">
              <a:buNone/>
            </a:pPr>
            <a:r>
              <a:rPr lang="sl-SI" b="1" dirty="0">
                <a:solidFill>
                  <a:schemeClr val="accent2"/>
                </a:solidFill>
                <a:latin typeface="+mj-lt"/>
              </a:rPr>
              <a:t>NEINVESTICIJSKI PROJEKT</a:t>
            </a:r>
          </a:p>
          <a:p>
            <a:pPr marL="0" indent="0">
              <a:buNone/>
            </a:pPr>
            <a:endParaRPr lang="sl-SI" sz="1500" b="1" dirty="0">
              <a:solidFill>
                <a:schemeClr val="accent2"/>
              </a:solidFill>
              <a:latin typeface="+mj-lt"/>
            </a:endParaRPr>
          </a:p>
          <a:p>
            <a:pPr marL="342900" indent="-342900">
              <a:buFont typeface="+mj-lt"/>
              <a:buAutoNum type="arabicPeriod"/>
            </a:pPr>
            <a:r>
              <a:rPr lang="sl-SI" sz="1800" b="1" dirty="0">
                <a:solidFill>
                  <a:schemeClr val="bg2">
                    <a:lumMod val="25000"/>
                  </a:schemeClr>
                </a:solidFill>
                <a:latin typeface="+mj-lt"/>
              </a:rPr>
              <a:t>Časovnice </a:t>
            </a:r>
          </a:p>
          <a:p>
            <a:pPr marL="342900" indent="-342900">
              <a:buFont typeface="+mj-lt"/>
              <a:buAutoNum type="arabicPeriod"/>
            </a:pPr>
            <a:r>
              <a:rPr lang="sl-SI" sz="1800" b="1" dirty="0">
                <a:solidFill>
                  <a:schemeClr val="bg2">
                    <a:lumMod val="25000"/>
                  </a:schemeClr>
                </a:solidFill>
                <a:latin typeface="+mj-lt"/>
              </a:rPr>
              <a:t>Kopije </a:t>
            </a:r>
            <a:r>
              <a:rPr lang="sl-SI" sz="1800" dirty="0">
                <a:solidFill>
                  <a:schemeClr val="bg2">
                    <a:lumMod val="25000"/>
                  </a:schemeClr>
                </a:solidFill>
                <a:latin typeface="+mj-lt"/>
              </a:rPr>
              <a:t>vseh veljavnih </a:t>
            </a:r>
            <a:r>
              <a:rPr lang="sl-SI" sz="1800" b="1" dirty="0">
                <a:solidFill>
                  <a:schemeClr val="bg2">
                    <a:lumMod val="25000"/>
                  </a:schemeClr>
                </a:solidFill>
                <a:latin typeface="+mj-lt"/>
              </a:rPr>
              <a:t>pogodb in aneksov k pogodbam </a:t>
            </a:r>
          </a:p>
          <a:p>
            <a:pPr marL="342900" indent="-342900">
              <a:buFont typeface="+mj-lt"/>
              <a:buAutoNum type="arabicPeriod"/>
            </a:pPr>
            <a:r>
              <a:rPr lang="sl-SI" sz="1800" b="1" dirty="0">
                <a:solidFill>
                  <a:schemeClr val="bg2">
                    <a:lumMod val="25000"/>
                  </a:schemeClr>
                </a:solidFill>
                <a:latin typeface="+mj-lt"/>
              </a:rPr>
              <a:t>Dokazila o označevanju vira sofinanciranja </a:t>
            </a:r>
            <a:r>
              <a:rPr lang="sl-SI" sz="1800" dirty="0">
                <a:solidFill>
                  <a:schemeClr val="bg2">
                    <a:lumMod val="25000"/>
                  </a:schemeClr>
                </a:solidFill>
                <a:latin typeface="+mj-lt"/>
              </a:rPr>
              <a:t>(fotografije!) </a:t>
            </a:r>
          </a:p>
          <a:p>
            <a:pPr marL="342900" indent="-342900">
              <a:buFont typeface="+mj-lt"/>
              <a:buAutoNum type="arabicPeriod"/>
            </a:pPr>
            <a:r>
              <a:rPr lang="sl-SI" sz="1800" b="1" dirty="0">
                <a:solidFill>
                  <a:schemeClr val="bg2">
                    <a:lumMod val="25000"/>
                  </a:schemeClr>
                </a:solidFill>
                <a:latin typeface="+mj-lt"/>
              </a:rPr>
              <a:t>Fotografije in druga dokazila </a:t>
            </a:r>
            <a:r>
              <a:rPr lang="sl-SI" sz="1800" dirty="0">
                <a:solidFill>
                  <a:schemeClr val="bg2">
                    <a:lumMod val="25000"/>
                  </a:schemeClr>
                </a:solidFill>
                <a:latin typeface="+mj-lt"/>
              </a:rPr>
              <a:t>o izvedenih aktivnostih </a:t>
            </a:r>
          </a:p>
          <a:p>
            <a:pPr marL="342900" indent="-342900">
              <a:lnSpc>
                <a:spcPct val="160000"/>
              </a:lnSpc>
              <a:buFont typeface="+mj-lt"/>
              <a:buAutoNum type="arabicPeriod"/>
            </a:pPr>
            <a:r>
              <a:rPr lang="sl-SI" sz="1800" b="1" dirty="0">
                <a:solidFill>
                  <a:schemeClr val="bg2">
                    <a:lumMod val="25000"/>
                  </a:schemeClr>
                </a:solidFill>
                <a:latin typeface="+mj-lt"/>
              </a:rPr>
              <a:t>Izjava upravičenca o drugih že odobrenih sredstvih za isti namen </a:t>
            </a:r>
            <a:r>
              <a:rPr lang="sl-SI" sz="1800" b="1" dirty="0">
                <a:solidFill>
                  <a:schemeClr val="bg2">
                    <a:lumMod val="25000"/>
                  </a:schemeClr>
                </a:solidFill>
                <a:latin typeface="+mj-lt"/>
                <a:sym typeface="Wingdings" panose="05000000000000000000" pitchFamily="2" charset="2"/>
              </a:rPr>
              <a:t></a:t>
            </a:r>
            <a:r>
              <a:rPr lang="sl-SI" sz="1800" b="1" dirty="0">
                <a:solidFill>
                  <a:schemeClr val="bg2">
                    <a:lumMod val="25000"/>
                  </a:schemeClr>
                </a:solidFill>
                <a:latin typeface="+mj-lt"/>
              </a:rPr>
              <a:t> </a:t>
            </a:r>
            <a:r>
              <a:rPr lang="sl-SI" sz="1800" b="1" dirty="0">
                <a:solidFill>
                  <a:schemeClr val="accent6"/>
                </a:solidFill>
                <a:latin typeface="+mj-lt"/>
              </a:rPr>
              <a:t>POTRDILO O PREJEMU SREDSTEV IZ OBČINSKEGA PRORAČUNA</a:t>
            </a:r>
          </a:p>
          <a:p>
            <a:pPr marL="0" indent="0">
              <a:buNone/>
            </a:pPr>
            <a:endParaRPr lang="sl-SI" sz="1800" b="1" dirty="0">
              <a:solidFill>
                <a:schemeClr val="bg2">
                  <a:lumMod val="25000"/>
                </a:schemeClr>
              </a:solidFill>
              <a:latin typeface="+mj-lt"/>
            </a:endParaRPr>
          </a:p>
          <a:p>
            <a:pPr marL="0" indent="0">
              <a:buNone/>
            </a:pPr>
            <a:endParaRPr lang="sl-SI" sz="1800" b="1" dirty="0">
              <a:solidFill>
                <a:schemeClr val="bg2">
                  <a:lumMod val="25000"/>
                </a:schemeClr>
              </a:solidFill>
              <a:latin typeface="+mj-lt"/>
            </a:endParaRPr>
          </a:p>
          <a:p>
            <a:pPr marL="0" indent="0">
              <a:buNone/>
            </a:pPr>
            <a:endParaRPr lang="sl-SI" sz="1800" b="1" dirty="0">
              <a:solidFill>
                <a:schemeClr val="bg2">
                  <a:lumMod val="25000"/>
                </a:schemeClr>
              </a:solidFill>
              <a:latin typeface="+mj-lt"/>
            </a:endParaRPr>
          </a:p>
          <a:p>
            <a:pPr marL="0" indent="0">
              <a:buNone/>
            </a:pPr>
            <a:r>
              <a:rPr lang="sl-SI" sz="1800" b="1" dirty="0">
                <a:solidFill>
                  <a:schemeClr val="bg2">
                    <a:lumMod val="25000"/>
                  </a:schemeClr>
                </a:solidFill>
                <a:latin typeface="+mj-lt"/>
              </a:rPr>
              <a:t>Pogojno:</a:t>
            </a:r>
          </a:p>
          <a:p>
            <a:r>
              <a:rPr lang="sl-SI" sz="1800" i="1" dirty="0">
                <a:solidFill>
                  <a:schemeClr val="bg2">
                    <a:lumMod val="25000"/>
                  </a:schemeClr>
                </a:solidFill>
                <a:latin typeface="+mj-lt"/>
              </a:rPr>
              <a:t>Izpis iz mesečne evidence prisotnosti na delovnem mestu </a:t>
            </a:r>
          </a:p>
          <a:p>
            <a:r>
              <a:rPr lang="sl-SI" sz="1800" i="1" dirty="0">
                <a:solidFill>
                  <a:schemeClr val="bg2">
                    <a:lumMod val="25000"/>
                  </a:schemeClr>
                </a:solidFill>
                <a:latin typeface="+mj-lt"/>
              </a:rPr>
              <a:t>Potrdila o izplačilu plač</a:t>
            </a:r>
          </a:p>
          <a:p>
            <a:pPr marL="0" indent="0">
              <a:buNone/>
            </a:pPr>
            <a:r>
              <a:rPr lang="sl-SI" sz="1800" b="1" dirty="0">
                <a:solidFill>
                  <a:schemeClr val="bg2">
                    <a:lumMod val="25000"/>
                  </a:schemeClr>
                </a:solidFill>
                <a:latin typeface="+mj-lt"/>
              </a:rPr>
              <a:t> </a:t>
            </a:r>
          </a:p>
        </p:txBody>
      </p:sp>
      <p:pic>
        <p:nvPicPr>
          <p:cNvPr id="5" name="Grafika 4" descr="Piggy Bank with solid fill">
            <a:extLst>
              <a:ext uri="{FF2B5EF4-FFF2-40B4-BE49-F238E27FC236}">
                <a16:creationId xmlns:a16="http://schemas.microsoft.com/office/drawing/2014/main" id="{24653582-7FCB-C92A-77C6-60E16A0ABD3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5011" y="1641"/>
            <a:ext cx="501215" cy="501215"/>
          </a:xfrm>
          <a:prstGeom prst="rect">
            <a:avLst/>
          </a:prstGeom>
        </p:spPr>
      </p:pic>
      <p:pic>
        <p:nvPicPr>
          <p:cNvPr id="8" name="Grafika 7" descr="Teacher with solid fill">
            <a:extLst>
              <a:ext uri="{FF2B5EF4-FFF2-40B4-BE49-F238E27FC236}">
                <a16:creationId xmlns:a16="http://schemas.microsoft.com/office/drawing/2014/main" id="{36D235A9-C1B1-C868-B543-15CF62F5EA5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563100" y="4642832"/>
            <a:ext cx="1857375" cy="1857375"/>
          </a:xfrm>
          <a:prstGeom prst="rect">
            <a:avLst/>
          </a:prstGeom>
        </p:spPr>
      </p:pic>
      <p:sp>
        <p:nvSpPr>
          <p:cNvPr id="9" name="Pravokotnik 8">
            <a:extLst>
              <a:ext uri="{FF2B5EF4-FFF2-40B4-BE49-F238E27FC236}">
                <a16:creationId xmlns:a16="http://schemas.microsoft.com/office/drawing/2014/main" id="{1DA5F79A-D7A8-2467-7647-1245A234AC69}"/>
              </a:ext>
            </a:extLst>
          </p:cNvPr>
          <p:cNvSpPr/>
          <p:nvPr/>
        </p:nvSpPr>
        <p:spPr>
          <a:xfrm>
            <a:off x="10133193" y="2029066"/>
            <a:ext cx="1209675" cy="37220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l-SI" sz="1200" b="1" dirty="0">
                <a:latin typeface="+mj-lt"/>
              </a:rPr>
              <a:t>PREDPISAN OBRAZEC</a:t>
            </a:r>
          </a:p>
        </p:txBody>
      </p:sp>
      <p:pic>
        <p:nvPicPr>
          <p:cNvPr id="10" name="Grafika 9" descr="Chevron arrows with solid fill">
            <a:extLst>
              <a:ext uri="{FF2B5EF4-FFF2-40B4-BE49-F238E27FC236}">
                <a16:creationId xmlns:a16="http://schemas.microsoft.com/office/drawing/2014/main" id="{A52ACBEA-77F4-1415-0A42-78269982BE3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748759" y="2041050"/>
            <a:ext cx="372203" cy="372203"/>
          </a:xfrm>
          <a:prstGeom prst="rect">
            <a:avLst/>
          </a:prstGeom>
        </p:spPr>
      </p:pic>
      <p:sp>
        <p:nvSpPr>
          <p:cNvPr id="11" name="Označba mesta številke diapozitiva 10">
            <a:extLst>
              <a:ext uri="{FF2B5EF4-FFF2-40B4-BE49-F238E27FC236}">
                <a16:creationId xmlns:a16="http://schemas.microsoft.com/office/drawing/2014/main" id="{0BF23D28-D9AB-6056-3A5E-2192E831B657}"/>
              </a:ext>
            </a:extLst>
          </p:cNvPr>
          <p:cNvSpPr>
            <a:spLocks noGrp="1"/>
          </p:cNvSpPr>
          <p:nvPr>
            <p:ph type="sldNum" sz="quarter" idx="12"/>
          </p:nvPr>
        </p:nvSpPr>
        <p:spPr/>
        <p:txBody>
          <a:bodyPr/>
          <a:lstStyle/>
          <a:p>
            <a:fld id="{DB0541E2-7EB7-469F-924A-AAEADCA667B4}" type="slidenum">
              <a:rPr lang="sl-SI" smtClean="0"/>
              <a:t>57</a:t>
            </a:fld>
            <a:endParaRPr lang="sl-SI"/>
          </a:p>
        </p:txBody>
      </p:sp>
      <p:sp>
        <p:nvSpPr>
          <p:cNvPr id="6" name="Pravokotnik 5">
            <a:extLst>
              <a:ext uri="{FF2B5EF4-FFF2-40B4-BE49-F238E27FC236}">
                <a16:creationId xmlns:a16="http://schemas.microsoft.com/office/drawing/2014/main" id="{279CC550-EB33-AC54-6C0C-E63171C06536}"/>
              </a:ext>
            </a:extLst>
          </p:cNvPr>
          <p:cNvSpPr/>
          <p:nvPr/>
        </p:nvSpPr>
        <p:spPr>
          <a:xfrm>
            <a:off x="7400925" y="5000625"/>
            <a:ext cx="1209675" cy="1028700"/>
          </a:xfrm>
          <a:prstGeom prst="rect">
            <a:avLst/>
          </a:prstGeom>
          <a:solidFill>
            <a:schemeClr val="accent2"/>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200" dirty="0">
                <a:latin typeface="+mj-lt"/>
              </a:rPr>
              <a:t>Agencija lahko zahteva tudi predložitev dodatnih dokazil.</a:t>
            </a:r>
          </a:p>
        </p:txBody>
      </p:sp>
      <p:pic>
        <p:nvPicPr>
          <p:cNvPr id="7" name="Grafika 6" descr="Chevron arrows with solid fill">
            <a:extLst>
              <a:ext uri="{FF2B5EF4-FFF2-40B4-BE49-F238E27FC236}">
                <a16:creationId xmlns:a16="http://schemas.microsoft.com/office/drawing/2014/main" id="{77B1750B-D26E-E06F-C950-1FA0DD6A2AA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710362" y="5321300"/>
            <a:ext cx="561975" cy="561975"/>
          </a:xfrm>
          <a:prstGeom prst="rect">
            <a:avLst/>
          </a:prstGeom>
        </p:spPr>
      </p:pic>
      <p:cxnSp>
        <p:nvCxnSpPr>
          <p:cNvPr id="12" name="Raven povezovalnik 11">
            <a:extLst>
              <a:ext uri="{FF2B5EF4-FFF2-40B4-BE49-F238E27FC236}">
                <a16:creationId xmlns:a16="http://schemas.microsoft.com/office/drawing/2014/main" id="{DA2E4EDE-8D1B-B8BE-2535-0D36364DABB3}"/>
              </a:ext>
            </a:extLst>
          </p:cNvPr>
          <p:cNvCxnSpPr>
            <a:cxnSpLocks/>
          </p:cNvCxnSpPr>
          <p:nvPr/>
        </p:nvCxnSpPr>
        <p:spPr>
          <a:xfrm>
            <a:off x="0" y="1038341"/>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633333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2CA15-2903-41E3-6924-853E97991140}"/>
            </a:ext>
          </a:extLst>
        </p:cNvPr>
        <p:cNvGrpSpPr/>
        <p:nvPr/>
      </p:nvGrpSpPr>
      <p:grpSpPr>
        <a:xfrm>
          <a:off x="0" y="0"/>
          <a:ext cx="0" cy="0"/>
          <a:chOff x="0" y="0"/>
          <a:chExt cx="0" cy="0"/>
        </a:xfrm>
      </p:grpSpPr>
      <p:cxnSp>
        <p:nvCxnSpPr>
          <p:cNvPr id="9" name="Raven povezovalnik 8">
            <a:extLst>
              <a:ext uri="{FF2B5EF4-FFF2-40B4-BE49-F238E27FC236}">
                <a16:creationId xmlns:a16="http://schemas.microsoft.com/office/drawing/2014/main" id="{784138BB-4CC7-D139-4E1B-95899D626966}"/>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
        <p:nvSpPr>
          <p:cNvPr id="2" name="Naslov 1">
            <a:extLst>
              <a:ext uri="{FF2B5EF4-FFF2-40B4-BE49-F238E27FC236}">
                <a16:creationId xmlns:a16="http://schemas.microsoft.com/office/drawing/2014/main" id="{866E389F-94E9-60DC-A847-3EA41BAADE48}"/>
              </a:ext>
            </a:extLst>
          </p:cNvPr>
          <p:cNvSpPr>
            <a:spLocks noGrp="1"/>
          </p:cNvSpPr>
          <p:nvPr>
            <p:ph type="title"/>
          </p:nvPr>
        </p:nvSpPr>
        <p:spPr>
          <a:xfrm>
            <a:off x="762000" y="113682"/>
            <a:ext cx="10515600" cy="772144"/>
          </a:xfrm>
        </p:spPr>
        <p:txBody>
          <a:bodyPr>
            <a:normAutofit/>
          </a:bodyPr>
          <a:lstStyle/>
          <a:p>
            <a:r>
              <a:rPr lang="sl-SI" sz="4000" b="1" dirty="0">
                <a:solidFill>
                  <a:schemeClr val="tx1">
                    <a:lumMod val="65000"/>
                    <a:lumOff val="35000"/>
                  </a:schemeClr>
                </a:solidFill>
              </a:rPr>
              <a:t>ZAHTEVKI ZA IZPLAČILO SREDSTEV - Priloge</a:t>
            </a:r>
          </a:p>
        </p:txBody>
      </p:sp>
      <p:sp>
        <p:nvSpPr>
          <p:cNvPr id="3" name="Označba mesta vsebine 2">
            <a:extLst>
              <a:ext uri="{FF2B5EF4-FFF2-40B4-BE49-F238E27FC236}">
                <a16:creationId xmlns:a16="http://schemas.microsoft.com/office/drawing/2014/main" id="{52C6420F-4104-F067-A2EB-FEEB3CF81927}"/>
              </a:ext>
            </a:extLst>
          </p:cNvPr>
          <p:cNvSpPr>
            <a:spLocks noGrp="1"/>
          </p:cNvSpPr>
          <p:nvPr>
            <p:ph idx="1"/>
          </p:nvPr>
        </p:nvSpPr>
        <p:spPr>
          <a:xfrm>
            <a:off x="838200" y="1621774"/>
            <a:ext cx="10515600" cy="4851401"/>
          </a:xfrm>
        </p:spPr>
        <p:txBody>
          <a:bodyPr>
            <a:normAutofit/>
          </a:bodyPr>
          <a:lstStyle/>
          <a:p>
            <a:pPr marL="0" indent="0">
              <a:buNone/>
            </a:pPr>
            <a:r>
              <a:rPr lang="sl-SI" b="1" dirty="0">
                <a:solidFill>
                  <a:schemeClr val="accent2"/>
                </a:solidFill>
                <a:latin typeface="+mj-lt"/>
              </a:rPr>
              <a:t>NEINVESTICIJSKI PROJEKT</a:t>
            </a:r>
          </a:p>
          <a:p>
            <a:pPr marL="0" indent="0">
              <a:buNone/>
            </a:pPr>
            <a:r>
              <a:rPr lang="sl-SI" sz="1800" b="1" dirty="0">
                <a:solidFill>
                  <a:schemeClr val="bg2">
                    <a:lumMod val="25000"/>
                  </a:schemeClr>
                </a:solidFill>
                <a:latin typeface="+mj-lt"/>
              </a:rPr>
              <a:t>PRIMER OZNAČEVANJA DOKUMENTACIJE</a:t>
            </a:r>
          </a:p>
          <a:p>
            <a:pPr marL="0" indent="0">
              <a:buNone/>
            </a:pPr>
            <a:endParaRPr lang="sl-SI" sz="1800" dirty="0">
              <a:solidFill>
                <a:schemeClr val="bg2">
                  <a:lumMod val="25000"/>
                </a:schemeClr>
              </a:solidFill>
              <a:latin typeface="+mj-lt"/>
            </a:endParaRPr>
          </a:p>
          <a:p>
            <a:pPr marL="0" indent="0">
              <a:buNone/>
            </a:pPr>
            <a:r>
              <a:rPr lang="sl-SI" sz="1800" dirty="0">
                <a:solidFill>
                  <a:schemeClr val="bg2">
                    <a:lumMod val="25000"/>
                  </a:schemeClr>
                </a:solidFill>
                <a:latin typeface="+mj-lt"/>
              </a:rPr>
              <a:t>Časovnica za M.N. za mesec november 2025, ki jo v finančno poročilo vnašate pod zaporedno številko 3</a:t>
            </a:r>
          </a:p>
          <a:p>
            <a:pPr marL="0" indent="0">
              <a:buNone/>
            </a:pPr>
            <a:endParaRPr lang="sl-SI" sz="1800" dirty="0">
              <a:solidFill>
                <a:schemeClr val="bg2">
                  <a:lumMod val="25000"/>
                </a:schemeClr>
              </a:solidFill>
              <a:latin typeface="+mj-lt"/>
            </a:endParaRPr>
          </a:p>
          <a:p>
            <a:pPr marL="0" indent="0">
              <a:buNone/>
            </a:pPr>
            <a:r>
              <a:rPr lang="sl-SI" sz="1800" dirty="0">
                <a:solidFill>
                  <a:schemeClr val="bg2">
                    <a:lumMod val="25000"/>
                  </a:schemeClr>
                </a:solidFill>
                <a:latin typeface="+mj-lt"/>
              </a:rPr>
              <a:t>3_Časovnica MN nov 2025</a:t>
            </a:r>
          </a:p>
          <a:p>
            <a:pPr marL="0" indent="0">
              <a:buNone/>
            </a:pPr>
            <a:r>
              <a:rPr lang="sl-SI" sz="1800" dirty="0">
                <a:solidFill>
                  <a:schemeClr val="bg2">
                    <a:lumMod val="25000"/>
                  </a:schemeClr>
                </a:solidFill>
                <a:latin typeface="+mj-lt"/>
              </a:rPr>
              <a:t>3_Pogodba o zaposlitvi-aneks MN </a:t>
            </a:r>
          </a:p>
          <a:p>
            <a:pPr marL="0" indent="0">
              <a:buNone/>
            </a:pPr>
            <a:r>
              <a:rPr lang="sl-SI" sz="1800" dirty="0">
                <a:solidFill>
                  <a:schemeClr val="bg2">
                    <a:lumMod val="25000"/>
                  </a:schemeClr>
                </a:solidFill>
                <a:latin typeface="+mj-lt"/>
              </a:rPr>
              <a:t>3_Dokazila o izvedeni aktivnosti </a:t>
            </a:r>
          </a:p>
          <a:p>
            <a:pPr marL="0" indent="0">
              <a:buNone/>
            </a:pPr>
            <a:r>
              <a:rPr lang="sl-SI" sz="1400" i="1" dirty="0">
                <a:solidFill>
                  <a:schemeClr val="tx2"/>
                </a:solidFill>
                <a:latin typeface="+mj-lt"/>
              </a:rPr>
              <a:t>3_izpis iz mesečne evidence prisotnosti na delovnem mestu (pogojno)</a:t>
            </a:r>
          </a:p>
          <a:p>
            <a:pPr marL="0" indent="0">
              <a:buNone/>
            </a:pPr>
            <a:endParaRPr lang="sl-SI" sz="1800" dirty="0">
              <a:solidFill>
                <a:schemeClr val="bg2">
                  <a:lumMod val="25000"/>
                </a:schemeClr>
              </a:solidFill>
              <a:latin typeface="+mj-lt"/>
            </a:endParaRPr>
          </a:p>
          <a:p>
            <a:pPr marL="0" indent="0">
              <a:lnSpc>
                <a:spcPct val="100000"/>
              </a:lnSpc>
              <a:spcBef>
                <a:spcPts val="0"/>
              </a:spcBef>
              <a:buNone/>
            </a:pPr>
            <a:r>
              <a:rPr lang="sl-SI" sz="1800" dirty="0">
                <a:solidFill>
                  <a:schemeClr val="bg2">
                    <a:lumMod val="25000"/>
                  </a:schemeClr>
                </a:solidFill>
                <a:latin typeface="+mj-lt"/>
              </a:rPr>
              <a:t>*Na naveden način bo potrebno predložiti dokumentacijo za vse </a:t>
            </a:r>
            <a:r>
              <a:rPr lang="sl-SI" sz="1800" dirty="0" err="1">
                <a:solidFill>
                  <a:schemeClr val="bg2">
                    <a:lumMod val="25000"/>
                  </a:schemeClr>
                </a:solidFill>
                <a:latin typeface="+mj-lt"/>
              </a:rPr>
              <a:t>časovnice</a:t>
            </a:r>
            <a:r>
              <a:rPr lang="sl-SI" sz="1800" dirty="0">
                <a:solidFill>
                  <a:schemeClr val="bg2">
                    <a:lumMod val="25000"/>
                  </a:schemeClr>
                </a:solidFill>
                <a:latin typeface="+mj-lt"/>
              </a:rPr>
              <a:t>, ki jih boste uveljavljali z zahtevkom.</a:t>
            </a:r>
          </a:p>
          <a:p>
            <a:pPr marL="0" indent="0">
              <a:lnSpc>
                <a:spcPct val="100000"/>
              </a:lnSpc>
              <a:spcBef>
                <a:spcPts val="0"/>
              </a:spcBef>
              <a:buNone/>
            </a:pPr>
            <a:r>
              <a:rPr lang="sl-SI" sz="1800" dirty="0">
                <a:solidFill>
                  <a:schemeClr val="bg2">
                    <a:lumMod val="25000"/>
                  </a:schemeClr>
                </a:solidFill>
                <a:latin typeface="+mj-lt"/>
              </a:rPr>
              <a:t>*Pazite na pravilno izpolnjevanje </a:t>
            </a:r>
            <a:r>
              <a:rPr lang="sl-SI" sz="1800" dirty="0" err="1">
                <a:solidFill>
                  <a:schemeClr val="bg2">
                    <a:lumMod val="25000"/>
                  </a:schemeClr>
                </a:solidFill>
                <a:latin typeface="+mj-lt"/>
              </a:rPr>
              <a:t>časovnic</a:t>
            </a:r>
            <a:r>
              <a:rPr lang="sl-SI" sz="1800" dirty="0">
                <a:solidFill>
                  <a:schemeClr val="bg2">
                    <a:lumMod val="25000"/>
                  </a:schemeClr>
                </a:solidFill>
                <a:latin typeface="+mj-lt"/>
              </a:rPr>
              <a:t>.</a:t>
            </a:r>
          </a:p>
        </p:txBody>
      </p:sp>
      <p:pic>
        <p:nvPicPr>
          <p:cNvPr id="5" name="Grafika 4" descr="Piggy Bank with solid fill">
            <a:extLst>
              <a:ext uri="{FF2B5EF4-FFF2-40B4-BE49-F238E27FC236}">
                <a16:creationId xmlns:a16="http://schemas.microsoft.com/office/drawing/2014/main" id="{1E556B80-485C-EB4D-21F5-D680C025E2E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5011" y="1641"/>
            <a:ext cx="501215" cy="501215"/>
          </a:xfrm>
          <a:prstGeom prst="rect">
            <a:avLst/>
          </a:prstGeom>
        </p:spPr>
      </p:pic>
      <p:sp>
        <p:nvSpPr>
          <p:cNvPr id="6" name="PoljeZBesedilom 5">
            <a:extLst>
              <a:ext uri="{FF2B5EF4-FFF2-40B4-BE49-F238E27FC236}">
                <a16:creationId xmlns:a16="http://schemas.microsoft.com/office/drawing/2014/main" id="{60D7DB86-CADC-2926-7D65-326F636DC295}"/>
              </a:ext>
            </a:extLst>
          </p:cNvPr>
          <p:cNvSpPr txBox="1"/>
          <p:nvPr/>
        </p:nvSpPr>
        <p:spPr>
          <a:xfrm>
            <a:off x="6200775" y="3429000"/>
            <a:ext cx="5153025" cy="1477328"/>
          </a:xfrm>
          <a:prstGeom prst="rect">
            <a:avLst/>
          </a:prstGeom>
          <a:solidFill>
            <a:schemeClr val="bg2"/>
          </a:solidFill>
        </p:spPr>
        <p:txBody>
          <a:bodyPr wrap="square" rtlCol="0">
            <a:spAutoFit/>
          </a:bodyPr>
          <a:lstStyle/>
          <a:p>
            <a:r>
              <a:rPr lang="sl-SI" dirty="0">
                <a:latin typeface="+mj-lt"/>
              </a:rPr>
              <a:t>Dodatno se bo predložilo še:</a:t>
            </a:r>
          </a:p>
          <a:p>
            <a:pPr marL="285750" indent="-285750">
              <a:buFont typeface="Arial" panose="020B0604020202020204" pitchFamily="34" charset="0"/>
              <a:buChar char="•"/>
            </a:pPr>
            <a:r>
              <a:rPr lang="sl-SI" dirty="0">
                <a:latin typeface="+mj-lt"/>
              </a:rPr>
              <a:t>Izjava vseh partnerjev o drugih že odobrenih sredstvih za isti namen</a:t>
            </a:r>
          </a:p>
          <a:p>
            <a:pPr marL="285750" indent="-285750">
              <a:buFont typeface="Arial" panose="020B0604020202020204" pitchFamily="34" charset="0"/>
              <a:buChar char="•"/>
            </a:pPr>
            <a:r>
              <a:rPr lang="sl-SI" dirty="0">
                <a:latin typeface="+mj-lt"/>
              </a:rPr>
              <a:t>Dokazila o označevanju vira sofinanciranja</a:t>
            </a:r>
          </a:p>
          <a:p>
            <a:pPr marL="285750" indent="-285750">
              <a:buFont typeface="Arial" panose="020B0604020202020204" pitchFamily="34" charset="0"/>
              <a:buChar char="•"/>
            </a:pPr>
            <a:endParaRPr lang="sl-SI" dirty="0">
              <a:latin typeface="+mj-lt"/>
            </a:endParaRPr>
          </a:p>
        </p:txBody>
      </p:sp>
      <p:sp>
        <p:nvSpPr>
          <p:cNvPr id="7" name="Elipsa 6">
            <a:extLst>
              <a:ext uri="{FF2B5EF4-FFF2-40B4-BE49-F238E27FC236}">
                <a16:creationId xmlns:a16="http://schemas.microsoft.com/office/drawing/2014/main" id="{600DEB91-599A-4123-A69F-FD28D97114CE}"/>
              </a:ext>
            </a:extLst>
          </p:cNvPr>
          <p:cNvSpPr/>
          <p:nvPr/>
        </p:nvSpPr>
        <p:spPr>
          <a:xfrm>
            <a:off x="9961264" y="160943"/>
            <a:ext cx="1901226" cy="1647825"/>
          </a:xfrm>
          <a:prstGeom prst="ellipse">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sz="1400" b="1" dirty="0"/>
              <a:t>ZA VSAKEGA PROJEKTNEGA PARTNERJA PRIPRAVITE SVOJO MAPO</a:t>
            </a:r>
            <a:r>
              <a:rPr lang="sl-SI" sz="1400" dirty="0"/>
              <a:t>.</a:t>
            </a:r>
          </a:p>
        </p:txBody>
      </p:sp>
      <p:sp>
        <p:nvSpPr>
          <p:cNvPr id="8" name="Označba mesta številke diapozitiva 7">
            <a:extLst>
              <a:ext uri="{FF2B5EF4-FFF2-40B4-BE49-F238E27FC236}">
                <a16:creationId xmlns:a16="http://schemas.microsoft.com/office/drawing/2014/main" id="{249AF787-2BE5-6A6D-56A0-7F17A20F9148}"/>
              </a:ext>
            </a:extLst>
          </p:cNvPr>
          <p:cNvSpPr>
            <a:spLocks noGrp="1"/>
          </p:cNvSpPr>
          <p:nvPr>
            <p:ph type="sldNum" sz="quarter" idx="12"/>
          </p:nvPr>
        </p:nvSpPr>
        <p:spPr/>
        <p:txBody>
          <a:bodyPr/>
          <a:lstStyle/>
          <a:p>
            <a:fld id="{DB0541E2-7EB7-469F-924A-AAEADCA667B4}" type="slidenum">
              <a:rPr lang="sl-SI" smtClean="0"/>
              <a:t>58</a:t>
            </a:fld>
            <a:endParaRPr lang="sl-SI"/>
          </a:p>
        </p:txBody>
      </p:sp>
    </p:spTree>
    <p:extLst>
      <p:ext uri="{BB962C8B-B14F-4D97-AF65-F5344CB8AC3E}">
        <p14:creationId xmlns:p14="http://schemas.microsoft.com/office/powerpoint/2010/main" val="5698504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DE3261-2476-306A-F033-0DA7BEFE4416}"/>
              </a:ext>
            </a:extLst>
          </p:cNvPr>
          <p:cNvSpPr>
            <a:spLocks noGrp="1"/>
          </p:cNvSpPr>
          <p:nvPr>
            <p:ph type="title"/>
          </p:nvPr>
        </p:nvSpPr>
        <p:spPr>
          <a:xfrm>
            <a:off x="531495" y="4763"/>
            <a:ext cx="10515600" cy="842963"/>
          </a:xfrm>
        </p:spPr>
        <p:txBody>
          <a:bodyPr>
            <a:normAutofit/>
          </a:bodyPr>
          <a:lstStyle/>
          <a:p>
            <a:r>
              <a:rPr lang="sl-SI" sz="3600" b="1" dirty="0">
                <a:solidFill>
                  <a:schemeClr val="tx1">
                    <a:lumMod val="65000"/>
                    <a:lumOff val="35000"/>
                  </a:schemeClr>
                </a:solidFill>
              </a:rPr>
              <a:t>POGOJI OB VLOŽITVI ZAHTEVKA ZA IZPLAČILO SREDSTEV</a:t>
            </a:r>
          </a:p>
        </p:txBody>
      </p:sp>
      <p:sp>
        <p:nvSpPr>
          <p:cNvPr id="3" name="Označba mesta vsebine 2">
            <a:extLst>
              <a:ext uri="{FF2B5EF4-FFF2-40B4-BE49-F238E27FC236}">
                <a16:creationId xmlns:a16="http://schemas.microsoft.com/office/drawing/2014/main" id="{58729CE0-28C2-EFF2-F69B-AF3FA6E8823C}"/>
              </a:ext>
            </a:extLst>
          </p:cNvPr>
          <p:cNvSpPr>
            <a:spLocks noGrp="1"/>
          </p:cNvSpPr>
          <p:nvPr>
            <p:ph idx="1"/>
          </p:nvPr>
        </p:nvSpPr>
        <p:spPr>
          <a:xfrm>
            <a:off x="375285" y="752476"/>
            <a:ext cx="11441430" cy="6002179"/>
          </a:xfrm>
        </p:spPr>
        <p:txBody>
          <a:bodyPr>
            <a:noAutofit/>
          </a:bodyPr>
          <a:lstStyle/>
          <a:p>
            <a:pPr marL="0" indent="0">
              <a:lnSpc>
                <a:spcPct val="120000"/>
              </a:lnSpc>
              <a:spcBef>
                <a:spcPts val="600"/>
              </a:spcBef>
              <a:buNone/>
            </a:pPr>
            <a:r>
              <a:rPr lang="sl-SI" sz="1400" b="1" i="1" dirty="0">
                <a:solidFill>
                  <a:schemeClr val="accent2"/>
                </a:solidFill>
                <a:latin typeface="+mj-lt"/>
              </a:rPr>
              <a:t>Uredba o izvajanju lokalnega razvoja, ki ga vodi skupnost, v obdobju do leta 2027 - 27. člen</a:t>
            </a:r>
          </a:p>
          <a:p>
            <a:pPr marL="0" indent="0">
              <a:lnSpc>
                <a:spcPct val="120000"/>
              </a:lnSpc>
              <a:spcBef>
                <a:spcPts val="600"/>
              </a:spcBef>
              <a:buNone/>
            </a:pPr>
            <a:r>
              <a:rPr lang="sl-SI" sz="1400" dirty="0">
                <a:solidFill>
                  <a:schemeClr val="bg2">
                    <a:lumMod val="25000"/>
                  </a:schemeClr>
                </a:solidFill>
                <a:latin typeface="+mj-lt"/>
              </a:rPr>
              <a:t>(1) Pred vložitvijo posameznega zahtevka za izplačilo morajo biti </a:t>
            </a:r>
            <a:r>
              <a:rPr lang="sl-SI" sz="1400" b="1" dirty="0">
                <a:solidFill>
                  <a:schemeClr val="bg2">
                    <a:lumMod val="25000"/>
                  </a:schemeClr>
                </a:solidFill>
                <a:latin typeface="+mj-lt"/>
              </a:rPr>
              <a:t>posamezne aktivnosti izvedene </a:t>
            </a:r>
            <a:r>
              <a:rPr lang="sl-SI" sz="1400" dirty="0">
                <a:solidFill>
                  <a:schemeClr val="bg2">
                    <a:lumMod val="25000"/>
                  </a:schemeClr>
                </a:solidFill>
                <a:latin typeface="+mj-lt"/>
              </a:rPr>
              <a:t>oziroma pred vložitvijo zadnjega zahtevka za izplačilo mora biti </a:t>
            </a:r>
            <a:r>
              <a:rPr lang="sl-SI" sz="1400" b="1" dirty="0">
                <a:solidFill>
                  <a:schemeClr val="bg2">
                    <a:lumMod val="25000"/>
                  </a:schemeClr>
                </a:solidFill>
                <a:latin typeface="+mj-lt"/>
              </a:rPr>
              <a:t>končan celoten projekt</a:t>
            </a:r>
            <a:r>
              <a:rPr lang="sl-SI" sz="1400" dirty="0">
                <a:solidFill>
                  <a:schemeClr val="bg2">
                    <a:lumMod val="25000"/>
                  </a:schemeClr>
                </a:solidFill>
                <a:latin typeface="+mj-lt"/>
              </a:rPr>
              <a:t>. Vsi </a:t>
            </a:r>
            <a:r>
              <a:rPr lang="sl-SI" sz="1400" b="1" dirty="0">
                <a:solidFill>
                  <a:schemeClr val="bg2">
                    <a:lumMod val="25000"/>
                  </a:schemeClr>
                </a:solidFill>
                <a:latin typeface="+mj-lt"/>
              </a:rPr>
              <a:t>računi</a:t>
            </a:r>
            <a:r>
              <a:rPr lang="sl-SI" sz="1400" dirty="0">
                <a:solidFill>
                  <a:schemeClr val="bg2">
                    <a:lumMod val="25000"/>
                  </a:schemeClr>
                </a:solidFill>
                <a:latin typeface="+mj-lt"/>
              </a:rPr>
              <a:t>, ki jih upravičenec uveljavlja v zahtevku za izplačilo, morajo biti </a:t>
            </a:r>
            <a:r>
              <a:rPr lang="sl-SI" sz="1400" b="1" dirty="0">
                <a:solidFill>
                  <a:schemeClr val="bg2">
                    <a:lumMod val="25000"/>
                  </a:schemeClr>
                </a:solidFill>
                <a:latin typeface="+mj-lt"/>
              </a:rPr>
              <a:t>plačani</a:t>
            </a:r>
            <a:r>
              <a:rPr lang="sl-SI" sz="1400" dirty="0">
                <a:solidFill>
                  <a:schemeClr val="bg2">
                    <a:lumMod val="25000"/>
                  </a:schemeClr>
                </a:solidFill>
                <a:latin typeface="+mj-lt"/>
              </a:rPr>
              <a:t> in </a:t>
            </a:r>
            <a:r>
              <a:rPr lang="sl-SI" sz="1400" b="1" dirty="0">
                <a:solidFill>
                  <a:schemeClr val="bg2">
                    <a:lumMod val="25000"/>
                  </a:schemeClr>
                </a:solidFill>
                <a:latin typeface="+mj-lt"/>
              </a:rPr>
              <a:t>pridobljena morajo biti vsa potrebna dovoljenja in soglasja</a:t>
            </a:r>
            <a:r>
              <a:rPr lang="sl-SI" sz="1400" dirty="0">
                <a:solidFill>
                  <a:schemeClr val="bg2">
                    <a:lumMod val="25000"/>
                  </a:schemeClr>
                </a:solidFill>
                <a:latin typeface="+mj-lt"/>
              </a:rPr>
              <a:t>.</a:t>
            </a:r>
          </a:p>
          <a:p>
            <a:pPr marL="0" indent="0">
              <a:lnSpc>
                <a:spcPct val="120000"/>
              </a:lnSpc>
              <a:spcBef>
                <a:spcPts val="600"/>
              </a:spcBef>
              <a:buNone/>
            </a:pPr>
            <a:r>
              <a:rPr lang="sl-SI" sz="1400" dirty="0">
                <a:solidFill>
                  <a:schemeClr val="bg2">
                    <a:lumMod val="25000"/>
                  </a:schemeClr>
                </a:solidFill>
                <a:latin typeface="+mj-lt"/>
              </a:rPr>
              <a:t>(2) Zahtevku za izplačilo sredstev mora upravičenec priložiti </a:t>
            </a:r>
            <a:r>
              <a:rPr lang="sl-SI" sz="1400" b="1" dirty="0">
                <a:solidFill>
                  <a:schemeClr val="bg2">
                    <a:lumMod val="25000"/>
                  </a:schemeClr>
                </a:solidFill>
                <a:latin typeface="+mj-lt"/>
              </a:rPr>
              <a:t>poročilo o izvajanju projekta</a:t>
            </a:r>
            <a:r>
              <a:rPr lang="sl-SI" sz="1400" dirty="0">
                <a:solidFill>
                  <a:schemeClr val="bg2">
                    <a:lumMod val="25000"/>
                  </a:schemeClr>
                </a:solidFill>
                <a:latin typeface="+mj-lt"/>
              </a:rPr>
              <a:t>, iz katerega so </a:t>
            </a:r>
            <a:r>
              <a:rPr lang="sl-SI" sz="1400" b="1" dirty="0">
                <a:solidFill>
                  <a:schemeClr val="bg2">
                    <a:lumMod val="25000"/>
                  </a:schemeClr>
                </a:solidFill>
                <a:latin typeface="+mj-lt"/>
              </a:rPr>
              <a:t>razvidni doseženi kazalniki</a:t>
            </a:r>
            <a:r>
              <a:rPr lang="sl-SI" sz="1400" dirty="0">
                <a:solidFill>
                  <a:schemeClr val="bg2">
                    <a:lumMod val="25000"/>
                  </a:schemeClr>
                </a:solidFill>
                <a:latin typeface="+mj-lt"/>
              </a:rPr>
              <a:t>, in druge priloge, določene v Uredbi.</a:t>
            </a:r>
          </a:p>
          <a:p>
            <a:pPr marL="0" indent="0">
              <a:lnSpc>
                <a:spcPct val="120000"/>
              </a:lnSpc>
              <a:spcBef>
                <a:spcPts val="600"/>
              </a:spcBef>
              <a:buNone/>
            </a:pPr>
            <a:r>
              <a:rPr lang="sl-SI" sz="1400" dirty="0">
                <a:solidFill>
                  <a:schemeClr val="bg2">
                    <a:lumMod val="25000"/>
                  </a:schemeClr>
                </a:solidFill>
                <a:latin typeface="+mj-lt"/>
              </a:rPr>
              <a:t>(3) Ob vložitvi zahtevka za izplačilo mora upravičenec za sklad EKSRP poleg pogojev iz tega člena izpolnjevati tudi pogoje:</a:t>
            </a:r>
          </a:p>
          <a:p>
            <a:pPr>
              <a:lnSpc>
                <a:spcPct val="100000"/>
              </a:lnSpc>
              <a:spcBef>
                <a:spcPts val="600"/>
              </a:spcBef>
            </a:pPr>
            <a:r>
              <a:rPr lang="sl-SI" sz="1400" dirty="0">
                <a:solidFill>
                  <a:schemeClr val="bg2">
                    <a:lumMod val="25000"/>
                  </a:schemeClr>
                </a:solidFill>
                <a:latin typeface="+mj-lt"/>
              </a:rPr>
              <a:t>Upravičeni stroški posameznega projekta </a:t>
            </a:r>
            <a:r>
              <a:rPr lang="sl-SI" sz="1400" b="1" dirty="0">
                <a:solidFill>
                  <a:schemeClr val="bg2">
                    <a:lumMod val="25000"/>
                  </a:schemeClr>
                </a:solidFill>
                <a:latin typeface="+mj-lt"/>
              </a:rPr>
              <a:t>ne smejo biti financirani z drugimi javnimi sredstvi</a:t>
            </a:r>
            <a:r>
              <a:rPr lang="sl-SI" sz="1400" dirty="0">
                <a:solidFill>
                  <a:schemeClr val="bg2">
                    <a:lumMod val="25000"/>
                  </a:schemeClr>
                </a:solidFill>
                <a:latin typeface="+mj-lt"/>
              </a:rPr>
              <a:t>.</a:t>
            </a:r>
          </a:p>
          <a:p>
            <a:pPr>
              <a:lnSpc>
                <a:spcPct val="100000"/>
              </a:lnSpc>
              <a:spcBef>
                <a:spcPts val="600"/>
              </a:spcBef>
            </a:pPr>
            <a:r>
              <a:rPr lang="sl-SI" sz="1400" dirty="0">
                <a:solidFill>
                  <a:schemeClr val="bg2">
                    <a:lumMod val="25000"/>
                  </a:schemeClr>
                </a:solidFill>
                <a:latin typeface="+mj-lt"/>
              </a:rPr>
              <a:t>Vlagatelj mora imeti za nakazilo sredstev </a:t>
            </a:r>
            <a:r>
              <a:rPr lang="sl-SI" sz="1400" b="1" dirty="0">
                <a:solidFill>
                  <a:schemeClr val="bg2">
                    <a:lumMod val="25000"/>
                  </a:schemeClr>
                </a:solidFill>
                <a:latin typeface="+mj-lt"/>
              </a:rPr>
              <a:t>odprt transakcijski račun</a:t>
            </a:r>
            <a:r>
              <a:rPr lang="sl-SI" sz="1400" dirty="0">
                <a:solidFill>
                  <a:schemeClr val="bg2">
                    <a:lumMod val="25000"/>
                  </a:schemeClr>
                </a:solidFill>
                <a:latin typeface="+mj-lt"/>
              </a:rPr>
              <a:t>.</a:t>
            </a:r>
          </a:p>
          <a:p>
            <a:pPr>
              <a:lnSpc>
                <a:spcPct val="100000"/>
              </a:lnSpc>
              <a:spcBef>
                <a:spcPts val="600"/>
              </a:spcBef>
            </a:pPr>
            <a:r>
              <a:rPr lang="sl-SI" sz="1400" b="1" dirty="0">
                <a:solidFill>
                  <a:schemeClr val="bg2">
                    <a:lumMod val="25000"/>
                  </a:schemeClr>
                </a:solidFill>
                <a:latin typeface="+mj-lt"/>
              </a:rPr>
              <a:t>Vodenje ločenega računovodstva </a:t>
            </a:r>
            <a:r>
              <a:rPr lang="sl-SI" sz="1400" dirty="0">
                <a:solidFill>
                  <a:schemeClr val="bg2">
                    <a:lumMod val="25000"/>
                  </a:schemeClr>
                </a:solidFill>
                <a:latin typeface="+mj-lt"/>
              </a:rPr>
              <a:t>(ločeno stroškovno mesto ali ločeni ustrezni računovodski konti). V primeru uporabe poenostavljenih oblik stroškov se na ločenem stroškovnem mestu projekta knjižijo le prihodki oziroma prilivi. V primerih poenostavljenih oblik nepovratnih sredstev dejanski stroški in izdatki niso predmet preverjanja in spremljanja.</a:t>
            </a:r>
          </a:p>
          <a:p>
            <a:pPr>
              <a:lnSpc>
                <a:spcPct val="100000"/>
              </a:lnSpc>
              <a:spcBef>
                <a:spcPts val="600"/>
              </a:spcBef>
            </a:pPr>
            <a:r>
              <a:rPr lang="sl-SI" sz="1400" b="1" dirty="0">
                <a:solidFill>
                  <a:schemeClr val="bg2">
                    <a:lumMod val="25000"/>
                  </a:schemeClr>
                </a:solidFill>
                <a:latin typeface="+mj-lt"/>
              </a:rPr>
              <a:t>Nepremičnina, na kateri se opravlja izvršba </a:t>
            </a:r>
            <a:r>
              <a:rPr lang="sl-SI" sz="1400" dirty="0">
                <a:solidFill>
                  <a:schemeClr val="bg2">
                    <a:lumMod val="25000"/>
                  </a:schemeClr>
                </a:solidFill>
                <a:latin typeface="+mj-lt"/>
              </a:rPr>
              <a:t>v skladu s predpisi, ki urejajo izvršbo in zavarovanje, </a:t>
            </a:r>
            <a:r>
              <a:rPr lang="sl-SI" sz="1400" b="1" dirty="0">
                <a:solidFill>
                  <a:schemeClr val="bg2">
                    <a:lumMod val="25000"/>
                  </a:schemeClr>
                </a:solidFill>
                <a:latin typeface="+mj-lt"/>
              </a:rPr>
              <a:t>ne more biti predmet </a:t>
            </a:r>
            <a:r>
              <a:rPr lang="sl-SI" sz="1400" dirty="0">
                <a:solidFill>
                  <a:schemeClr val="bg2">
                    <a:lumMod val="25000"/>
                  </a:schemeClr>
                </a:solidFill>
                <a:latin typeface="+mj-lt"/>
              </a:rPr>
              <a:t>podpore.</a:t>
            </a:r>
          </a:p>
          <a:p>
            <a:pPr>
              <a:lnSpc>
                <a:spcPct val="100000"/>
              </a:lnSpc>
              <a:spcBef>
                <a:spcPts val="600"/>
              </a:spcBef>
            </a:pPr>
            <a:r>
              <a:rPr lang="sl-SI" sz="1400" dirty="0">
                <a:solidFill>
                  <a:schemeClr val="bg2">
                    <a:lumMod val="25000"/>
                  </a:schemeClr>
                </a:solidFill>
                <a:latin typeface="+mj-lt"/>
              </a:rPr>
              <a:t>Za sklad EKSRP velja, da mora vlagatelj imeti </a:t>
            </a:r>
            <a:r>
              <a:rPr lang="sl-SI" sz="1400" b="1" dirty="0">
                <a:solidFill>
                  <a:schemeClr val="bg2">
                    <a:lumMod val="25000"/>
                  </a:schemeClr>
                </a:solidFill>
                <a:latin typeface="+mj-lt"/>
              </a:rPr>
              <a:t>poravnane obvezne dajatve</a:t>
            </a:r>
            <a:r>
              <a:rPr lang="sl-SI" sz="1400" dirty="0">
                <a:solidFill>
                  <a:schemeClr val="bg2">
                    <a:lumMod val="25000"/>
                  </a:schemeClr>
                </a:solidFill>
                <a:latin typeface="+mj-lt"/>
              </a:rPr>
              <a:t> in druge denarne nedavčne obveznosti v skladu z zakonom, ki ureja kmetijstvo, pri čemer vrednost teh neplačanih zapadlih obveznosti ne sme znašati 50 eurov ali več. Za sklad ESRR velja, da ima lahko vlagatelj, ki je pravna ali fizična oseba, na dan oddaje vloge na LAS do 50 eurov neporavnanih zapadlih davčnih obveznosti do države.</a:t>
            </a:r>
          </a:p>
          <a:p>
            <a:pPr>
              <a:lnSpc>
                <a:spcPct val="100000"/>
              </a:lnSpc>
              <a:spcBef>
                <a:spcPts val="600"/>
              </a:spcBef>
            </a:pPr>
            <a:r>
              <a:rPr lang="sl-SI" sz="1400" dirty="0">
                <a:solidFill>
                  <a:schemeClr val="bg2">
                    <a:lumMod val="25000"/>
                  </a:schemeClr>
                </a:solidFill>
                <a:latin typeface="+mj-lt"/>
              </a:rPr>
              <a:t>Projekt mora biti izveden </a:t>
            </a:r>
            <a:r>
              <a:rPr lang="sl-SI" sz="1400" b="1" dirty="0">
                <a:solidFill>
                  <a:schemeClr val="bg2">
                    <a:lumMod val="25000"/>
                  </a:schemeClr>
                </a:solidFill>
                <a:latin typeface="+mj-lt"/>
              </a:rPr>
              <a:t>v skladu s prijavljeno vsebino</a:t>
            </a:r>
            <a:r>
              <a:rPr lang="sl-SI" sz="1400" dirty="0">
                <a:solidFill>
                  <a:schemeClr val="bg2">
                    <a:lumMod val="25000"/>
                  </a:schemeClr>
                </a:solidFill>
                <a:latin typeface="+mj-lt"/>
              </a:rPr>
              <a:t>, ki jo odobri ARSKTRP, in področnimi predpisi.</a:t>
            </a:r>
          </a:p>
          <a:p>
            <a:pPr>
              <a:lnSpc>
                <a:spcPct val="100000"/>
              </a:lnSpc>
              <a:spcBef>
                <a:spcPts val="600"/>
              </a:spcBef>
            </a:pPr>
            <a:r>
              <a:rPr lang="sl-SI" sz="1400" dirty="0">
                <a:solidFill>
                  <a:schemeClr val="bg2">
                    <a:lumMod val="25000"/>
                  </a:schemeClr>
                </a:solidFill>
                <a:latin typeface="+mj-lt"/>
              </a:rPr>
              <a:t>Projekt mora biti </a:t>
            </a:r>
            <a:r>
              <a:rPr lang="sl-SI" sz="1400" b="1" dirty="0">
                <a:solidFill>
                  <a:schemeClr val="bg2">
                    <a:lumMod val="25000"/>
                  </a:schemeClr>
                </a:solidFill>
                <a:latin typeface="+mj-lt"/>
              </a:rPr>
              <a:t>izveden najpozneje v treh letih od pravnomočnosti odločbe o pravici do sredstev</a:t>
            </a:r>
            <a:r>
              <a:rPr lang="sl-SI" sz="1400" dirty="0">
                <a:solidFill>
                  <a:schemeClr val="bg2">
                    <a:lumMod val="25000"/>
                  </a:schemeClr>
                </a:solidFill>
                <a:latin typeface="+mj-lt"/>
              </a:rPr>
              <a:t>, ki jo izda ARSKTRP, oziroma od podpisa pogodbe o sofinanciranju z MKRR, vendar najpozneje do 31. avgusta 2029.</a:t>
            </a:r>
          </a:p>
          <a:p>
            <a:pPr>
              <a:lnSpc>
                <a:spcPct val="100000"/>
              </a:lnSpc>
              <a:spcBef>
                <a:spcPts val="600"/>
              </a:spcBef>
            </a:pPr>
            <a:r>
              <a:rPr lang="sl-SI" sz="1400" dirty="0">
                <a:solidFill>
                  <a:schemeClr val="bg2">
                    <a:lumMod val="25000"/>
                  </a:schemeClr>
                </a:solidFill>
                <a:latin typeface="+mj-lt"/>
              </a:rPr>
              <a:t>Projekt </a:t>
            </a:r>
            <a:r>
              <a:rPr lang="sl-SI" sz="1400" b="1" dirty="0">
                <a:solidFill>
                  <a:schemeClr val="bg2">
                    <a:lumMod val="25000"/>
                  </a:schemeClr>
                </a:solidFill>
                <a:latin typeface="+mj-lt"/>
              </a:rPr>
              <a:t>ne sme biti fizično zaključen ali v celoti izveden pred izdajo odločbe o pravici do sredstev</a:t>
            </a:r>
            <a:r>
              <a:rPr lang="sl-SI" sz="1400" dirty="0">
                <a:solidFill>
                  <a:schemeClr val="bg2">
                    <a:lumMod val="25000"/>
                  </a:schemeClr>
                </a:solidFill>
                <a:latin typeface="+mj-lt"/>
              </a:rPr>
              <a:t> za sklad EKSRP, ki jo izda ARSKTRP </a:t>
            </a:r>
          </a:p>
          <a:p>
            <a:pPr>
              <a:lnSpc>
                <a:spcPct val="100000"/>
              </a:lnSpc>
              <a:spcBef>
                <a:spcPts val="600"/>
              </a:spcBef>
            </a:pPr>
            <a:r>
              <a:rPr lang="sl-SI" sz="1400" b="1" dirty="0">
                <a:solidFill>
                  <a:schemeClr val="bg2">
                    <a:lumMod val="25000"/>
                  </a:schemeClr>
                </a:solidFill>
                <a:latin typeface="+mj-lt"/>
              </a:rPr>
              <a:t>Vlagatelju se podpora ne odobri</a:t>
            </a:r>
            <a:r>
              <a:rPr lang="sl-SI" sz="1400" dirty="0">
                <a:solidFill>
                  <a:schemeClr val="bg2">
                    <a:lumMod val="25000"/>
                  </a:schemeClr>
                </a:solidFill>
                <a:latin typeface="+mj-lt"/>
              </a:rPr>
              <a:t>, če je nad njim začet postopek zaradi </a:t>
            </a:r>
            <a:r>
              <a:rPr lang="sl-SI" sz="1400" b="1" dirty="0">
                <a:solidFill>
                  <a:schemeClr val="bg2">
                    <a:lumMod val="25000"/>
                  </a:schemeClr>
                </a:solidFill>
                <a:latin typeface="+mj-lt"/>
              </a:rPr>
              <a:t>insolventnosti ali postopek prisilnega prenehanja </a:t>
            </a:r>
            <a:r>
              <a:rPr lang="sl-SI" sz="1400" dirty="0">
                <a:solidFill>
                  <a:schemeClr val="bg2">
                    <a:lumMod val="25000"/>
                  </a:schemeClr>
                </a:solidFill>
                <a:latin typeface="+mj-lt"/>
              </a:rPr>
              <a:t>v skladu z zakonom, ki ureja finančno poslovanje, postopek zaradi insolventnosti in prisilno prenehanje, ali postopek likvidacije družbe v skladu z zakonom, ki ureja gospodarske družbe.</a:t>
            </a:r>
          </a:p>
        </p:txBody>
      </p:sp>
      <p:pic>
        <p:nvPicPr>
          <p:cNvPr id="6" name="Grafika 5" descr="Piggy Bank with solid fill">
            <a:extLst>
              <a:ext uri="{FF2B5EF4-FFF2-40B4-BE49-F238E27FC236}">
                <a16:creationId xmlns:a16="http://schemas.microsoft.com/office/drawing/2014/main" id="{3480EA1B-637C-BE23-8ED3-93DCDEBFE4A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0280" y="-21969"/>
            <a:ext cx="501215" cy="501215"/>
          </a:xfrm>
          <a:prstGeom prst="rect">
            <a:avLst/>
          </a:prstGeom>
        </p:spPr>
      </p:pic>
      <p:sp>
        <p:nvSpPr>
          <p:cNvPr id="4" name="Označba mesta številke diapozitiva 3">
            <a:extLst>
              <a:ext uri="{FF2B5EF4-FFF2-40B4-BE49-F238E27FC236}">
                <a16:creationId xmlns:a16="http://schemas.microsoft.com/office/drawing/2014/main" id="{CB530892-68E4-8350-5A7F-0CCB41309817}"/>
              </a:ext>
            </a:extLst>
          </p:cNvPr>
          <p:cNvSpPr>
            <a:spLocks noGrp="1"/>
          </p:cNvSpPr>
          <p:nvPr>
            <p:ph type="sldNum" sz="quarter" idx="12"/>
          </p:nvPr>
        </p:nvSpPr>
        <p:spPr/>
        <p:txBody>
          <a:bodyPr/>
          <a:lstStyle/>
          <a:p>
            <a:fld id="{DB0541E2-7EB7-469F-924A-AAEADCA667B4}" type="slidenum">
              <a:rPr lang="sl-SI" smtClean="0"/>
              <a:t>59</a:t>
            </a:fld>
            <a:endParaRPr lang="sl-SI"/>
          </a:p>
        </p:txBody>
      </p:sp>
      <p:cxnSp>
        <p:nvCxnSpPr>
          <p:cNvPr id="7" name="Raven povezovalnik 6">
            <a:extLst>
              <a:ext uri="{FF2B5EF4-FFF2-40B4-BE49-F238E27FC236}">
                <a16:creationId xmlns:a16="http://schemas.microsoft.com/office/drawing/2014/main" id="{AA3A7C60-8DE5-D2D1-77F8-19E7DF4B0105}"/>
              </a:ext>
            </a:extLst>
          </p:cNvPr>
          <p:cNvCxnSpPr>
            <a:cxnSpLocks/>
          </p:cNvCxnSpPr>
          <p:nvPr/>
        </p:nvCxnSpPr>
        <p:spPr>
          <a:xfrm>
            <a:off x="-30280" y="752476"/>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91858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9BF55-1CBB-DF1E-3F72-94CA29BF4D54}"/>
            </a:ext>
          </a:extLst>
        </p:cNvPr>
        <p:cNvGrpSpPr/>
        <p:nvPr/>
      </p:nvGrpSpPr>
      <p:grpSpPr>
        <a:xfrm>
          <a:off x="0" y="0"/>
          <a:ext cx="0" cy="0"/>
          <a:chOff x="0" y="0"/>
          <a:chExt cx="0" cy="0"/>
        </a:xfrm>
      </p:grpSpPr>
      <p:sp>
        <p:nvSpPr>
          <p:cNvPr id="4" name="Naslov 1">
            <a:extLst>
              <a:ext uri="{FF2B5EF4-FFF2-40B4-BE49-F238E27FC236}">
                <a16:creationId xmlns:a16="http://schemas.microsoft.com/office/drawing/2014/main" id="{BF27D958-EDC1-98B8-AF43-3269F9BB27A9}"/>
              </a:ext>
            </a:extLst>
          </p:cNvPr>
          <p:cNvSpPr txBox="1">
            <a:spLocks/>
          </p:cNvSpPr>
          <p:nvPr/>
        </p:nvSpPr>
        <p:spPr>
          <a:xfrm>
            <a:off x="838200" y="238954"/>
            <a:ext cx="12192000" cy="7909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b="1" dirty="0">
                <a:solidFill>
                  <a:schemeClr val="tx1">
                    <a:lumMod val="65000"/>
                    <a:lumOff val="35000"/>
                  </a:schemeClr>
                </a:solidFill>
              </a:rPr>
              <a:t>DOSEGANJE KAZALNIKOV</a:t>
            </a:r>
          </a:p>
          <a:p>
            <a:endParaRPr lang="sl-SI" b="1" dirty="0">
              <a:solidFill>
                <a:schemeClr val="tx1">
                  <a:lumMod val="65000"/>
                  <a:lumOff val="35000"/>
                </a:schemeClr>
              </a:solidFill>
            </a:endParaRPr>
          </a:p>
        </p:txBody>
      </p:sp>
      <p:sp>
        <p:nvSpPr>
          <p:cNvPr id="10" name="PoljeZBesedilom 9">
            <a:extLst>
              <a:ext uri="{FF2B5EF4-FFF2-40B4-BE49-F238E27FC236}">
                <a16:creationId xmlns:a16="http://schemas.microsoft.com/office/drawing/2014/main" id="{FC05FDC7-FE64-CE82-E205-78F3E5AA51EB}"/>
              </a:ext>
            </a:extLst>
          </p:cNvPr>
          <p:cNvSpPr txBox="1"/>
          <p:nvPr/>
        </p:nvSpPr>
        <p:spPr>
          <a:xfrm>
            <a:off x="838200" y="1291259"/>
            <a:ext cx="10515601" cy="2669705"/>
          </a:xfrm>
          <a:prstGeom prst="rect">
            <a:avLst/>
          </a:prstGeom>
          <a:noFill/>
        </p:spPr>
        <p:txBody>
          <a:bodyPr wrap="square">
            <a:spAutoFit/>
          </a:bodyPr>
          <a:lstStyle/>
          <a:p>
            <a:pPr lvl="0" algn="just">
              <a:lnSpc>
                <a:spcPct val="115000"/>
              </a:lnSpc>
            </a:pPr>
            <a:r>
              <a:rPr lang="sl-SI" sz="2400" kern="100" dirty="0">
                <a:solidFill>
                  <a:schemeClr val="accent2"/>
                </a:solidFill>
                <a:effectLst/>
                <a:latin typeface="+mj-lt"/>
                <a:ea typeface="Aptos" panose="020B0004020202020204" pitchFamily="34" charset="0"/>
                <a:cs typeface="Times New Roman" panose="02020603050405020304" pitchFamily="18" charset="0"/>
              </a:rPr>
              <a:t>ZAGOTOVITI JE POTREBNO </a:t>
            </a:r>
            <a:r>
              <a:rPr lang="sl-SI" sz="2400" b="1" kern="100" dirty="0">
                <a:solidFill>
                  <a:schemeClr val="accent2"/>
                </a:solidFill>
                <a:effectLst/>
                <a:latin typeface="+mj-lt"/>
                <a:ea typeface="Aptos" panose="020B0004020202020204" pitchFamily="34" charset="0"/>
                <a:cs typeface="Times New Roman" panose="02020603050405020304" pitchFamily="18" charset="0"/>
              </a:rPr>
              <a:t>DOSEGANJE KAZALNIKOV </a:t>
            </a:r>
            <a:r>
              <a:rPr lang="sl-SI" sz="2400" b="1" kern="100" dirty="0">
                <a:solidFill>
                  <a:schemeClr val="accent2"/>
                </a:solidFill>
                <a:latin typeface="+mj-lt"/>
                <a:cs typeface="Times New Roman" panose="02020603050405020304" pitchFamily="18" charset="0"/>
              </a:rPr>
              <a:t>SLR, KAZALNIKOV UČINKA  </a:t>
            </a:r>
            <a:r>
              <a:rPr lang="sl-SI" sz="2400" b="1" kern="100" dirty="0">
                <a:solidFill>
                  <a:schemeClr val="accent2"/>
                </a:solidFill>
                <a:effectLst/>
                <a:latin typeface="+mj-lt"/>
                <a:ea typeface="Aptos" panose="020B0004020202020204" pitchFamily="34" charset="0"/>
                <a:cs typeface="Times New Roman" panose="02020603050405020304" pitchFamily="18" charset="0"/>
              </a:rPr>
              <a:t>IN CILJEV </a:t>
            </a:r>
            <a:r>
              <a:rPr lang="sl-SI" sz="2400" kern="100" dirty="0">
                <a:solidFill>
                  <a:schemeClr val="accent2"/>
                </a:solidFill>
                <a:effectLst/>
                <a:latin typeface="+mj-lt"/>
                <a:ea typeface="Aptos" panose="020B0004020202020204" pitchFamily="34" charset="0"/>
                <a:cs typeface="Times New Roman" panose="02020603050405020304" pitchFamily="18" charset="0"/>
              </a:rPr>
              <a:t>SKLADNO S PRIJAVLJENO VLOGO.</a:t>
            </a:r>
          </a:p>
          <a:p>
            <a:pPr lvl="0" algn="just">
              <a:lnSpc>
                <a:spcPct val="115000"/>
              </a:lnSpc>
            </a:pPr>
            <a:endParaRPr lang="sl-SI" kern="100" dirty="0">
              <a:effectLst/>
              <a:latin typeface="+mj-lt"/>
              <a:ea typeface="Aptos" panose="020B0004020202020204" pitchFamily="34" charset="0"/>
              <a:cs typeface="Times New Roman" panose="02020603050405020304" pitchFamily="18" charset="0"/>
            </a:endParaRPr>
          </a:p>
          <a:p>
            <a:pPr marL="285750" lvl="0" indent="-285750" algn="just">
              <a:lnSpc>
                <a:spcPct val="115000"/>
              </a:lnSpc>
              <a:spcAft>
                <a:spcPts val="600"/>
              </a:spcAft>
              <a:buFont typeface="Wingdings" panose="05000000000000000000" pitchFamily="2" charset="2"/>
              <a:buChar char="ü"/>
            </a:pPr>
            <a:r>
              <a:rPr lang="sl-SI" kern="100" dirty="0">
                <a:solidFill>
                  <a:schemeClr val="bg2">
                    <a:lumMod val="25000"/>
                  </a:schemeClr>
                </a:solidFill>
                <a:effectLst/>
                <a:latin typeface="+mj-lt"/>
                <a:ea typeface="Aptos" panose="020B0004020202020204" pitchFamily="34" charset="0"/>
                <a:cs typeface="Times New Roman" panose="02020603050405020304" pitchFamily="18" charset="0"/>
              </a:rPr>
              <a:t>Doseganje kazalnikov je potrebno </a:t>
            </a:r>
            <a:r>
              <a:rPr lang="sl-SI" b="1" kern="100" dirty="0">
                <a:solidFill>
                  <a:schemeClr val="bg2">
                    <a:lumMod val="25000"/>
                  </a:schemeClr>
                </a:solidFill>
                <a:effectLst/>
                <a:latin typeface="+mj-lt"/>
                <a:ea typeface="Aptos" panose="020B0004020202020204" pitchFamily="34" charset="0"/>
                <a:cs typeface="Times New Roman" panose="02020603050405020304" pitchFamily="18" charset="0"/>
              </a:rPr>
              <a:t>ustrezno dokazovati</a:t>
            </a:r>
            <a:r>
              <a:rPr lang="sl-SI" kern="100" dirty="0">
                <a:solidFill>
                  <a:schemeClr val="bg2">
                    <a:lumMod val="25000"/>
                  </a:schemeClr>
                </a:solidFill>
                <a:effectLst/>
                <a:latin typeface="+mj-lt"/>
                <a:ea typeface="Aptos" panose="020B0004020202020204" pitchFamily="34" charset="0"/>
                <a:cs typeface="Times New Roman" panose="02020603050405020304" pitchFamily="18" charset="0"/>
              </a:rPr>
              <a:t>.</a:t>
            </a:r>
          </a:p>
          <a:p>
            <a:pPr marL="285750" lvl="0" indent="-285750" algn="just">
              <a:lnSpc>
                <a:spcPct val="115000"/>
              </a:lnSpc>
              <a:spcAft>
                <a:spcPts val="600"/>
              </a:spcAft>
              <a:buFont typeface="Wingdings" panose="05000000000000000000" pitchFamily="2" charset="2"/>
              <a:buChar char="ü"/>
            </a:pPr>
            <a:r>
              <a:rPr lang="sl-SI" kern="100" dirty="0">
                <a:effectLst/>
                <a:latin typeface="+mj-lt"/>
                <a:ea typeface="Aptos" panose="020B0004020202020204" pitchFamily="34" charset="0"/>
                <a:cs typeface="Times New Roman" panose="02020603050405020304" pitchFamily="18" charset="0"/>
              </a:rPr>
              <a:t>Dovoljeno je preseganje ciljev in kazalnikov, pri čemer se znesek in stopnja sofinanciranja v tem primeru ne spreminjata in ostaneta enaka, kot je bilo potrjena s projektom oz. vlogo.</a:t>
            </a:r>
          </a:p>
          <a:p>
            <a:pPr marL="285750" lvl="0" indent="-285750" algn="just">
              <a:lnSpc>
                <a:spcPct val="115000"/>
              </a:lnSpc>
              <a:spcAft>
                <a:spcPts val="600"/>
              </a:spcAft>
              <a:buFont typeface="Wingdings" panose="05000000000000000000" pitchFamily="2" charset="2"/>
              <a:buChar char="ü"/>
            </a:pPr>
            <a:r>
              <a:rPr lang="sl-SI" kern="100" dirty="0">
                <a:latin typeface="+mj-lt"/>
                <a:ea typeface="Aptos" panose="020B0004020202020204" pitchFamily="34" charset="0"/>
                <a:cs typeface="Times New Roman" panose="02020603050405020304" pitchFamily="18" charset="0"/>
              </a:rPr>
              <a:t>Nedoseganje kazalnikov in ciljev se kaznuje z znižanjem podpore.</a:t>
            </a:r>
            <a:endParaRPr lang="sl-SI" kern="100" dirty="0">
              <a:effectLst/>
              <a:latin typeface="+mj-lt"/>
              <a:ea typeface="Aptos" panose="020B0004020202020204" pitchFamily="34" charset="0"/>
              <a:cs typeface="Times New Roman" panose="02020603050405020304" pitchFamily="18" charset="0"/>
            </a:endParaRPr>
          </a:p>
        </p:txBody>
      </p:sp>
      <p:sp>
        <p:nvSpPr>
          <p:cNvPr id="3" name="Elipsa 2">
            <a:extLst>
              <a:ext uri="{FF2B5EF4-FFF2-40B4-BE49-F238E27FC236}">
                <a16:creationId xmlns:a16="http://schemas.microsoft.com/office/drawing/2014/main" id="{2E089A1C-9E58-645C-366E-0310406DBB3F}"/>
              </a:ext>
            </a:extLst>
          </p:cNvPr>
          <p:cNvSpPr/>
          <p:nvPr/>
        </p:nvSpPr>
        <p:spPr>
          <a:xfrm>
            <a:off x="9248775" y="3729539"/>
            <a:ext cx="2448709" cy="215265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l-SI" sz="1400" b="1" dirty="0">
                <a:solidFill>
                  <a:schemeClr val="bg1"/>
                </a:solidFill>
                <a:latin typeface="+mj-lt"/>
              </a:rPr>
              <a:t>Bodite pozorni tako na doseganje Kazalnikov SLR kot tudi </a:t>
            </a:r>
          </a:p>
          <a:p>
            <a:pPr algn="ctr"/>
            <a:r>
              <a:rPr lang="sl-SI" sz="1400" b="1" dirty="0">
                <a:solidFill>
                  <a:schemeClr val="bg1"/>
                </a:solidFill>
                <a:latin typeface="+mj-lt"/>
              </a:rPr>
              <a:t>rezultatov načrtovanih v okviru posamezne aktivnosti!</a:t>
            </a:r>
          </a:p>
        </p:txBody>
      </p:sp>
      <p:pic>
        <p:nvPicPr>
          <p:cNvPr id="7" name="Grafika 6" descr="Bar graph with upward trend with solid fill">
            <a:extLst>
              <a:ext uri="{FF2B5EF4-FFF2-40B4-BE49-F238E27FC236}">
                <a16:creationId xmlns:a16="http://schemas.microsoft.com/office/drawing/2014/main" id="{31CEC205-8FE7-6650-62BC-4ECB6A9C190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42682" y="238954"/>
            <a:ext cx="648687" cy="648687"/>
          </a:xfrm>
          <a:prstGeom prst="rect">
            <a:avLst/>
          </a:prstGeom>
        </p:spPr>
      </p:pic>
      <p:sp>
        <p:nvSpPr>
          <p:cNvPr id="6" name="Elipsa 5">
            <a:extLst>
              <a:ext uri="{FF2B5EF4-FFF2-40B4-BE49-F238E27FC236}">
                <a16:creationId xmlns:a16="http://schemas.microsoft.com/office/drawing/2014/main" id="{3F42603B-4B53-78A9-0497-B740765D60D9}"/>
              </a:ext>
            </a:extLst>
          </p:cNvPr>
          <p:cNvSpPr/>
          <p:nvPr/>
        </p:nvSpPr>
        <p:spPr>
          <a:xfrm>
            <a:off x="1107326" y="4072248"/>
            <a:ext cx="1750218" cy="1323975"/>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l-SI" b="1" dirty="0">
                <a:solidFill>
                  <a:schemeClr val="bg1"/>
                </a:solidFill>
                <a:latin typeface="+mj-lt"/>
              </a:rPr>
              <a:t>KAZALNIKI STRATEGIJE</a:t>
            </a:r>
          </a:p>
        </p:txBody>
      </p:sp>
      <p:sp>
        <p:nvSpPr>
          <p:cNvPr id="8" name="Elipsa 7">
            <a:extLst>
              <a:ext uri="{FF2B5EF4-FFF2-40B4-BE49-F238E27FC236}">
                <a16:creationId xmlns:a16="http://schemas.microsoft.com/office/drawing/2014/main" id="{62DE457C-1198-355A-29B1-2F9786894D23}"/>
              </a:ext>
            </a:extLst>
          </p:cNvPr>
          <p:cNvSpPr/>
          <p:nvPr/>
        </p:nvSpPr>
        <p:spPr>
          <a:xfrm>
            <a:off x="3704987" y="4038771"/>
            <a:ext cx="1750218" cy="1323975"/>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l-SI" b="1" dirty="0">
                <a:solidFill>
                  <a:schemeClr val="bg1"/>
                </a:solidFill>
                <a:latin typeface="+mj-lt"/>
              </a:rPr>
              <a:t>KAZALNIKI UČINKA</a:t>
            </a:r>
          </a:p>
        </p:txBody>
      </p:sp>
      <p:sp>
        <p:nvSpPr>
          <p:cNvPr id="9" name="Znak plus 8">
            <a:extLst>
              <a:ext uri="{FF2B5EF4-FFF2-40B4-BE49-F238E27FC236}">
                <a16:creationId xmlns:a16="http://schemas.microsoft.com/office/drawing/2014/main" id="{C262E24C-6F78-AD7F-185E-67E9505444FB}"/>
              </a:ext>
            </a:extLst>
          </p:cNvPr>
          <p:cNvSpPr/>
          <p:nvPr/>
        </p:nvSpPr>
        <p:spPr>
          <a:xfrm>
            <a:off x="3009803" y="4262116"/>
            <a:ext cx="542925" cy="518611"/>
          </a:xfrm>
          <a:prstGeom prst="mathPlus">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l-SI"/>
          </a:p>
        </p:txBody>
      </p:sp>
      <p:sp>
        <p:nvSpPr>
          <p:cNvPr id="5" name="PoljeZBesedilom 4">
            <a:extLst>
              <a:ext uri="{FF2B5EF4-FFF2-40B4-BE49-F238E27FC236}">
                <a16:creationId xmlns:a16="http://schemas.microsoft.com/office/drawing/2014/main" id="{42B670D3-93CB-7FE3-A3CA-E18B49BB8431}"/>
              </a:ext>
            </a:extLst>
          </p:cNvPr>
          <p:cNvSpPr txBox="1"/>
          <p:nvPr/>
        </p:nvSpPr>
        <p:spPr>
          <a:xfrm>
            <a:off x="791370" y="5657671"/>
            <a:ext cx="8615278" cy="1200329"/>
          </a:xfrm>
          <a:prstGeom prst="rect">
            <a:avLst/>
          </a:prstGeom>
          <a:solidFill>
            <a:schemeClr val="accent6"/>
          </a:solidFill>
        </p:spPr>
        <p:txBody>
          <a:bodyPr wrap="square">
            <a:spAutoFit/>
          </a:bodyPr>
          <a:lstStyle/>
          <a:p>
            <a:r>
              <a:rPr lang="sl-SI" sz="1600" b="1" dirty="0">
                <a:solidFill>
                  <a:schemeClr val="bg1"/>
                </a:solidFill>
                <a:latin typeface="+mj-lt"/>
              </a:rPr>
              <a:t>KAZALNIK – NOVO DELOVNO MESTO/ZAPOSLITEV</a:t>
            </a:r>
          </a:p>
          <a:p>
            <a:r>
              <a:rPr lang="sl-SI" sz="1400" dirty="0">
                <a:solidFill>
                  <a:schemeClr val="bg1"/>
                </a:solidFill>
                <a:latin typeface="+mj-lt"/>
              </a:rPr>
              <a:t>Zaposlitev se izvede tako kot je bila v načrtovana vlogi, v nasprotnem primeru je potrebno predhodno zaprositi za spremembo projekta. Dokazilo za novo delovno mesto je </a:t>
            </a:r>
            <a:r>
              <a:rPr lang="sl-SI" sz="1400" b="1" dirty="0">
                <a:solidFill>
                  <a:schemeClr val="bg1"/>
                </a:solidFill>
                <a:latin typeface="+mj-lt"/>
              </a:rPr>
              <a:t>pogodba o zaposlitvi</a:t>
            </a:r>
            <a:r>
              <a:rPr lang="sl-SI" sz="1400" dirty="0">
                <a:solidFill>
                  <a:schemeClr val="bg1"/>
                </a:solidFill>
                <a:latin typeface="+mj-lt"/>
              </a:rPr>
              <a:t>.  Za projekt je pomembno, da se novo ustvarjeno delovno mesto, kot rezultat projekta, ohranja še 3 oz.5 let po zadnjem izplačilu sredstev. Ostale zaposlitve pri upravičencu ne predstavljajo obveznosti za dotični projekt.</a:t>
            </a:r>
          </a:p>
        </p:txBody>
      </p:sp>
      <p:sp>
        <p:nvSpPr>
          <p:cNvPr id="11" name="Označba mesta številke diapozitiva 10">
            <a:extLst>
              <a:ext uri="{FF2B5EF4-FFF2-40B4-BE49-F238E27FC236}">
                <a16:creationId xmlns:a16="http://schemas.microsoft.com/office/drawing/2014/main" id="{C76C0B03-6F85-6417-FAA6-DA96ECECED55}"/>
              </a:ext>
            </a:extLst>
          </p:cNvPr>
          <p:cNvSpPr>
            <a:spLocks noGrp="1"/>
          </p:cNvSpPr>
          <p:nvPr>
            <p:ph type="sldNum" sz="quarter" idx="12"/>
          </p:nvPr>
        </p:nvSpPr>
        <p:spPr/>
        <p:txBody>
          <a:bodyPr/>
          <a:lstStyle/>
          <a:p>
            <a:fld id="{DB0541E2-7EB7-469F-924A-AAEADCA667B4}" type="slidenum">
              <a:rPr lang="sl-SI" smtClean="0"/>
              <a:t>6</a:t>
            </a:fld>
            <a:endParaRPr lang="sl-SI"/>
          </a:p>
        </p:txBody>
      </p:sp>
      <p:cxnSp>
        <p:nvCxnSpPr>
          <p:cNvPr id="12" name="Raven povezovalnik 11">
            <a:extLst>
              <a:ext uri="{FF2B5EF4-FFF2-40B4-BE49-F238E27FC236}">
                <a16:creationId xmlns:a16="http://schemas.microsoft.com/office/drawing/2014/main" id="{8E9C1FEB-51C0-B33B-88BC-14A655E346CE}"/>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26712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EFF56-FE6C-521B-59DE-345FCBD10631}"/>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E672FC5-B09F-CF05-B2E7-05E83305DE52}"/>
              </a:ext>
            </a:extLst>
          </p:cNvPr>
          <p:cNvSpPr>
            <a:spLocks noGrp="1"/>
          </p:cNvSpPr>
          <p:nvPr>
            <p:ph type="title"/>
          </p:nvPr>
        </p:nvSpPr>
        <p:spPr>
          <a:xfrm>
            <a:off x="531495" y="4763"/>
            <a:ext cx="10515600" cy="842963"/>
          </a:xfrm>
        </p:spPr>
        <p:txBody>
          <a:bodyPr>
            <a:normAutofit/>
          </a:bodyPr>
          <a:lstStyle/>
          <a:p>
            <a:r>
              <a:rPr lang="sl-SI" sz="3600" b="1" dirty="0">
                <a:solidFill>
                  <a:schemeClr val="tx1">
                    <a:lumMod val="65000"/>
                    <a:lumOff val="35000"/>
                  </a:schemeClr>
                </a:solidFill>
              </a:rPr>
              <a:t>POGOJI OB VLOŽITVI ZAHTEVKA ZA IZPLAČILO SREDSTEV</a:t>
            </a:r>
          </a:p>
        </p:txBody>
      </p:sp>
      <p:sp>
        <p:nvSpPr>
          <p:cNvPr id="3" name="Označba mesta vsebine 2">
            <a:extLst>
              <a:ext uri="{FF2B5EF4-FFF2-40B4-BE49-F238E27FC236}">
                <a16:creationId xmlns:a16="http://schemas.microsoft.com/office/drawing/2014/main" id="{D74E63A4-390F-1C80-09D3-B530A6A66B86}"/>
              </a:ext>
            </a:extLst>
          </p:cNvPr>
          <p:cNvSpPr>
            <a:spLocks noGrp="1"/>
          </p:cNvSpPr>
          <p:nvPr>
            <p:ph idx="1"/>
          </p:nvPr>
        </p:nvSpPr>
        <p:spPr>
          <a:xfrm>
            <a:off x="607695" y="1027111"/>
            <a:ext cx="10881360" cy="5329238"/>
          </a:xfrm>
        </p:spPr>
        <p:txBody>
          <a:bodyPr>
            <a:normAutofit/>
          </a:bodyPr>
          <a:lstStyle/>
          <a:p>
            <a:pPr marL="0" indent="0">
              <a:buNone/>
            </a:pPr>
            <a:r>
              <a:rPr lang="sl-SI" sz="1500" b="1" i="1" dirty="0">
                <a:solidFill>
                  <a:schemeClr val="accent2"/>
                </a:solidFill>
                <a:latin typeface="+mj-lt"/>
              </a:rPr>
              <a:t>Uredba o izvajanju lokalnega razvoja, ki ga vodi skupnost, v obdobju do leta 2027 - 27. člen</a:t>
            </a:r>
          </a:p>
          <a:p>
            <a:pPr marL="0" indent="0">
              <a:buNone/>
            </a:pPr>
            <a:endParaRPr lang="sl-SI" sz="1500" dirty="0">
              <a:solidFill>
                <a:schemeClr val="bg2">
                  <a:lumMod val="25000"/>
                </a:schemeClr>
              </a:solidFill>
              <a:latin typeface="+mj-lt"/>
            </a:endParaRPr>
          </a:p>
          <a:p>
            <a:pPr marL="0" indent="0">
              <a:buNone/>
            </a:pPr>
            <a:r>
              <a:rPr lang="sl-SI" sz="1500" dirty="0">
                <a:solidFill>
                  <a:schemeClr val="bg2">
                    <a:lumMod val="25000"/>
                  </a:schemeClr>
                </a:solidFill>
                <a:latin typeface="+mj-lt"/>
              </a:rPr>
              <a:t>(4) Če se podpora </a:t>
            </a:r>
            <a:r>
              <a:rPr lang="sl-SI" sz="1500" b="1" dirty="0">
                <a:solidFill>
                  <a:schemeClr val="bg2">
                    <a:lumMod val="25000"/>
                  </a:schemeClr>
                </a:solidFill>
                <a:latin typeface="+mj-lt"/>
              </a:rPr>
              <a:t>dodeli na podlagi dejansko nastalih stroškov</a:t>
            </a:r>
            <a:r>
              <a:rPr lang="sl-SI" sz="1500" dirty="0">
                <a:solidFill>
                  <a:schemeClr val="bg2">
                    <a:lumMod val="25000"/>
                  </a:schemeClr>
                </a:solidFill>
                <a:latin typeface="+mj-lt"/>
              </a:rPr>
              <a:t>, to je v okviru projektov investicijske narave, mora upravičenec zahtevku za izplačilo sredstev za sklad EKSRP priložiti:</a:t>
            </a:r>
          </a:p>
          <a:p>
            <a:pPr marL="514350" indent="-514350">
              <a:buFont typeface="+mj-lt"/>
              <a:buAutoNum type="arabicPeriod"/>
            </a:pPr>
            <a:r>
              <a:rPr lang="sl-SI" sz="1500" b="1" dirty="0">
                <a:solidFill>
                  <a:schemeClr val="bg2">
                    <a:lumMod val="25000"/>
                  </a:schemeClr>
                </a:solidFill>
                <a:latin typeface="+mj-lt"/>
              </a:rPr>
              <a:t>kopije računov</a:t>
            </a:r>
            <a:r>
              <a:rPr lang="sl-SI" sz="1500" dirty="0">
                <a:solidFill>
                  <a:schemeClr val="bg2">
                    <a:lumMod val="25000"/>
                  </a:schemeClr>
                </a:solidFill>
                <a:latin typeface="+mj-lt"/>
              </a:rPr>
              <a:t>, elektronske ali e-račune, ki se morajo glasiti na upravičenca;</a:t>
            </a:r>
          </a:p>
          <a:p>
            <a:pPr marL="514350" indent="-514350">
              <a:buFont typeface="+mj-lt"/>
              <a:buAutoNum type="arabicPeriod"/>
            </a:pPr>
            <a:r>
              <a:rPr lang="sl-SI" sz="1500" b="1" dirty="0">
                <a:solidFill>
                  <a:schemeClr val="bg2">
                    <a:lumMod val="25000"/>
                  </a:schemeClr>
                </a:solidFill>
                <a:latin typeface="+mj-lt"/>
              </a:rPr>
              <a:t>kopije dokazil o plačilu računov </a:t>
            </a:r>
            <a:r>
              <a:rPr lang="sl-SI" sz="1500" dirty="0">
                <a:solidFill>
                  <a:schemeClr val="bg2">
                    <a:lumMod val="25000"/>
                  </a:schemeClr>
                </a:solidFill>
                <a:latin typeface="+mj-lt"/>
              </a:rPr>
              <a:t>(na primer položnica, blagajniški prejemek, potrdilo banke o izvršenem plačilu, dokazilo o izvedeni kompenzaciji (pobotu) ali asignaciji);</a:t>
            </a:r>
          </a:p>
          <a:p>
            <a:pPr marL="514350" indent="-514350">
              <a:buFont typeface="+mj-lt"/>
              <a:buAutoNum type="arabicPeriod"/>
            </a:pPr>
            <a:r>
              <a:rPr lang="sl-SI" sz="1500" b="1" dirty="0">
                <a:solidFill>
                  <a:schemeClr val="bg2">
                    <a:lumMod val="25000"/>
                  </a:schemeClr>
                </a:solidFill>
                <a:latin typeface="+mj-lt"/>
              </a:rPr>
              <a:t>tržno primerljive pisne ponudbe najmanj treh ponudnikov</a:t>
            </a:r>
            <a:r>
              <a:rPr lang="sl-SI" sz="1500" dirty="0">
                <a:solidFill>
                  <a:schemeClr val="bg2">
                    <a:lumMod val="25000"/>
                  </a:schemeClr>
                </a:solidFill>
                <a:latin typeface="+mj-lt"/>
              </a:rPr>
              <a:t>, </a:t>
            </a:r>
            <a:r>
              <a:rPr lang="sl-SI" sz="1500" b="1" dirty="0">
                <a:solidFill>
                  <a:schemeClr val="bg2">
                    <a:lumMod val="25000"/>
                  </a:schemeClr>
                </a:solidFill>
                <a:latin typeface="+mj-lt"/>
              </a:rPr>
              <a:t>ki se glasijo na upravičenca, za upravičene stroške, pri čemer se pri izplačilu sredstev upošteva vrednost ponudbe z najnižjo ceno</a:t>
            </a:r>
            <a:r>
              <a:rPr lang="sl-SI" sz="1500" dirty="0">
                <a:solidFill>
                  <a:schemeClr val="bg2">
                    <a:lumMod val="25000"/>
                  </a:schemeClr>
                </a:solidFill>
                <a:latin typeface="+mj-lt"/>
              </a:rPr>
              <a:t>. </a:t>
            </a:r>
          </a:p>
          <a:p>
            <a:pPr marL="0" indent="0">
              <a:buNone/>
            </a:pPr>
            <a:r>
              <a:rPr lang="sl-SI" sz="1500" dirty="0">
                <a:solidFill>
                  <a:schemeClr val="bg2">
                    <a:lumMod val="25000"/>
                  </a:schemeClr>
                </a:solidFill>
                <a:latin typeface="+mj-lt"/>
              </a:rPr>
              <a:t>       </a:t>
            </a:r>
            <a:r>
              <a:rPr lang="sl-SI" sz="1500" b="1" dirty="0">
                <a:solidFill>
                  <a:schemeClr val="bg2">
                    <a:lumMod val="25000"/>
                  </a:schemeClr>
                </a:solidFill>
                <a:latin typeface="+mj-lt"/>
              </a:rPr>
              <a:t>IZJEME:</a:t>
            </a:r>
          </a:p>
          <a:p>
            <a:pPr marL="914400" lvl="1" indent="-457200">
              <a:buFont typeface="+mj-lt"/>
              <a:buAutoNum type="alphaLcParenR"/>
            </a:pPr>
            <a:r>
              <a:rPr lang="sl-SI" sz="1500" dirty="0">
                <a:solidFill>
                  <a:schemeClr val="bg2">
                    <a:lumMod val="25000"/>
                  </a:schemeClr>
                </a:solidFill>
                <a:latin typeface="+mj-lt"/>
              </a:rPr>
              <a:t>če gre za </a:t>
            </a:r>
            <a:r>
              <a:rPr lang="sl-SI" sz="1500" b="1" dirty="0">
                <a:solidFill>
                  <a:schemeClr val="bg2">
                    <a:lumMod val="25000"/>
                  </a:schemeClr>
                </a:solidFill>
                <a:latin typeface="+mj-lt"/>
              </a:rPr>
              <a:t>vrste stroškov, ki jih predpiše država ali lokalna skupnost </a:t>
            </a:r>
            <a:r>
              <a:rPr lang="sl-SI" sz="1500" dirty="0">
                <a:solidFill>
                  <a:schemeClr val="bg2">
                    <a:lumMod val="25000"/>
                  </a:schemeClr>
                </a:solidFill>
                <a:latin typeface="+mj-lt"/>
              </a:rPr>
              <a:t>(na primer pristojbina za ceste, parkirnina, pri čemer mora biti v zahtevku navedeno, da gre za te vrste stroška);</a:t>
            </a:r>
          </a:p>
          <a:p>
            <a:pPr marL="914400" lvl="1" indent="-457200">
              <a:buFont typeface="+mj-lt"/>
              <a:buAutoNum type="alphaLcParenR"/>
            </a:pPr>
            <a:r>
              <a:rPr lang="sl-SI" sz="1500" dirty="0">
                <a:solidFill>
                  <a:schemeClr val="bg2">
                    <a:lumMod val="25000"/>
                  </a:schemeClr>
                </a:solidFill>
                <a:latin typeface="+mj-lt"/>
              </a:rPr>
              <a:t>če je vlagatelj </a:t>
            </a:r>
            <a:r>
              <a:rPr lang="sl-SI" sz="1500" b="1" dirty="0">
                <a:solidFill>
                  <a:schemeClr val="bg2">
                    <a:lumMod val="25000"/>
                  </a:schemeClr>
                </a:solidFill>
                <a:latin typeface="+mj-lt"/>
              </a:rPr>
              <a:t>javni naročnik</a:t>
            </a:r>
            <a:r>
              <a:rPr lang="sl-SI" sz="1500" dirty="0">
                <a:solidFill>
                  <a:schemeClr val="bg2">
                    <a:lumMod val="25000"/>
                  </a:schemeClr>
                </a:solidFill>
                <a:latin typeface="+mj-lt"/>
              </a:rPr>
              <a:t>;</a:t>
            </a:r>
          </a:p>
          <a:p>
            <a:pPr marL="914400" lvl="1" indent="-457200">
              <a:buFont typeface="+mj-lt"/>
              <a:buAutoNum type="alphaLcParenR"/>
            </a:pPr>
            <a:r>
              <a:rPr lang="sl-SI" sz="1500" dirty="0">
                <a:solidFill>
                  <a:schemeClr val="bg2">
                    <a:lumMod val="25000"/>
                  </a:schemeClr>
                </a:solidFill>
                <a:latin typeface="+mj-lt"/>
              </a:rPr>
              <a:t>če gre za vrsto stroška, za katerega je na trgu </a:t>
            </a:r>
            <a:r>
              <a:rPr lang="sl-SI" sz="1500" b="1" dirty="0">
                <a:solidFill>
                  <a:schemeClr val="bg2">
                    <a:lumMod val="25000"/>
                  </a:schemeClr>
                </a:solidFill>
                <a:latin typeface="+mj-lt"/>
              </a:rPr>
              <a:t>le en ponudnik</a:t>
            </a:r>
            <a:r>
              <a:rPr lang="sl-SI" sz="1500" dirty="0">
                <a:solidFill>
                  <a:schemeClr val="bg2">
                    <a:lumMod val="25000"/>
                  </a:schemeClr>
                </a:solidFill>
                <a:latin typeface="+mj-lt"/>
              </a:rPr>
              <a:t>, pri čemer mora biti v zahtevku utemeljeno, da je na trgu samo en ponudnik, in se zahtevku priloži ponudba tega ponudnika;</a:t>
            </a:r>
          </a:p>
          <a:p>
            <a:pPr marL="914400" lvl="1" indent="-457200">
              <a:buFont typeface="+mj-lt"/>
              <a:buAutoNum type="alphaLcParenR"/>
            </a:pPr>
            <a:r>
              <a:rPr lang="sl-SI" sz="1500" dirty="0">
                <a:solidFill>
                  <a:schemeClr val="bg2">
                    <a:lumMod val="25000"/>
                  </a:schemeClr>
                </a:solidFill>
                <a:latin typeface="+mj-lt"/>
              </a:rPr>
              <a:t>če gre za strošek </a:t>
            </a:r>
            <a:r>
              <a:rPr lang="sl-SI" sz="1500" b="1" dirty="0">
                <a:solidFill>
                  <a:schemeClr val="bg2">
                    <a:lumMod val="25000"/>
                  </a:schemeClr>
                </a:solidFill>
                <a:latin typeface="+mj-lt"/>
              </a:rPr>
              <a:t>kotizacije za udeležbo na usposabljanju</a:t>
            </a:r>
            <a:r>
              <a:rPr lang="sl-SI" sz="1500" dirty="0">
                <a:solidFill>
                  <a:schemeClr val="bg2">
                    <a:lumMod val="25000"/>
                  </a:schemeClr>
                </a:solidFill>
                <a:latin typeface="+mj-lt"/>
              </a:rPr>
              <a:t>; </a:t>
            </a:r>
          </a:p>
          <a:p>
            <a:pPr marL="914400" lvl="1" indent="-457200">
              <a:buFont typeface="+mj-lt"/>
              <a:buAutoNum type="alphaLcParenR"/>
            </a:pPr>
            <a:r>
              <a:rPr lang="sl-SI" sz="1500" dirty="0">
                <a:solidFill>
                  <a:schemeClr val="bg2">
                    <a:lumMod val="25000"/>
                  </a:schemeClr>
                </a:solidFill>
                <a:latin typeface="+mj-lt"/>
              </a:rPr>
              <a:t>če vrednost upravičenega stroška </a:t>
            </a:r>
            <a:r>
              <a:rPr lang="sl-SI" sz="1500" b="1" dirty="0">
                <a:solidFill>
                  <a:schemeClr val="bg2">
                    <a:lumMod val="25000"/>
                  </a:schemeClr>
                </a:solidFill>
                <a:latin typeface="+mj-lt"/>
              </a:rPr>
              <a:t>ne presega 2.000 eurov</a:t>
            </a:r>
            <a:r>
              <a:rPr lang="sl-SI" sz="1500" dirty="0">
                <a:solidFill>
                  <a:schemeClr val="bg2">
                    <a:lumMod val="25000"/>
                  </a:schemeClr>
                </a:solidFill>
                <a:latin typeface="+mj-lt"/>
              </a:rPr>
              <a:t>, pri čemer lahko upravičenec namesto tržno primerljivih pisnih ponudb zahtevku priloži eno vabilo k dajanju ponudb ali katalog ali oglas, kot ga določa zakon, ki ureja obligacijska razmerja.</a:t>
            </a:r>
          </a:p>
          <a:p>
            <a:pPr marL="0" indent="0">
              <a:buNone/>
            </a:pPr>
            <a:endParaRPr lang="sl-SI" dirty="0"/>
          </a:p>
        </p:txBody>
      </p:sp>
      <p:pic>
        <p:nvPicPr>
          <p:cNvPr id="5" name="Grafika 4" descr="Piggy Bank with solid fill">
            <a:extLst>
              <a:ext uri="{FF2B5EF4-FFF2-40B4-BE49-F238E27FC236}">
                <a16:creationId xmlns:a16="http://schemas.microsoft.com/office/drawing/2014/main" id="{B77112FD-289F-3AFA-87F8-5FB748C0C5A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6480" y="0"/>
            <a:ext cx="501215" cy="501215"/>
          </a:xfrm>
          <a:prstGeom prst="rect">
            <a:avLst/>
          </a:prstGeom>
        </p:spPr>
      </p:pic>
      <p:sp>
        <p:nvSpPr>
          <p:cNvPr id="6" name="Označba mesta številke diapozitiva 5">
            <a:extLst>
              <a:ext uri="{FF2B5EF4-FFF2-40B4-BE49-F238E27FC236}">
                <a16:creationId xmlns:a16="http://schemas.microsoft.com/office/drawing/2014/main" id="{CE67B404-BCF5-84E7-C77B-23FFAACEE049}"/>
              </a:ext>
            </a:extLst>
          </p:cNvPr>
          <p:cNvSpPr>
            <a:spLocks noGrp="1"/>
          </p:cNvSpPr>
          <p:nvPr>
            <p:ph type="sldNum" sz="quarter" idx="12"/>
          </p:nvPr>
        </p:nvSpPr>
        <p:spPr/>
        <p:txBody>
          <a:bodyPr/>
          <a:lstStyle/>
          <a:p>
            <a:fld id="{DB0541E2-7EB7-469F-924A-AAEADCA667B4}" type="slidenum">
              <a:rPr lang="sl-SI" smtClean="0"/>
              <a:t>60</a:t>
            </a:fld>
            <a:endParaRPr lang="sl-SI"/>
          </a:p>
        </p:txBody>
      </p:sp>
      <p:cxnSp>
        <p:nvCxnSpPr>
          <p:cNvPr id="7" name="Raven povezovalnik 6">
            <a:extLst>
              <a:ext uri="{FF2B5EF4-FFF2-40B4-BE49-F238E27FC236}">
                <a16:creationId xmlns:a16="http://schemas.microsoft.com/office/drawing/2014/main" id="{B0792459-2476-1079-05EC-F8EB197CCCD6}"/>
              </a:ext>
            </a:extLst>
          </p:cNvPr>
          <p:cNvCxnSpPr>
            <a:cxnSpLocks/>
          </p:cNvCxnSpPr>
          <p:nvPr/>
        </p:nvCxnSpPr>
        <p:spPr>
          <a:xfrm>
            <a:off x="0" y="847726"/>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80368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0899D-77D6-4AEA-8A89-F4585091E53C}"/>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40516EC9-9264-ADC9-4EA3-E1C6BB079F3D}"/>
              </a:ext>
            </a:extLst>
          </p:cNvPr>
          <p:cNvSpPr>
            <a:spLocks noGrp="1"/>
          </p:cNvSpPr>
          <p:nvPr>
            <p:ph type="title"/>
          </p:nvPr>
        </p:nvSpPr>
        <p:spPr>
          <a:xfrm>
            <a:off x="638175" y="71438"/>
            <a:ext cx="10515600" cy="652462"/>
          </a:xfrm>
        </p:spPr>
        <p:txBody>
          <a:bodyPr>
            <a:normAutofit/>
          </a:bodyPr>
          <a:lstStyle/>
          <a:p>
            <a:r>
              <a:rPr lang="sl-SI" sz="3600" b="1" dirty="0">
                <a:solidFill>
                  <a:schemeClr val="tx1">
                    <a:lumMod val="65000"/>
                    <a:lumOff val="35000"/>
                  </a:schemeClr>
                </a:solidFill>
              </a:rPr>
              <a:t>POGOJI OB VLOŽITVI ZAHTEVKA ZA IZPLAČILO SREDSTEV</a:t>
            </a:r>
          </a:p>
        </p:txBody>
      </p:sp>
      <p:sp>
        <p:nvSpPr>
          <p:cNvPr id="3" name="Označba mesta vsebine 2">
            <a:extLst>
              <a:ext uri="{FF2B5EF4-FFF2-40B4-BE49-F238E27FC236}">
                <a16:creationId xmlns:a16="http://schemas.microsoft.com/office/drawing/2014/main" id="{5AB89C9B-BB32-6DD2-F9E5-0F94533E6D64}"/>
              </a:ext>
            </a:extLst>
          </p:cNvPr>
          <p:cNvSpPr>
            <a:spLocks noGrp="1"/>
          </p:cNvSpPr>
          <p:nvPr>
            <p:ph idx="1"/>
          </p:nvPr>
        </p:nvSpPr>
        <p:spPr>
          <a:xfrm>
            <a:off x="680561" y="1018332"/>
            <a:ext cx="10830877" cy="5953125"/>
          </a:xfrm>
        </p:spPr>
        <p:txBody>
          <a:bodyPr>
            <a:noAutofit/>
          </a:bodyPr>
          <a:lstStyle/>
          <a:p>
            <a:pPr marL="0" indent="0">
              <a:buNone/>
            </a:pPr>
            <a:r>
              <a:rPr lang="sl-SI" sz="1400" b="1" i="1" dirty="0">
                <a:solidFill>
                  <a:schemeClr val="accent2"/>
                </a:solidFill>
                <a:latin typeface="+mj-lt"/>
              </a:rPr>
              <a:t>Uredba o izvajanju lokalnega razvoja, ki ga vodi skupnost, v obdobju do leta 2027 - 27. člen</a:t>
            </a:r>
          </a:p>
          <a:p>
            <a:pPr marL="0" indent="0">
              <a:buNone/>
            </a:pPr>
            <a:endParaRPr lang="sl-SI" sz="1400" i="1" dirty="0">
              <a:solidFill>
                <a:schemeClr val="accent2"/>
              </a:solidFill>
              <a:latin typeface="+mj-lt"/>
            </a:endParaRPr>
          </a:p>
          <a:p>
            <a:pPr marL="0" indent="0">
              <a:buNone/>
            </a:pPr>
            <a:r>
              <a:rPr lang="sl-SI" sz="1400" dirty="0">
                <a:solidFill>
                  <a:schemeClr val="bg2">
                    <a:lumMod val="25000"/>
                  </a:schemeClr>
                </a:solidFill>
                <a:latin typeface="+mj-lt"/>
              </a:rPr>
              <a:t>(5) V zahtevku za izplačilo sredstev se upravičenec </a:t>
            </a:r>
            <a:r>
              <a:rPr lang="sl-SI" sz="1400" b="1" dirty="0">
                <a:solidFill>
                  <a:schemeClr val="bg2">
                    <a:lumMod val="25000"/>
                  </a:schemeClr>
                </a:solidFill>
                <a:latin typeface="+mj-lt"/>
              </a:rPr>
              <a:t>izjavi o izpolnjevanju pogoja glede združevanja državnih pomoči </a:t>
            </a:r>
            <a:r>
              <a:rPr lang="sl-SI" sz="1400" dirty="0">
                <a:solidFill>
                  <a:schemeClr val="bg2">
                    <a:lumMod val="25000"/>
                  </a:schemeClr>
                </a:solidFill>
                <a:latin typeface="+mj-lt"/>
              </a:rPr>
              <a:t>iz 29. člena te uredbe.</a:t>
            </a:r>
            <a:endParaRPr lang="sl-SI" sz="1400" i="1" dirty="0">
              <a:solidFill>
                <a:schemeClr val="bg2">
                  <a:lumMod val="25000"/>
                </a:schemeClr>
              </a:solidFill>
              <a:latin typeface="+mj-lt"/>
            </a:endParaRPr>
          </a:p>
          <a:p>
            <a:pPr marL="0" indent="0">
              <a:buNone/>
            </a:pPr>
            <a:r>
              <a:rPr lang="sl-SI" sz="1400" dirty="0">
                <a:solidFill>
                  <a:schemeClr val="bg2">
                    <a:lumMod val="25000"/>
                  </a:schemeClr>
                </a:solidFill>
                <a:latin typeface="+mj-lt"/>
              </a:rPr>
              <a:t>(6) Če je predmet podpore </a:t>
            </a:r>
            <a:r>
              <a:rPr lang="sl-SI" sz="1400" b="1" dirty="0">
                <a:solidFill>
                  <a:schemeClr val="bg2">
                    <a:lumMod val="25000"/>
                  </a:schemeClr>
                </a:solidFill>
                <a:latin typeface="+mj-lt"/>
              </a:rPr>
              <a:t>naložba, nakup materiala ali izvedba storitve v okviru projekta</a:t>
            </a:r>
            <a:r>
              <a:rPr lang="sl-SI" sz="1400" dirty="0">
                <a:solidFill>
                  <a:schemeClr val="bg2">
                    <a:lumMod val="25000"/>
                  </a:schemeClr>
                </a:solidFill>
                <a:latin typeface="+mj-lt"/>
              </a:rPr>
              <a:t>, upravičenec ne sme pridobiti opredmetenih osnovnih sredstev, neopredmetenih sredstev, materiala ali storitev od pravnih oseb, </a:t>
            </a:r>
            <a:r>
              <a:rPr lang="sl-SI" sz="1400" b="1" dirty="0">
                <a:solidFill>
                  <a:schemeClr val="bg2">
                    <a:lumMod val="25000"/>
                  </a:schemeClr>
                </a:solidFill>
                <a:latin typeface="+mj-lt"/>
              </a:rPr>
              <a:t>ki so 25 % ali več lastniško povezane z upravičencem</a:t>
            </a:r>
            <a:r>
              <a:rPr lang="sl-SI" sz="1400" dirty="0">
                <a:solidFill>
                  <a:schemeClr val="bg2">
                    <a:lumMod val="25000"/>
                  </a:schemeClr>
                </a:solidFill>
                <a:latin typeface="+mj-lt"/>
              </a:rPr>
              <a:t>.</a:t>
            </a:r>
          </a:p>
          <a:p>
            <a:pPr marL="0" indent="0">
              <a:buNone/>
            </a:pPr>
            <a:r>
              <a:rPr lang="sl-SI" sz="1400" dirty="0">
                <a:solidFill>
                  <a:schemeClr val="bg2">
                    <a:lumMod val="25000"/>
                  </a:schemeClr>
                </a:solidFill>
                <a:latin typeface="+mj-lt"/>
              </a:rPr>
              <a:t>(8) Če je upravičenec </a:t>
            </a:r>
            <a:r>
              <a:rPr lang="sl-SI" sz="1400" b="1" dirty="0">
                <a:solidFill>
                  <a:schemeClr val="bg2">
                    <a:lumMod val="25000"/>
                  </a:schemeClr>
                </a:solidFill>
                <a:latin typeface="+mj-lt"/>
              </a:rPr>
              <a:t>javni naročnik</a:t>
            </a:r>
            <a:r>
              <a:rPr lang="sl-SI" sz="1400" dirty="0">
                <a:solidFill>
                  <a:schemeClr val="bg2">
                    <a:lumMod val="25000"/>
                  </a:schemeClr>
                </a:solidFill>
                <a:latin typeface="+mj-lt"/>
              </a:rPr>
              <a:t>, mora:</a:t>
            </a:r>
          </a:p>
          <a:p>
            <a:pPr marL="342900" indent="-342900">
              <a:buFont typeface="+mj-lt"/>
              <a:buAutoNum type="arabicPeriod"/>
            </a:pPr>
            <a:r>
              <a:rPr lang="sl-SI" sz="1400" dirty="0">
                <a:solidFill>
                  <a:schemeClr val="bg2">
                    <a:lumMod val="25000"/>
                  </a:schemeClr>
                </a:solidFill>
                <a:latin typeface="+mj-lt"/>
              </a:rPr>
              <a:t>v prvem zahtevku za izplačilo sredstev, ki se nanaša na stroške v okviru </a:t>
            </a:r>
            <a:r>
              <a:rPr lang="sl-SI" sz="1400" b="1" dirty="0">
                <a:solidFill>
                  <a:schemeClr val="bg2">
                    <a:lumMod val="25000"/>
                  </a:schemeClr>
                </a:solidFill>
                <a:latin typeface="+mj-lt"/>
              </a:rPr>
              <a:t>oddanega javnega naročila</a:t>
            </a:r>
            <a:r>
              <a:rPr lang="sl-SI" sz="1400" dirty="0">
                <a:solidFill>
                  <a:schemeClr val="bg2">
                    <a:lumMod val="25000"/>
                  </a:schemeClr>
                </a:solidFill>
                <a:latin typeface="+mj-lt"/>
              </a:rPr>
              <a:t>, navesti številko objave oddanega javnega naročila, če gre za javno naročilo, katerega ocenjena vrednost brez DDV je enaka ali višja od mejnih vrednosti iz zakona, ki ureja javno naročanje;</a:t>
            </a:r>
          </a:p>
          <a:p>
            <a:pPr marL="342900" indent="-342900">
              <a:buFont typeface="+mj-lt"/>
              <a:buAutoNum type="arabicPeriod"/>
            </a:pPr>
            <a:r>
              <a:rPr lang="sl-SI" sz="1400" dirty="0">
                <a:solidFill>
                  <a:schemeClr val="bg2">
                    <a:lumMod val="25000"/>
                  </a:schemeClr>
                </a:solidFill>
                <a:latin typeface="+mj-lt"/>
              </a:rPr>
              <a:t>zahtevku za izplačilo sredstev iz prejšnje točke priložiti </a:t>
            </a:r>
            <a:r>
              <a:rPr lang="sl-SI" sz="1400" b="1" dirty="0">
                <a:solidFill>
                  <a:schemeClr val="bg2">
                    <a:lumMod val="25000"/>
                  </a:schemeClr>
                </a:solidFill>
                <a:latin typeface="+mj-lt"/>
              </a:rPr>
              <a:t>kopijo dokumentacije postopka oddaje javnega naročila</a:t>
            </a:r>
            <a:r>
              <a:rPr lang="sl-SI" sz="1400" dirty="0">
                <a:solidFill>
                  <a:schemeClr val="bg2">
                    <a:lumMod val="25000"/>
                  </a:schemeClr>
                </a:solidFill>
                <a:latin typeface="+mj-lt"/>
              </a:rPr>
              <a:t>, iz katere je razviden način določitve vrednosti javnega naročila, če gre za javno naročilo, katerega ocenjena vrednost brez DDV je nižja od mejnih vrednosti iz predpisa, ki ureja javno naročanje.</a:t>
            </a:r>
          </a:p>
          <a:p>
            <a:pPr marL="0" indent="0">
              <a:buNone/>
            </a:pPr>
            <a:r>
              <a:rPr lang="sl-SI" sz="1400" dirty="0">
                <a:solidFill>
                  <a:schemeClr val="bg2">
                    <a:lumMod val="25000"/>
                  </a:schemeClr>
                </a:solidFill>
                <a:latin typeface="+mj-lt"/>
              </a:rPr>
              <a:t>(9) V primeru iz prejšnjega odstavka se na podlagi zahtevka za izplačilo sredstev sredstva izplačajo </a:t>
            </a:r>
            <a:r>
              <a:rPr lang="sl-SI" sz="1400" b="1" dirty="0">
                <a:solidFill>
                  <a:schemeClr val="bg2">
                    <a:lumMod val="25000"/>
                  </a:schemeClr>
                </a:solidFill>
                <a:latin typeface="+mj-lt"/>
              </a:rPr>
              <a:t>do višine vrednosti pogodbe z izbranim ponudnikom, če je ta nižja od višine dodeljenih sredstev iz odločbe o pravici do sredstev.</a:t>
            </a:r>
          </a:p>
          <a:p>
            <a:pPr marL="0" indent="0">
              <a:buNone/>
            </a:pPr>
            <a:r>
              <a:rPr lang="sl-SI" sz="1400" dirty="0">
                <a:solidFill>
                  <a:schemeClr val="bg2">
                    <a:lumMod val="25000"/>
                  </a:schemeClr>
                </a:solidFill>
                <a:latin typeface="+mj-lt"/>
              </a:rPr>
              <a:t>(10) Če se podpora dodeli na podlagi </a:t>
            </a:r>
            <a:r>
              <a:rPr lang="sl-SI" sz="1400" b="1" dirty="0">
                <a:solidFill>
                  <a:schemeClr val="bg2">
                    <a:lumMod val="25000"/>
                  </a:schemeClr>
                </a:solidFill>
                <a:latin typeface="+mj-lt"/>
              </a:rPr>
              <a:t>dejansko nastalih stroškov</a:t>
            </a:r>
            <a:r>
              <a:rPr lang="sl-SI" sz="1400" dirty="0">
                <a:solidFill>
                  <a:schemeClr val="bg2">
                    <a:lumMod val="25000"/>
                  </a:schemeClr>
                </a:solidFill>
                <a:latin typeface="+mj-lt"/>
              </a:rPr>
              <a:t>, se v vsakem zahtevku za izplačilo sredstev za sklad EKSRP priloži </a:t>
            </a:r>
            <a:r>
              <a:rPr lang="sl-SI" sz="1400" b="1" dirty="0">
                <a:solidFill>
                  <a:schemeClr val="bg2">
                    <a:lumMod val="25000"/>
                  </a:schemeClr>
                </a:solidFill>
                <a:latin typeface="+mj-lt"/>
              </a:rPr>
              <a:t>izpis iz ločenih knjigovodskih evidenc</a:t>
            </a:r>
            <a:r>
              <a:rPr lang="sl-SI" sz="1400" dirty="0">
                <a:solidFill>
                  <a:schemeClr val="bg2">
                    <a:lumMod val="25000"/>
                  </a:schemeClr>
                </a:solidFill>
                <a:latin typeface="+mj-lt"/>
              </a:rPr>
              <a:t>, iz katerega so razvidni vsi poslovni dogodki v zvezi z izvedbo projekta, ki je predmet podpore.</a:t>
            </a:r>
          </a:p>
          <a:p>
            <a:pPr marL="0" indent="0">
              <a:buNone/>
            </a:pPr>
            <a:r>
              <a:rPr lang="sl-SI" sz="1400" dirty="0">
                <a:solidFill>
                  <a:schemeClr val="bg2">
                    <a:lumMod val="25000"/>
                  </a:schemeClr>
                </a:solidFill>
                <a:latin typeface="+mj-lt"/>
              </a:rPr>
              <a:t>(11) Če gre za naložbo v okviru projekta, mora upravičenec priložiti dovoljenja v skladu s predpisi, ki urejajo graditev objektov, in dokazila, ki so podrobneje določena v Prilogi 2 te uredbe.</a:t>
            </a:r>
          </a:p>
        </p:txBody>
      </p:sp>
      <p:pic>
        <p:nvPicPr>
          <p:cNvPr id="5" name="Grafika 4" descr="Piggy Bank with solid fill">
            <a:extLst>
              <a:ext uri="{FF2B5EF4-FFF2-40B4-BE49-F238E27FC236}">
                <a16:creationId xmlns:a16="http://schemas.microsoft.com/office/drawing/2014/main" id="{BB73006B-227F-78AC-DD7D-5B07571C449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08706" y="0"/>
            <a:ext cx="429468" cy="429468"/>
          </a:xfrm>
          <a:prstGeom prst="rect">
            <a:avLst/>
          </a:prstGeom>
        </p:spPr>
      </p:pic>
      <p:sp>
        <p:nvSpPr>
          <p:cNvPr id="6" name="Označba mesta številke diapozitiva 5">
            <a:extLst>
              <a:ext uri="{FF2B5EF4-FFF2-40B4-BE49-F238E27FC236}">
                <a16:creationId xmlns:a16="http://schemas.microsoft.com/office/drawing/2014/main" id="{DE1F39C8-1200-2076-5512-D40DD567534F}"/>
              </a:ext>
            </a:extLst>
          </p:cNvPr>
          <p:cNvSpPr>
            <a:spLocks noGrp="1"/>
          </p:cNvSpPr>
          <p:nvPr>
            <p:ph type="sldNum" sz="quarter" idx="12"/>
          </p:nvPr>
        </p:nvSpPr>
        <p:spPr/>
        <p:txBody>
          <a:bodyPr/>
          <a:lstStyle/>
          <a:p>
            <a:fld id="{DB0541E2-7EB7-469F-924A-AAEADCA667B4}" type="slidenum">
              <a:rPr lang="sl-SI" smtClean="0"/>
              <a:t>61</a:t>
            </a:fld>
            <a:endParaRPr lang="sl-SI"/>
          </a:p>
        </p:txBody>
      </p:sp>
      <p:cxnSp>
        <p:nvCxnSpPr>
          <p:cNvPr id="7" name="Raven povezovalnik 6">
            <a:extLst>
              <a:ext uri="{FF2B5EF4-FFF2-40B4-BE49-F238E27FC236}">
                <a16:creationId xmlns:a16="http://schemas.microsoft.com/office/drawing/2014/main" id="{5759C213-F323-4C81-018E-0DB90C2A5F83}"/>
              </a:ext>
            </a:extLst>
          </p:cNvPr>
          <p:cNvCxnSpPr>
            <a:cxnSpLocks/>
          </p:cNvCxnSpPr>
          <p:nvPr/>
        </p:nvCxnSpPr>
        <p:spPr>
          <a:xfrm>
            <a:off x="0" y="723900"/>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727614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22906-E3D5-5D50-1117-D6D56D7BF73A}"/>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F417308-0D5E-80CA-AFC7-0F316959AEDA}"/>
              </a:ext>
            </a:extLst>
          </p:cNvPr>
          <p:cNvSpPr>
            <a:spLocks noGrp="1"/>
          </p:cNvSpPr>
          <p:nvPr>
            <p:ph type="title"/>
          </p:nvPr>
        </p:nvSpPr>
        <p:spPr>
          <a:xfrm>
            <a:off x="729607" y="133349"/>
            <a:ext cx="11460806" cy="1216761"/>
          </a:xfrm>
        </p:spPr>
        <p:txBody>
          <a:bodyPr>
            <a:normAutofit/>
          </a:bodyPr>
          <a:lstStyle/>
          <a:p>
            <a:r>
              <a:rPr lang="sl-SI" b="1" dirty="0">
                <a:solidFill>
                  <a:schemeClr val="tx1">
                    <a:lumMod val="65000"/>
                    <a:lumOff val="35000"/>
                  </a:schemeClr>
                </a:solidFill>
              </a:rPr>
              <a:t>PREDPLAČILA</a:t>
            </a:r>
            <a:endParaRPr lang="sl-SI" sz="2800" b="1" dirty="0">
              <a:solidFill>
                <a:schemeClr val="tx1">
                  <a:lumMod val="65000"/>
                  <a:lumOff val="35000"/>
                </a:schemeClr>
              </a:solidFill>
            </a:endParaRPr>
          </a:p>
        </p:txBody>
      </p:sp>
      <p:sp>
        <p:nvSpPr>
          <p:cNvPr id="4" name="PoljeZBesedilom 3">
            <a:extLst>
              <a:ext uri="{FF2B5EF4-FFF2-40B4-BE49-F238E27FC236}">
                <a16:creationId xmlns:a16="http://schemas.microsoft.com/office/drawing/2014/main" id="{7F3E61C5-5DEA-2F5C-8228-29AACC7E86A8}"/>
              </a:ext>
            </a:extLst>
          </p:cNvPr>
          <p:cNvSpPr txBox="1"/>
          <p:nvPr/>
        </p:nvSpPr>
        <p:spPr>
          <a:xfrm>
            <a:off x="729606" y="1595974"/>
            <a:ext cx="10680937" cy="1754326"/>
          </a:xfrm>
          <a:prstGeom prst="rect">
            <a:avLst/>
          </a:prstGeom>
          <a:noFill/>
        </p:spPr>
        <p:txBody>
          <a:bodyPr wrap="square">
            <a:spAutoFit/>
          </a:bodyPr>
          <a:lstStyle/>
          <a:p>
            <a:r>
              <a:rPr lang="sl-SI" dirty="0">
                <a:latin typeface="+mj-lt"/>
              </a:rPr>
              <a:t>Če upravičenec uveljavlja predplačilo brez bančne garancije, mora vložiti zahtevek za izplačilo sredstev najmanj v višini predplačila najpozneje </a:t>
            </a:r>
            <a:r>
              <a:rPr lang="sl-SI" b="1" dirty="0">
                <a:latin typeface="+mj-lt"/>
              </a:rPr>
              <a:t>v 180 dneh po izplačilu predplačila</a:t>
            </a:r>
            <a:r>
              <a:rPr lang="sl-SI" dirty="0">
                <a:latin typeface="+mj-lt"/>
              </a:rPr>
              <a:t>. Če zahtevek za izplačilo ni pravočasno vložen, bo ARSKTRP izdala terjatveno odločbo, na podlagi katere mora upravičenec predplačilo vrniti. Projekt se lahko izvaja naprej brez predplačila. </a:t>
            </a:r>
          </a:p>
          <a:p>
            <a:endParaRPr lang="sl-SI" dirty="0"/>
          </a:p>
          <a:p>
            <a:endParaRPr lang="sl-SI" dirty="0"/>
          </a:p>
        </p:txBody>
      </p:sp>
      <p:sp>
        <p:nvSpPr>
          <p:cNvPr id="6" name="PoljeZBesedilom 5">
            <a:extLst>
              <a:ext uri="{FF2B5EF4-FFF2-40B4-BE49-F238E27FC236}">
                <a16:creationId xmlns:a16="http://schemas.microsoft.com/office/drawing/2014/main" id="{CAD4D324-E06D-A42D-6356-D945283B3BD5}"/>
              </a:ext>
            </a:extLst>
          </p:cNvPr>
          <p:cNvSpPr txBox="1"/>
          <p:nvPr/>
        </p:nvSpPr>
        <p:spPr>
          <a:xfrm>
            <a:off x="781457" y="2992748"/>
            <a:ext cx="3180943" cy="1323439"/>
          </a:xfrm>
          <a:prstGeom prst="rect">
            <a:avLst/>
          </a:prstGeom>
          <a:solidFill>
            <a:schemeClr val="accent2"/>
          </a:solidFill>
        </p:spPr>
        <p:txBody>
          <a:bodyPr wrap="square">
            <a:spAutoFit/>
          </a:bodyPr>
          <a:lstStyle/>
          <a:p>
            <a:pPr algn="l"/>
            <a:r>
              <a:rPr lang="sl-SI" sz="2000" b="0" i="0" u="none" strike="noStrike" baseline="0" dirty="0">
                <a:solidFill>
                  <a:schemeClr val="bg1"/>
                </a:solidFill>
                <a:latin typeface="Calibri" panose="020F0502020204030204" pitchFamily="34" charset="0"/>
              </a:rPr>
              <a:t>V primeru predplačila mora </a:t>
            </a:r>
          </a:p>
          <a:p>
            <a:r>
              <a:rPr lang="sl-SI" sz="2000" b="0" i="0" u="none" strike="noStrike" baseline="0" dirty="0">
                <a:solidFill>
                  <a:schemeClr val="bg1"/>
                </a:solidFill>
                <a:latin typeface="Calibri" panose="020F0502020204030204" pitchFamily="34" charset="0"/>
              </a:rPr>
              <a:t>biti 1. faza projekta </a:t>
            </a:r>
          </a:p>
          <a:p>
            <a:r>
              <a:rPr lang="pl-PL" sz="2000" b="0" i="0" u="none" strike="noStrike" baseline="0" dirty="0">
                <a:solidFill>
                  <a:schemeClr val="bg1"/>
                </a:solidFill>
                <a:latin typeface="Calibri" panose="020F0502020204030204" pitchFamily="34" charset="0"/>
              </a:rPr>
              <a:t>zaključena v 180 dneh od </a:t>
            </a:r>
          </a:p>
          <a:p>
            <a:r>
              <a:rPr lang="sl-SI" sz="2000" b="0" i="0" u="none" strike="noStrike" baseline="0" dirty="0">
                <a:solidFill>
                  <a:schemeClr val="bg1"/>
                </a:solidFill>
                <a:latin typeface="Calibri" panose="020F0502020204030204" pitchFamily="34" charset="0"/>
              </a:rPr>
              <a:t>izplačila predplačila ! </a:t>
            </a:r>
            <a:endParaRPr lang="sl-SI" sz="2000" dirty="0">
              <a:solidFill>
                <a:schemeClr val="bg1"/>
              </a:solidFill>
            </a:endParaRPr>
          </a:p>
        </p:txBody>
      </p:sp>
      <p:sp>
        <p:nvSpPr>
          <p:cNvPr id="7" name="PoljeZBesedilom 6">
            <a:extLst>
              <a:ext uri="{FF2B5EF4-FFF2-40B4-BE49-F238E27FC236}">
                <a16:creationId xmlns:a16="http://schemas.microsoft.com/office/drawing/2014/main" id="{2C53A62C-7474-57B4-12C2-4DA0FC542F2C}"/>
              </a:ext>
            </a:extLst>
          </p:cNvPr>
          <p:cNvSpPr txBox="1"/>
          <p:nvPr/>
        </p:nvSpPr>
        <p:spPr>
          <a:xfrm>
            <a:off x="7378837" y="4431029"/>
            <a:ext cx="3895520" cy="1661993"/>
          </a:xfrm>
          <a:prstGeom prst="rect">
            <a:avLst/>
          </a:prstGeom>
          <a:noFill/>
        </p:spPr>
        <p:txBody>
          <a:bodyPr wrap="square">
            <a:spAutoFit/>
          </a:bodyPr>
          <a:lstStyle/>
          <a:p>
            <a:r>
              <a:rPr lang="sl-SI" sz="2800" b="1" baseline="-25000" dirty="0">
                <a:solidFill>
                  <a:schemeClr val="accent2"/>
                </a:solidFill>
                <a:latin typeface="+mj-lt"/>
              </a:rPr>
              <a:t>* Ne pozabite na to, da je 30 dni pred rokom oddaje zahtevka dokumentacijo potrebno oddati Vodilnemu partnerju LAS Zgornja Gorenjska – BOJA.  </a:t>
            </a:r>
            <a:endParaRPr lang="sl-SI" sz="2800" b="1" dirty="0">
              <a:solidFill>
                <a:schemeClr val="accent2"/>
              </a:solidFill>
              <a:latin typeface="+mj-lt"/>
            </a:endParaRPr>
          </a:p>
          <a:p>
            <a:endParaRPr lang="sl-SI" b="1" dirty="0">
              <a:solidFill>
                <a:schemeClr val="accent2"/>
              </a:solidFill>
            </a:endParaRPr>
          </a:p>
        </p:txBody>
      </p:sp>
      <p:sp>
        <p:nvSpPr>
          <p:cNvPr id="10" name="PoljeZBesedilom 9">
            <a:extLst>
              <a:ext uri="{FF2B5EF4-FFF2-40B4-BE49-F238E27FC236}">
                <a16:creationId xmlns:a16="http://schemas.microsoft.com/office/drawing/2014/main" id="{2CE35CD0-1B18-D596-93DC-0E4D5BFC381E}"/>
              </a:ext>
            </a:extLst>
          </p:cNvPr>
          <p:cNvSpPr txBox="1"/>
          <p:nvPr/>
        </p:nvSpPr>
        <p:spPr>
          <a:xfrm>
            <a:off x="781456" y="4552631"/>
            <a:ext cx="3180943" cy="1323439"/>
          </a:xfrm>
          <a:prstGeom prst="rect">
            <a:avLst/>
          </a:prstGeom>
          <a:solidFill>
            <a:schemeClr val="accent6"/>
          </a:solidFill>
        </p:spPr>
        <p:txBody>
          <a:bodyPr wrap="square">
            <a:spAutoFit/>
          </a:bodyPr>
          <a:lstStyle/>
          <a:p>
            <a:r>
              <a:rPr lang="sl-SI" sz="2000" dirty="0">
                <a:solidFill>
                  <a:schemeClr val="bg1"/>
                </a:solidFill>
                <a:latin typeface="Calibri" panose="020F0502020204030204" pitchFamily="34" charset="0"/>
              </a:rPr>
              <a:t>V primeru malih projektov </a:t>
            </a:r>
          </a:p>
          <a:p>
            <a:r>
              <a:rPr lang="sl-SI" sz="2000" dirty="0">
                <a:solidFill>
                  <a:schemeClr val="bg1"/>
                </a:solidFill>
                <a:latin typeface="Calibri" panose="020F0502020204030204" pitchFamily="34" charset="0"/>
              </a:rPr>
              <a:t>mora biti projekt zaključen </a:t>
            </a:r>
          </a:p>
          <a:p>
            <a:r>
              <a:rPr lang="pl-PL" sz="2000" dirty="0">
                <a:solidFill>
                  <a:schemeClr val="bg1"/>
                </a:solidFill>
                <a:latin typeface="Calibri" panose="020F0502020204030204" pitchFamily="34" charset="0"/>
              </a:rPr>
              <a:t>v 180 dneh od izplačila </a:t>
            </a:r>
          </a:p>
          <a:p>
            <a:r>
              <a:rPr lang="sl-SI" sz="2000" dirty="0">
                <a:solidFill>
                  <a:schemeClr val="bg1"/>
                </a:solidFill>
                <a:latin typeface="Calibri" panose="020F0502020204030204" pitchFamily="34" charset="0"/>
              </a:rPr>
              <a:t>predplačila ! </a:t>
            </a:r>
          </a:p>
        </p:txBody>
      </p:sp>
      <p:pic>
        <p:nvPicPr>
          <p:cNvPr id="5" name="Grafika 4" descr="Exclamation mark with solid fill">
            <a:extLst>
              <a:ext uri="{FF2B5EF4-FFF2-40B4-BE49-F238E27FC236}">
                <a16:creationId xmlns:a16="http://schemas.microsoft.com/office/drawing/2014/main" id="{815E7880-581F-E7D6-F7A8-2721D0D4F31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678446" y="4757150"/>
            <a:ext cx="914400" cy="914400"/>
          </a:xfrm>
          <a:prstGeom prst="rect">
            <a:avLst/>
          </a:prstGeom>
        </p:spPr>
      </p:pic>
      <p:sp>
        <p:nvSpPr>
          <p:cNvPr id="3" name="Označba mesta številke diapozitiva 2">
            <a:extLst>
              <a:ext uri="{FF2B5EF4-FFF2-40B4-BE49-F238E27FC236}">
                <a16:creationId xmlns:a16="http://schemas.microsoft.com/office/drawing/2014/main" id="{60E8482A-89CD-0D4E-FF66-DAB71C163190}"/>
              </a:ext>
            </a:extLst>
          </p:cNvPr>
          <p:cNvSpPr>
            <a:spLocks noGrp="1"/>
          </p:cNvSpPr>
          <p:nvPr>
            <p:ph type="sldNum" sz="quarter" idx="12"/>
          </p:nvPr>
        </p:nvSpPr>
        <p:spPr/>
        <p:txBody>
          <a:bodyPr/>
          <a:lstStyle/>
          <a:p>
            <a:fld id="{DB0541E2-7EB7-469F-924A-AAEADCA667B4}" type="slidenum">
              <a:rPr lang="sl-SI" smtClean="0"/>
              <a:t>62</a:t>
            </a:fld>
            <a:endParaRPr lang="sl-SI"/>
          </a:p>
        </p:txBody>
      </p:sp>
      <p:cxnSp>
        <p:nvCxnSpPr>
          <p:cNvPr id="9" name="Raven povezovalnik 8">
            <a:extLst>
              <a:ext uri="{FF2B5EF4-FFF2-40B4-BE49-F238E27FC236}">
                <a16:creationId xmlns:a16="http://schemas.microsoft.com/office/drawing/2014/main" id="{A3CCDB47-7EEE-5E1D-AA60-3A521D9847E7}"/>
              </a:ext>
            </a:extLst>
          </p:cNvPr>
          <p:cNvCxnSpPr>
            <a:cxnSpLocks/>
          </p:cNvCxnSpPr>
          <p:nvPr/>
        </p:nvCxnSpPr>
        <p:spPr>
          <a:xfrm>
            <a:off x="-1587" y="1315820"/>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131724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3D064-24F4-2107-1BFF-00CAFC78F75F}"/>
            </a:ext>
          </a:extLst>
        </p:cNvPr>
        <p:cNvGrpSpPr/>
        <p:nvPr/>
      </p:nvGrpSpPr>
      <p:grpSpPr>
        <a:xfrm>
          <a:off x="0" y="0"/>
          <a:ext cx="0" cy="0"/>
          <a:chOff x="0" y="0"/>
          <a:chExt cx="0" cy="0"/>
        </a:xfrm>
      </p:grpSpPr>
      <p:sp>
        <p:nvSpPr>
          <p:cNvPr id="7" name="Naslov 1">
            <a:extLst>
              <a:ext uri="{FF2B5EF4-FFF2-40B4-BE49-F238E27FC236}">
                <a16:creationId xmlns:a16="http://schemas.microsoft.com/office/drawing/2014/main" id="{3D63FD87-BDCC-EA47-CBD3-DE96FAD9BFA0}"/>
              </a:ext>
            </a:extLst>
          </p:cNvPr>
          <p:cNvSpPr txBox="1">
            <a:spLocks/>
          </p:cNvSpPr>
          <p:nvPr/>
        </p:nvSpPr>
        <p:spPr>
          <a:xfrm>
            <a:off x="2878738" y="5609729"/>
            <a:ext cx="5732710" cy="1325563"/>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l-SI" sz="3600" dirty="0">
              <a:solidFill>
                <a:schemeClr val="tx1">
                  <a:lumMod val="50000"/>
                  <a:lumOff val="50000"/>
                </a:schemeClr>
              </a:solidFill>
            </a:endParaRPr>
          </a:p>
        </p:txBody>
      </p:sp>
      <p:sp>
        <p:nvSpPr>
          <p:cNvPr id="4" name="Naslov 1">
            <a:extLst>
              <a:ext uri="{FF2B5EF4-FFF2-40B4-BE49-F238E27FC236}">
                <a16:creationId xmlns:a16="http://schemas.microsoft.com/office/drawing/2014/main" id="{0C1982D2-945F-6B5F-558A-EE2C2CB15850}"/>
              </a:ext>
            </a:extLst>
          </p:cNvPr>
          <p:cNvSpPr txBox="1">
            <a:spLocks/>
          </p:cNvSpPr>
          <p:nvPr/>
        </p:nvSpPr>
        <p:spPr>
          <a:xfrm>
            <a:off x="487293" y="190258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b="1" dirty="0">
              <a:solidFill>
                <a:schemeClr val="tx1">
                  <a:lumMod val="65000"/>
                  <a:lumOff val="35000"/>
                </a:schemeClr>
              </a:solidFill>
            </a:endParaRPr>
          </a:p>
          <a:p>
            <a:r>
              <a:rPr lang="sl-SI" b="1" dirty="0">
                <a:solidFill>
                  <a:schemeClr val="tx1">
                    <a:lumMod val="65000"/>
                    <a:lumOff val="35000"/>
                  </a:schemeClr>
                </a:solidFill>
              </a:rPr>
              <a:t>DRUGE OBVEZNOSTI UPRAVIČENCEV</a:t>
            </a:r>
            <a:endParaRPr lang="sl-SI" sz="4400" b="1" dirty="0">
              <a:solidFill>
                <a:schemeClr val="tx1">
                  <a:lumMod val="65000"/>
                  <a:lumOff val="35000"/>
                </a:schemeClr>
              </a:solidFill>
              <a:latin typeface="+mj-lt"/>
            </a:endParaRPr>
          </a:p>
          <a:p>
            <a:r>
              <a:rPr lang="sl-SI" b="1" dirty="0">
                <a:solidFill>
                  <a:schemeClr val="tx1">
                    <a:lumMod val="65000"/>
                    <a:lumOff val="35000"/>
                  </a:schemeClr>
                </a:solidFill>
              </a:rPr>
              <a:t> </a:t>
            </a:r>
          </a:p>
        </p:txBody>
      </p:sp>
      <p:sp>
        <p:nvSpPr>
          <p:cNvPr id="8" name="Označba mesta številke diapozitiva 7">
            <a:extLst>
              <a:ext uri="{FF2B5EF4-FFF2-40B4-BE49-F238E27FC236}">
                <a16:creationId xmlns:a16="http://schemas.microsoft.com/office/drawing/2014/main" id="{DACEFBC6-95FB-F7FB-84C0-57B9F5F8848F}"/>
              </a:ext>
            </a:extLst>
          </p:cNvPr>
          <p:cNvSpPr>
            <a:spLocks noGrp="1"/>
          </p:cNvSpPr>
          <p:nvPr>
            <p:ph type="sldNum" sz="quarter" idx="12"/>
          </p:nvPr>
        </p:nvSpPr>
        <p:spPr/>
        <p:txBody>
          <a:bodyPr/>
          <a:lstStyle/>
          <a:p>
            <a:fld id="{DB0541E2-7EB7-469F-924A-AAEADCA667B4}" type="slidenum">
              <a:rPr lang="sl-SI" smtClean="0"/>
              <a:t>63</a:t>
            </a:fld>
            <a:endParaRPr lang="sl-SI"/>
          </a:p>
        </p:txBody>
      </p:sp>
      <p:cxnSp>
        <p:nvCxnSpPr>
          <p:cNvPr id="3" name="Raven povezovalnik 2">
            <a:extLst>
              <a:ext uri="{FF2B5EF4-FFF2-40B4-BE49-F238E27FC236}">
                <a16:creationId xmlns:a16="http://schemas.microsoft.com/office/drawing/2014/main" id="{9501D57A-1D74-5872-D43F-679DA7363E88}"/>
              </a:ext>
            </a:extLst>
          </p:cNvPr>
          <p:cNvCxnSpPr>
            <a:cxnSpLocks/>
          </p:cNvCxnSpPr>
          <p:nvPr/>
        </p:nvCxnSpPr>
        <p:spPr>
          <a:xfrm>
            <a:off x="0" y="3429000"/>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pic>
        <p:nvPicPr>
          <p:cNvPr id="9" name="Grafika 8" descr="Chevron arrows with solid fill">
            <a:extLst>
              <a:ext uri="{FF2B5EF4-FFF2-40B4-BE49-F238E27FC236}">
                <a16:creationId xmlns:a16="http://schemas.microsoft.com/office/drawing/2014/main" id="{F32DBFE3-AA50-D1B3-1D33-B5C9A4CE72B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737298" y="2410378"/>
            <a:ext cx="616502" cy="616502"/>
          </a:xfrm>
          <a:prstGeom prst="rect">
            <a:avLst/>
          </a:prstGeom>
        </p:spPr>
      </p:pic>
    </p:spTree>
    <p:extLst>
      <p:ext uri="{BB962C8B-B14F-4D97-AF65-F5344CB8AC3E}">
        <p14:creationId xmlns:p14="http://schemas.microsoft.com/office/powerpoint/2010/main" val="33497912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AAD7A-CF35-CAA0-7F22-8BE796DBE761}"/>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6827F3E4-D915-1FA8-E382-B75B92539F04}"/>
              </a:ext>
            </a:extLst>
          </p:cNvPr>
          <p:cNvSpPr>
            <a:spLocks noGrp="1"/>
          </p:cNvSpPr>
          <p:nvPr>
            <p:ph type="title"/>
          </p:nvPr>
        </p:nvSpPr>
        <p:spPr>
          <a:xfrm>
            <a:off x="881062" y="113681"/>
            <a:ext cx="10515600" cy="1325563"/>
          </a:xfrm>
        </p:spPr>
        <p:txBody>
          <a:bodyPr>
            <a:normAutofit/>
          </a:bodyPr>
          <a:lstStyle/>
          <a:p>
            <a:r>
              <a:rPr lang="sl-SI" sz="4000" b="1" dirty="0">
                <a:solidFill>
                  <a:schemeClr val="tx1">
                    <a:lumMod val="65000"/>
                    <a:lumOff val="35000"/>
                  </a:schemeClr>
                </a:solidFill>
              </a:rPr>
              <a:t>OBVEZNOSTI UPRAVIČENCEV</a:t>
            </a:r>
          </a:p>
        </p:txBody>
      </p:sp>
      <p:sp>
        <p:nvSpPr>
          <p:cNvPr id="3" name="Označba mesta vsebine 2">
            <a:extLst>
              <a:ext uri="{FF2B5EF4-FFF2-40B4-BE49-F238E27FC236}">
                <a16:creationId xmlns:a16="http://schemas.microsoft.com/office/drawing/2014/main" id="{8C286947-9268-4BAA-DAAA-96DE2BD9DAB3}"/>
              </a:ext>
            </a:extLst>
          </p:cNvPr>
          <p:cNvSpPr>
            <a:spLocks noGrp="1"/>
          </p:cNvSpPr>
          <p:nvPr>
            <p:ph idx="1"/>
          </p:nvPr>
        </p:nvSpPr>
        <p:spPr>
          <a:xfrm>
            <a:off x="762000" y="1785938"/>
            <a:ext cx="10021958" cy="4351338"/>
          </a:xfrm>
        </p:spPr>
        <p:txBody>
          <a:bodyPr>
            <a:normAutofit lnSpcReduction="10000"/>
          </a:bodyPr>
          <a:lstStyle/>
          <a:p>
            <a:r>
              <a:rPr lang="sl-SI" sz="1800" dirty="0">
                <a:solidFill>
                  <a:schemeClr val="bg2">
                    <a:lumMod val="25000"/>
                  </a:schemeClr>
                </a:solidFill>
                <a:latin typeface="+mj-lt"/>
              </a:rPr>
              <a:t>Upravičenec projekta mora </a:t>
            </a:r>
            <a:r>
              <a:rPr lang="sl-SI" sz="1800" b="1" dirty="0">
                <a:solidFill>
                  <a:schemeClr val="accent2"/>
                </a:solidFill>
                <a:latin typeface="+mj-lt"/>
              </a:rPr>
              <a:t>ohranjati dejavnost</a:t>
            </a:r>
            <a:r>
              <a:rPr lang="sl-SI" sz="1800" dirty="0">
                <a:solidFill>
                  <a:schemeClr val="bg2">
                    <a:lumMod val="25000"/>
                  </a:schemeClr>
                </a:solidFill>
                <a:latin typeface="+mj-lt"/>
              </a:rPr>
              <a:t>, za namen katere je bila izvedena naložba, za katero je bila javna podpora izplačana še </a:t>
            </a:r>
            <a:r>
              <a:rPr lang="sl-SI" sz="1800" b="1" dirty="0">
                <a:solidFill>
                  <a:schemeClr val="bg2">
                    <a:lumMod val="25000"/>
                  </a:schemeClr>
                </a:solidFill>
                <a:latin typeface="+mj-lt"/>
              </a:rPr>
              <a:t>najmanj 5 koledarskih let </a:t>
            </a:r>
            <a:r>
              <a:rPr lang="sl-SI" sz="1800" dirty="0">
                <a:solidFill>
                  <a:schemeClr val="bg2">
                    <a:lumMod val="25000"/>
                  </a:schemeClr>
                </a:solidFill>
                <a:latin typeface="+mj-lt"/>
              </a:rPr>
              <a:t>po vložitvi zadnjega zahtevka za izplačilo sredstev za podpore za izvajanje projektov v okviru SLR. Kadar je upravičenec MSP, je ta rok 3 leta.</a:t>
            </a:r>
          </a:p>
          <a:p>
            <a:r>
              <a:rPr lang="sl-SI" sz="1800" dirty="0">
                <a:solidFill>
                  <a:schemeClr val="bg2">
                    <a:lumMod val="25000"/>
                  </a:schemeClr>
                </a:solidFill>
                <a:latin typeface="+mj-lt"/>
              </a:rPr>
              <a:t>Upravičenec projekta mora po vložitvi vloge </a:t>
            </a:r>
            <a:r>
              <a:rPr lang="sl-SI" sz="1800" b="1" dirty="0">
                <a:solidFill>
                  <a:schemeClr val="bg2">
                    <a:lumMod val="25000"/>
                  </a:schemeClr>
                </a:solidFill>
                <a:latin typeface="+mj-lt"/>
              </a:rPr>
              <a:t>omogočiti </a:t>
            </a:r>
            <a:r>
              <a:rPr lang="sl-SI" sz="1800" b="1" dirty="0">
                <a:solidFill>
                  <a:schemeClr val="accent2"/>
                </a:solidFill>
                <a:latin typeface="+mj-lt"/>
              </a:rPr>
              <a:t>dostop do dokumentacije </a:t>
            </a:r>
            <a:r>
              <a:rPr lang="sl-SI" sz="1800" dirty="0">
                <a:solidFill>
                  <a:schemeClr val="bg2">
                    <a:lumMod val="25000"/>
                  </a:schemeClr>
                </a:solidFill>
                <a:latin typeface="+mj-lt"/>
              </a:rPr>
              <a:t>o naložbi oziroma projektu ter omogočiti </a:t>
            </a:r>
            <a:r>
              <a:rPr lang="sl-SI" sz="1800" b="1" dirty="0">
                <a:solidFill>
                  <a:schemeClr val="bg2">
                    <a:lumMod val="25000"/>
                  </a:schemeClr>
                </a:solidFill>
                <a:latin typeface="+mj-lt"/>
              </a:rPr>
              <a:t>preglede na kraju samem </a:t>
            </a:r>
            <a:r>
              <a:rPr lang="sl-SI" sz="1800" dirty="0">
                <a:solidFill>
                  <a:schemeClr val="bg2">
                    <a:lumMod val="25000"/>
                  </a:schemeClr>
                </a:solidFill>
                <a:latin typeface="+mj-lt"/>
              </a:rPr>
              <a:t>ARSKTRP, MKGP, MKRR, revizijskemu organu, izvajalcu vrednotenja, ki ga pooblastijo organi upravljanja, in drugim nadzornim organom Evropske unije in Republike Slovenije.</a:t>
            </a:r>
          </a:p>
          <a:p>
            <a:r>
              <a:rPr lang="sl-SI" sz="1800" dirty="0">
                <a:solidFill>
                  <a:schemeClr val="bg2">
                    <a:lumMod val="25000"/>
                  </a:schemeClr>
                </a:solidFill>
                <a:latin typeface="+mj-lt"/>
              </a:rPr>
              <a:t>Upravičenec projekta in vodilni partner LAS za podporo za upravljanje LAS mora </a:t>
            </a:r>
            <a:r>
              <a:rPr lang="sl-SI" sz="1800" b="1" dirty="0">
                <a:solidFill>
                  <a:schemeClr val="bg2">
                    <a:lumMod val="25000"/>
                  </a:schemeClr>
                </a:solidFill>
                <a:latin typeface="+mj-lt"/>
              </a:rPr>
              <a:t>izpolnjevati obveznosti </a:t>
            </a:r>
            <a:r>
              <a:rPr lang="sl-SI" sz="1800" b="1" dirty="0">
                <a:solidFill>
                  <a:schemeClr val="accent2"/>
                </a:solidFill>
                <a:latin typeface="+mj-lt"/>
              </a:rPr>
              <a:t>obveščanja javnosti </a:t>
            </a:r>
            <a:r>
              <a:rPr lang="sl-SI" sz="1800" b="1" dirty="0">
                <a:solidFill>
                  <a:schemeClr val="bg2">
                    <a:lumMod val="25000"/>
                  </a:schemeClr>
                </a:solidFill>
                <a:latin typeface="+mj-lt"/>
              </a:rPr>
              <a:t>ter glede označevanja vira sofinanciranja</a:t>
            </a:r>
            <a:r>
              <a:rPr lang="sl-SI" sz="1800" dirty="0">
                <a:solidFill>
                  <a:schemeClr val="bg2">
                    <a:lumMod val="25000"/>
                  </a:schemeClr>
                </a:solidFill>
                <a:latin typeface="+mj-lt"/>
              </a:rPr>
              <a:t>. </a:t>
            </a:r>
          </a:p>
          <a:p>
            <a:r>
              <a:rPr lang="sl-SI" sz="1800" dirty="0">
                <a:solidFill>
                  <a:schemeClr val="bg2">
                    <a:lumMod val="25000"/>
                  </a:schemeClr>
                </a:solidFill>
                <a:latin typeface="+mj-lt"/>
              </a:rPr>
              <a:t>Upravičenec projekta in vodilni partner LAS za podporo za upravljanje LAS mora </a:t>
            </a:r>
            <a:r>
              <a:rPr lang="sl-SI" sz="1800" b="1" dirty="0">
                <a:solidFill>
                  <a:schemeClr val="accent2"/>
                </a:solidFill>
                <a:latin typeface="+mj-lt"/>
              </a:rPr>
              <a:t>razširjati informacije o rezultatih </a:t>
            </a:r>
            <a:r>
              <a:rPr lang="sl-SI" sz="1800" b="1" dirty="0">
                <a:solidFill>
                  <a:schemeClr val="bg2">
                    <a:lumMod val="25000"/>
                  </a:schemeClr>
                </a:solidFill>
                <a:latin typeface="+mj-lt"/>
              </a:rPr>
              <a:t>in dosežkih projekta ter z njimi seznaniti prebivalce območja LAS</a:t>
            </a:r>
            <a:r>
              <a:rPr lang="sl-SI" sz="1800" dirty="0">
                <a:solidFill>
                  <a:schemeClr val="bg2">
                    <a:lumMod val="25000"/>
                  </a:schemeClr>
                </a:solidFill>
                <a:latin typeface="+mj-lt"/>
              </a:rPr>
              <a:t>.</a:t>
            </a:r>
          </a:p>
          <a:p>
            <a:r>
              <a:rPr lang="sl-SI" sz="1800" dirty="0">
                <a:solidFill>
                  <a:schemeClr val="bg2">
                    <a:lumMod val="25000"/>
                  </a:schemeClr>
                </a:solidFill>
                <a:latin typeface="+mj-lt"/>
              </a:rPr>
              <a:t>Upravičenec projekta, ki prejme podporo v skladu s to uredbo, mora </a:t>
            </a:r>
            <a:r>
              <a:rPr lang="sl-SI" sz="1800" b="1" dirty="0">
                <a:solidFill>
                  <a:schemeClr val="bg2">
                    <a:lumMod val="25000"/>
                  </a:schemeClr>
                </a:solidFill>
                <a:latin typeface="+mj-lt"/>
              </a:rPr>
              <a:t>vso </a:t>
            </a:r>
            <a:r>
              <a:rPr lang="sl-SI" sz="1800" b="1" dirty="0">
                <a:solidFill>
                  <a:schemeClr val="accent2"/>
                </a:solidFill>
                <a:latin typeface="+mj-lt"/>
              </a:rPr>
              <a:t>dokumentacijo</a:t>
            </a:r>
            <a:r>
              <a:rPr lang="sl-SI" sz="1800" dirty="0">
                <a:solidFill>
                  <a:schemeClr val="bg2">
                    <a:lumMod val="25000"/>
                  </a:schemeClr>
                </a:solidFill>
                <a:latin typeface="+mj-lt"/>
              </a:rPr>
              <a:t>, ki je bila podlaga za pridobitev, izplačilo sredstev ali ugotavljanje izpolnjevanja obveznosti projekta, </a:t>
            </a:r>
            <a:r>
              <a:rPr lang="sl-SI" sz="1800" b="1" dirty="0">
                <a:solidFill>
                  <a:schemeClr val="accent2"/>
                </a:solidFill>
                <a:latin typeface="+mj-lt"/>
              </a:rPr>
              <a:t>hraniti </a:t>
            </a:r>
            <a:r>
              <a:rPr lang="sl-SI" sz="1800" b="1" dirty="0">
                <a:solidFill>
                  <a:schemeClr val="bg2">
                    <a:lumMod val="25000"/>
                  </a:schemeClr>
                </a:solidFill>
                <a:latin typeface="+mj-lt"/>
              </a:rPr>
              <a:t>še najmanj 5 let od dneva zadnjega izplačila sredstev</a:t>
            </a:r>
            <a:r>
              <a:rPr lang="sl-SI" sz="1800" dirty="0">
                <a:solidFill>
                  <a:schemeClr val="bg2">
                    <a:lumMod val="25000"/>
                  </a:schemeClr>
                </a:solidFill>
                <a:latin typeface="+mj-lt"/>
              </a:rPr>
              <a:t>, razen če ni v skladu s shemo državnih pomoči opredeljeno drugače.</a:t>
            </a:r>
          </a:p>
          <a:p>
            <a:r>
              <a:rPr lang="sl-SI" sz="1800" b="1" dirty="0">
                <a:solidFill>
                  <a:schemeClr val="accent2"/>
                </a:solidFill>
                <a:latin typeface="+mj-lt"/>
              </a:rPr>
              <a:t>Poročati Vodilnemu partnerju LAS </a:t>
            </a:r>
            <a:r>
              <a:rPr lang="sl-SI" sz="1800" dirty="0">
                <a:solidFill>
                  <a:schemeClr val="bg2">
                    <a:lumMod val="25000"/>
                  </a:schemeClr>
                </a:solidFill>
                <a:latin typeface="+mj-lt"/>
              </a:rPr>
              <a:t>za potrebe spremljanja in vrednotenja Strategije lokalnega razvoja. </a:t>
            </a:r>
          </a:p>
          <a:p>
            <a:pPr marL="0" indent="0">
              <a:buNone/>
            </a:pPr>
            <a:endParaRPr lang="sl-SI" sz="1800" dirty="0">
              <a:latin typeface="+mj-lt"/>
            </a:endParaRPr>
          </a:p>
        </p:txBody>
      </p:sp>
      <p:sp>
        <p:nvSpPr>
          <p:cNvPr id="5" name="Označba mesta številke diapozitiva 4">
            <a:extLst>
              <a:ext uri="{FF2B5EF4-FFF2-40B4-BE49-F238E27FC236}">
                <a16:creationId xmlns:a16="http://schemas.microsoft.com/office/drawing/2014/main" id="{0D61120E-6D67-3A65-62FF-C43010808888}"/>
              </a:ext>
            </a:extLst>
          </p:cNvPr>
          <p:cNvSpPr>
            <a:spLocks noGrp="1"/>
          </p:cNvSpPr>
          <p:nvPr>
            <p:ph type="sldNum" sz="quarter" idx="12"/>
          </p:nvPr>
        </p:nvSpPr>
        <p:spPr/>
        <p:txBody>
          <a:bodyPr/>
          <a:lstStyle/>
          <a:p>
            <a:fld id="{DB0541E2-7EB7-469F-924A-AAEADCA667B4}" type="slidenum">
              <a:rPr lang="sl-SI" smtClean="0"/>
              <a:t>64</a:t>
            </a:fld>
            <a:endParaRPr lang="sl-SI"/>
          </a:p>
        </p:txBody>
      </p:sp>
      <p:cxnSp>
        <p:nvCxnSpPr>
          <p:cNvPr id="6" name="Raven povezovalnik 5">
            <a:extLst>
              <a:ext uri="{FF2B5EF4-FFF2-40B4-BE49-F238E27FC236}">
                <a16:creationId xmlns:a16="http://schemas.microsoft.com/office/drawing/2014/main" id="{625260C3-E1F5-1827-F9BF-D3565940E622}"/>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171406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57C48-CA78-490B-B647-CEFDA5C9826E}"/>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520710C6-ED92-0445-6B6E-9F18F1AE8D40}"/>
              </a:ext>
            </a:extLst>
          </p:cNvPr>
          <p:cNvSpPr>
            <a:spLocks noGrp="1"/>
          </p:cNvSpPr>
          <p:nvPr>
            <p:ph type="title"/>
          </p:nvPr>
        </p:nvSpPr>
        <p:spPr>
          <a:xfrm>
            <a:off x="881062" y="113681"/>
            <a:ext cx="10515600" cy="1325563"/>
          </a:xfrm>
        </p:spPr>
        <p:txBody>
          <a:bodyPr>
            <a:normAutofit/>
          </a:bodyPr>
          <a:lstStyle/>
          <a:p>
            <a:r>
              <a:rPr lang="sl-SI" sz="4000" b="1" dirty="0">
                <a:solidFill>
                  <a:schemeClr val="tx1">
                    <a:lumMod val="65000"/>
                    <a:lumOff val="35000"/>
                  </a:schemeClr>
                </a:solidFill>
              </a:rPr>
              <a:t>OBVEZNOSTI UPRAVIČENCEV</a:t>
            </a:r>
          </a:p>
        </p:txBody>
      </p:sp>
      <p:sp>
        <p:nvSpPr>
          <p:cNvPr id="3" name="Označba mesta vsebine 2">
            <a:extLst>
              <a:ext uri="{FF2B5EF4-FFF2-40B4-BE49-F238E27FC236}">
                <a16:creationId xmlns:a16="http://schemas.microsoft.com/office/drawing/2014/main" id="{7E063D6A-50DF-2CD9-976B-909984E45EFD}"/>
              </a:ext>
            </a:extLst>
          </p:cNvPr>
          <p:cNvSpPr>
            <a:spLocks noGrp="1"/>
          </p:cNvSpPr>
          <p:nvPr>
            <p:ph idx="1"/>
          </p:nvPr>
        </p:nvSpPr>
        <p:spPr>
          <a:xfrm>
            <a:off x="762000" y="1785938"/>
            <a:ext cx="10021958" cy="4351338"/>
          </a:xfrm>
        </p:spPr>
        <p:txBody>
          <a:bodyPr>
            <a:normAutofit/>
          </a:bodyPr>
          <a:lstStyle/>
          <a:p>
            <a:r>
              <a:rPr lang="sl-SI" sz="3200" b="1" dirty="0">
                <a:solidFill>
                  <a:schemeClr val="accent2"/>
                </a:solidFill>
                <a:latin typeface="+mj-lt"/>
              </a:rPr>
              <a:t>PODPIS POGODBE </a:t>
            </a:r>
            <a:r>
              <a:rPr lang="sl-SI" sz="3200" dirty="0">
                <a:solidFill>
                  <a:schemeClr val="bg2">
                    <a:lumMod val="25000"/>
                  </a:schemeClr>
                </a:solidFill>
                <a:latin typeface="+mj-lt"/>
              </a:rPr>
              <a:t>med vodilnimi partnerji in LAS Zgornja Gorenjska - BOJA</a:t>
            </a:r>
          </a:p>
          <a:p>
            <a:r>
              <a:rPr lang="sl-SI" sz="3200" b="1" dirty="0">
                <a:solidFill>
                  <a:schemeClr val="accent2"/>
                </a:solidFill>
                <a:latin typeface="+mj-lt"/>
              </a:rPr>
              <a:t>PRAVOČASNOST</a:t>
            </a:r>
            <a:r>
              <a:rPr lang="sl-SI" sz="3200" dirty="0">
                <a:solidFill>
                  <a:schemeClr val="accent2"/>
                </a:solidFill>
                <a:latin typeface="+mj-lt"/>
              </a:rPr>
              <a:t> </a:t>
            </a:r>
            <a:r>
              <a:rPr lang="sl-SI" sz="3200" dirty="0">
                <a:solidFill>
                  <a:schemeClr val="bg2">
                    <a:lumMod val="25000"/>
                  </a:schemeClr>
                </a:solidFill>
                <a:latin typeface="+mj-lt"/>
              </a:rPr>
              <a:t>in doslednost</a:t>
            </a:r>
          </a:p>
          <a:p>
            <a:r>
              <a:rPr lang="sl-SI" sz="3200" dirty="0">
                <a:solidFill>
                  <a:schemeClr val="bg2">
                    <a:lumMod val="25000"/>
                  </a:schemeClr>
                </a:solidFill>
                <a:latin typeface="+mj-lt"/>
              </a:rPr>
              <a:t>Sprotno reševanje morebitnih težav</a:t>
            </a:r>
          </a:p>
          <a:p>
            <a:r>
              <a:rPr lang="sl-SI" sz="3200" b="1" dirty="0">
                <a:solidFill>
                  <a:schemeClr val="accent2"/>
                </a:solidFill>
                <a:latin typeface="+mj-lt"/>
              </a:rPr>
              <a:t>KONTROLE </a:t>
            </a:r>
          </a:p>
          <a:p>
            <a:pPr marL="0" indent="0">
              <a:buNone/>
            </a:pPr>
            <a:endParaRPr lang="sl-SI" sz="3200" b="1" dirty="0">
              <a:solidFill>
                <a:schemeClr val="accent2"/>
              </a:solidFill>
              <a:latin typeface="+mj-lt"/>
            </a:endParaRPr>
          </a:p>
          <a:p>
            <a:r>
              <a:rPr lang="sl-SI" b="1" dirty="0">
                <a:solidFill>
                  <a:schemeClr val="bg2">
                    <a:lumMod val="25000"/>
                  </a:schemeClr>
                </a:solidFill>
                <a:latin typeface="+mj-lt"/>
              </a:rPr>
              <a:t>Vse informacije in navodila so dostopna na spletni strani </a:t>
            </a:r>
            <a:r>
              <a:rPr lang="sl-SI" b="1" dirty="0">
                <a:solidFill>
                  <a:schemeClr val="accent6"/>
                </a:solidFill>
                <a:latin typeface="+mj-lt"/>
                <a:hlinkClick r:id="rId2">
                  <a:extLst>
                    <a:ext uri="{A12FA001-AC4F-418D-AE19-62706E023703}">
                      <ahyp:hlinkClr xmlns:ahyp="http://schemas.microsoft.com/office/drawing/2018/hyperlinkcolor" val="tx"/>
                    </a:ext>
                  </a:extLst>
                </a:hlinkClick>
              </a:rPr>
              <a:t>LAS Zgornja Gorenjska – BOJA </a:t>
            </a:r>
            <a:endParaRPr lang="sl-SI" sz="3200" b="1" dirty="0">
              <a:solidFill>
                <a:schemeClr val="accent6"/>
              </a:solidFill>
              <a:latin typeface="+mj-lt"/>
            </a:endParaRPr>
          </a:p>
          <a:p>
            <a:pPr marL="0" indent="0">
              <a:buNone/>
            </a:pPr>
            <a:endParaRPr lang="sl-SI" sz="1800" dirty="0">
              <a:solidFill>
                <a:schemeClr val="bg2">
                  <a:lumMod val="25000"/>
                </a:schemeClr>
              </a:solidFill>
              <a:latin typeface="+mj-lt"/>
            </a:endParaRPr>
          </a:p>
          <a:p>
            <a:pPr marL="0" indent="0">
              <a:buNone/>
            </a:pPr>
            <a:endParaRPr lang="sl-SI" sz="1800" dirty="0">
              <a:latin typeface="+mj-lt"/>
            </a:endParaRPr>
          </a:p>
          <a:p>
            <a:pPr marL="342900" indent="-342900">
              <a:buFont typeface="+mj-lt"/>
              <a:buAutoNum type="arabicPeriod"/>
            </a:pPr>
            <a:endParaRPr lang="sl-SI" sz="1600" dirty="0">
              <a:latin typeface="+mj-lt"/>
            </a:endParaRPr>
          </a:p>
        </p:txBody>
      </p:sp>
      <p:sp>
        <p:nvSpPr>
          <p:cNvPr id="5" name="Označba mesta številke diapozitiva 4">
            <a:extLst>
              <a:ext uri="{FF2B5EF4-FFF2-40B4-BE49-F238E27FC236}">
                <a16:creationId xmlns:a16="http://schemas.microsoft.com/office/drawing/2014/main" id="{906C2CD2-D8B1-8DFE-9D65-ED4004FD335A}"/>
              </a:ext>
            </a:extLst>
          </p:cNvPr>
          <p:cNvSpPr>
            <a:spLocks noGrp="1"/>
          </p:cNvSpPr>
          <p:nvPr>
            <p:ph type="sldNum" sz="quarter" idx="12"/>
          </p:nvPr>
        </p:nvSpPr>
        <p:spPr/>
        <p:txBody>
          <a:bodyPr/>
          <a:lstStyle/>
          <a:p>
            <a:fld id="{DB0541E2-7EB7-469F-924A-AAEADCA667B4}" type="slidenum">
              <a:rPr lang="sl-SI" smtClean="0"/>
              <a:t>65</a:t>
            </a:fld>
            <a:endParaRPr lang="sl-SI"/>
          </a:p>
        </p:txBody>
      </p:sp>
      <p:pic>
        <p:nvPicPr>
          <p:cNvPr id="6" name="Grafika 5" descr="Internet with solid fill">
            <a:extLst>
              <a:ext uri="{FF2B5EF4-FFF2-40B4-BE49-F238E27FC236}">
                <a16:creationId xmlns:a16="http://schemas.microsoft.com/office/drawing/2014/main" id="{5B549F15-4B27-194B-8355-20D3270FC86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672447" y="5303903"/>
            <a:ext cx="672626" cy="672626"/>
          </a:xfrm>
          <a:prstGeom prst="rect">
            <a:avLst/>
          </a:prstGeom>
        </p:spPr>
      </p:pic>
      <p:cxnSp>
        <p:nvCxnSpPr>
          <p:cNvPr id="7" name="Raven povezovalnik 6">
            <a:extLst>
              <a:ext uri="{FF2B5EF4-FFF2-40B4-BE49-F238E27FC236}">
                <a16:creationId xmlns:a16="http://schemas.microsoft.com/office/drawing/2014/main" id="{0A22A245-F022-E253-B050-361593136390}"/>
              </a:ext>
            </a:extLst>
          </p:cNvPr>
          <p:cNvCxnSpPr>
            <a:cxnSpLocks/>
          </p:cNvCxnSpPr>
          <p:nvPr/>
        </p:nvCxnSpPr>
        <p:spPr>
          <a:xfrm>
            <a:off x="0" y="1167549"/>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967209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F0176-F699-23FE-3607-57C538CDBF98}"/>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84544BDF-12B4-8083-6415-EF4E8D160EF7}"/>
              </a:ext>
            </a:extLst>
          </p:cNvPr>
          <p:cNvSpPr>
            <a:spLocks noGrp="1"/>
          </p:cNvSpPr>
          <p:nvPr>
            <p:ph type="title"/>
          </p:nvPr>
        </p:nvSpPr>
        <p:spPr>
          <a:xfrm>
            <a:off x="881062" y="113681"/>
            <a:ext cx="10515600" cy="1325563"/>
          </a:xfrm>
        </p:spPr>
        <p:txBody>
          <a:bodyPr>
            <a:normAutofit/>
          </a:bodyPr>
          <a:lstStyle/>
          <a:p>
            <a:r>
              <a:rPr lang="sl-SI" sz="4000" b="1" dirty="0">
                <a:solidFill>
                  <a:schemeClr val="tx1">
                    <a:lumMod val="65000"/>
                    <a:lumOff val="35000"/>
                  </a:schemeClr>
                </a:solidFill>
              </a:rPr>
              <a:t>OPOZORILO</a:t>
            </a:r>
          </a:p>
        </p:txBody>
      </p:sp>
      <p:sp>
        <p:nvSpPr>
          <p:cNvPr id="3" name="Označba mesta vsebine 2">
            <a:extLst>
              <a:ext uri="{FF2B5EF4-FFF2-40B4-BE49-F238E27FC236}">
                <a16:creationId xmlns:a16="http://schemas.microsoft.com/office/drawing/2014/main" id="{CC3C0AFB-A451-7E03-10BA-C1C2A95BC9ED}"/>
              </a:ext>
            </a:extLst>
          </p:cNvPr>
          <p:cNvSpPr>
            <a:spLocks noGrp="1"/>
          </p:cNvSpPr>
          <p:nvPr>
            <p:ph idx="1"/>
          </p:nvPr>
        </p:nvSpPr>
        <p:spPr>
          <a:xfrm>
            <a:off x="762000" y="1785938"/>
            <a:ext cx="10021958" cy="4351338"/>
          </a:xfrm>
        </p:spPr>
        <p:txBody>
          <a:bodyPr>
            <a:normAutofit/>
          </a:bodyPr>
          <a:lstStyle/>
          <a:p>
            <a:pPr marL="0" indent="0">
              <a:buNone/>
            </a:pPr>
            <a:r>
              <a:rPr lang="sl-SI" b="1" dirty="0">
                <a:solidFill>
                  <a:schemeClr val="bg2">
                    <a:lumMod val="25000"/>
                  </a:schemeClr>
                </a:solidFill>
                <a:latin typeface="+mj-lt"/>
              </a:rPr>
              <a:t>Dokument je pripravljen na podlagi navodil in smernic dostopnih in veljavnih v času priprave in predstavitve dokumenta.</a:t>
            </a:r>
          </a:p>
          <a:p>
            <a:pPr marL="0" indent="0">
              <a:buNone/>
            </a:pPr>
            <a:endParaRPr lang="sl-SI" sz="3200" b="1" dirty="0">
              <a:solidFill>
                <a:schemeClr val="accent2"/>
              </a:solidFill>
              <a:highlight>
                <a:srgbClr val="FFFF00"/>
              </a:highlight>
              <a:latin typeface="+mj-lt"/>
            </a:endParaRPr>
          </a:p>
          <a:p>
            <a:endParaRPr lang="sl-SI" sz="3200" b="1" dirty="0">
              <a:solidFill>
                <a:schemeClr val="accent2"/>
              </a:solidFill>
              <a:latin typeface="+mj-lt"/>
            </a:endParaRPr>
          </a:p>
          <a:p>
            <a:pPr marL="0" indent="0">
              <a:buNone/>
            </a:pPr>
            <a:endParaRPr lang="sl-SI" sz="1800" dirty="0">
              <a:solidFill>
                <a:schemeClr val="bg2">
                  <a:lumMod val="25000"/>
                </a:schemeClr>
              </a:solidFill>
              <a:latin typeface="+mj-lt"/>
            </a:endParaRPr>
          </a:p>
          <a:p>
            <a:pPr marL="0" indent="0">
              <a:buNone/>
            </a:pPr>
            <a:endParaRPr lang="sl-SI" sz="1800" dirty="0">
              <a:latin typeface="+mj-lt"/>
            </a:endParaRPr>
          </a:p>
          <a:p>
            <a:pPr marL="342900" indent="-342900">
              <a:buFont typeface="+mj-lt"/>
              <a:buAutoNum type="arabicPeriod"/>
            </a:pPr>
            <a:endParaRPr lang="sl-SI" sz="1600" dirty="0">
              <a:latin typeface="+mj-lt"/>
            </a:endParaRPr>
          </a:p>
        </p:txBody>
      </p:sp>
      <p:sp>
        <p:nvSpPr>
          <p:cNvPr id="5" name="Pravokotnik 4">
            <a:extLst>
              <a:ext uri="{FF2B5EF4-FFF2-40B4-BE49-F238E27FC236}">
                <a16:creationId xmlns:a16="http://schemas.microsoft.com/office/drawing/2014/main" id="{81383515-E363-6460-A6EA-4D0E626D8323}"/>
              </a:ext>
            </a:extLst>
          </p:cNvPr>
          <p:cNvSpPr/>
          <p:nvPr/>
        </p:nvSpPr>
        <p:spPr>
          <a:xfrm>
            <a:off x="838200" y="3023394"/>
            <a:ext cx="9825038" cy="1876425"/>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sl-SI" sz="2400" b="1" dirty="0">
                <a:solidFill>
                  <a:schemeClr val="bg1"/>
                </a:solidFill>
              </a:rPr>
              <a:t>Pri izvajanju projektov in oddajanju zahtevkov je potrebno upoštevati najnovejša navodila in smernice, ki so dostopne na v predstavitvi vključenih povezavah!</a:t>
            </a:r>
          </a:p>
        </p:txBody>
      </p:sp>
      <p:sp>
        <p:nvSpPr>
          <p:cNvPr id="6" name="Označba mesta številke diapozitiva 5">
            <a:extLst>
              <a:ext uri="{FF2B5EF4-FFF2-40B4-BE49-F238E27FC236}">
                <a16:creationId xmlns:a16="http://schemas.microsoft.com/office/drawing/2014/main" id="{95586F2F-D230-3190-E1B6-7EBAF36E439A}"/>
              </a:ext>
            </a:extLst>
          </p:cNvPr>
          <p:cNvSpPr>
            <a:spLocks noGrp="1"/>
          </p:cNvSpPr>
          <p:nvPr>
            <p:ph type="sldNum" sz="quarter" idx="12"/>
          </p:nvPr>
        </p:nvSpPr>
        <p:spPr/>
        <p:txBody>
          <a:bodyPr/>
          <a:lstStyle/>
          <a:p>
            <a:fld id="{DB0541E2-7EB7-469F-924A-AAEADCA667B4}" type="slidenum">
              <a:rPr lang="sl-SI" smtClean="0"/>
              <a:t>66</a:t>
            </a:fld>
            <a:endParaRPr lang="sl-SI"/>
          </a:p>
        </p:txBody>
      </p:sp>
      <p:cxnSp>
        <p:nvCxnSpPr>
          <p:cNvPr id="7" name="Raven povezovalnik 6">
            <a:extLst>
              <a:ext uri="{FF2B5EF4-FFF2-40B4-BE49-F238E27FC236}">
                <a16:creationId xmlns:a16="http://schemas.microsoft.com/office/drawing/2014/main" id="{FC957804-1E63-CC9F-466B-7E91FBC5FF4F}"/>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393268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72F7553-3874-B9F2-B6A8-EFD30ECEBDD4}"/>
              </a:ext>
            </a:extLst>
          </p:cNvPr>
          <p:cNvSpPr>
            <a:spLocks noGrp="1"/>
          </p:cNvSpPr>
          <p:nvPr>
            <p:ph type="title"/>
          </p:nvPr>
        </p:nvSpPr>
        <p:spPr>
          <a:xfrm>
            <a:off x="1143000" y="3870036"/>
            <a:ext cx="10515600" cy="2863273"/>
          </a:xfrm>
        </p:spPr>
        <p:txBody>
          <a:bodyPr>
            <a:normAutofit/>
          </a:bodyPr>
          <a:lstStyle/>
          <a:p>
            <a:pPr algn="ctr"/>
            <a:r>
              <a:rPr lang="sl-SI" sz="3600" b="1" dirty="0">
                <a:solidFill>
                  <a:schemeClr val="tx1">
                    <a:lumMod val="65000"/>
                    <a:lumOff val="35000"/>
                  </a:schemeClr>
                </a:solidFill>
              </a:rPr>
              <a:t>LAS Zgornja Gorenjska - BOJA</a:t>
            </a:r>
            <a:br>
              <a:rPr lang="sl-SI" sz="3600" b="1" dirty="0">
                <a:solidFill>
                  <a:schemeClr val="tx1">
                    <a:lumMod val="65000"/>
                    <a:lumOff val="35000"/>
                  </a:schemeClr>
                </a:solidFill>
              </a:rPr>
            </a:br>
            <a:r>
              <a:rPr lang="sl-SI" sz="3200" b="1" dirty="0">
                <a:solidFill>
                  <a:schemeClr val="tx1">
                    <a:lumMod val="65000"/>
                    <a:lumOff val="35000"/>
                  </a:schemeClr>
                </a:solidFill>
              </a:rPr>
              <a:t>info@las-zg-boja.si</a:t>
            </a:r>
            <a:br>
              <a:rPr lang="sl-SI" sz="3600" b="1" dirty="0">
                <a:solidFill>
                  <a:schemeClr val="tx1">
                    <a:lumMod val="65000"/>
                    <a:lumOff val="35000"/>
                  </a:schemeClr>
                </a:solidFill>
              </a:rPr>
            </a:br>
            <a:br>
              <a:rPr lang="sl-SI" sz="3600" b="1" dirty="0">
                <a:solidFill>
                  <a:schemeClr val="tx1">
                    <a:lumMod val="65000"/>
                    <a:lumOff val="35000"/>
                  </a:schemeClr>
                </a:solidFill>
              </a:rPr>
            </a:br>
            <a:r>
              <a:rPr lang="sl-SI" sz="3600" b="1" dirty="0">
                <a:solidFill>
                  <a:schemeClr val="tx1">
                    <a:lumMod val="65000"/>
                    <a:lumOff val="35000"/>
                  </a:schemeClr>
                </a:solidFill>
              </a:rPr>
              <a:t>Hvala!</a:t>
            </a:r>
            <a:br>
              <a:rPr lang="sl-SI" sz="3600" b="1" dirty="0">
                <a:solidFill>
                  <a:schemeClr val="tx1">
                    <a:lumMod val="65000"/>
                    <a:lumOff val="35000"/>
                  </a:schemeClr>
                </a:solidFill>
              </a:rPr>
            </a:br>
            <a:endParaRPr lang="sl-SI" sz="3600" b="1" dirty="0">
              <a:solidFill>
                <a:schemeClr val="tx1">
                  <a:lumMod val="65000"/>
                  <a:lumOff val="35000"/>
                </a:schemeClr>
              </a:solidFill>
            </a:endParaRPr>
          </a:p>
        </p:txBody>
      </p:sp>
      <p:sp>
        <p:nvSpPr>
          <p:cNvPr id="4" name="Označba mesta številke diapozitiva 3">
            <a:extLst>
              <a:ext uri="{FF2B5EF4-FFF2-40B4-BE49-F238E27FC236}">
                <a16:creationId xmlns:a16="http://schemas.microsoft.com/office/drawing/2014/main" id="{8BBF4265-9D21-74C3-754F-4D1CC216FF0F}"/>
              </a:ext>
            </a:extLst>
          </p:cNvPr>
          <p:cNvSpPr>
            <a:spLocks noGrp="1"/>
          </p:cNvSpPr>
          <p:nvPr>
            <p:ph type="sldNum" sz="quarter" idx="12"/>
          </p:nvPr>
        </p:nvSpPr>
        <p:spPr/>
        <p:txBody>
          <a:bodyPr/>
          <a:lstStyle/>
          <a:p>
            <a:fld id="{DB0541E2-7EB7-469F-924A-AAEADCA667B4}" type="slidenum">
              <a:rPr lang="sl-SI" smtClean="0"/>
              <a:t>67</a:t>
            </a:fld>
            <a:endParaRPr lang="sl-SI"/>
          </a:p>
        </p:txBody>
      </p:sp>
      <p:pic>
        <p:nvPicPr>
          <p:cNvPr id="6" name="Slika 5" descr="Slika, ki vsebuje besede pisava, besedilo, grafika, grafično oblikovanje&#10;&#10;Vsebina, ustvarjena z UI, morda ni pravilna.">
            <a:extLst>
              <a:ext uri="{FF2B5EF4-FFF2-40B4-BE49-F238E27FC236}">
                <a16:creationId xmlns:a16="http://schemas.microsoft.com/office/drawing/2014/main" id="{29684937-C927-6F65-3DCE-130A803C0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2450" y="1733132"/>
            <a:ext cx="6616700" cy="965200"/>
          </a:xfrm>
          <a:prstGeom prst="rect">
            <a:avLst/>
          </a:prstGeom>
        </p:spPr>
      </p:pic>
      <p:cxnSp>
        <p:nvCxnSpPr>
          <p:cNvPr id="3" name="Raven povezovalnik 2">
            <a:extLst>
              <a:ext uri="{FF2B5EF4-FFF2-40B4-BE49-F238E27FC236}">
                <a16:creationId xmlns:a16="http://schemas.microsoft.com/office/drawing/2014/main" id="{1BB57568-45CC-9162-A001-B54F6FDBF4E1}"/>
              </a:ext>
            </a:extLst>
          </p:cNvPr>
          <p:cNvCxnSpPr>
            <a:cxnSpLocks/>
          </p:cNvCxnSpPr>
          <p:nvPr/>
        </p:nvCxnSpPr>
        <p:spPr>
          <a:xfrm>
            <a:off x="0" y="3294126"/>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48968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6D235-2255-2000-F350-253135ED7CEA}"/>
            </a:ext>
          </a:extLst>
        </p:cNvPr>
        <p:cNvGrpSpPr/>
        <p:nvPr/>
      </p:nvGrpSpPr>
      <p:grpSpPr>
        <a:xfrm>
          <a:off x="0" y="0"/>
          <a:ext cx="0" cy="0"/>
          <a:chOff x="0" y="0"/>
          <a:chExt cx="0" cy="0"/>
        </a:xfrm>
      </p:grpSpPr>
      <p:sp>
        <p:nvSpPr>
          <p:cNvPr id="7" name="Naslov 1">
            <a:extLst>
              <a:ext uri="{FF2B5EF4-FFF2-40B4-BE49-F238E27FC236}">
                <a16:creationId xmlns:a16="http://schemas.microsoft.com/office/drawing/2014/main" id="{6D97C0DF-0802-D1C2-92D4-73EFCC5F0825}"/>
              </a:ext>
            </a:extLst>
          </p:cNvPr>
          <p:cNvSpPr txBox="1">
            <a:spLocks/>
          </p:cNvSpPr>
          <p:nvPr/>
        </p:nvSpPr>
        <p:spPr>
          <a:xfrm>
            <a:off x="2878738" y="5609729"/>
            <a:ext cx="5732710" cy="1325563"/>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l-SI" sz="3600" dirty="0">
              <a:solidFill>
                <a:schemeClr val="tx1">
                  <a:lumMod val="50000"/>
                  <a:lumOff val="50000"/>
                </a:schemeClr>
              </a:solidFill>
            </a:endParaRPr>
          </a:p>
        </p:txBody>
      </p:sp>
      <p:sp>
        <p:nvSpPr>
          <p:cNvPr id="4" name="Naslov 1">
            <a:extLst>
              <a:ext uri="{FF2B5EF4-FFF2-40B4-BE49-F238E27FC236}">
                <a16:creationId xmlns:a16="http://schemas.microsoft.com/office/drawing/2014/main" id="{3DF92F65-17A4-D7DD-15A4-FB3E2932F3B0}"/>
              </a:ext>
            </a:extLst>
          </p:cNvPr>
          <p:cNvSpPr txBox="1">
            <a:spLocks/>
          </p:cNvSpPr>
          <p:nvPr/>
        </p:nvSpPr>
        <p:spPr>
          <a:xfrm>
            <a:off x="487293" y="114075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b="1" dirty="0">
              <a:solidFill>
                <a:schemeClr val="tx1">
                  <a:lumMod val="65000"/>
                  <a:lumOff val="35000"/>
                </a:schemeClr>
              </a:solidFill>
            </a:endParaRPr>
          </a:p>
          <a:p>
            <a:r>
              <a:rPr lang="sl-SI" b="1" dirty="0">
                <a:solidFill>
                  <a:schemeClr val="tx1">
                    <a:lumMod val="65000"/>
                    <a:lumOff val="35000"/>
                  </a:schemeClr>
                </a:solidFill>
              </a:rPr>
              <a:t>OZNAČEVANJE VIRA SOFINANCIRANJA  </a:t>
            </a:r>
          </a:p>
        </p:txBody>
      </p:sp>
      <p:sp>
        <p:nvSpPr>
          <p:cNvPr id="8" name="Označba mesta številke diapozitiva 7">
            <a:extLst>
              <a:ext uri="{FF2B5EF4-FFF2-40B4-BE49-F238E27FC236}">
                <a16:creationId xmlns:a16="http://schemas.microsoft.com/office/drawing/2014/main" id="{96439800-7B47-B451-97AB-633BB2CF440F}"/>
              </a:ext>
            </a:extLst>
          </p:cNvPr>
          <p:cNvSpPr>
            <a:spLocks noGrp="1"/>
          </p:cNvSpPr>
          <p:nvPr>
            <p:ph type="sldNum" sz="quarter" idx="12"/>
          </p:nvPr>
        </p:nvSpPr>
        <p:spPr/>
        <p:txBody>
          <a:bodyPr/>
          <a:lstStyle/>
          <a:p>
            <a:fld id="{DB0541E2-7EB7-469F-924A-AAEADCA667B4}" type="slidenum">
              <a:rPr lang="sl-SI" smtClean="0"/>
              <a:t>7</a:t>
            </a:fld>
            <a:endParaRPr lang="sl-SI"/>
          </a:p>
        </p:txBody>
      </p:sp>
      <p:cxnSp>
        <p:nvCxnSpPr>
          <p:cNvPr id="3" name="Raven povezovalnik 2">
            <a:extLst>
              <a:ext uri="{FF2B5EF4-FFF2-40B4-BE49-F238E27FC236}">
                <a16:creationId xmlns:a16="http://schemas.microsoft.com/office/drawing/2014/main" id="{1F52A24A-AA6F-640F-F72A-5848AD788999}"/>
              </a:ext>
            </a:extLst>
          </p:cNvPr>
          <p:cNvCxnSpPr>
            <a:cxnSpLocks/>
          </p:cNvCxnSpPr>
          <p:nvPr/>
        </p:nvCxnSpPr>
        <p:spPr>
          <a:xfrm>
            <a:off x="0" y="2839627"/>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pic>
        <p:nvPicPr>
          <p:cNvPr id="9" name="Grafika 8" descr="Exclamation mark with solid fill">
            <a:extLst>
              <a:ext uri="{FF2B5EF4-FFF2-40B4-BE49-F238E27FC236}">
                <a16:creationId xmlns:a16="http://schemas.microsoft.com/office/drawing/2014/main" id="{ACFD0455-C70B-34FF-94AF-72617CC87DB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721975" y="1612962"/>
            <a:ext cx="914400" cy="914400"/>
          </a:xfrm>
          <a:prstGeom prst="rect">
            <a:avLst/>
          </a:prstGeom>
        </p:spPr>
      </p:pic>
      <p:pic>
        <p:nvPicPr>
          <p:cNvPr id="12" name="Grafika 11" descr="Exclamation mark with solid fill">
            <a:extLst>
              <a:ext uri="{FF2B5EF4-FFF2-40B4-BE49-F238E27FC236}">
                <a16:creationId xmlns:a16="http://schemas.microsoft.com/office/drawing/2014/main" id="{52FD2DFF-8831-2F6B-5F7F-1BDF205F966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002893" y="1765830"/>
            <a:ext cx="914400" cy="914400"/>
          </a:xfrm>
          <a:prstGeom prst="rect">
            <a:avLst/>
          </a:prstGeom>
        </p:spPr>
      </p:pic>
      <p:pic>
        <p:nvPicPr>
          <p:cNvPr id="13" name="Grafika 12" descr="Exclamation mark with solid fill">
            <a:extLst>
              <a:ext uri="{FF2B5EF4-FFF2-40B4-BE49-F238E27FC236}">
                <a16:creationId xmlns:a16="http://schemas.microsoft.com/office/drawing/2014/main" id="{50ACB07C-FCE8-F631-DFF3-203760D3768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441057" y="1738572"/>
            <a:ext cx="914400" cy="914400"/>
          </a:xfrm>
          <a:prstGeom prst="rect">
            <a:avLst/>
          </a:prstGeom>
        </p:spPr>
      </p:pic>
    </p:spTree>
    <p:extLst>
      <p:ext uri="{BB962C8B-B14F-4D97-AF65-F5344CB8AC3E}">
        <p14:creationId xmlns:p14="http://schemas.microsoft.com/office/powerpoint/2010/main" val="2867960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DC90612-E136-1658-0288-9627D8A5E5F4}"/>
              </a:ext>
            </a:extLst>
          </p:cNvPr>
          <p:cNvSpPr>
            <a:spLocks noGrp="1"/>
          </p:cNvSpPr>
          <p:nvPr>
            <p:ph type="title"/>
          </p:nvPr>
        </p:nvSpPr>
        <p:spPr>
          <a:xfrm>
            <a:off x="642731" y="458267"/>
            <a:ext cx="4374682" cy="490220"/>
          </a:xfrm>
        </p:spPr>
        <p:txBody>
          <a:bodyPr>
            <a:noAutofit/>
          </a:bodyPr>
          <a:lstStyle/>
          <a:p>
            <a:r>
              <a:rPr lang="sl-SI" sz="4000" b="1" dirty="0">
                <a:solidFill>
                  <a:schemeClr val="tx1">
                    <a:lumMod val="65000"/>
                    <a:lumOff val="35000"/>
                  </a:schemeClr>
                </a:solidFill>
              </a:rPr>
              <a:t>OZNAČEVANJE</a:t>
            </a:r>
          </a:p>
        </p:txBody>
      </p:sp>
      <p:sp>
        <p:nvSpPr>
          <p:cNvPr id="3" name="Označba mesta vsebine 2">
            <a:extLst>
              <a:ext uri="{FF2B5EF4-FFF2-40B4-BE49-F238E27FC236}">
                <a16:creationId xmlns:a16="http://schemas.microsoft.com/office/drawing/2014/main" id="{DD2A37D4-FE90-F6FB-41A2-9D10426843E1}"/>
              </a:ext>
            </a:extLst>
          </p:cNvPr>
          <p:cNvSpPr>
            <a:spLocks noGrp="1"/>
          </p:cNvSpPr>
          <p:nvPr>
            <p:ph idx="1"/>
          </p:nvPr>
        </p:nvSpPr>
        <p:spPr>
          <a:xfrm>
            <a:off x="6309360" y="373018"/>
            <a:ext cx="5286375" cy="575469"/>
          </a:xfrm>
        </p:spPr>
        <p:txBody>
          <a:bodyPr>
            <a:noAutofit/>
          </a:bodyPr>
          <a:lstStyle/>
          <a:p>
            <a:pPr marL="0" indent="0">
              <a:spcBef>
                <a:spcPct val="0"/>
              </a:spcBef>
              <a:buNone/>
            </a:pPr>
            <a:r>
              <a:rPr lang="sl-SI" sz="4000" b="1" dirty="0">
                <a:solidFill>
                  <a:schemeClr val="tx1">
                    <a:lumMod val="65000"/>
                    <a:lumOff val="35000"/>
                  </a:schemeClr>
                </a:solidFill>
                <a:latin typeface="+mj-lt"/>
                <a:ea typeface="+mj-ea"/>
                <a:cs typeface="+mj-cs"/>
              </a:rPr>
              <a:t>OBVEZNI LOGOTIPI</a:t>
            </a:r>
          </a:p>
        </p:txBody>
      </p:sp>
      <p:pic>
        <p:nvPicPr>
          <p:cNvPr id="7" name="Slika 6">
            <a:extLst>
              <a:ext uri="{FF2B5EF4-FFF2-40B4-BE49-F238E27FC236}">
                <a16:creationId xmlns:a16="http://schemas.microsoft.com/office/drawing/2014/main" id="{AD014980-A029-DE1C-0177-FA3C5E2D0269}"/>
              </a:ext>
            </a:extLst>
          </p:cNvPr>
          <p:cNvPicPr>
            <a:picLocks noChangeAspect="1"/>
          </p:cNvPicPr>
          <p:nvPr/>
        </p:nvPicPr>
        <p:blipFill>
          <a:blip r:embed="rId2"/>
          <a:stretch>
            <a:fillRect/>
          </a:stretch>
        </p:blipFill>
        <p:spPr>
          <a:xfrm>
            <a:off x="6096000" y="1188122"/>
            <a:ext cx="5706271" cy="5506218"/>
          </a:xfrm>
          <a:prstGeom prst="rect">
            <a:avLst/>
          </a:prstGeom>
        </p:spPr>
      </p:pic>
      <p:sp>
        <p:nvSpPr>
          <p:cNvPr id="8" name="Označba mesta vsebine 2">
            <a:extLst>
              <a:ext uri="{FF2B5EF4-FFF2-40B4-BE49-F238E27FC236}">
                <a16:creationId xmlns:a16="http://schemas.microsoft.com/office/drawing/2014/main" id="{7B35B454-7E87-4D41-FBFA-B61234896F7A}"/>
              </a:ext>
            </a:extLst>
          </p:cNvPr>
          <p:cNvSpPr txBox="1">
            <a:spLocks/>
          </p:cNvSpPr>
          <p:nvPr/>
        </p:nvSpPr>
        <p:spPr>
          <a:xfrm>
            <a:off x="642731" y="3069077"/>
            <a:ext cx="4737652" cy="19500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1800" b="1" i="0" dirty="0">
                <a:solidFill>
                  <a:schemeClr val="bg2">
                    <a:lumMod val="25000"/>
                  </a:schemeClr>
                </a:solidFill>
                <a:effectLst/>
                <a:latin typeface="+mj-lt"/>
              </a:rPr>
              <a:t>Označevanje vira sofinanciranja iz SN SKP 2023-2027  - </a:t>
            </a:r>
            <a:r>
              <a:rPr lang="sl-SI" sz="1800" i="0" dirty="0">
                <a:solidFill>
                  <a:schemeClr val="bg2">
                    <a:lumMod val="25000"/>
                  </a:schemeClr>
                </a:solidFill>
                <a:effectLst/>
                <a:latin typeface="+mj-lt"/>
              </a:rPr>
              <a:t>Navodila, primeri in logotipi</a:t>
            </a:r>
            <a:endParaRPr lang="sl-SI" sz="1600" i="0" dirty="0">
              <a:solidFill>
                <a:schemeClr val="bg2">
                  <a:lumMod val="25000"/>
                </a:schemeClr>
              </a:solidFill>
              <a:effectLst/>
              <a:latin typeface="+mj-lt"/>
            </a:endParaRPr>
          </a:p>
          <a:p>
            <a:pPr marL="0" indent="0">
              <a:buNone/>
            </a:pPr>
            <a:r>
              <a:rPr lang="sl-SI" sz="1600" dirty="0">
                <a:solidFill>
                  <a:schemeClr val="bg1">
                    <a:lumMod val="50000"/>
                  </a:schemeClr>
                </a:solidFill>
                <a:latin typeface="+mj-lt"/>
                <a:hlinkClick r:id="rId3"/>
              </a:rPr>
              <a:t>https://skp.si/skupna-kmetijska-politika-2023-2027/oznacevanje-vira-sofinanciranja-iz-sn-skp-2023-2027</a:t>
            </a:r>
            <a:endParaRPr lang="sl-SI" sz="1600" dirty="0">
              <a:solidFill>
                <a:schemeClr val="bg1">
                  <a:lumMod val="50000"/>
                </a:schemeClr>
              </a:solidFill>
              <a:latin typeface="+mj-lt"/>
            </a:endParaRPr>
          </a:p>
          <a:p>
            <a:pPr marL="0" indent="0">
              <a:buNone/>
            </a:pPr>
            <a:endParaRPr lang="sl-SI" sz="1600" dirty="0">
              <a:solidFill>
                <a:schemeClr val="bg1">
                  <a:lumMod val="50000"/>
                </a:schemeClr>
              </a:solidFill>
              <a:latin typeface="+mj-lt"/>
            </a:endParaRPr>
          </a:p>
          <a:p>
            <a:pPr marL="0" indent="0">
              <a:buNone/>
            </a:pPr>
            <a:endParaRPr lang="sl-SI" sz="1600" b="0" i="0" dirty="0">
              <a:solidFill>
                <a:schemeClr val="bg1">
                  <a:lumMod val="50000"/>
                </a:schemeClr>
              </a:solidFill>
              <a:effectLst/>
              <a:latin typeface="+mj-lt"/>
            </a:endParaRPr>
          </a:p>
        </p:txBody>
      </p:sp>
      <p:sp>
        <p:nvSpPr>
          <p:cNvPr id="4" name="Označba mesta vsebine 2">
            <a:extLst>
              <a:ext uri="{FF2B5EF4-FFF2-40B4-BE49-F238E27FC236}">
                <a16:creationId xmlns:a16="http://schemas.microsoft.com/office/drawing/2014/main" id="{F7C592FF-E928-C38E-21FE-0BF86C6E284D}"/>
              </a:ext>
            </a:extLst>
          </p:cNvPr>
          <p:cNvSpPr txBox="1">
            <a:spLocks/>
          </p:cNvSpPr>
          <p:nvPr/>
        </p:nvSpPr>
        <p:spPr>
          <a:xfrm>
            <a:off x="642731" y="1750649"/>
            <a:ext cx="4737652" cy="19500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1800" b="1" i="0" dirty="0">
                <a:solidFill>
                  <a:schemeClr val="bg2">
                    <a:lumMod val="25000"/>
                  </a:schemeClr>
                </a:solidFill>
                <a:effectLst/>
                <a:latin typeface="+mj-lt"/>
              </a:rPr>
              <a:t>Pravilnik o označevanju vira sofinanciranja iz strateškega načrta skupne kmetijske politike 2023–2027 - </a:t>
            </a:r>
            <a:r>
              <a:rPr lang="sl-SI" sz="1600" b="0" i="0" dirty="0">
                <a:solidFill>
                  <a:schemeClr val="bg2">
                    <a:lumMod val="25000"/>
                  </a:schemeClr>
                </a:solidFill>
                <a:effectLst/>
                <a:latin typeface="+mj-lt"/>
              </a:rPr>
              <a:t>Uradni list RS, št. </a:t>
            </a:r>
            <a:r>
              <a:rPr lang="sl-SI" sz="1600" b="0" i="0" dirty="0">
                <a:solidFill>
                  <a:schemeClr val="bg2">
                    <a:lumMod val="25000"/>
                  </a:schemeClr>
                </a:solidFill>
                <a:effectLst/>
                <a:latin typeface="+mj-lt"/>
                <a:hlinkClick r:id="rId4" tooltip="Pravilnik o označevanju vira sofinanciranja iz strateškega načrta skupne kmetijske politike 2023–2027">
                  <a:extLst>
                    <a:ext uri="{A12FA001-AC4F-418D-AE19-62706E023703}">
                      <ahyp:hlinkClr xmlns:ahyp="http://schemas.microsoft.com/office/drawing/2018/hyperlinkcolor" val="tx"/>
                    </a:ext>
                  </a:extLst>
                </a:hlinkClick>
              </a:rPr>
              <a:t>28/25</a:t>
            </a:r>
            <a:endParaRPr lang="sl-SI" sz="1600" b="0" i="0" dirty="0">
              <a:solidFill>
                <a:schemeClr val="bg2">
                  <a:lumMod val="25000"/>
                </a:schemeClr>
              </a:solidFill>
              <a:effectLst/>
              <a:latin typeface="+mj-lt"/>
            </a:endParaRPr>
          </a:p>
          <a:p>
            <a:pPr marL="0" indent="0">
              <a:buNone/>
            </a:pPr>
            <a:r>
              <a:rPr lang="sl-SI" sz="1600" dirty="0">
                <a:solidFill>
                  <a:schemeClr val="bg1">
                    <a:lumMod val="50000"/>
                  </a:schemeClr>
                </a:solidFill>
                <a:latin typeface="+mj-lt"/>
                <a:hlinkClick r:id="rId5"/>
              </a:rPr>
              <a:t>https://pisrs.si/pregledPredpisa?id=PRAV15604</a:t>
            </a:r>
            <a:r>
              <a:rPr lang="sl-SI" sz="1600" dirty="0">
                <a:solidFill>
                  <a:schemeClr val="bg1">
                    <a:lumMod val="50000"/>
                  </a:schemeClr>
                </a:solidFill>
                <a:latin typeface="+mj-lt"/>
              </a:rPr>
              <a:t> </a:t>
            </a:r>
          </a:p>
          <a:p>
            <a:pPr marL="0" indent="0">
              <a:buNone/>
            </a:pPr>
            <a:endParaRPr lang="sl-SI" sz="1600" b="0" i="0" dirty="0">
              <a:solidFill>
                <a:schemeClr val="bg1">
                  <a:lumMod val="50000"/>
                </a:schemeClr>
              </a:solidFill>
              <a:effectLst/>
              <a:latin typeface="+mj-lt"/>
            </a:endParaRPr>
          </a:p>
        </p:txBody>
      </p:sp>
      <p:sp>
        <p:nvSpPr>
          <p:cNvPr id="9" name="Označba mesta vsebine 2">
            <a:extLst>
              <a:ext uri="{FF2B5EF4-FFF2-40B4-BE49-F238E27FC236}">
                <a16:creationId xmlns:a16="http://schemas.microsoft.com/office/drawing/2014/main" id="{11DD0180-E916-75D9-0EDB-B90D4034F1C7}"/>
              </a:ext>
            </a:extLst>
          </p:cNvPr>
          <p:cNvSpPr txBox="1">
            <a:spLocks/>
          </p:cNvSpPr>
          <p:nvPr/>
        </p:nvSpPr>
        <p:spPr>
          <a:xfrm>
            <a:off x="721369" y="5960842"/>
            <a:ext cx="4737652" cy="525613"/>
          </a:xfrm>
          <a:prstGeom prst="rect">
            <a:avLst/>
          </a:prstGeom>
          <a:solidFill>
            <a:schemeClr val="accent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l-SI" sz="1800" b="1" i="0" dirty="0">
                <a:solidFill>
                  <a:schemeClr val="bg1"/>
                </a:solidFill>
                <a:effectLst/>
                <a:latin typeface="+mj-lt"/>
              </a:rPr>
              <a:t>Višina logotipa EU mora biti najmanj 1 cm</a:t>
            </a:r>
            <a:r>
              <a:rPr lang="sl-SI" sz="1800" b="1" dirty="0">
                <a:solidFill>
                  <a:schemeClr val="bg1"/>
                </a:solidFill>
                <a:latin typeface="+mj-lt"/>
              </a:rPr>
              <a:t> !!!</a:t>
            </a:r>
            <a:endParaRPr lang="sl-SI" sz="1600" i="0" dirty="0">
              <a:effectLst/>
              <a:latin typeface="+mj-lt"/>
            </a:endParaRPr>
          </a:p>
          <a:p>
            <a:pPr marL="0" indent="0">
              <a:buNone/>
            </a:pPr>
            <a:endParaRPr lang="sl-SI" sz="1600" b="0" i="0" dirty="0">
              <a:solidFill>
                <a:schemeClr val="bg1">
                  <a:lumMod val="50000"/>
                </a:schemeClr>
              </a:solidFill>
              <a:effectLst/>
              <a:latin typeface="+mj-lt"/>
            </a:endParaRPr>
          </a:p>
        </p:txBody>
      </p:sp>
      <p:pic>
        <p:nvPicPr>
          <p:cNvPr id="11" name="Grafika 10" descr="Exclamation mark with solid fill">
            <a:extLst>
              <a:ext uri="{FF2B5EF4-FFF2-40B4-BE49-F238E27FC236}">
                <a16:creationId xmlns:a16="http://schemas.microsoft.com/office/drawing/2014/main" id="{6D609639-701A-C394-9490-1E0B644AEC0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0" y="3586887"/>
            <a:ext cx="914400" cy="914400"/>
          </a:xfrm>
          <a:prstGeom prst="rect">
            <a:avLst/>
          </a:prstGeom>
        </p:spPr>
      </p:pic>
      <p:sp>
        <p:nvSpPr>
          <p:cNvPr id="10" name="Označba mesta številke diapozitiva 9">
            <a:extLst>
              <a:ext uri="{FF2B5EF4-FFF2-40B4-BE49-F238E27FC236}">
                <a16:creationId xmlns:a16="http://schemas.microsoft.com/office/drawing/2014/main" id="{D8DE5BFA-5066-92CE-FC23-F4AD3A074FF8}"/>
              </a:ext>
            </a:extLst>
          </p:cNvPr>
          <p:cNvSpPr>
            <a:spLocks noGrp="1"/>
          </p:cNvSpPr>
          <p:nvPr>
            <p:ph type="sldNum" sz="quarter" idx="12"/>
          </p:nvPr>
        </p:nvSpPr>
        <p:spPr/>
        <p:txBody>
          <a:bodyPr/>
          <a:lstStyle/>
          <a:p>
            <a:fld id="{DB0541E2-7EB7-469F-924A-AAEADCA667B4}" type="slidenum">
              <a:rPr lang="sl-SI" smtClean="0"/>
              <a:t>8</a:t>
            </a:fld>
            <a:endParaRPr lang="sl-SI"/>
          </a:p>
        </p:txBody>
      </p:sp>
      <p:pic>
        <p:nvPicPr>
          <p:cNvPr id="12" name="Grafika 11" descr="Internet with solid fill">
            <a:extLst>
              <a:ext uri="{FF2B5EF4-FFF2-40B4-BE49-F238E27FC236}">
                <a16:creationId xmlns:a16="http://schemas.microsoft.com/office/drawing/2014/main" id="{2E3E0B11-237A-17E1-5DC7-EDDBB3F3DF9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786395" y="2335288"/>
            <a:ext cx="672626" cy="672626"/>
          </a:xfrm>
          <a:prstGeom prst="rect">
            <a:avLst/>
          </a:prstGeom>
        </p:spPr>
      </p:pic>
      <p:pic>
        <p:nvPicPr>
          <p:cNvPr id="13" name="Grafika 12" descr="Internet with solid fill">
            <a:extLst>
              <a:ext uri="{FF2B5EF4-FFF2-40B4-BE49-F238E27FC236}">
                <a16:creationId xmlns:a16="http://schemas.microsoft.com/office/drawing/2014/main" id="{DB977A89-1708-9DF5-B83B-8A16F173422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208379" y="3634582"/>
            <a:ext cx="672626" cy="672626"/>
          </a:xfrm>
          <a:prstGeom prst="rect">
            <a:avLst/>
          </a:prstGeom>
        </p:spPr>
      </p:pic>
      <p:cxnSp>
        <p:nvCxnSpPr>
          <p:cNvPr id="14" name="Raven povezovalnik 13">
            <a:extLst>
              <a:ext uri="{FF2B5EF4-FFF2-40B4-BE49-F238E27FC236}">
                <a16:creationId xmlns:a16="http://schemas.microsoft.com/office/drawing/2014/main" id="{B1200ED1-A730-FD5D-B0E5-919A64E9453C}"/>
              </a:ext>
            </a:extLst>
          </p:cNvPr>
          <p:cNvCxnSpPr>
            <a:cxnSpLocks/>
          </p:cNvCxnSpPr>
          <p:nvPr/>
        </p:nvCxnSpPr>
        <p:spPr>
          <a:xfrm>
            <a:off x="0" y="1117854"/>
            <a:ext cx="553212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cxnSp>
        <p:nvCxnSpPr>
          <p:cNvPr id="16" name="Raven povezovalnik 15">
            <a:extLst>
              <a:ext uri="{FF2B5EF4-FFF2-40B4-BE49-F238E27FC236}">
                <a16:creationId xmlns:a16="http://schemas.microsoft.com/office/drawing/2014/main" id="{B7363F6F-A4CD-4EF5-5024-C1F262EF95E0}"/>
              </a:ext>
            </a:extLst>
          </p:cNvPr>
          <p:cNvCxnSpPr>
            <a:cxnSpLocks/>
          </p:cNvCxnSpPr>
          <p:nvPr/>
        </p:nvCxnSpPr>
        <p:spPr>
          <a:xfrm>
            <a:off x="6309360" y="1117854"/>
            <a:ext cx="588264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08276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5733B-E213-7DBE-661D-3EDDA77C32C6}"/>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7BE07E0-EE95-9831-A69D-6BAA39612494}"/>
              </a:ext>
            </a:extLst>
          </p:cNvPr>
          <p:cNvSpPr>
            <a:spLocks noGrp="1"/>
          </p:cNvSpPr>
          <p:nvPr>
            <p:ph type="title"/>
          </p:nvPr>
        </p:nvSpPr>
        <p:spPr>
          <a:xfrm>
            <a:off x="866775" y="412313"/>
            <a:ext cx="10221641" cy="490220"/>
          </a:xfrm>
        </p:spPr>
        <p:txBody>
          <a:bodyPr>
            <a:noAutofit/>
          </a:bodyPr>
          <a:lstStyle/>
          <a:p>
            <a:r>
              <a:rPr lang="sl-SI" sz="4000" b="1" dirty="0">
                <a:solidFill>
                  <a:schemeClr val="tx1">
                    <a:lumMod val="65000"/>
                    <a:lumOff val="35000"/>
                  </a:schemeClr>
                </a:solidFill>
              </a:rPr>
              <a:t>OBVEZNA NAVEDBA </a:t>
            </a:r>
            <a:r>
              <a:rPr lang="sl-SI" sz="4000" b="1" u="sng" dirty="0">
                <a:solidFill>
                  <a:schemeClr val="tx1">
                    <a:lumMod val="65000"/>
                    <a:lumOff val="35000"/>
                  </a:schemeClr>
                </a:solidFill>
              </a:rPr>
              <a:t>LEADER</a:t>
            </a:r>
            <a:r>
              <a:rPr lang="sl-SI" sz="4000" b="1" dirty="0">
                <a:solidFill>
                  <a:schemeClr val="tx1">
                    <a:lumMod val="65000"/>
                    <a:lumOff val="35000"/>
                  </a:schemeClr>
                </a:solidFill>
              </a:rPr>
              <a:t> S SLOGANOM</a:t>
            </a:r>
          </a:p>
        </p:txBody>
      </p:sp>
      <p:sp>
        <p:nvSpPr>
          <p:cNvPr id="4" name="Označba mesta vsebine 2">
            <a:extLst>
              <a:ext uri="{FF2B5EF4-FFF2-40B4-BE49-F238E27FC236}">
                <a16:creationId xmlns:a16="http://schemas.microsoft.com/office/drawing/2014/main" id="{AB24ECC4-D6B6-BDCE-80BF-FA60FB58FEAE}"/>
              </a:ext>
            </a:extLst>
          </p:cNvPr>
          <p:cNvSpPr txBox="1">
            <a:spLocks/>
          </p:cNvSpPr>
          <p:nvPr/>
        </p:nvSpPr>
        <p:spPr>
          <a:xfrm>
            <a:off x="866775" y="1614992"/>
            <a:ext cx="9968217" cy="32522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1800" dirty="0">
                <a:solidFill>
                  <a:schemeClr val="bg2">
                    <a:lumMod val="25000"/>
                  </a:schemeClr>
                </a:solidFill>
                <a:latin typeface="+mj-lt"/>
              </a:rPr>
              <a:t>Pri označevanju dokumentacije in investicij je potrebno obvezno  (v skladu s smernicami Evropske komisije o novi vizualni identiteti za LEADER) </a:t>
            </a:r>
          </a:p>
          <a:p>
            <a:pPr marL="0" indent="0">
              <a:buNone/>
            </a:pPr>
            <a:r>
              <a:rPr lang="sl-SI" sz="1800" b="1" dirty="0">
                <a:solidFill>
                  <a:schemeClr val="bg2">
                    <a:lumMod val="25000"/>
                  </a:schemeClr>
                </a:solidFill>
                <a:latin typeface="+mj-lt"/>
              </a:rPr>
              <a:t>uporabiti tudi </a:t>
            </a:r>
            <a:r>
              <a:rPr lang="sl-SI" sz="1800" b="1" u="sng" dirty="0">
                <a:solidFill>
                  <a:schemeClr val="bg2">
                    <a:lumMod val="25000"/>
                  </a:schemeClr>
                </a:solidFill>
                <a:latin typeface="+mj-lt"/>
              </a:rPr>
              <a:t>besedno oznako </a:t>
            </a:r>
            <a:r>
              <a:rPr lang="sl-SI" sz="1800" b="1" u="sng" dirty="0">
                <a:solidFill>
                  <a:schemeClr val="accent2"/>
                </a:solidFill>
                <a:latin typeface="+mj-lt"/>
              </a:rPr>
              <a:t>LEADER </a:t>
            </a:r>
            <a:r>
              <a:rPr lang="sl-SI" sz="1800" b="1" u="sng" dirty="0">
                <a:solidFill>
                  <a:schemeClr val="bg2">
                    <a:lumMod val="25000"/>
                  </a:schemeClr>
                </a:solidFill>
                <a:latin typeface="+mj-lt"/>
              </a:rPr>
              <a:t>skupaj s pripadajočim sloganom „</a:t>
            </a:r>
            <a:r>
              <a:rPr lang="sl-SI" sz="1800" b="1" u="sng" dirty="0">
                <a:solidFill>
                  <a:schemeClr val="accent2"/>
                </a:solidFill>
                <a:latin typeface="+mj-lt"/>
              </a:rPr>
              <a:t>Lokalni razvoj, ki ga vodi skupnost</a:t>
            </a:r>
            <a:r>
              <a:rPr lang="sl-SI" sz="1800" b="1" u="sng" dirty="0">
                <a:solidFill>
                  <a:schemeClr val="bg2">
                    <a:lumMod val="25000"/>
                  </a:schemeClr>
                </a:solidFill>
                <a:latin typeface="+mj-lt"/>
              </a:rPr>
              <a:t>“</a:t>
            </a:r>
          </a:p>
          <a:p>
            <a:pPr marL="0" indent="0">
              <a:buNone/>
            </a:pPr>
            <a:r>
              <a:rPr lang="sl-SI" sz="1800" dirty="0">
                <a:solidFill>
                  <a:schemeClr val="bg2">
                    <a:lumMod val="25000"/>
                  </a:schemeClr>
                </a:solidFill>
                <a:latin typeface="+mj-lt"/>
              </a:rPr>
              <a:t>Pri tem pazite, da vizualno identiteto za LEADER umestite ločeno (stran) od kompleta obveznih logotipov iz pravilnika! In pazite, da je emblem EU večji ali vsaj enako velik od ostalih logotipov oz. vizualne identitete za LEADER!</a:t>
            </a:r>
          </a:p>
          <a:p>
            <a:pPr marL="0" indent="0">
              <a:buNone/>
            </a:pPr>
            <a:endParaRPr lang="sl-SI" sz="1800" b="1" dirty="0">
              <a:solidFill>
                <a:schemeClr val="bg2">
                  <a:lumMod val="25000"/>
                </a:schemeClr>
              </a:solidFill>
              <a:latin typeface="+mj-lt"/>
            </a:endParaRPr>
          </a:p>
          <a:p>
            <a:pPr marL="0" indent="0">
              <a:buNone/>
            </a:pPr>
            <a:endParaRPr lang="sl-SI" sz="1800" dirty="0">
              <a:solidFill>
                <a:schemeClr val="bg2">
                  <a:lumMod val="25000"/>
                </a:schemeClr>
              </a:solidFill>
              <a:latin typeface="+mj-lt"/>
            </a:endParaRPr>
          </a:p>
          <a:p>
            <a:pPr marL="0" indent="0">
              <a:buNone/>
            </a:pPr>
            <a:endParaRPr lang="sl-SI" sz="1800" dirty="0">
              <a:solidFill>
                <a:schemeClr val="bg2">
                  <a:lumMod val="25000"/>
                </a:schemeClr>
              </a:solidFill>
              <a:latin typeface="+mj-lt"/>
            </a:endParaRPr>
          </a:p>
          <a:p>
            <a:pPr marL="0" indent="0">
              <a:buNone/>
            </a:pPr>
            <a:endParaRPr lang="sl-SI" sz="1800" dirty="0">
              <a:solidFill>
                <a:schemeClr val="bg2">
                  <a:lumMod val="25000"/>
                </a:schemeClr>
              </a:solidFill>
              <a:latin typeface="+mj-lt"/>
            </a:endParaRPr>
          </a:p>
          <a:p>
            <a:pPr marL="0" indent="0">
              <a:buNone/>
            </a:pPr>
            <a:endParaRPr lang="sl-SI" sz="1800" dirty="0">
              <a:solidFill>
                <a:schemeClr val="bg2">
                  <a:lumMod val="25000"/>
                </a:schemeClr>
              </a:solidFill>
              <a:latin typeface="+mj-lt"/>
            </a:endParaRPr>
          </a:p>
          <a:p>
            <a:pPr marL="0" indent="0">
              <a:buNone/>
            </a:pPr>
            <a:endParaRPr lang="sl-SI" sz="1800" dirty="0">
              <a:solidFill>
                <a:schemeClr val="bg2">
                  <a:lumMod val="25000"/>
                </a:schemeClr>
              </a:solidFill>
              <a:latin typeface="+mj-lt"/>
            </a:endParaRPr>
          </a:p>
          <a:p>
            <a:pPr marL="0" indent="0">
              <a:buNone/>
            </a:pPr>
            <a:endParaRPr lang="sl-SI" sz="1800" dirty="0">
              <a:solidFill>
                <a:schemeClr val="bg2">
                  <a:lumMod val="25000"/>
                </a:schemeClr>
              </a:solidFill>
              <a:latin typeface="+mj-lt"/>
            </a:endParaRPr>
          </a:p>
          <a:p>
            <a:pPr marL="0" indent="0">
              <a:buNone/>
            </a:pPr>
            <a:endParaRPr lang="sl-SI" sz="1600" b="0" i="0" dirty="0">
              <a:solidFill>
                <a:schemeClr val="bg1">
                  <a:lumMod val="50000"/>
                </a:schemeClr>
              </a:solidFill>
              <a:effectLst/>
              <a:latin typeface="+mj-lt"/>
            </a:endParaRPr>
          </a:p>
        </p:txBody>
      </p:sp>
      <p:sp>
        <p:nvSpPr>
          <p:cNvPr id="13" name="Označba mesta vsebine 2">
            <a:extLst>
              <a:ext uri="{FF2B5EF4-FFF2-40B4-BE49-F238E27FC236}">
                <a16:creationId xmlns:a16="http://schemas.microsoft.com/office/drawing/2014/main" id="{71B3BC9C-382D-906E-AC23-2E087685C282}"/>
              </a:ext>
            </a:extLst>
          </p:cNvPr>
          <p:cNvSpPr txBox="1">
            <a:spLocks/>
          </p:cNvSpPr>
          <p:nvPr/>
        </p:nvSpPr>
        <p:spPr>
          <a:xfrm>
            <a:off x="866775" y="5960236"/>
            <a:ext cx="10334625" cy="617519"/>
          </a:xfrm>
          <a:prstGeom prst="rect">
            <a:avLst/>
          </a:prstGeom>
          <a:solidFill>
            <a:schemeClr val="accent2"/>
          </a:solidFill>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800" b="1" dirty="0">
                <a:solidFill>
                  <a:schemeClr val="bg1"/>
                </a:solidFill>
                <a:latin typeface="+mj-lt"/>
              </a:rPr>
              <a:t>Vsi projektni partnerji so v sklopu izvajanja projekta dolžni upoštevati predpisana navodila glede označevanja vira financiranja, osveščati javnost ter promovirati pristop LEADER ter LAS Zgornja Gornejska – BOJA.</a:t>
            </a:r>
          </a:p>
        </p:txBody>
      </p:sp>
      <p:sp>
        <p:nvSpPr>
          <p:cNvPr id="3" name="Pravokotnik: zaokroženi diagonalni vogali 2">
            <a:extLst>
              <a:ext uri="{FF2B5EF4-FFF2-40B4-BE49-F238E27FC236}">
                <a16:creationId xmlns:a16="http://schemas.microsoft.com/office/drawing/2014/main" id="{2B88B0F4-B43E-E3B3-119F-874BBA94C951}"/>
              </a:ext>
            </a:extLst>
          </p:cNvPr>
          <p:cNvSpPr/>
          <p:nvPr/>
        </p:nvSpPr>
        <p:spPr>
          <a:xfrm>
            <a:off x="7595027" y="3890517"/>
            <a:ext cx="3612469" cy="1247775"/>
          </a:xfrm>
          <a:prstGeom prst="round2Diag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l-SI" sz="3600" b="1" dirty="0">
                <a:latin typeface="+mj-lt"/>
              </a:rPr>
              <a:t>LEADER</a:t>
            </a:r>
          </a:p>
          <a:p>
            <a:r>
              <a:rPr lang="sl-SI" b="1" dirty="0">
                <a:solidFill>
                  <a:schemeClr val="bg1"/>
                </a:solidFill>
                <a:latin typeface="+mj-lt"/>
              </a:rPr>
              <a:t>Lokalni razvoj, ki ga vodi skupnost</a:t>
            </a:r>
          </a:p>
          <a:p>
            <a:pPr algn="ctr"/>
            <a:endParaRPr lang="sl-SI" dirty="0"/>
          </a:p>
        </p:txBody>
      </p:sp>
      <p:sp>
        <p:nvSpPr>
          <p:cNvPr id="7" name="Označba mesta številke diapozitiva 6">
            <a:extLst>
              <a:ext uri="{FF2B5EF4-FFF2-40B4-BE49-F238E27FC236}">
                <a16:creationId xmlns:a16="http://schemas.microsoft.com/office/drawing/2014/main" id="{76648E70-91E2-E7E5-38B7-CD4260DFD31D}"/>
              </a:ext>
            </a:extLst>
          </p:cNvPr>
          <p:cNvSpPr>
            <a:spLocks noGrp="1"/>
          </p:cNvSpPr>
          <p:nvPr>
            <p:ph type="sldNum" sz="quarter" idx="12"/>
          </p:nvPr>
        </p:nvSpPr>
        <p:spPr/>
        <p:txBody>
          <a:bodyPr/>
          <a:lstStyle/>
          <a:p>
            <a:fld id="{DB0541E2-7EB7-469F-924A-AAEADCA667B4}" type="slidenum">
              <a:rPr lang="sl-SI" smtClean="0"/>
              <a:t>9</a:t>
            </a:fld>
            <a:endParaRPr lang="sl-SI"/>
          </a:p>
        </p:txBody>
      </p:sp>
      <p:cxnSp>
        <p:nvCxnSpPr>
          <p:cNvPr id="8" name="Raven povezovalnik 7">
            <a:extLst>
              <a:ext uri="{FF2B5EF4-FFF2-40B4-BE49-F238E27FC236}">
                <a16:creationId xmlns:a16="http://schemas.microsoft.com/office/drawing/2014/main" id="{9E6BACF0-B6A6-7E29-1080-0866C9DA1CC9}"/>
              </a:ext>
            </a:extLst>
          </p:cNvPr>
          <p:cNvCxnSpPr>
            <a:cxnSpLocks/>
          </p:cNvCxnSpPr>
          <p:nvPr/>
        </p:nvCxnSpPr>
        <p:spPr>
          <a:xfrm>
            <a:off x="0" y="1117854"/>
            <a:ext cx="12192000" cy="0"/>
          </a:xfrm>
          <a:prstGeom prst="line">
            <a:avLst/>
          </a:prstGeom>
          <a:ln w="38100">
            <a:solidFill>
              <a:srgbClr val="B0D03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00241576"/>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11258</TotalTime>
  <Words>8553</Words>
  <Application>Microsoft Office PowerPoint</Application>
  <PresentationFormat>Širokozaslonsko</PresentationFormat>
  <Paragraphs>774</Paragraphs>
  <Slides>67</Slides>
  <Notes>3</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67</vt:i4>
      </vt:variant>
    </vt:vector>
  </HeadingPairs>
  <TitlesOfParts>
    <vt:vector size="75" baseType="lpstr">
      <vt:lpstr>Aptos</vt:lpstr>
      <vt:lpstr>Arial</vt:lpstr>
      <vt:lpstr>ArialMT</vt:lpstr>
      <vt:lpstr>Calibri</vt:lpstr>
      <vt:lpstr>Calibri Light</vt:lpstr>
      <vt:lpstr>Symbol</vt:lpstr>
      <vt:lpstr>Wingdings</vt:lpstr>
      <vt:lpstr>Officeova tema</vt:lpstr>
      <vt:lpstr>NAVODILA  ZA IZVAJANJE PROJEKTOV, ki se bodo sofinancirali iz sredstev   EVROPSKEGA KMETIJSKEGA SKLADA ZA RAZVOJ PODEŽELJA   </vt:lpstr>
      <vt:lpstr>PowerPointova predstavitev</vt:lpstr>
      <vt:lpstr>PowerPointova predstavitev</vt:lpstr>
      <vt:lpstr>PowerPointova predstavitev</vt:lpstr>
      <vt:lpstr>PowerPointova predstavitev</vt:lpstr>
      <vt:lpstr>PowerPointova predstavitev</vt:lpstr>
      <vt:lpstr>PowerPointova predstavitev</vt:lpstr>
      <vt:lpstr>OZNAČEVANJE</vt:lpstr>
      <vt:lpstr>OBVEZNA NAVEDBA LEADER S SLOGANOM</vt:lpstr>
      <vt:lpstr>LOGOTIP LAS ZGORNJA GORENJSKA - BOJA</vt:lpstr>
      <vt:lpstr>OZNAČEVANJE – KAJ OZNAČEVATI</vt:lpstr>
      <vt:lpstr>OZNAČEVANJE – KAJ OZNAČEVATI</vt:lpstr>
      <vt:lpstr>OZNAČEVANJE - LOKACIJA</vt:lpstr>
      <vt:lpstr>OZNAČEVANJE - NAČIN</vt:lpstr>
      <vt:lpstr>PRIMERI OZNAČEVANJA</vt:lpstr>
      <vt:lpstr>PowerPointova predstavitev</vt:lpstr>
      <vt:lpstr>Navodila za izvajanje projektov v okviru pristopa LEADER/CLLD za sklad EKSRP</vt:lpstr>
      <vt:lpstr>VRSTE STROŠKOV</vt:lpstr>
      <vt:lpstr>POSTOPEK IZBIRE IZVAJALCA</vt:lpstr>
      <vt:lpstr>POSTOPEK IZBIRE IZVAJALCA - IZJEME</vt:lpstr>
      <vt:lpstr>STROŠKI NALOŽBE OZIROMA INVESTICIJE V OPREDMETENA OSNOVNA SREDSTVA </vt:lpstr>
      <vt:lpstr>STROŠKI NALOŽBE OZIROMA INVESTICIJE V OPREDMETENA OSNOVNA SREDSTVA </vt:lpstr>
      <vt:lpstr>STROŠKI NALOŽBE OZIROMA INVESTICIJE V OPREDMETENA OSNOVNA SREDSTVA </vt:lpstr>
      <vt:lpstr>STROŠKI NALOŽBE OZIROMA INVESTICIJE V NEOPREDMETENA OSNOVNA SREDSTVA </vt:lpstr>
      <vt:lpstr>STROŠKI NALOŽBE OZIROMA INVESTICIJE V NEOPREDMETENA OSNOVNA SREDSTVA </vt:lpstr>
      <vt:lpstr>STROŠKI STORITEV ZUNANJIH IZVAJALCEV</vt:lpstr>
      <vt:lpstr>STROŠKI STORITEV ZUNANJIH IZVAJALCEV</vt:lpstr>
      <vt:lpstr>NEPOSREDNI STROŠKI OSEBJA</vt:lpstr>
      <vt:lpstr>NEUPRAVIČENI STROŠKI</vt:lpstr>
      <vt:lpstr>NEUPRAVIČENI STROŠKI</vt:lpstr>
      <vt:lpstr>VODENJA RAČUNOVODSTVA</vt:lpstr>
      <vt:lpstr>VODENJA RAČUNOVODSTVA</vt:lpstr>
      <vt:lpstr>PowerPointova predstavitev</vt:lpstr>
      <vt:lpstr>Navodila za izvajanje projektov v okviru pristopa LEADER/CLLD za sklad EKSRP</vt:lpstr>
      <vt:lpstr>VRSTE STROŠKOV</vt:lpstr>
      <vt:lpstr>NEPOSREDNI STROŠKI DELA – pravne podlage</vt:lpstr>
      <vt:lpstr>VRSTE STROŠKOV DELA</vt:lpstr>
      <vt:lpstr>ELEKTRONSKA ČASOVNICA</vt:lpstr>
      <vt:lpstr>ELEKTRONSKA ČASOVNICA</vt:lpstr>
      <vt:lpstr>ČASOVNICA - Excel</vt:lpstr>
      <vt:lpstr>DOKAZILA O NASTANKU STROŠKOV</vt:lpstr>
      <vt:lpstr>OSTALI STROŠKI</vt:lpstr>
      <vt:lpstr>VODENJA RAČUNOVODSTVA</vt:lpstr>
      <vt:lpstr>VODENJA RAČUNOVODSTVA</vt:lpstr>
      <vt:lpstr>PowerPointova predstavitev</vt:lpstr>
      <vt:lpstr>AKTIVNOSTI</vt:lpstr>
      <vt:lpstr>VKLJUČEVANJE OSEB V PROJEKTE</vt:lpstr>
      <vt:lpstr>LISTE PRISOTNOSTI</vt:lpstr>
      <vt:lpstr>DRUGA DOKAZILA</vt:lpstr>
      <vt:lpstr>PowerPointova predstavitev</vt:lpstr>
      <vt:lpstr>SPREMEMBE PROJEKTA</vt:lpstr>
      <vt:lpstr>PowerPointova predstavitev</vt:lpstr>
      <vt:lpstr>ZAHTEVKI ZA IZPLAČILO SREDSTEV</vt:lpstr>
      <vt:lpstr>ZAHTEVKI ZA IZPLAČILO SREDSTEV</vt:lpstr>
      <vt:lpstr>ZAHTEVKI ZA IZPLAČILO SREDSTEV - Priloge</vt:lpstr>
      <vt:lpstr>ZAHTEVKI ZA IZPLAČILO SREDSTEV - Priloge</vt:lpstr>
      <vt:lpstr>ZAHTEVKI ZA IZPLAČILO SREDSTEV - Priloge</vt:lpstr>
      <vt:lpstr>ZAHTEVKI ZA IZPLAČILO SREDSTEV - Priloge</vt:lpstr>
      <vt:lpstr>POGOJI OB VLOŽITVI ZAHTEVKA ZA IZPLAČILO SREDSTEV</vt:lpstr>
      <vt:lpstr>POGOJI OB VLOŽITVI ZAHTEVKA ZA IZPLAČILO SREDSTEV</vt:lpstr>
      <vt:lpstr>POGOJI OB VLOŽITVI ZAHTEVKA ZA IZPLAČILO SREDSTEV</vt:lpstr>
      <vt:lpstr>PREDPLAČILA</vt:lpstr>
      <vt:lpstr>PowerPointova predstavitev</vt:lpstr>
      <vt:lpstr>OBVEZNOSTI UPRAVIČENCEV</vt:lpstr>
      <vt:lpstr>OBVEZNOSTI UPRAVIČENCEV</vt:lpstr>
      <vt:lpstr>OPOZORILO</vt:lpstr>
      <vt:lpstr>LAS Zgornja Gorenjska - BOJA info@las-zg-boja.si  Hvala!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Bojana Lukan</dc:creator>
  <cp:lastModifiedBy>Urška Luks</cp:lastModifiedBy>
  <cp:revision>246</cp:revision>
  <cp:lastPrinted>2025-09-05T04:52:40Z</cp:lastPrinted>
  <dcterms:created xsi:type="dcterms:W3CDTF">2025-04-14T08:52:24Z</dcterms:created>
  <dcterms:modified xsi:type="dcterms:W3CDTF">2026-04-14T08:06:27Z</dcterms:modified>
</cp:coreProperties>
</file>