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18249" r:id="rId3"/>
    <p:sldId id="18276" r:id="rId4"/>
    <p:sldId id="18277" r:id="rId5"/>
    <p:sldId id="18250" r:id="rId6"/>
    <p:sldId id="18279" r:id="rId7"/>
    <p:sldId id="18251" r:id="rId8"/>
    <p:sldId id="18308" r:id="rId9"/>
    <p:sldId id="18286" r:id="rId10"/>
    <p:sldId id="258" r:id="rId11"/>
    <p:sldId id="18333" r:id="rId12"/>
    <p:sldId id="18259" r:id="rId13"/>
    <p:sldId id="18292" r:id="rId14"/>
    <p:sldId id="18309" r:id="rId15"/>
    <p:sldId id="18287" r:id="rId16"/>
    <p:sldId id="18289" r:id="rId17"/>
    <p:sldId id="18337" r:id="rId18"/>
    <p:sldId id="18248" r:id="rId19"/>
    <p:sldId id="18310" r:id="rId20"/>
    <p:sldId id="263" r:id="rId21"/>
    <p:sldId id="18218" r:id="rId22"/>
    <p:sldId id="18231" r:id="rId23"/>
    <p:sldId id="18280" r:id="rId24"/>
    <p:sldId id="18232" r:id="rId25"/>
    <p:sldId id="18220" r:id="rId26"/>
    <p:sldId id="18235" r:id="rId27"/>
    <p:sldId id="18312" r:id="rId28"/>
    <p:sldId id="18222" r:id="rId29"/>
    <p:sldId id="18311" r:id="rId30"/>
    <p:sldId id="18295" r:id="rId31"/>
    <p:sldId id="18296" r:id="rId32"/>
    <p:sldId id="18334" r:id="rId33"/>
    <p:sldId id="18313" r:id="rId34"/>
    <p:sldId id="18314" r:id="rId35"/>
    <p:sldId id="18242" r:id="rId36"/>
    <p:sldId id="18319" r:id="rId37"/>
    <p:sldId id="18320" r:id="rId38"/>
    <p:sldId id="18263" r:id="rId39"/>
    <p:sldId id="18282" r:id="rId40"/>
    <p:sldId id="18264" r:id="rId41"/>
    <p:sldId id="18284" r:id="rId42"/>
    <p:sldId id="18305" r:id="rId43"/>
    <p:sldId id="18268" r:id="rId44"/>
    <p:sldId id="18255" r:id="rId45"/>
    <p:sldId id="18336" r:id="rId46"/>
    <p:sldId id="18317" r:id="rId47"/>
    <p:sldId id="18261" r:id="rId48"/>
    <p:sldId id="18321" r:id="rId49"/>
    <p:sldId id="18244" r:id="rId50"/>
    <p:sldId id="18323" r:id="rId51"/>
    <p:sldId id="18324" r:id="rId52"/>
    <p:sldId id="18325" r:id="rId53"/>
    <p:sldId id="18326" r:id="rId54"/>
    <p:sldId id="18270" r:id="rId55"/>
    <p:sldId id="18328" r:id="rId56"/>
    <p:sldId id="18233" r:id="rId57"/>
    <p:sldId id="18223" r:id="rId58"/>
    <p:sldId id="18271" r:id="rId59"/>
    <p:sldId id="18273" r:id="rId60"/>
    <p:sldId id="18327" r:id="rId61"/>
    <p:sldId id="18274" r:id="rId62"/>
    <p:sldId id="18226" r:id="rId63"/>
    <p:sldId id="18265" r:id="rId64"/>
    <p:sldId id="18329" r:id="rId65"/>
    <p:sldId id="18330" r:id="rId66"/>
    <p:sldId id="18331" r:id="rId67"/>
    <p:sldId id="18332" r:id="rId68"/>
    <p:sldId id="295" r:id="rId69"/>
  </p:sldIdLst>
  <p:sldSz cx="12192000" cy="6858000"/>
  <p:notesSz cx="6799263" cy="9929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6632F-CBCF-5717-912C-C5B5E1535D68}" name="Urška Luks" initials="UL" userId="Urška Luks" providerId="None"/>
  <p188:author id="{ED5C61B3-493E-7A4E-9909-9E532F61551C}" name="Branka" initials="B" userId="Branka" providerId="None"/>
  <p188:author id="{B21C58E4-452F-3428-92B4-F5FEB9D3D400}" name="Bojana Lukan" initials="BL" userId="5d093449269aea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189" autoAdjust="0"/>
  </p:normalViewPr>
  <p:slideViewPr>
    <p:cSldViewPr snapToGrid="0">
      <p:cViewPr varScale="1">
        <p:scale>
          <a:sx n="104" d="100"/>
          <a:sy n="104" d="100"/>
        </p:scale>
        <p:origin x="58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184"/>
    </p:cViewPr>
  </p:sorterViewPr>
  <p:notesViewPr>
    <p:cSldViewPr snapToGrid="0">
      <p:cViewPr varScale="1">
        <p:scale>
          <a:sx n="81" d="100"/>
          <a:sy n="81" d="100"/>
        </p:scale>
        <p:origin x="250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D57776C-8EC0-4825-9173-B04F78396972}" type="datetimeFigureOut">
              <a:rPr lang="sl-SI" smtClean="0"/>
              <a:t>13. 05. 2026</a:t>
            </a:fld>
            <a:endParaRPr lang="sl-SI"/>
          </a:p>
        </p:txBody>
      </p:sp>
      <p:sp>
        <p:nvSpPr>
          <p:cNvPr id="4" name="Označba mesta stranske slike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AF08E6D-A9B7-490B-B94B-D523AA4C45EF}" type="slidenum">
              <a:rPr lang="sl-SI" smtClean="0"/>
              <a:t>‹#›</a:t>
            </a:fld>
            <a:endParaRPr lang="sl-SI"/>
          </a:p>
        </p:txBody>
      </p:sp>
    </p:spTree>
    <p:extLst>
      <p:ext uri="{BB962C8B-B14F-4D97-AF65-F5344CB8AC3E}">
        <p14:creationId xmlns:p14="http://schemas.microsoft.com/office/powerpoint/2010/main" val="373783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l-SI"/>
          </a:p>
        </p:txBody>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13</a:t>
            </a:fld>
            <a:endParaRPr lang="sl-SI"/>
          </a:p>
        </p:txBody>
      </p:sp>
    </p:spTree>
    <p:extLst>
      <p:ext uri="{BB962C8B-B14F-4D97-AF65-F5344CB8AC3E}">
        <p14:creationId xmlns:p14="http://schemas.microsoft.com/office/powerpoint/2010/main" val="176300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18</a:t>
            </a:fld>
            <a:endParaRPr lang="sl-SI"/>
          </a:p>
        </p:txBody>
      </p:sp>
    </p:spTree>
    <p:extLst>
      <p:ext uri="{BB962C8B-B14F-4D97-AF65-F5344CB8AC3E}">
        <p14:creationId xmlns:p14="http://schemas.microsoft.com/office/powerpoint/2010/main" val="204701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txBody>
          <a:bodyPr/>
          <a:lstStyle/>
          <a:p>
            <a:endParaRPr lang="sl-SI"/>
          </a:p>
        </p:txBody>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19</a:t>
            </a:fld>
            <a:endParaRPr lang="sl-SI"/>
          </a:p>
        </p:txBody>
      </p:sp>
    </p:spTree>
    <p:extLst>
      <p:ext uri="{BB962C8B-B14F-4D97-AF65-F5344CB8AC3E}">
        <p14:creationId xmlns:p14="http://schemas.microsoft.com/office/powerpoint/2010/main" val="294361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23</a:t>
            </a:fld>
            <a:endParaRPr lang="sl-SI"/>
          </a:p>
        </p:txBody>
      </p:sp>
    </p:spTree>
    <p:extLst>
      <p:ext uri="{BB962C8B-B14F-4D97-AF65-F5344CB8AC3E}">
        <p14:creationId xmlns:p14="http://schemas.microsoft.com/office/powerpoint/2010/main" val="96766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28</a:t>
            </a:fld>
            <a:endParaRPr lang="sl-SI"/>
          </a:p>
        </p:txBody>
      </p:sp>
    </p:spTree>
    <p:extLst>
      <p:ext uri="{BB962C8B-B14F-4D97-AF65-F5344CB8AC3E}">
        <p14:creationId xmlns:p14="http://schemas.microsoft.com/office/powerpoint/2010/main" val="286468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A5B8-C95F-7A59-8D3C-38331F22624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81024B-19D6-7769-FC6D-EE9B01AB2F09}"/>
              </a:ext>
            </a:extLst>
          </p:cNvPr>
          <p:cNvSpPr>
            <a:spLocks noGrp="1" noRot="1" noChangeAspect="1"/>
          </p:cNvSpPr>
          <p:nvPr>
            <p:ph type="sldImg"/>
          </p:nvPr>
        </p:nvSpPr>
        <p:spPr/>
        <p:txBody>
          <a:bodyPr/>
          <a:lstStyle/>
          <a:p>
            <a:endParaRPr lang="sl-SI"/>
          </a:p>
        </p:txBody>
      </p:sp>
      <p:sp>
        <p:nvSpPr>
          <p:cNvPr id="3" name="Označba mesta opomb 2">
            <a:extLst>
              <a:ext uri="{FF2B5EF4-FFF2-40B4-BE49-F238E27FC236}">
                <a16:creationId xmlns:a16="http://schemas.microsoft.com/office/drawing/2014/main" id="{710B9240-E4C7-AD3F-17C4-008EF254DB16}"/>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D05BD16-79EE-E1A8-E33E-125BE2738AEB}"/>
              </a:ext>
            </a:extLst>
          </p:cNvPr>
          <p:cNvSpPr>
            <a:spLocks noGrp="1"/>
          </p:cNvSpPr>
          <p:nvPr>
            <p:ph type="sldNum" sz="quarter" idx="5"/>
          </p:nvPr>
        </p:nvSpPr>
        <p:spPr/>
        <p:txBody>
          <a:bodyPr/>
          <a:lstStyle/>
          <a:p>
            <a:fld id="{BAF08E6D-A9B7-490B-B94B-D523AA4C45EF}" type="slidenum">
              <a:rPr lang="sl-SI" smtClean="0"/>
              <a:t>36</a:t>
            </a:fld>
            <a:endParaRPr lang="sl-SI"/>
          </a:p>
        </p:txBody>
      </p:sp>
    </p:spTree>
    <p:extLst>
      <p:ext uri="{BB962C8B-B14F-4D97-AF65-F5344CB8AC3E}">
        <p14:creationId xmlns:p14="http://schemas.microsoft.com/office/powerpoint/2010/main" val="123109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C3021-2A74-127F-66DD-A85C892A48A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37449E0-AD58-91AE-DE1B-F85BF9F9DB4B}"/>
              </a:ext>
            </a:extLst>
          </p:cNvPr>
          <p:cNvSpPr>
            <a:spLocks noGrp="1" noRot="1" noChangeAspect="1"/>
          </p:cNvSpPr>
          <p:nvPr>
            <p:ph type="sldImg"/>
          </p:nvPr>
        </p:nvSpPr>
        <p:spPr/>
        <p:txBody>
          <a:bodyPr/>
          <a:lstStyle/>
          <a:p>
            <a:endParaRPr lang="sl-SI"/>
          </a:p>
        </p:txBody>
      </p:sp>
      <p:sp>
        <p:nvSpPr>
          <p:cNvPr id="3" name="Označba mesta opomb 2">
            <a:extLst>
              <a:ext uri="{FF2B5EF4-FFF2-40B4-BE49-F238E27FC236}">
                <a16:creationId xmlns:a16="http://schemas.microsoft.com/office/drawing/2014/main" id="{8B5EC6E6-3655-D4FB-BF9B-B52C43DE3617}"/>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8347204-B089-48EC-7731-7002A9A55F9C}"/>
              </a:ext>
            </a:extLst>
          </p:cNvPr>
          <p:cNvSpPr>
            <a:spLocks noGrp="1"/>
          </p:cNvSpPr>
          <p:nvPr>
            <p:ph type="sldNum" sz="quarter" idx="5"/>
          </p:nvPr>
        </p:nvSpPr>
        <p:spPr/>
        <p:txBody>
          <a:bodyPr/>
          <a:lstStyle/>
          <a:p>
            <a:fld id="{BAF08E6D-A9B7-490B-B94B-D523AA4C45EF}" type="slidenum">
              <a:rPr lang="sl-SI" smtClean="0"/>
              <a:t>45</a:t>
            </a:fld>
            <a:endParaRPr lang="sl-SI"/>
          </a:p>
        </p:txBody>
      </p:sp>
    </p:spTree>
    <p:extLst>
      <p:ext uri="{BB962C8B-B14F-4D97-AF65-F5344CB8AC3E}">
        <p14:creationId xmlns:p14="http://schemas.microsoft.com/office/powerpoint/2010/main" val="136666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56</a:t>
            </a:fld>
            <a:endParaRPr lang="sl-SI"/>
          </a:p>
        </p:txBody>
      </p:sp>
    </p:spTree>
    <p:extLst>
      <p:ext uri="{BB962C8B-B14F-4D97-AF65-F5344CB8AC3E}">
        <p14:creationId xmlns:p14="http://schemas.microsoft.com/office/powerpoint/2010/main" val="224198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28BFC-42C5-B251-7D1C-94D55025D9E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7322A118-0598-6573-BEE6-C39B39CF8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712AC7D-29BF-9F64-81A0-28C6837CC360}"/>
              </a:ext>
            </a:extLst>
          </p:cNvPr>
          <p:cNvSpPr>
            <a:spLocks noGrp="1"/>
          </p:cNvSpPr>
          <p:nvPr>
            <p:ph type="dt" sz="half" idx="10"/>
          </p:nvPr>
        </p:nvSpPr>
        <p:spPr/>
        <p:txBody>
          <a:bodyPr/>
          <a:lstStyle/>
          <a:p>
            <a:fld id="{E9014917-F784-4CE2-AFF6-DE2630344071}" type="datetime1">
              <a:rPr lang="sl-SI" smtClean="0"/>
              <a:t>13. 05. 2026</a:t>
            </a:fld>
            <a:endParaRPr lang="sl-SI"/>
          </a:p>
        </p:txBody>
      </p:sp>
      <p:sp>
        <p:nvSpPr>
          <p:cNvPr id="5" name="Označba mesta noge 4">
            <a:extLst>
              <a:ext uri="{FF2B5EF4-FFF2-40B4-BE49-F238E27FC236}">
                <a16:creationId xmlns:a16="http://schemas.microsoft.com/office/drawing/2014/main" id="{203B3A5A-B55B-A68C-4874-325D2A8050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9248B63-D8E1-7D8B-D44F-5EFD1E25CCCF}"/>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09102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2760FE-A040-8A12-471B-803ADDD0205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D6ADD-B12D-B6C7-599C-93F56852770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C8A4D71-5BE8-CA0D-59D8-BD06DD291046}"/>
              </a:ext>
            </a:extLst>
          </p:cNvPr>
          <p:cNvSpPr>
            <a:spLocks noGrp="1"/>
          </p:cNvSpPr>
          <p:nvPr>
            <p:ph type="dt" sz="half" idx="10"/>
          </p:nvPr>
        </p:nvSpPr>
        <p:spPr/>
        <p:txBody>
          <a:bodyPr/>
          <a:lstStyle/>
          <a:p>
            <a:fld id="{FE70A730-61B0-4096-BB6B-6E541755815E}" type="datetime1">
              <a:rPr lang="sl-SI" smtClean="0"/>
              <a:t>13. 05. 2026</a:t>
            </a:fld>
            <a:endParaRPr lang="sl-SI"/>
          </a:p>
        </p:txBody>
      </p:sp>
      <p:sp>
        <p:nvSpPr>
          <p:cNvPr id="5" name="Označba mesta noge 4">
            <a:extLst>
              <a:ext uri="{FF2B5EF4-FFF2-40B4-BE49-F238E27FC236}">
                <a16:creationId xmlns:a16="http://schemas.microsoft.com/office/drawing/2014/main" id="{F603F494-4175-2B83-1655-CE89AB14888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2156C2F-F3D2-8EC1-5B09-8CF276F1EA73}"/>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63201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064584A-A962-92E9-0EB7-76A761A7065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E05BE3C-DBCE-DDF1-B833-9A474AF90470}"/>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95A117E-C5FC-CE01-283E-2947E40057FA}"/>
              </a:ext>
            </a:extLst>
          </p:cNvPr>
          <p:cNvSpPr>
            <a:spLocks noGrp="1"/>
          </p:cNvSpPr>
          <p:nvPr>
            <p:ph type="dt" sz="half" idx="10"/>
          </p:nvPr>
        </p:nvSpPr>
        <p:spPr/>
        <p:txBody>
          <a:bodyPr/>
          <a:lstStyle/>
          <a:p>
            <a:fld id="{2AB59F2B-58F0-47D0-A83E-1AE52ABAB47A}" type="datetime1">
              <a:rPr lang="sl-SI" smtClean="0"/>
              <a:t>13. 05. 2026</a:t>
            </a:fld>
            <a:endParaRPr lang="sl-SI"/>
          </a:p>
        </p:txBody>
      </p:sp>
      <p:sp>
        <p:nvSpPr>
          <p:cNvPr id="5" name="Označba mesta noge 4">
            <a:extLst>
              <a:ext uri="{FF2B5EF4-FFF2-40B4-BE49-F238E27FC236}">
                <a16:creationId xmlns:a16="http://schemas.microsoft.com/office/drawing/2014/main" id="{58400A0A-41E5-E96C-BD61-63B4B61570F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45E5EA4-7B08-CA00-6246-110523F09EE0}"/>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14796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rgbClr val="B0D03B"/>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769833" y="1315767"/>
            <a:ext cx="10320000" cy="27368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5200"/>
              <a:buNone/>
              <a:defRPr sz="69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3" name="Google Shape;23;p4"/>
          <p:cNvSpPr txBox="1">
            <a:spLocks noGrp="1"/>
          </p:cNvSpPr>
          <p:nvPr>
            <p:ph type="subTitle" idx="1"/>
          </p:nvPr>
        </p:nvSpPr>
        <p:spPr>
          <a:xfrm>
            <a:off x="808000" y="4424833"/>
            <a:ext cx="9960800" cy="1056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2800"/>
              <a:buNone/>
              <a:defRPr sz="3733">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pic>
        <p:nvPicPr>
          <p:cNvPr id="25" name="Google Shape;25;p4" title="logotipi_zgoraj.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69833" y="550501"/>
            <a:ext cx="10867200" cy="408567"/>
          </a:xfrm>
          <a:prstGeom prst="rect">
            <a:avLst/>
          </a:prstGeom>
          <a:noFill/>
          <a:ln>
            <a:noFill/>
          </a:ln>
        </p:spPr>
      </p:pic>
      <p:pic>
        <p:nvPicPr>
          <p:cNvPr id="26" name="Google Shape;26;p4" title="logotipi_spodaj.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7984" y="5767568"/>
            <a:ext cx="10790899" cy="584867"/>
          </a:xfrm>
          <a:prstGeom prst="rect">
            <a:avLst/>
          </a:prstGeom>
          <a:noFill/>
          <a:ln>
            <a:noFill/>
          </a:ln>
        </p:spPr>
      </p:pic>
    </p:spTree>
    <p:extLst>
      <p:ext uri="{BB962C8B-B14F-4D97-AF65-F5344CB8AC3E}">
        <p14:creationId xmlns:p14="http://schemas.microsoft.com/office/powerpoint/2010/main" val="136903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B8AB80-653F-03A1-56E6-CD63BAE974F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6E6DA48-8151-3351-1451-EB67A700195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92BB207-0CC2-058A-CBB8-6594EA356A25}"/>
              </a:ext>
            </a:extLst>
          </p:cNvPr>
          <p:cNvSpPr>
            <a:spLocks noGrp="1"/>
          </p:cNvSpPr>
          <p:nvPr>
            <p:ph type="dt" sz="half" idx="10"/>
          </p:nvPr>
        </p:nvSpPr>
        <p:spPr/>
        <p:txBody>
          <a:bodyPr/>
          <a:lstStyle/>
          <a:p>
            <a:fld id="{EC19BF32-44E9-4336-98D5-AA989E4D82F1}" type="datetime1">
              <a:rPr lang="sl-SI" smtClean="0"/>
              <a:t>13. 05. 2026</a:t>
            </a:fld>
            <a:endParaRPr lang="sl-SI"/>
          </a:p>
        </p:txBody>
      </p:sp>
      <p:sp>
        <p:nvSpPr>
          <p:cNvPr id="5" name="Označba mesta noge 4">
            <a:extLst>
              <a:ext uri="{FF2B5EF4-FFF2-40B4-BE49-F238E27FC236}">
                <a16:creationId xmlns:a16="http://schemas.microsoft.com/office/drawing/2014/main" id="{8F036513-E0F0-4F00-7890-40F95E90B73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C390B97-5772-C340-5E7A-84F1B43E2A29}"/>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6171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869096-A64D-B4D5-0224-60618971D20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605BA3F-88C7-28A1-1790-8B0759C5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DC8D3BE-7731-42C9-AB19-333C9550CDDD}"/>
              </a:ext>
            </a:extLst>
          </p:cNvPr>
          <p:cNvSpPr>
            <a:spLocks noGrp="1"/>
          </p:cNvSpPr>
          <p:nvPr>
            <p:ph type="dt" sz="half" idx="10"/>
          </p:nvPr>
        </p:nvSpPr>
        <p:spPr/>
        <p:txBody>
          <a:bodyPr/>
          <a:lstStyle/>
          <a:p>
            <a:fld id="{C673CED9-7DBA-40A7-8EFF-4D2EF64CCD25}" type="datetime1">
              <a:rPr lang="sl-SI" smtClean="0"/>
              <a:t>13. 05. 2026</a:t>
            </a:fld>
            <a:endParaRPr lang="sl-SI"/>
          </a:p>
        </p:txBody>
      </p:sp>
      <p:sp>
        <p:nvSpPr>
          <p:cNvPr id="5" name="Označba mesta noge 4">
            <a:extLst>
              <a:ext uri="{FF2B5EF4-FFF2-40B4-BE49-F238E27FC236}">
                <a16:creationId xmlns:a16="http://schemas.microsoft.com/office/drawing/2014/main" id="{E91D6E02-CE35-0A33-320A-D9A2317BB0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6CF9489-0C33-88A4-9C3E-1CFDF3B09DAD}"/>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96087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383086-87CC-251F-5053-6DC98489635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8073D7E-6289-6CE3-269B-123DA21032ED}"/>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18AFEE8-E5F5-6578-7300-DE469B459FC8}"/>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623F8C3-D2AB-DC67-270F-DE3FFF90C979}"/>
              </a:ext>
            </a:extLst>
          </p:cNvPr>
          <p:cNvSpPr>
            <a:spLocks noGrp="1"/>
          </p:cNvSpPr>
          <p:nvPr>
            <p:ph type="dt" sz="half" idx="10"/>
          </p:nvPr>
        </p:nvSpPr>
        <p:spPr/>
        <p:txBody>
          <a:bodyPr/>
          <a:lstStyle/>
          <a:p>
            <a:fld id="{B8EBEE2E-AA67-4527-8C48-DD5FAE195801}" type="datetime1">
              <a:rPr lang="sl-SI" smtClean="0"/>
              <a:t>13. 05. 2026</a:t>
            </a:fld>
            <a:endParaRPr lang="sl-SI"/>
          </a:p>
        </p:txBody>
      </p:sp>
      <p:sp>
        <p:nvSpPr>
          <p:cNvPr id="6" name="Označba mesta noge 5">
            <a:extLst>
              <a:ext uri="{FF2B5EF4-FFF2-40B4-BE49-F238E27FC236}">
                <a16:creationId xmlns:a16="http://schemas.microsoft.com/office/drawing/2014/main" id="{A14A5B09-DAC3-E693-58C3-3218F45AFB3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6849332-88D5-BCED-A9E8-5741256E06B4}"/>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26907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6A61B3-4633-21AD-2B1C-4BC56403AE4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6B76ADD-6534-EF7A-FE2A-7E24DA124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703427DB-D146-5E60-3701-F353FACEB399}"/>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1C186FA-7A55-AF4C-AD2F-B6189CD9B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7097C21-2FF9-310A-E7EA-2F326DD49EBF}"/>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CB15A93-7171-6BCE-5374-C81076BA1433}"/>
              </a:ext>
            </a:extLst>
          </p:cNvPr>
          <p:cNvSpPr>
            <a:spLocks noGrp="1"/>
          </p:cNvSpPr>
          <p:nvPr>
            <p:ph type="dt" sz="half" idx="10"/>
          </p:nvPr>
        </p:nvSpPr>
        <p:spPr/>
        <p:txBody>
          <a:bodyPr/>
          <a:lstStyle/>
          <a:p>
            <a:fld id="{D2A23C67-EA6B-4AC7-AA12-AD6B7F93F224}" type="datetime1">
              <a:rPr lang="sl-SI" smtClean="0"/>
              <a:t>13. 05. 2026</a:t>
            </a:fld>
            <a:endParaRPr lang="sl-SI"/>
          </a:p>
        </p:txBody>
      </p:sp>
      <p:sp>
        <p:nvSpPr>
          <p:cNvPr id="8" name="Označba mesta noge 7">
            <a:extLst>
              <a:ext uri="{FF2B5EF4-FFF2-40B4-BE49-F238E27FC236}">
                <a16:creationId xmlns:a16="http://schemas.microsoft.com/office/drawing/2014/main" id="{446854AB-4404-FF89-E6D3-E3879C64202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202987E-95BB-6DDB-2B8B-2AEE94C7B6B8}"/>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89145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DFA9CB-6725-58CB-3970-56D4E5750F3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EEFB039-F29C-8746-907D-DFCA3A2BC818}"/>
              </a:ext>
            </a:extLst>
          </p:cNvPr>
          <p:cNvSpPr>
            <a:spLocks noGrp="1"/>
          </p:cNvSpPr>
          <p:nvPr>
            <p:ph type="dt" sz="half" idx="10"/>
          </p:nvPr>
        </p:nvSpPr>
        <p:spPr/>
        <p:txBody>
          <a:bodyPr/>
          <a:lstStyle/>
          <a:p>
            <a:fld id="{EF33635D-AA0C-4556-AFA0-971AF269E860}" type="datetime1">
              <a:rPr lang="sl-SI" smtClean="0"/>
              <a:t>13. 05. 2026</a:t>
            </a:fld>
            <a:endParaRPr lang="sl-SI"/>
          </a:p>
        </p:txBody>
      </p:sp>
      <p:sp>
        <p:nvSpPr>
          <p:cNvPr id="4" name="Označba mesta noge 3">
            <a:extLst>
              <a:ext uri="{FF2B5EF4-FFF2-40B4-BE49-F238E27FC236}">
                <a16:creationId xmlns:a16="http://schemas.microsoft.com/office/drawing/2014/main" id="{34DDEC1E-1DE8-0016-AC8E-4F9CF7EC4385}"/>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2D7696E-D960-DA3D-52F1-E48A845A30A1}"/>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13546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ED9B60B-C287-6E50-E8FA-898A6ACDA502}"/>
              </a:ext>
            </a:extLst>
          </p:cNvPr>
          <p:cNvSpPr>
            <a:spLocks noGrp="1"/>
          </p:cNvSpPr>
          <p:nvPr>
            <p:ph type="dt" sz="half" idx="10"/>
          </p:nvPr>
        </p:nvSpPr>
        <p:spPr/>
        <p:txBody>
          <a:bodyPr/>
          <a:lstStyle/>
          <a:p>
            <a:fld id="{77EF99B7-1030-4E41-9759-79756B7E2A82}" type="datetime1">
              <a:rPr lang="sl-SI" smtClean="0"/>
              <a:t>13. 05. 2026</a:t>
            </a:fld>
            <a:endParaRPr lang="sl-SI"/>
          </a:p>
        </p:txBody>
      </p:sp>
      <p:sp>
        <p:nvSpPr>
          <p:cNvPr id="3" name="Označba mesta noge 2">
            <a:extLst>
              <a:ext uri="{FF2B5EF4-FFF2-40B4-BE49-F238E27FC236}">
                <a16:creationId xmlns:a16="http://schemas.microsoft.com/office/drawing/2014/main" id="{3FC470B9-D75B-F301-539B-DD15E0413A01}"/>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5DE6D45-B67B-DF88-E60F-A7F657CB2E1E}"/>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8505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F3A0E7-0398-B209-0291-BC91B191467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934CFE01-C66D-A06E-F9B4-49B620D06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96CECAD-BB71-B349-ECDD-33AA0D515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212EF84-23C3-9683-1A39-06BA43F438E1}"/>
              </a:ext>
            </a:extLst>
          </p:cNvPr>
          <p:cNvSpPr>
            <a:spLocks noGrp="1"/>
          </p:cNvSpPr>
          <p:nvPr>
            <p:ph type="dt" sz="half" idx="10"/>
          </p:nvPr>
        </p:nvSpPr>
        <p:spPr/>
        <p:txBody>
          <a:bodyPr/>
          <a:lstStyle/>
          <a:p>
            <a:fld id="{FF43EAA2-CFA6-4171-8F83-27AF5B3257A5}" type="datetime1">
              <a:rPr lang="sl-SI" smtClean="0"/>
              <a:t>13. 05. 2026</a:t>
            </a:fld>
            <a:endParaRPr lang="sl-SI"/>
          </a:p>
        </p:txBody>
      </p:sp>
      <p:sp>
        <p:nvSpPr>
          <p:cNvPr id="6" name="Označba mesta noge 5">
            <a:extLst>
              <a:ext uri="{FF2B5EF4-FFF2-40B4-BE49-F238E27FC236}">
                <a16:creationId xmlns:a16="http://schemas.microsoft.com/office/drawing/2014/main" id="{D13B13A1-7CFC-C50E-D52D-B3975316E81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2B6A606-79CA-0675-DF6F-E9F72B401CCA}"/>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139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A4A5FC-FC64-FAB5-8771-761EBE59B56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E07301E-A544-3288-42D0-6C6E8CF12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41D8363-DD01-95B4-6D6F-4C94B408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1D843B3-C7D6-D549-2DDC-85392605088A}"/>
              </a:ext>
            </a:extLst>
          </p:cNvPr>
          <p:cNvSpPr>
            <a:spLocks noGrp="1"/>
          </p:cNvSpPr>
          <p:nvPr>
            <p:ph type="dt" sz="half" idx="10"/>
          </p:nvPr>
        </p:nvSpPr>
        <p:spPr/>
        <p:txBody>
          <a:bodyPr/>
          <a:lstStyle/>
          <a:p>
            <a:fld id="{27D67B2D-A103-4240-8B99-A2884A4B198B}" type="datetime1">
              <a:rPr lang="sl-SI" smtClean="0"/>
              <a:t>13. 05. 2026</a:t>
            </a:fld>
            <a:endParaRPr lang="sl-SI"/>
          </a:p>
        </p:txBody>
      </p:sp>
      <p:sp>
        <p:nvSpPr>
          <p:cNvPr id="6" name="Označba mesta noge 5">
            <a:extLst>
              <a:ext uri="{FF2B5EF4-FFF2-40B4-BE49-F238E27FC236}">
                <a16:creationId xmlns:a16="http://schemas.microsoft.com/office/drawing/2014/main" id="{EF24678A-FC2F-360C-33E3-5308BE170D8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B08AC4E-6369-4885-4F59-204A994E5EC2}"/>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7518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1421F33-F0D9-8738-F38C-401F2E784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BAF05EF-C0A6-D6B3-64E0-C6DB24AFF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9539BCD-BACA-207D-D2E5-BAFD31B1A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73DA-87CC-4E7E-BC3A-5A1E53F4BE2C}" type="datetime1">
              <a:rPr lang="sl-SI" smtClean="0"/>
              <a:t>13. 05. 2026</a:t>
            </a:fld>
            <a:endParaRPr lang="sl-SI"/>
          </a:p>
        </p:txBody>
      </p:sp>
      <p:sp>
        <p:nvSpPr>
          <p:cNvPr id="5" name="Označba mesta noge 4">
            <a:extLst>
              <a:ext uri="{FF2B5EF4-FFF2-40B4-BE49-F238E27FC236}">
                <a16:creationId xmlns:a16="http://schemas.microsoft.com/office/drawing/2014/main" id="{229A36D5-E8C3-D033-9CBB-08F9DBB7B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5A25BEF-0A48-AF89-FA56-35220464B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541E2-7EB7-469F-924A-AAEADCA667B4}" type="slidenum">
              <a:rPr lang="sl-SI" smtClean="0"/>
              <a:t>‹#›</a:t>
            </a:fld>
            <a:endParaRPr lang="sl-SI"/>
          </a:p>
        </p:txBody>
      </p:sp>
    </p:spTree>
    <p:extLst>
      <p:ext uri="{BB962C8B-B14F-4D97-AF65-F5344CB8AC3E}">
        <p14:creationId xmlns:p14="http://schemas.microsoft.com/office/powerpoint/2010/main" val="375523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evropskasredstva.si/app/uploads/2025/07/Navodila_za_komuniciranje_EKP_cistopis_julij25.pdf"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evropskasredstva.si/logotipi/" TargetMode="External"/><Relationship Id="rId4" Type="http://schemas.openxmlformats.org/officeDocument/2006/relationships/image" Target="../media/image15.svg"/><Relationship Id="rId9" Type="http://schemas.openxmlformats.org/officeDocument/2006/relationships/hyperlink" Target="https://ec.europa.eu/regional_policy/en/information/logos_downloadcen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sv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hyperlink" Target="https://las-zg-boja.si/dokumenti-la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vropskasredstva.si/" TargetMode="External"/><Relationship Id="rId2" Type="http://schemas.openxmlformats.org/officeDocument/2006/relationships/hyperlink" Target="https://ec.europa.eu/regional_policy/policy/communication/online-generator_sl?lang=sl"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as-zg-boja.si/projekt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evropskasredstva.si/app/uploads/2023/03/ESP-CGP-2021-2027_300323_koncna.pdf"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8.xml"/><Relationship Id="rId7" Type="http://schemas.openxmlformats.org/officeDocument/2006/relationships/slide" Target="slide6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8.xml"/><Relationship Id="rId5" Type="http://schemas.openxmlformats.org/officeDocument/2006/relationships/slide" Target="slide44.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hyperlink" Target="https://evropskasredstva.si/evropska-kohezijska-politika/navodila-in-smernice/" TargetMode="External"/><Relationship Id="rId2" Type="http://schemas.openxmlformats.org/officeDocument/2006/relationships/hyperlink" Target="https://evropskasredstva.si/app/uploads/2024/08/NUS-2021-2027_verzija_1-2.pdf"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5.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3.sv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13.sv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2.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si/assets/organi-v-sestavi/ARSKTRP/Aktualno/Navodila-za-lokacijsko-in-datumsko-oznacevanje-fotografij.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hyperlink" Target="https://pisrs.si/pregledPredpisa?id=URED8900" TargetMode="Externa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3.sv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1.sv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2.sv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2.sv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4.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1.sv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41.sv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8.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9.sv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0.sv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0.sv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5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7.sv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59.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sv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7.svg"/></Relationships>
</file>

<file path=ppt/slides/_rels/slide61.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1.sv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hyperlink" Target="https://las-zg-boja.si/dokumenti-la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ctrTitle"/>
          </p:nvPr>
        </p:nvSpPr>
        <p:spPr>
          <a:xfrm>
            <a:off x="344005" y="1157720"/>
            <a:ext cx="11598965" cy="4860611"/>
          </a:xfrm>
          <a:prstGeom prst="rect">
            <a:avLst/>
          </a:prstGeom>
        </p:spPr>
        <p:txBody>
          <a:bodyPr spcFirstLastPara="1" vert="horz" wrap="square" lIns="0" tIns="121900" rIns="121900" bIns="121900" rtlCol="0" anchor="b" anchorCtr="0">
            <a:noAutofit/>
          </a:bodyPr>
          <a:lstStyle/>
          <a:p>
            <a:pPr algn="ctr"/>
            <a:r>
              <a:rPr lang="sl-SI" sz="6000" b="1" dirty="0">
                <a:solidFill>
                  <a:schemeClr val="bg1"/>
                </a:solidFill>
                <a:effectLst>
                  <a:outerShdw blurRad="38100" dist="38100" dir="2700000" algn="tl">
                    <a:srgbClr val="000000">
                      <a:alpha val="43137"/>
                    </a:srgbClr>
                  </a:outerShdw>
                </a:effectLst>
              </a:rPr>
              <a:t>NAVODILA </a:t>
            </a:r>
            <a:br>
              <a:rPr lang="sl-SI" sz="6000" b="1" dirty="0">
                <a:solidFill>
                  <a:schemeClr val="bg1"/>
                </a:solidFill>
                <a:effectLst>
                  <a:outerShdw blurRad="38100" dist="38100" dir="2700000" algn="tl">
                    <a:srgbClr val="000000">
                      <a:alpha val="43137"/>
                    </a:srgbClr>
                  </a:outerShdw>
                </a:effectLst>
              </a:rPr>
            </a:br>
            <a:r>
              <a:rPr lang="sl-SI" sz="6000" b="1" dirty="0">
                <a:solidFill>
                  <a:schemeClr val="bg1"/>
                </a:solidFill>
                <a:effectLst>
                  <a:outerShdw blurRad="38100" dist="38100" dir="2700000" algn="tl">
                    <a:srgbClr val="000000">
                      <a:alpha val="43137"/>
                    </a:srgbClr>
                  </a:outerShdw>
                </a:effectLst>
              </a:rPr>
              <a:t>ZA IZVAJANJE PROJEKTOV</a:t>
            </a:r>
            <a:r>
              <a:rPr lang="sl-SI" sz="3200" b="1" dirty="0">
                <a:solidFill>
                  <a:schemeClr val="bg1"/>
                </a:solidFill>
                <a:effectLst>
                  <a:outerShdw blurRad="38100" dist="38100" dir="2700000" algn="tl">
                    <a:srgbClr val="000000">
                      <a:alpha val="43137"/>
                    </a:srgbClr>
                  </a:outerShdw>
                </a:effectLst>
              </a:rPr>
              <a:t>,</a:t>
            </a:r>
            <a:br>
              <a:rPr lang="sl-SI" sz="3200" b="1" dirty="0">
                <a:solidFill>
                  <a:schemeClr val="bg1"/>
                </a:solidFill>
                <a:effectLst>
                  <a:outerShdw blurRad="38100" dist="38100" dir="2700000" algn="tl">
                    <a:srgbClr val="000000">
                      <a:alpha val="43137"/>
                    </a:srgbClr>
                  </a:outerShdw>
                </a:effectLst>
              </a:rPr>
            </a:br>
            <a:r>
              <a:rPr lang="sl-SI" sz="3200" b="1" dirty="0">
                <a:solidFill>
                  <a:schemeClr val="bg1"/>
                </a:solidFill>
                <a:effectLst>
                  <a:outerShdw blurRad="38100" dist="38100" dir="2700000" algn="tl">
                    <a:srgbClr val="000000">
                      <a:alpha val="43137"/>
                    </a:srgbClr>
                  </a:outerShdw>
                </a:effectLst>
              </a:rPr>
              <a:t>ki se bodo sofinancirali iz sredstev </a:t>
            </a:r>
            <a:br>
              <a:rPr lang="sl-SI" sz="3200" b="1" dirty="0">
                <a:solidFill>
                  <a:schemeClr val="bg1"/>
                </a:solidFill>
                <a:effectLst>
                  <a:outerShdw blurRad="38100" dist="38100" dir="2700000" algn="tl">
                    <a:srgbClr val="000000">
                      <a:alpha val="43137"/>
                    </a:srgbClr>
                  </a:outerShdw>
                </a:effectLst>
              </a:rPr>
            </a:br>
            <a:br>
              <a:rPr lang="sl-SI" sz="3600" b="1" dirty="0">
                <a:solidFill>
                  <a:schemeClr val="bg1"/>
                </a:solidFill>
                <a:effectLst>
                  <a:outerShdw blurRad="38100" dist="38100" dir="2700000" algn="tl">
                    <a:srgbClr val="000000">
                      <a:alpha val="43137"/>
                    </a:srgbClr>
                  </a:outerShdw>
                </a:effectLst>
              </a:rPr>
            </a:br>
            <a:r>
              <a:rPr lang="pl-PL" sz="4000" b="1" dirty="0">
                <a:solidFill>
                  <a:schemeClr val="bg1"/>
                </a:solidFill>
                <a:effectLst>
                  <a:outerShdw blurRad="38100" dist="38100" dir="2700000" algn="tl">
                    <a:srgbClr val="000000">
                      <a:alpha val="43137"/>
                    </a:srgbClr>
                  </a:outerShdw>
                </a:effectLst>
              </a:rPr>
              <a:t>Evropskega sklada za regionalni razvoj</a:t>
            </a:r>
            <a:br>
              <a:rPr lang="sl-SI" sz="4000" b="1" dirty="0">
                <a:solidFill>
                  <a:srgbClr val="C00000"/>
                </a:solidFill>
              </a:rPr>
            </a:br>
            <a:br>
              <a:rPr lang="sl-SI" sz="3200" b="1" dirty="0">
                <a:solidFill>
                  <a:srgbClr val="C00000"/>
                </a:solidFill>
                <a:latin typeface="Calibri" panose="020F0502020204030204" pitchFamily="34" charset="0"/>
                <a:ea typeface="Calibri" panose="020F0502020204030204" pitchFamily="34" charset="0"/>
                <a:cs typeface="Calibri" panose="020F0502020204030204" pitchFamily="34" charset="0"/>
              </a:rPr>
            </a:br>
            <a:br>
              <a:rPr lang="sl-SI" sz="3200" b="1" dirty="0">
                <a:solidFill>
                  <a:srgbClr val="C00000"/>
                </a:solidFill>
                <a:latin typeface="Calibri" panose="020F0502020204030204" pitchFamily="34" charset="0"/>
                <a:ea typeface="Calibri" panose="020F0502020204030204" pitchFamily="34" charset="0"/>
                <a:cs typeface="Calibri" panose="020F0502020204030204" pitchFamily="34" charset="0"/>
              </a:rPr>
            </a:br>
            <a:endParaRPr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2" name="Google Shape;112;p26"/>
          <p:cNvSpPr txBox="1">
            <a:spLocks noGrp="1"/>
          </p:cNvSpPr>
          <p:nvPr>
            <p:ph type="subTitle" idx="1"/>
          </p:nvPr>
        </p:nvSpPr>
        <p:spPr>
          <a:xfrm>
            <a:off x="1163088" y="5096063"/>
            <a:ext cx="9960800" cy="531295"/>
          </a:xfrm>
          <a:prstGeom prst="rect">
            <a:avLst/>
          </a:prstGeom>
        </p:spPr>
        <p:txBody>
          <a:bodyPr spcFirstLastPara="1" vert="horz" wrap="square" lIns="0" tIns="121900" rIns="121900" bIns="121900" rtlCol="0" anchor="t" anchorCtr="0">
            <a:normAutofit lnSpcReduction="10000"/>
          </a:bodyPr>
          <a:lstStyle/>
          <a:p>
            <a:pPr marL="0" indent="0" algn="ctr"/>
            <a:r>
              <a:rPr lang="sl-SI"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Jesenice, 15. 4. 2026</a:t>
            </a:r>
            <a:endParaRP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C90612-E136-1658-0288-9627D8A5E5F4}"/>
              </a:ext>
            </a:extLst>
          </p:cNvPr>
          <p:cNvSpPr>
            <a:spLocks noGrp="1"/>
          </p:cNvSpPr>
          <p:nvPr>
            <p:ph type="title"/>
          </p:nvPr>
        </p:nvSpPr>
        <p:spPr>
          <a:xfrm>
            <a:off x="721369" y="458267"/>
            <a:ext cx="4374682" cy="490220"/>
          </a:xfrm>
        </p:spPr>
        <p:txBody>
          <a:bodyPr>
            <a:noAutofit/>
          </a:bodyPr>
          <a:lstStyle/>
          <a:p>
            <a:r>
              <a:rPr lang="sl-SI" sz="4000" b="1" dirty="0">
                <a:solidFill>
                  <a:schemeClr val="accent6">
                    <a:lumMod val="75000"/>
                  </a:schemeClr>
                </a:solidFill>
              </a:rPr>
              <a:t>OZNAČEVANJE</a:t>
            </a:r>
            <a:endParaRPr lang="sl-SI" sz="4000" b="1" dirty="0">
              <a:solidFill>
                <a:schemeClr val="accent1"/>
              </a:solidFill>
            </a:endParaRPr>
          </a:p>
        </p:txBody>
      </p:sp>
      <p:sp>
        <p:nvSpPr>
          <p:cNvPr id="3" name="Označba mesta vsebine 2">
            <a:extLst>
              <a:ext uri="{FF2B5EF4-FFF2-40B4-BE49-F238E27FC236}">
                <a16:creationId xmlns:a16="http://schemas.microsoft.com/office/drawing/2014/main" id="{DD2A37D4-FE90-F6FB-41A2-9D10426843E1}"/>
              </a:ext>
            </a:extLst>
          </p:cNvPr>
          <p:cNvSpPr>
            <a:spLocks noGrp="1"/>
          </p:cNvSpPr>
          <p:nvPr>
            <p:ph idx="1"/>
          </p:nvPr>
        </p:nvSpPr>
        <p:spPr>
          <a:xfrm>
            <a:off x="6184256" y="373018"/>
            <a:ext cx="5286375" cy="575469"/>
          </a:xfrm>
        </p:spPr>
        <p:txBody>
          <a:bodyPr>
            <a:noAutofit/>
          </a:bodyPr>
          <a:lstStyle/>
          <a:p>
            <a:pPr marL="0" indent="0">
              <a:spcBef>
                <a:spcPct val="0"/>
              </a:spcBef>
              <a:buNone/>
            </a:pPr>
            <a:r>
              <a:rPr lang="sl-SI" sz="4000" b="1" dirty="0">
                <a:solidFill>
                  <a:schemeClr val="accent6">
                    <a:lumMod val="75000"/>
                  </a:schemeClr>
                </a:solidFill>
                <a:latin typeface="+mj-lt"/>
                <a:ea typeface="+mj-ea"/>
                <a:cs typeface="+mj-cs"/>
              </a:rPr>
              <a:t>OBVEZNI LOGOTIPI</a:t>
            </a:r>
          </a:p>
        </p:txBody>
      </p:sp>
      <p:sp>
        <p:nvSpPr>
          <p:cNvPr id="4" name="Označba mesta vsebine 2">
            <a:extLst>
              <a:ext uri="{FF2B5EF4-FFF2-40B4-BE49-F238E27FC236}">
                <a16:creationId xmlns:a16="http://schemas.microsoft.com/office/drawing/2014/main" id="{F7C592FF-E928-C38E-21FE-0BF86C6E284D}"/>
              </a:ext>
            </a:extLst>
          </p:cNvPr>
          <p:cNvSpPr txBox="1">
            <a:spLocks/>
          </p:cNvSpPr>
          <p:nvPr/>
        </p:nvSpPr>
        <p:spPr>
          <a:xfrm>
            <a:off x="721369" y="1423320"/>
            <a:ext cx="4737652" cy="1950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2">
                    <a:lumMod val="25000"/>
                  </a:schemeClr>
                </a:solidFill>
                <a:effectLst/>
                <a:latin typeface="+mj-lt"/>
              </a:rPr>
              <a:t>Navodila organa upravljanja na področju zagotavljanja prepoznavnosti, preglednosti in komuniciranja evropske kohezijske politike v obdobju 2021–2027-</a:t>
            </a:r>
            <a:endParaRPr lang="sl-SI" sz="1600" b="0" i="0" dirty="0">
              <a:solidFill>
                <a:schemeClr val="bg2">
                  <a:lumMod val="25000"/>
                </a:schemeClr>
              </a:solidFill>
              <a:effectLst/>
              <a:latin typeface="+mj-lt"/>
            </a:endParaRPr>
          </a:p>
          <a:p>
            <a:pPr marL="0" indent="0">
              <a:buNone/>
            </a:pPr>
            <a:r>
              <a:rPr lang="sl-SI" sz="1600" dirty="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https://evropskasredstva.si/app/uploads/2025/07/Navodila_za_komuniciranje_EKP_cistopis_julij25.pdf</a:t>
            </a:r>
            <a:r>
              <a:rPr lang="sl-SI" sz="1600" dirty="0">
                <a:solidFill>
                  <a:schemeClr val="tx1">
                    <a:lumMod val="65000"/>
                    <a:lumOff val="35000"/>
                  </a:schemeClr>
                </a:solidFill>
                <a:latin typeface="+mj-lt"/>
              </a:rPr>
              <a:t> </a:t>
            </a:r>
          </a:p>
          <a:p>
            <a:pPr marL="0" indent="0">
              <a:buNone/>
            </a:pPr>
            <a:endParaRPr lang="sl-SI" sz="1600" b="0" i="0" dirty="0">
              <a:solidFill>
                <a:schemeClr val="bg1">
                  <a:lumMod val="50000"/>
                </a:schemeClr>
              </a:solidFill>
              <a:effectLst/>
              <a:latin typeface="+mj-lt"/>
            </a:endParaRPr>
          </a:p>
          <a:p>
            <a:pPr marL="0" indent="0">
              <a:buNone/>
            </a:pPr>
            <a:endParaRPr lang="sl-SI" sz="1600" b="0" i="0" dirty="0">
              <a:solidFill>
                <a:schemeClr val="bg1">
                  <a:lumMod val="50000"/>
                </a:schemeClr>
              </a:solidFill>
              <a:effectLst/>
              <a:latin typeface="+mj-lt"/>
            </a:endParaRPr>
          </a:p>
        </p:txBody>
      </p:sp>
      <p:sp>
        <p:nvSpPr>
          <p:cNvPr id="9" name="Označba mesta vsebine 2">
            <a:extLst>
              <a:ext uri="{FF2B5EF4-FFF2-40B4-BE49-F238E27FC236}">
                <a16:creationId xmlns:a16="http://schemas.microsoft.com/office/drawing/2014/main" id="{11DD0180-E916-75D9-0EDB-B90D4034F1C7}"/>
              </a:ext>
            </a:extLst>
          </p:cNvPr>
          <p:cNvSpPr txBox="1">
            <a:spLocks/>
          </p:cNvSpPr>
          <p:nvPr/>
        </p:nvSpPr>
        <p:spPr>
          <a:xfrm>
            <a:off x="621657" y="5609379"/>
            <a:ext cx="10848974" cy="9852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sz="2000" b="1" i="0" u="sng" dirty="0">
                <a:effectLst>
                  <a:outerShdw blurRad="38100" dist="38100" dir="2700000" algn="tl">
                    <a:srgbClr val="000000">
                      <a:alpha val="43137"/>
                    </a:srgbClr>
                  </a:outerShdw>
                </a:effectLst>
                <a:latin typeface="+mj-lt"/>
              </a:rPr>
              <a:t>VIŠINA LOGOTIPA EU MORA BITI NAJMANJ 1 CM</a:t>
            </a:r>
            <a:r>
              <a:rPr lang="sl-SI" sz="2000" b="1" u="sng" dirty="0">
                <a:effectLst>
                  <a:outerShdw blurRad="38100" dist="38100" dir="2700000" algn="tl">
                    <a:srgbClr val="000000">
                      <a:alpha val="43137"/>
                    </a:srgbClr>
                  </a:outerShdw>
                </a:effectLst>
                <a:latin typeface="+mj-lt"/>
              </a:rPr>
              <a:t> !!!</a:t>
            </a:r>
          </a:p>
          <a:p>
            <a:pPr algn="ctr"/>
            <a:r>
              <a:rPr lang="sl-SI" sz="1400" dirty="0">
                <a:latin typeface="+mj-lt"/>
              </a:rPr>
              <a:t>na določenih predmetih, kot so npr. pisala, je emblem izjemoma lahko reproduciran v manjši velikosti.</a:t>
            </a:r>
          </a:p>
          <a:p>
            <a:pPr algn="ctr"/>
            <a:r>
              <a:rPr lang="sl-SI" sz="1400" i="0" dirty="0">
                <a:effectLst/>
                <a:latin typeface="+mj-lt"/>
              </a:rPr>
              <a:t>če tisk obveznih logotipov ni možen, se lahko označi embalažo ali pritrdi vizitko z obveznimi elementi označevanja.</a:t>
            </a:r>
            <a:endParaRPr lang="sl-SI" sz="1600" i="0" dirty="0">
              <a:effectLst/>
              <a:latin typeface="+mj-lt"/>
            </a:endParaRPr>
          </a:p>
          <a:p>
            <a:pPr marL="0" indent="0">
              <a:buNone/>
            </a:pPr>
            <a:endParaRPr lang="sl-SI" sz="1600" i="0" dirty="0">
              <a:effectLst/>
              <a:latin typeface="+mj-lt"/>
            </a:endParaRPr>
          </a:p>
        </p:txBody>
      </p:sp>
      <p:pic>
        <p:nvPicPr>
          <p:cNvPr id="1028" name="Picture 4" descr="Price Check Icons - Free SVG &amp; PNG Price Check Images - Noun Project">
            <a:extLst>
              <a:ext uri="{FF2B5EF4-FFF2-40B4-BE49-F238E27FC236}">
                <a16:creationId xmlns:a16="http://schemas.microsoft.com/office/drawing/2014/main" id="{7DD6E34B-4BA5-B2DB-E190-6D9D45B4260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71545"/>
            <a:ext cx="800100" cy="800100"/>
          </a:xfrm>
          <a:prstGeom prst="rect">
            <a:avLst/>
          </a:prstGeom>
          <a:solidFill>
            <a:schemeClr val="accent2"/>
          </a:solidFill>
        </p:spPr>
      </p:pic>
      <p:pic>
        <p:nvPicPr>
          <p:cNvPr id="11" name="Grafika 10" descr="Exclamation mark with solid fill">
            <a:extLst>
              <a:ext uri="{FF2B5EF4-FFF2-40B4-BE49-F238E27FC236}">
                <a16:creationId xmlns:a16="http://schemas.microsoft.com/office/drawing/2014/main" id="{6D609639-701A-C394-9490-1E0B644AEC0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440" y="1882762"/>
            <a:ext cx="914400" cy="914400"/>
          </a:xfrm>
          <a:prstGeom prst="rect">
            <a:avLst/>
          </a:prstGeom>
        </p:spPr>
      </p:pic>
      <p:sp>
        <p:nvSpPr>
          <p:cNvPr id="12" name="PoljeZBesedilom 11">
            <a:extLst>
              <a:ext uri="{FF2B5EF4-FFF2-40B4-BE49-F238E27FC236}">
                <a16:creationId xmlns:a16="http://schemas.microsoft.com/office/drawing/2014/main" id="{40592107-60AF-4F3E-B24C-68B80D6780F3}"/>
              </a:ext>
            </a:extLst>
          </p:cNvPr>
          <p:cNvSpPr txBox="1"/>
          <p:nvPr/>
        </p:nvSpPr>
        <p:spPr>
          <a:xfrm>
            <a:off x="6154737" y="1333260"/>
            <a:ext cx="6096000" cy="338554"/>
          </a:xfrm>
          <a:prstGeom prst="rect">
            <a:avLst/>
          </a:prstGeom>
          <a:noFill/>
        </p:spPr>
        <p:txBody>
          <a:bodyPr wrap="square">
            <a:spAutoFit/>
          </a:bodyPr>
          <a:lstStyle/>
          <a:p>
            <a:r>
              <a:rPr lang="sl-SI" sz="1600" dirty="0">
                <a:solidFill>
                  <a:schemeClr val="tx1">
                    <a:lumMod val="65000"/>
                    <a:lumOff val="35000"/>
                  </a:schemeClr>
                </a:solidFill>
                <a:latin typeface="+mj-lt"/>
                <a:hlinkClick r:id="rId5">
                  <a:extLst>
                    <a:ext uri="{A12FA001-AC4F-418D-AE19-62706E023703}">
                      <ahyp:hlinkClr xmlns:ahyp="http://schemas.microsoft.com/office/drawing/2018/hyperlinkcolor" val="tx"/>
                    </a:ext>
                  </a:extLst>
                </a:hlinkClick>
              </a:rPr>
              <a:t>https://evropskasredstva.si/logotipi/</a:t>
            </a:r>
            <a:r>
              <a:rPr lang="sl-SI" sz="1600" dirty="0">
                <a:solidFill>
                  <a:schemeClr val="tx1">
                    <a:lumMod val="65000"/>
                    <a:lumOff val="35000"/>
                  </a:schemeClr>
                </a:solidFill>
                <a:latin typeface="+mj-lt"/>
              </a:rPr>
              <a:t> </a:t>
            </a:r>
          </a:p>
        </p:txBody>
      </p:sp>
      <p:pic>
        <p:nvPicPr>
          <p:cNvPr id="1026" name="Picture 2">
            <a:extLst>
              <a:ext uri="{FF2B5EF4-FFF2-40B4-BE49-F238E27FC236}">
                <a16:creationId xmlns:a16="http://schemas.microsoft.com/office/drawing/2014/main" id="{1909F477-72DA-0379-A698-C5BCBBB70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8195" y="2418785"/>
            <a:ext cx="3414021" cy="8992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70DE13B-0887-3F53-03F8-AF96DA7707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256" y="2049577"/>
            <a:ext cx="1660328" cy="1500195"/>
          </a:xfrm>
          <a:prstGeom prst="rect">
            <a:avLst/>
          </a:prstGeom>
          <a:noFill/>
          <a:extLst>
            <a:ext uri="{909E8E84-426E-40DD-AFC4-6F175D3DCCD1}">
              <a14:hiddenFill xmlns:a14="http://schemas.microsoft.com/office/drawing/2010/main">
                <a:solidFill>
                  <a:srgbClr val="FFFFFF"/>
                </a:solidFill>
              </a14:hiddenFill>
            </a:ext>
          </a:extLst>
        </p:spPr>
      </p:pic>
      <p:sp>
        <p:nvSpPr>
          <p:cNvPr id="13" name="PoljeZBesedilom 12">
            <a:extLst>
              <a:ext uri="{FF2B5EF4-FFF2-40B4-BE49-F238E27FC236}">
                <a16:creationId xmlns:a16="http://schemas.microsoft.com/office/drawing/2014/main" id="{6498D69E-1429-7A02-14AD-61B831F6FC4D}"/>
              </a:ext>
            </a:extLst>
          </p:cNvPr>
          <p:cNvSpPr txBox="1"/>
          <p:nvPr/>
        </p:nvSpPr>
        <p:spPr>
          <a:xfrm>
            <a:off x="633105" y="4898245"/>
            <a:ext cx="10848974" cy="641971"/>
          </a:xfrm>
          <a:prstGeom prst="rect">
            <a:avLst/>
          </a:prstGeom>
          <a:noFill/>
        </p:spPr>
        <p:txBody>
          <a:bodyPr wrap="square">
            <a:spAutoFit/>
          </a:bodyPr>
          <a:lstStyle/>
          <a:p>
            <a:pPr>
              <a:lnSpc>
                <a:spcPct val="115000"/>
              </a:lnSpc>
              <a:spcAft>
                <a:spcPts val="800"/>
              </a:spcAft>
              <a:buNone/>
            </a:pPr>
            <a:r>
              <a:rPr lang="sl-SI" sz="1600" kern="100" dirty="0">
                <a:latin typeface="+mj-lt"/>
                <a:ea typeface="Aptos" panose="020B0004020202020204" pitchFamily="34" charset="0"/>
                <a:cs typeface="Times New Roman" panose="02020603050405020304" pitchFamily="18" charset="0"/>
              </a:rPr>
              <a:t>Upravičenec mora poskrbeti, da so </a:t>
            </a:r>
            <a:r>
              <a:rPr lang="sl-SI" sz="1600" b="1" kern="100" dirty="0">
                <a:latin typeface="+mj-lt"/>
                <a:ea typeface="Aptos" panose="020B0004020202020204" pitchFamily="34" charset="0"/>
                <a:cs typeface="Times New Roman" panose="02020603050405020304" pitchFamily="18" charset="0"/>
              </a:rPr>
              <a:t>OBVEZNI LOGOTIPI </a:t>
            </a:r>
            <a:r>
              <a:rPr lang="sl-SI" sz="1600" b="1" kern="100" dirty="0">
                <a:effectLst/>
                <a:latin typeface="+mj-lt"/>
                <a:ea typeface="Aptos" panose="020B0004020202020204" pitchFamily="34" charset="0"/>
                <a:cs typeface="Times New Roman" panose="02020603050405020304" pitchFamily="18" charset="0"/>
              </a:rPr>
              <a:t>DOBRO VIDNI </a:t>
            </a:r>
            <a:r>
              <a:rPr lang="sl-SI" sz="1600" u="sng" kern="100" dirty="0">
                <a:effectLst/>
                <a:latin typeface="+mj-lt"/>
                <a:ea typeface="Aptos" panose="020B0004020202020204" pitchFamily="34" charset="0"/>
                <a:cs typeface="Times New Roman" panose="02020603050405020304" pitchFamily="18" charset="0"/>
              </a:rPr>
              <a:t>na vseh elementih komuniciranja </a:t>
            </a:r>
            <a:r>
              <a:rPr lang="sl-SI" sz="1600" kern="100" dirty="0">
                <a:effectLst/>
                <a:latin typeface="+mj-lt"/>
                <a:ea typeface="Aptos" panose="020B0004020202020204" pitchFamily="34" charset="0"/>
                <a:cs typeface="Times New Roman" panose="02020603050405020304" pitchFamily="18" charset="0"/>
              </a:rPr>
              <a:t>(spletni, tiskani mediji, poslovna darila, dogodki itn.), umeščeni </a:t>
            </a:r>
            <a:r>
              <a:rPr lang="sl-SI" sz="1600" b="1" kern="100" dirty="0">
                <a:effectLst/>
                <a:latin typeface="+mj-lt"/>
                <a:ea typeface="Aptos" panose="020B0004020202020204" pitchFamily="34" charset="0"/>
                <a:cs typeface="Times New Roman" panose="02020603050405020304" pitchFamily="18" charset="0"/>
              </a:rPr>
              <a:t>LOGIČNO V KONTEKST </a:t>
            </a:r>
            <a:r>
              <a:rPr lang="sl-SI" sz="1600" kern="100" dirty="0">
                <a:effectLst/>
                <a:latin typeface="+mj-lt"/>
                <a:ea typeface="Aptos" panose="020B0004020202020204" pitchFamily="34" charset="0"/>
                <a:cs typeface="Times New Roman" panose="02020603050405020304" pitchFamily="18" charset="0"/>
              </a:rPr>
              <a:t>in v </a:t>
            </a:r>
            <a:r>
              <a:rPr lang="sl-SI" sz="1600" b="1" kern="100" dirty="0">
                <a:effectLst/>
                <a:latin typeface="+mj-lt"/>
                <a:ea typeface="Aptos" panose="020B0004020202020204" pitchFamily="34" charset="0"/>
                <a:cs typeface="Times New Roman" panose="02020603050405020304" pitchFamily="18" charset="0"/>
              </a:rPr>
              <a:t>POROČILIH TO TUDI USTREZNO DOKAZANI </a:t>
            </a:r>
            <a:r>
              <a:rPr lang="sl-SI" sz="1600" kern="100" dirty="0">
                <a:effectLst/>
                <a:latin typeface="+mj-lt"/>
                <a:ea typeface="Aptos" panose="020B0004020202020204" pitchFamily="34" charset="0"/>
                <a:cs typeface="Times New Roman" panose="02020603050405020304" pitchFamily="18" charset="0"/>
              </a:rPr>
              <a:t>(fotografije!!)</a:t>
            </a:r>
          </a:p>
        </p:txBody>
      </p:sp>
      <p:pic>
        <p:nvPicPr>
          <p:cNvPr id="7" name="Grafika 6" descr="Internet with solid fill">
            <a:extLst>
              <a:ext uri="{FF2B5EF4-FFF2-40B4-BE49-F238E27FC236}">
                <a16:creationId xmlns:a16="http://schemas.microsoft.com/office/drawing/2014/main" id="{ACC79160-2470-EBF7-E7D8-B590B148D74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65352" y="1222442"/>
            <a:ext cx="672626" cy="672626"/>
          </a:xfrm>
          <a:prstGeom prst="rect">
            <a:avLst/>
          </a:prstGeom>
        </p:spPr>
      </p:pic>
      <p:sp>
        <p:nvSpPr>
          <p:cNvPr id="14" name="Označba mesta številke diapozitiva 13">
            <a:extLst>
              <a:ext uri="{FF2B5EF4-FFF2-40B4-BE49-F238E27FC236}">
                <a16:creationId xmlns:a16="http://schemas.microsoft.com/office/drawing/2014/main" id="{58D52C72-5EF4-E5A2-CCDD-FD2F6ACFA3E2}"/>
              </a:ext>
            </a:extLst>
          </p:cNvPr>
          <p:cNvSpPr>
            <a:spLocks noGrp="1"/>
          </p:cNvSpPr>
          <p:nvPr>
            <p:ph type="sldNum" sz="quarter" idx="12"/>
          </p:nvPr>
        </p:nvSpPr>
        <p:spPr/>
        <p:txBody>
          <a:bodyPr/>
          <a:lstStyle/>
          <a:p>
            <a:fld id="{DB0541E2-7EB7-469F-924A-AAEADCA667B4}" type="slidenum">
              <a:rPr lang="sl-SI" smtClean="0">
                <a:latin typeface="+mj-lt"/>
              </a:rPr>
              <a:t>10</a:t>
            </a:fld>
            <a:endParaRPr lang="sl-SI">
              <a:latin typeface="+mj-lt"/>
            </a:endParaRPr>
          </a:p>
        </p:txBody>
      </p:sp>
      <p:cxnSp>
        <p:nvCxnSpPr>
          <p:cNvPr id="15" name="Raven povezovalnik 14">
            <a:extLst>
              <a:ext uri="{FF2B5EF4-FFF2-40B4-BE49-F238E27FC236}">
                <a16:creationId xmlns:a16="http://schemas.microsoft.com/office/drawing/2014/main" id="{39213F9C-952E-A62E-E5A7-80FDCE8C6BE3}"/>
              </a:ext>
            </a:extLst>
          </p:cNvPr>
          <p:cNvCxnSpPr>
            <a:cxnSpLocks/>
          </p:cNvCxnSpPr>
          <p:nvPr/>
        </p:nvCxnSpPr>
        <p:spPr>
          <a:xfrm>
            <a:off x="0" y="1117854"/>
            <a:ext cx="553212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16" name="Raven povezovalnik 15">
            <a:extLst>
              <a:ext uri="{FF2B5EF4-FFF2-40B4-BE49-F238E27FC236}">
                <a16:creationId xmlns:a16="http://schemas.microsoft.com/office/drawing/2014/main" id="{B7DD5B42-E396-EDC2-CD21-E35E3F7C5DD7}"/>
              </a:ext>
            </a:extLst>
          </p:cNvPr>
          <p:cNvCxnSpPr>
            <a:cxnSpLocks/>
          </p:cNvCxnSpPr>
          <p:nvPr/>
        </p:nvCxnSpPr>
        <p:spPr>
          <a:xfrm>
            <a:off x="6309360" y="1117854"/>
            <a:ext cx="588264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7" name="Označba mesta vsebine 2">
            <a:extLst>
              <a:ext uri="{FF2B5EF4-FFF2-40B4-BE49-F238E27FC236}">
                <a16:creationId xmlns:a16="http://schemas.microsoft.com/office/drawing/2014/main" id="{DDE6E115-68E3-94AE-4F4A-A5A1DE2B4D19}"/>
              </a:ext>
            </a:extLst>
          </p:cNvPr>
          <p:cNvSpPr txBox="1">
            <a:spLocks/>
          </p:cNvSpPr>
          <p:nvPr/>
        </p:nvSpPr>
        <p:spPr>
          <a:xfrm>
            <a:off x="621657" y="3539924"/>
            <a:ext cx="10837526" cy="1251068"/>
          </a:xfrm>
          <a:prstGeom prst="rect">
            <a:avLst/>
          </a:prstGeom>
          <a:solidFill>
            <a:srgbClr val="92D050"/>
          </a:solidFill>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400" dirty="0">
                <a:effectLst>
                  <a:outerShdw blurRad="38100" dist="38100" dir="2700000" algn="tl">
                    <a:srgbClr val="000000">
                      <a:alpha val="43137"/>
                    </a:srgbClr>
                  </a:outerShdw>
                </a:effectLst>
                <a:latin typeface="+mj-lt"/>
              </a:rPr>
              <a:t>Vsi projektni partnerji </a:t>
            </a:r>
            <a:r>
              <a:rPr lang="pl-PL" sz="2000" dirty="0">
                <a:latin typeface="+mj-lt"/>
              </a:rPr>
              <a:t>so v sklopu trajanja projekta </a:t>
            </a:r>
            <a:r>
              <a:rPr lang="pl-PL" sz="1800" b="1" dirty="0">
                <a:latin typeface="+mj-lt"/>
              </a:rPr>
              <a:t>DOLŽNI </a:t>
            </a:r>
            <a:r>
              <a:rPr lang="sl-SI" sz="1800" b="1" dirty="0">
                <a:latin typeface="+mj-lt"/>
              </a:rPr>
              <a:t>INFORMIRATI JAVNOSTI O IZVEDENIH </a:t>
            </a:r>
          </a:p>
          <a:p>
            <a:pPr marL="0" indent="0" algn="ctr">
              <a:buNone/>
            </a:pPr>
            <a:r>
              <a:rPr lang="sl-SI" sz="1800" b="1" dirty="0">
                <a:latin typeface="+mj-lt"/>
              </a:rPr>
              <a:t>PROJEKTIH </a:t>
            </a:r>
            <a:r>
              <a:rPr lang="sl-SI" sz="1800" dirty="0">
                <a:latin typeface="+mj-lt"/>
              </a:rPr>
              <a:t>skrbeti za </a:t>
            </a:r>
            <a:r>
              <a:rPr lang="sl-SI" sz="1800" b="1" dirty="0">
                <a:latin typeface="+mj-lt"/>
              </a:rPr>
              <a:t>POVEČEVANJE PREPOZNAVNOSTI PRISTOPA CLLD EU IN LAS ZG BOJA</a:t>
            </a:r>
          </a:p>
          <a:p>
            <a:pPr marL="0" indent="0" algn="ctr">
              <a:buNone/>
            </a:pPr>
            <a:r>
              <a:rPr lang="sl-SI" sz="1800" dirty="0">
                <a:latin typeface="+mj-lt"/>
              </a:rPr>
              <a:t>in pri tem </a:t>
            </a:r>
            <a:r>
              <a:rPr lang="pl-PL" sz="1800" b="1" dirty="0">
                <a:latin typeface="+mj-lt"/>
              </a:rPr>
              <a:t>UPOŠTEVATI PREDPISANA NAVODILA GLEDE OZNAČEVANJA </a:t>
            </a:r>
            <a:r>
              <a:rPr lang="pl-PL" sz="1800" dirty="0">
                <a:latin typeface="+mj-lt"/>
              </a:rPr>
              <a:t>vira financiranja!!</a:t>
            </a:r>
          </a:p>
        </p:txBody>
      </p:sp>
      <p:sp>
        <p:nvSpPr>
          <p:cNvPr id="6" name="PoljeZBesedilom 5">
            <a:extLst>
              <a:ext uri="{FF2B5EF4-FFF2-40B4-BE49-F238E27FC236}">
                <a16:creationId xmlns:a16="http://schemas.microsoft.com/office/drawing/2014/main" id="{491C64E9-AB5B-1897-C44E-E22A632F149B}"/>
              </a:ext>
            </a:extLst>
          </p:cNvPr>
          <p:cNvSpPr txBox="1"/>
          <p:nvPr/>
        </p:nvSpPr>
        <p:spPr>
          <a:xfrm>
            <a:off x="6154737" y="1687255"/>
            <a:ext cx="5358002" cy="738664"/>
          </a:xfrm>
          <a:prstGeom prst="rect">
            <a:avLst/>
          </a:prstGeom>
          <a:noFill/>
        </p:spPr>
        <p:txBody>
          <a:bodyPr wrap="square">
            <a:spAutoFit/>
          </a:bodyPr>
          <a:lstStyle/>
          <a:p>
            <a:pPr marL="0" indent="0">
              <a:buNone/>
            </a:pPr>
            <a:r>
              <a:rPr lang="sl-SI" sz="1400" dirty="0">
                <a:solidFill>
                  <a:schemeClr val="tx1">
                    <a:lumMod val="65000"/>
                    <a:lumOff val="35000"/>
                  </a:schemeClr>
                </a:solidFill>
                <a:latin typeface="+mj-lt"/>
              </a:rPr>
              <a:t>Emblem z izjavo v angleškem jeziku je na voljo tukaj: </a:t>
            </a:r>
            <a:r>
              <a:rPr lang="sl-SI" sz="1400" u="sng" dirty="0">
                <a:solidFill>
                  <a:schemeClr val="tx1">
                    <a:lumMod val="65000"/>
                    <a:lumOff val="35000"/>
                  </a:schemeClr>
                </a:solidFill>
                <a:latin typeface="+mj-lt"/>
                <a:hlinkClick r:id="rId9">
                  <a:extLst>
                    <a:ext uri="{A12FA001-AC4F-418D-AE19-62706E023703}">
                      <ahyp:hlinkClr xmlns:ahyp="http://schemas.microsoft.com/office/drawing/2018/hyperlinkcolor" val="tx"/>
                    </a:ext>
                  </a:extLst>
                </a:hlinkClick>
              </a:rPr>
              <a:t>https://ec.europa.eu/regional_policy/en/information/logos_downloadcenter/</a:t>
            </a:r>
            <a:r>
              <a:rPr lang="sl-SI" sz="1400" u="sng" dirty="0">
                <a:solidFill>
                  <a:schemeClr val="tx1">
                    <a:lumMod val="65000"/>
                    <a:lumOff val="35000"/>
                  </a:schemeClr>
                </a:solidFill>
                <a:latin typeface="+mj-lt"/>
              </a:rPr>
              <a:t> </a:t>
            </a:r>
            <a:r>
              <a:rPr lang="sl-SI" sz="1400" dirty="0">
                <a:solidFill>
                  <a:schemeClr val="tx1">
                    <a:lumMod val="65000"/>
                    <a:lumOff val="35000"/>
                  </a:schemeClr>
                </a:solidFill>
                <a:latin typeface="+mj-lt"/>
              </a:rPr>
              <a:t>  </a:t>
            </a:r>
          </a:p>
        </p:txBody>
      </p:sp>
    </p:spTree>
    <p:extLst>
      <p:ext uri="{BB962C8B-B14F-4D97-AF65-F5344CB8AC3E}">
        <p14:creationId xmlns:p14="http://schemas.microsoft.com/office/powerpoint/2010/main" val="60827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E4A3B04B-03EB-41A7-E5E5-B9910414A136}"/>
              </a:ext>
            </a:extLst>
          </p:cNvPr>
          <p:cNvSpPr>
            <a:spLocks noGrp="1"/>
          </p:cNvSpPr>
          <p:nvPr>
            <p:ph type="sldNum" sz="quarter" idx="12"/>
          </p:nvPr>
        </p:nvSpPr>
        <p:spPr/>
        <p:txBody>
          <a:bodyPr/>
          <a:lstStyle/>
          <a:p>
            <a:fld id="{DB0541E2-7EB7-469F-924A-AAEADCA667B4}" type="slidenum">
              <a:rPr lang="sl-SI" smtClean="0"/>
              <a:t>11</a:t>
            </a:fld>
            <a:endParaRPr lang="sl-SI"/>
          </a:p>
        </p:txBody>
      </p:sp>
      <p:pic>
        <p:nvPicPr>
          <p:cNvPr id="5" name="Slika 4">
            <a:extLst>
              <a:ext uri="{FF2B5EF4-FFF2-40B4-BE49-F238E27FC236}">
                <a16:creationId xmlns:a16="http://schemas.microsoft.com/office/drawing/2014/main" id="{0C6C00F4-AF46-0026-35F4-15073D65F0B4}"/>
              </a:ext>
            </a:extLst>
          </p:cNvPr>
          <p:cNvPicPr>
            <a:picLocks noChangeAspect="1"/>
          </p:cNvPicPr>
          <p:nvPr/>
        </p:nvPicPr>
        <p:blipFill>
          <a:blip r:embed="rId2"/>
          <a:stretch>
            <a:fillRect/>
          </a:stretch>
        </p:blipFill>
        <p:spPr>
          <a:xfrm>
            <a:off x="688905" y="1623650"/>
            <a:ext cx="5197542" cy="1977490"/>
          </a:xfrm>
          <a:prstGeom prst="rect">
            <a:avLst/>
          </a:prstGeom>
        </p:spPr>
      </p:pic>
      <p:pic>
        <p:nvPicPr>
          <p:cNvPr id="7" name="Slika 6">
            <a:extLst>
              <a:ext uri="{FF2B5EF4-FFF2-40B4-BE49-F238E27FC236}">
                <a16:creationId xmlns:a16="http://schemas.microsoft.com/office/drawing/2014/main" id="{102FE4B6-CFE9-DA88-B013-A95EB5DD0AB6}"/>
              </a:ext>
            </a:extLst>
          </p:cNvPr>
          <p:cNvPicPr>
            <a:picLocks noChangeAspect="1"/>
          </p:cNvPicPr>
          <p:nvPr/>
        </p:nvPicPr>
        <p:blipFill>
          <a:blip r:embed="rId3"/>
          <a:stretch>
            <a:fillRect/>
          </a:stretch>
        </p:blipFill>
        <p:spPr>
          <a:xfrm>
            <a:off x="961846" y="4394013"/>
            <a:ext cx="5159659" cy="1962337"/>
          </a:xfrm>
          <a:prstGeom prst="rect">
            <a:avLst/>
          </a:prstGeom>
        </p:spPr>
      </p:pic>
      <p:pic>
        <p:nvPicPr>
          <p:cNvPr id="9" name="Slika 8">
            <a:extLst>
              <a:ext uri="{FF2B5EF4-FFF2-40B4-BE49-F238E27FC236}">
                <a16:creationId xmlns:a16="http://schemas.microsoft.com/office/drawing/2014/main" id="{D61968A2-CBBC-5AA9-8A12-353B4D07F77E}"/>
              </a:ext>
            </a:extLst>
          </p:cNvPr>
          <p:cNvPicPr>
            <a:picLocks noChangeAspect="1"/>
          </p:cNvPicPr>
          <p:nvPr/>
        </p:nvPicPr>
        <p:blipFill>
          <a:blip r:embed="rId4"/>
          <a:stretch>
            <a:fillRect/>
          </a:stretch>
        </p:blipFill>
        <p:spPr>
          <a:xfrm>
            <a:off x="6356563" y="1623650"/>
            <a:ext cx="5189966" cy="3454926"/>
          </a:xfrm>
          <a:prstGeom prst="rect">
            <a:avLst/>
          </a:prstGeom>
        </p:spPr>
      </p:pic>
      <p:sp>
        <p:nvSpPr>
          <p:cNvPr id="10" name="Naslov 1">
            <a:extLst>
              <a:ext uri="{FF2B5EF4-FFF2-40B4-BE49-F238E27FC236}">
                <a16:creationId xmlns:a16="http://schemas.microsoft.com/office/drawing/2014/main" id="{3764669E-4DA6-0D08-A536-0CCE88278A0D}"/>
              </a:ext>
            </a:extLst>
          </p:cNvPr>
          <p:cNvSpPr txBox="1">
            <a:spLocks/>
          </p:cNvSpPr>
          <p:nvPr/>
        </p:nvSpPr>
        <p:spPr>
          <a:xfrm>
            <a:off x="621655" y="363842"/>
            <a:ext cx="10529584" cy="4902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chemeClr val="accent6">
                    <a:lumMod val="75000"/>
                  </a:schemeClr>
                </a:solidFill>
              </a:rPr>
              <a:t>UPORABA LOGOTIPA EU</a:t>
            </a:r>
            <a:endParaRPr lang="sl-SI" sz="4000" b="1" dirty="0">
              <a:solidFill>
                <a:schemeClr val="accent1"/>
              </a:solidFill>
            </a:endParaRPr>
          </a:p>
        </p:txBody>
      </p:sp>
      <p:cxnSp>
        <p:nvCxnSpPr>
          <p:cNvPr id="11" name="Raven povezovalnik 10">
            <a:extLst>
              <a:ext uri="{FF2B5EF4-FFF2-40B4-BE49-F238E27FC236}">
                <a16:creationId xmlns:a16="http://schemas.microsoft.com/office/drawing/2014/main" id="{D3D81B98-2F72-4977-34C5-20741E5905A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130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91AC-6E8B-1878-3C16-5601068FA7C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5F5F694-65AF-E6E2-8621-BE57BE4794B3}"/>
              </a:ext>
            </a:extLst>
          </p:cNvPr>
          <p:cNvSpPr>
            <a:spLocks noGrp="1"/>
          </p:cNvSpPr>
          <p:nvPr>
            <p:ph type="title"/>
          </p:nvPr>
        </p:nvSpPr>
        <p:spPr>
          <a:xfrm>
            <a:off x="621655" y="363842"/>
            <a:ext cx="10529584" cy="490220"/>
          </a:xfrm>
        </p:spPr>
        <p:txBody>
          <a:bodyPr>
            <a:noAutofit/>
          </a:bodyPr>
          <a:lstStyle/>
          <a:p>
            <a:r>
              <a:rPr lang="sl-SI" sz="4000" b="1" dirty="0">
                <a:solidFill>
                  <a:schemeClr val="accent6">
                    <a:lumMod val="75000"/>
                  </a:schemeClr>
                </a:solidFill>
              </a:rPr>
              <a:t>LOGOTIP LAS Zgornja Gorenjska - BOJA</a:t>
            </a:r>
            <a:endParaRPr lang="sl-SI" sz="4000" b="1" dirty="0">
              <a:solidFill>
                <a:schemeClr val="accent1"/>
              </a:solidFill>
            </a:endParaRPr>
          </a:p>
        </p:txBody>
      </p:sp>
      <p:sp>
        <p:nvSpPr>
          <p:cNvPr id="4" name="Označba mesta vsebine 2">
            <a:extLst>
              <a:ext uri="{FF2B5EF4-FFF2-40B4-BE49-F238E27FC236}">
                <a16:creationId xmlns:a16="http://schemas.microsoft.com/office/drawing/2014/main" id="{6023483F-BA83-5092-E11C-598A570E14DB}"/>
              </a:ext>
            </a:extLst>
          </p:cNvPr>
          <p:cNvSpPr txBox="1">
            <a:spLocks/>
          </p:cNvSpPr>
          <p:nvPr/>
        </p:nvSpPr>
        <p:spPr>
          <a:xfrm>
            <a:off x="577188" y="3062100"/>
            <a:ext cx="11037623" cy="3174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sl-SI" sz="2000" dirty="0">
                <a:solidFill>
                  <a:schemeClr val="bg2">
                    <a:lumMod val="25000"/>
                  </a:schemeClr>
                </a:solidFill>
              </a:rPr>
              <a:t>Logotip LAS Zgornja Gorenjska – BOJA in logotipi drugih partnerjev/logotip projekta </a:t>
            </a:r>
          </a:p>
          <a:p>
            <a:pPr marL="0" indent="0" algn="ctr">
              <a:lnSpc>
                <a:spcPct val="200000"/>
              </a:lnSpc>
              <a:buNone/>
            </a:pPr>
            <a:r>
              <a:rPr lang="sl-SI" sz="2400" b="1" dirty="0">
                <a:solidFill>
                  <a:schemeClr val="bg2">
                    <a:lumMod val="25000"/>
                  </a:schemeClr>
                </a:solidFill>
              </a:rPr>
              <a:t>ne smejo presegati velikosti emblema EU</a:t>
            </a:r>
          </a:p>
          <a:p>
            <a:pPr marL="0" indent="0" algn="ctr">
              <a:lnSpc>
                <a:spcPct val="200000"/>
              </a:lnSpc>
              <a:buNone/>
            </a:pPr>
            <a:r>
              <a:rPr lang="sl-SI" sz="2000" dirty="0">
                <a:solidFill>
                  <a:schemeClr val="bg2">
                    <a:lumMod val="25000"/>
                  </a:schemeClr>
                </a:solidFill>
              </a:rPr>
              <a:t> (</a:t>
            </a:r>
            <a:r>
              <a:rPr lang="sl-SI" sz="2000" b="1" dirty="0">
                <a:solidFill>
                  <a:schemeClr val="bg2">
                    <a:lumMod val="25000"/>
                  </a:schemeClr>
                </a:solidFill>
              </a:rPr>
              <a:t>po višini ali širini </a:t>
            </a:r>
            <a:r>
              <a:rPr lang="sl-SI" sz="2000" dirty="0">
                <a:solidFill>
                  <a:schemeClr val="bg2">
                    <a:lumMod val="25000"/>
                  </a:schemeClr>
                </a:solidFill>
              </a:rPr>
              <a:t>najmanj enake velikosti kot največji izmed drugih logotipov). </a:t>
            </a:r>
          </a:p>
          <a:p>
            <a:pPr marL="0" indent="0" algn="ctr">
              <a:lnSpc>
                <a:spcPct val="200000"/>
              </a:lnSpc>
              <a:buNone/>
            </a:pPr>
            <a:r>
              <a:rPr lang="sl-SI" sz="2000" dirty="0">
                <a:solidFill>
                  <a:schemeClr val="bg2">
                    <a:lumMod val="25000"/>
                  </a:schemeClr>
                </a:solidFill>
              </a:rPr>
              <a:t>Logotip upravičenca ali tretje organizacije naj bo </a:t>
            </a:r>
            <a:r>
              <a:rPr lang="sl-SI" sz="2000" b="1" dirty="0">
                <a:solidFill>
                  <a:schemeClr val="bg2">
                    <a:lumMod val="25000"/>
                  </a:schemeClr>
                </a:solidFill>
              </a:rPr>
              <a:t>postavljen vstran od obveznih elementov označevanja</a:t>
            </a:r>
            <a:r>
              <a:rPr lang="sl-SI" sz="2000" dirty="0">
                <a:solidFill>
                  <a:schemeClr val="bg2">
                    <a:lumMod val="25000"/>
                  </a:schemeClr>
                </a:solidFill>
              </a:rPr>
              <a:t>.</a:t>
            </a:r>
            <a:endParaRPr lang="sl-SI" sz="1800" dirty="0">
              <a:solidFill>
                <a:schemeClr val="bg2">
                  <a:lumMod val="25000"/>
                </a:schemeClr>
              </a:solidFill>
              <a:latin typeface="+mj-lt"/>
            </a:endParaRPr>
          </a:p>
          <a:p>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600" b="0" i="0" dirty="0">
              <a:solidFill>
                <a:schemeClr val="bg1">
                  <a:lumMod val="50000"/>
                </a:schemeClr>
              </a:solidFill>
              <a:effectLst/>
              <a:latin typeface="+mj-lt"/>
            </a:endParaRPr>
          </a:p>
        </p:txBody>
      </p:sp>
      <p:sp>
        <p:nvSpPr>
          <p:cNvPr id="9" name="Označba mesta številke diapozitiva 8">
            <a:extLst>
              <a:ext uri="{FF2B5EF4-FFF2-40B4-BE49-F238E27FC236}">
                <a16:creationId xmlns:a16="http://schemas.microsoft.com/office/drawing/2014/main" id="{C00F7418-F3E8-F6D6-6982-5D544202C6D2}"/>
              </a:ext>
            </a:extLst>
          </p:cNvPr>
          <p:cNvSpPr>
            <a:spLocks noGrp="1"/>
          </p:cNvSpPr>
          <p:nvPr>
            <p:ph type="sldNum" sz="quarter" idx="12"/>
          </p:nvPr>
        </p:nvSpPr>
        <p:spPr/>
        <p:txBody>
          <a:bodyPr/>
          <a:lstStyle/>
          <a:p>
            <a:fld id="{DB0541E2-7EB7-469F-924A-AAEADCA667B4}" type="slidenum">
              <a:rPr lang="sl-SI" smtClean="0"/>
              <a:t>12</a:t>
            </a:fld>
            <a:endParaRPr lang="sl-SI"/>
          </a:p>
        </p:txBody>
      </p:sp>
      <p:cxnSp>
        <p:nvCxnSpPr>
          <p:cNvPr id="3" name="Raven povezovalnik 2">
            <a:extLst>
              <a:ext uri="{FF2B5EF4-FFF2-40B4-BE49-F238E27FC236}">
                <a16:creationId xmlns:a16="http://schemas.microsoft.com/office/drawing/2014/main" id="{68FC4357-D0B9-8D3A-EC82-E65557C2F754}"/>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2" name="Grafika 11" descr="Exclamation mark with solid fill">
            <a:extLst>
              <a:ext uri="{FF2B5EF4-FFF2-40B4-BE49-F238E27FC236}">
                <a16:creationId xmlns:a16="http://schemas.microsoft.com/office/drawing/2014/main" id="{5360071E-F6B4-03D7-16A1-03789B3AFDF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5659" y="1492502"/>
            <a:ext cx="914400" cy="914400"/>
          </a:xfrm>
          <a:prstGeom prst="rect">
            <a:avLst/>
          </a:prstGeom>
        </p:spPr>
      </p:pic>
      <p:pic>
        <p:nvPicPr>
          <p:cNvPr id="14" name="Slika 13">
            <a:extLst>
              <a:ext uri="{FF2B5EF4-FFF2-40B4-BE49-F238E27FC236}">
                <a16:creationId xmlns:a16="http://schemas.microsoft.com/office/drawing/2014/main" id="{B44D934E-4F16-22CB-B4B5-271CB71A1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58" y="1579153"/>
            <a:ext cx="5674442" cy="827749"/>
          </a:xfrm>
          <a:prstGeom prst="rect">
            <a:avLst/>
          </a:prstGeom>
        </p:spPr>
      </p:pic>
      <p:sp>
        <p:nvSpPr>
          <p:cNvPr id="15" name="Pravokotnik 14">
            <a:extLst>
              <a:ext uri="{FF2B5EF4-FFF2-40B4-BE49-F238E27FC236}">
                <a16:creationId xmlns:a16="http://schemas.microsoft.com/office/drawing/2014/main" id="{0E215ED9-970B-087A-3B0F-D5CE24634757}"/>
              </a:ext>
            </a:extLst>
          </p:cNvPr>
          <p:cNvSpPr/>
          <p:nvPr/>
        </p:nvSpPr>
        <p:spPr>
          <a:xfrm>
            <a:off x="6546844" y="1381647"/>
            <a:ext cx="3891064" cy="1391055"/>
          </a:xfrm>
          <a:prstGeom prst="rect">
            <a:avLst/>
          </a:prstGeom>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Logotip v ustreznih formatih je dostopen na </a:t>
            </a:r>
            <a:r>
              <a:rPr lang="sl-SI" dirty="0">
                <a:solidFill>
                  <a:schemeClr val="bg1"/>
                </a:solidFill>
                <a:hlinkClick r:id="rId4">
                  <a:extLst>
                    <a:ext uri="{A12FA001-AC4F-418D-AE19-62706E023703}">
                      <ahyp:hlinkClr xmlns:ahyp="http://schemas.microsoft.com/office/drawing/2018/hyperlinkcolor" val="tx"/>
                    </a:ext>
                  </a:extLst>
                </a:hlinkClick>
              </a:rPr>
              <a:t>spletni strani LAS Zgornja Gorenjska – BOJA</a:t>
            </a:r>
            <a:r>
              <a:rPr lang="sl-SI" dirty="0"/>
              <a:t>.</a:t>
            </a:r>
          </a:p>
        </p:txBody>
      </p:sp>
      <p:pic>
        <p:nvPicPr>
          <p:cNvPr id="16" name="Grafika 15" descr="Internet with solid fill">
            <a:extLst>
              <a:ext uri="{FF2B5EF4-FFF2-40B4-BE49-F238E27FC236}">
                <a16:creationId xmlns:a16="http://schemas.microsoft.com/office/drawing/2014/main" id="{90BE9F48-8E54-AEDA-6D0F-141B295C79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76546" y="2270142"/>
            <a:ext cx="672626" cy="672626"/>
          </a:xfrm>
          <a:prstGeom prst="rect">
            <a:avLst/>
          </a:prstGeom>
        </p:spPr>
      </p:pic>
    </p:spTree>
    <p:extLst>
      <p:ext uri="{BB962C8B-B14F-4D97-AF65-F5344CB8AC3E}">
        <p14:creationId xmlns:p14="http://schemas.microsoft.com/office/powerpoint/2010/main" val="370971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7AC4-08C5-5906-93A2-480B45C66FEB}"/>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D7646F2-F906-5901-6CCA-DA37149143CF}"/>
              </a:ext>
            </a:extLst>
          </p:cNvPr>
          <p:cNvSpPr>
            <a:spLocks noGrp="1"/>
          </p:cNvSpPr>
          <p:nvPr>
            <p:ph idx="1"/>
          </p:nvPr>
        </p:nvSpPr>
        <p:spPr>
          <a:xfrm>
            <a:off x="450377" y="912053"/>
            <a:ext cx="11335148" cy="5462452"/>
          </a:xfrm>
        </p:spPr>
        <p:txBody>
          <a:bodyPr>
            <a:noAutofit/>
          </a:bodyPr>
          <a:lstStyle/>
          <a:p>
            <a:pPr algn="just">
              <a:buClr>
                <a:schemeClr val="accent6">
                  <a:lumMod val="75000"/>
                </a:schemeClr>
              </a:buClr>
              <a:buFont typeface="Wingdings" panose="05000000000000000000" pitchFamily="2" charset="2"/>
              <a:buChar char="Ø"/>
            </a:pPr>
            <a:r>
              <a:rPr lang="sl-SI" sz="2000" dirty="0">
                <a:solidFill>
                  <a:schemeClr val="bg2">
                    <a:lumMod val="25000"/>
                  </a:schemeClr>
                </a:solidFill>
                <a:latin typeface="+mj-lt"/>
              </a:rPr>
              <a:t>obvezno </a:t>
            </a:r>
            <a:r>
              <a:rPr lang="sl-SI" sz="2000" b="1" dirty="0">
                <a:solidFill>
                  <a:schemeClr val="tx1">
                    <a:lumMod val="65000"/>
                    <a:lumOff val="35000"/>
                  </a:schemeClr>
                </a:solidFill>
                <a:latin typeface="+mj-lt"/>
              </a:rPr>
              <a:t>na dobro vidnem javnem mestu namestiti </a:t>
            </a:r>
            <a:r>
              <a:rPr lang="sl-SI" sz="2400" b="1" dirty="0">
                <a:solidFill>
                  <a:schemeClr val="tx1">
                    <a:lumMod val="65000"/>
                    <a:lumOff val="35000"/>
                  </a:schemeClr>
                </a:solidFill>
                <a:latin typeface="+mj-lt"/>
              </a:rPr>
              <a:t>vsaj en </a:t>
            </a:r>
            <a:r>
              <a:rPr lang="sl-SI" sz="2400" b="1" dirty="0">
                <a:solidFill>
                  <a:schemeClr val="accent2"/>
                </a:solidFill>
                <a:latin typeface="+mj-lt"/>
              </a:rPr>
              <a:t>PLAKAT V VELIKOSTI NAJMANJ A3 </a:t>
            </a:r>
            <a:r>
              <a:rPr lang="sl-SI" sz="2400" b="1" dirty="0">
                <a:solidFill>
                  <a:schemeClr val="tx1">
                    <a:lumMod val="65000"/>
                    <a:lumOff val="35000"/>
                  </a:schemeClr>
                </a:solidFill>
                <a:latin typeface="+mj-lt"/>
              </a:rPr>
              <a:t>ali enakovreden </a:t>
            </a:r>
            <a:r>
              <a:rPr lang="sl-SI" sz="2400" b="1" dirty="0">
                <a:solidFill>
                  <a:schemeClr val="accent2"/>
                </a:solidFill>
                <a:latin typeface="+mj-lt"/>
              </a:rPr>
              <a:t>ELEKTRONSKI PRIKAZOVALNIK </a:t>
            </a:r>
            <a:r>
              <a:rPr lang="sl-SI" sz="2000" dirty="0">
                <a:solidFill>
                  <a:schemeClr val="tx1">
                    <a:lumMod val="65000"/>
                    <a:lumOff val="35000"/>
                  </a:schemeClr>
                </a:solidFill>
                <a:latin typeface="+mj-lt"/>
              </a:rPr>
              <a:t>z informacijami o projektu (smiseln naziv projekta, povezava na spletno stran, trajanje, celoten proračun, znesek  EU sofinanciranja, kratek opis (do 400 znakov), obvezni logotipi:</a:t>
            </a:r>
          </a:p>
          <a:p>
            <a:pPr algn="just"/>
            <a:r>
              <a:rPr lang="sl-SI" sz="1800" i="1" dirty="0">
                <a:latin typeface="+mj-lt"/>
              </a:rPr>
              <a:t>lociran na </a:t>
            </a:r>
            <a:r>
              <a:rPr lang="sl-SI" sz="1800" b="1" i="1" dirty="0">
                <a:latin typeface="+mj-lt"/>
              </a:rPr>
              <a:t>mestu kjer je največja koncentracija izvajanja projekta </a:t>
            </a:r>
            <a:r>
              <a:rPr lang="sl-SI" sz="1800" i="1" dirty="0">
                <a:latin typeface="+mj-lt"/>
              </a:rPr>
              <a:t>oz. na naslovu upravičenca, če to ni možno (npr. izvajanje projekta v gozdu, druge omejitve zaradi predpisov (npr. varstvo kulturne dediščine) prepovedujejo postavitev označevanja. To je potrebno ustrezno argumentirati</a:t>
            </a:r>
          </a:p>
          <a:p>
            <a:pPr algn="just"/>
            <a:r>
              <a:rPr lang="sl-SI" sz="1800" i="1" dirty="0">
                <a:latin typeface="+mj-lt"/>
              </a:rPr>
              <a:t>postavljen </a:t>
            </a:r>
            <a:r>
              <a:rPr lang="sl-SI" sz="1800" b="1" i="1" dirty="0">
                <a:latin typeface="+mj-lt"/>
              </a:rPr>
              <a:t>najkasneje tedaj, ko je za projekt sklenjena pogodba o sofinanciranju, oziroma, ko se začne izvajati</a:t>
            </a:r>
            <a:r>
              <a:rPr lang="sl-SI" sz="1800" i="1" dirty="0">
                <a:latin typeface="+mj-lt"/>
              </a:rPr>
              <a:t>, in mora trajati </a:t>
            </a:r>
            <a:r>
              <a:rPr lang="sl-SI" sz="1800" b="1" i="1" dirty="0">
                <a:latin typeface="+mj-lt"/>
              </a:rPr>
              <a:t>do zaključka projekta </a:t>
            </a:r>
            <a:r>
              <a:rPr lang="sl-SI" sz="1800" i="1" dirty="0">
                <a:latin typeface="+mj-lt"/>
              </a:rPr>
              <a:t>(do zadnjega izplačila) oz. v primeru dogodka do zaključka dogodka,</a:t>
            </a:r>
          </a:p>
          <a:p>
            <a:pPr algn="just"/>
            <a:r>
              <a:rPr lang="sl-SI" sz="1800" b="1" i="1" dirty="0">
                <a:solidFill>
                  <a:schemeClr val="tx1">
                    <a:lumMod val="65000"/>
                    <a:lumOff val="35000"/>
                  </a:schemeClr>
                </a:solidFill>
                <a:latin typeface="+mj-lt"/>
              </a:rPr>
              <a:t>poškodovano</a:t>
            </a:r>
            <a:r>
              <a:rPr lang="sl-SI" sz="1800" i="1" dirty="0">
                <a:solidFill>
                  <a:schemeClr val="tx1">
                    <a:lumMod val="65000"/>
                    <a:lumOff val="35000"/>
                  </a:schemeClr>
                </a:solidFill>
                <a:latin typeface="+mj-lt"/>
              </a:rPr>
              <a:t> ali zbledelo označitev je v času trajanja projekta upravičenec dolžan </a:t>
            </a:r>
            <a:r>
              <a:rPr lang="sl-SI" sz="1800" b="1" i="1" dirty="0">
                <a:solidFill>
                  <a:schemeClr val="tx1">
                    <a:lumMod val="65000"/>
                    <a:lumOff val="35000"/>
                  </a:schemeClr>
                </a:solidFill>
                <a:latin typeface="+mj-lt"/>
              </a:rPr>
              <a:t>nadomestiti z novo</a:t>
            </a:r>
            <a:r>
              <a:rPr lang="sl-SI" sz="1800" i="1" dirty="0">
                <a:solidFill>
                  <a:schemeClr val="tx1">
                    <a:lumMod val="65000"/>
                    <a:lumOff val="35000"/>
                  </a:schemeClr>
                </a:solidFill>
                <a:latin typeface="+mj-lt"/>
              </a:rPr>
              <a:t>.</a:t>
            </a:r>
          </a:p>
          <a:p>
            <a:pPr>
              <a:spcAft>
                <a:spcPts val="1200"/>
              </a:spcAft>
              <a:buClr>
                <a:schemeClr val="accent6">
                  <a:lumMod val="75000"/>
                </a:schemeClr>
              </a:buClr>
              <a:buFont typeface="Wingdings" panose="05000000000000000000" pitchFamily="2" charset="2"/>
              <a:buChar char="Ø"/>
            </a:pPr>
            <a:r>
              <a:rPr lang="sl-SI" sz="2000" dirty="0">
                <a:solidFill>
                  <a:schemeClr val="bg2">
                    <a:lumMod val="25000"/>
                  </a:schemeClr>
                </a:solidFill>
                <a:latin typeface="+mj-lt"/>
              </a:rPr>
              <a:t>obvezna označitev </a:t>
            </a:r>
            <a:r>
              <a:rPr lang="sl-SI" sz="2400" b="1" dirty="0">
                <a:solidFill>
                  <a:schemeClr val="accent2"/>
                </a:solidFill>
                <a:latin typeface="+mj-lt"/>
              </a:rPr>
              <a:t>DOKUMENTOV IN OSTALEGA KOMUNIKACIJSKEGA GRADIVA</a:t>
            </a:r>
            <a:r>
              <a:rPr lang="sl-SI" sz="2000" b="1" dirty="0">
                <a:solidFill>
                  <a:schemeClr val="accent2"/>
                </a:solidFill>
                <a:latin typeface="+mj-lt"/>
              </a:rPr>
              <a:t>, </a:t>
            </a:r>
            <a:r>
              <a:rPr lang="sl-SI" sz="2000" dirty="0">
                <a:solidFill>
                  <a:schemeClr val="bg2">
                    <a:lumMod val="25000"/>
                  </a:schemeClr>
                </a:solidFill>
                <a:latin typeface="+mj-lt"/>
              </a:rPr>
              <a:t>ki je namenjeno javnosti: npr. brošure, predstavitve, razpisne dokumentacije, osnovne listine, gradiva za usposabljanja, dogodke itn. </a:t>
            </a:r>
          </a:p>
          <a:p>
            <a:pPr>
              <a:spcAft>
                <a:spcPts val="1200"/>
              </a:spcAft>
              <a:buClr>
                <a:schemeClr val="accent6">
                  <a:lumMod val="75000"/>
                </a:schemeClr>
              </a:buClr>
              <a:buFont typeface="Wingdings" panose="05000000000000000000" pitchFamily="2" charset="2"/>
              <a:buChar char="Ø"/>
            </a:pPr>
            <a:r>
              <a:rPr lang="sl-SI" sz="2400" b="1" dirty="0">
                <a:solidFill>
                  <a:schemeClr val="accent2"/>
                </a:solidFill>
                <a:latin typeface="+mj-lt"/>
              </a:rPr>
              <a:t>KUPLJENO OPREMO </a:t>
            </a:r>
            <a:r>
              <a:rPr lang="sl-SI" sz="2000" dirty="0">
                <a:latin typeface="+mj-lt"/>
              </a:rPr>
              <a:t>označiti z obveznimi logotipi s tiskom ali nalepko</a:t>
            </a:r>
          </a:p>
          <a:p>
            <a:pPr>
              <a:spcAft>
                <a:spcPts val="1200"/>
              </a:spcAft>
              <a:buClr>
                <a:schemeClr val="accent6">
                  <a:lumMod val="75000"/>
                </a:schemeClr>
              </a:buClr>
              <a:buFont typeface="Wingdings" panose="05000000000000000000" pitchFamily="2" charset="2"/>
              <a:buChar char="Ø"/>
            </a:pPr>
            <a:r>
              <a:rPr lang="sl-SI" sz="2400" b="1" dirty="0">
                <a:solidFill>
                  <a:schemeClr val="accent2"/>
                </a:solidFill>
                <a:latin typeface="+mj-lt"/>
              </a:rPr>
              <a:t>TV IN RADIJSKE ODDAJE TER PRISPEVKI ZA SPLETNE MEDIJE</a:t>
            </a:r>
            <a:r>
              <a:rPr lang="sl-SI" sz="2000" b="1" dirty="0">
                <a:solidFill>
                  <a:schemeClr val="accent2"/>
                </a:solidFill>
                <a:latin typeface="+mj-lt"/>
              </a:rPr>
              <a:t>: </a:t>
            </a:r>
            <a:r>
              <a:rPr lang="sl-SI" sz="2000" b="1" dirty="0">
                <a:latin typeface="+mj-lt"/>
              </a:rPr>
              <a:t>v zvočnem prispevku </a:t>
            </a:r>
            <a:r>
              <a:rPr lang="sl-SI" sz="2000" dirty="0">
                <a:latin typeface="+mj-lt"/>
              </a:rPr>
              <a:t>vsebinsko smiselno navesti “</a:t>
            </a:r>
            <a:r>
              <a:rPr lang="sl-SI" sz="2000" b="1" dirty="0">
                <a:latin typeface="+mj-lt"/>
              </a:rPr>
              <a:t>Naložbo sofinancira Evropska unija</a:t>
            </a:r>
            <a:r>
              <a:rPr lang="sl-SI" sz="2000" dirty="0">
                <a:latin typeface="+mj-lt"/>
              </a:rPr>
              <a:t>” „</a:t>
            </a:r>
            <a:r>
              <a:rPr lang="sl-SI" sz="2000" b="1" dirty="0">
                <a:latin typeface="+mj-lt"/>
              </a:rPr>
              <a:t>Co-</a:t>
            </a:r>
            <a:r>
              <a:rPr lang="sl-SI" sz="2000" b="1" dirty="0" err="1">
                <a:latin typeface="+mj-lt"/>
              </a:rPr>
              <a:t>funded</a:t>
            </a:r>
            <a:r>
              <a:rPr lang="sl-SI" sz="2000" b="1" dirty="0">
                <a:latin typeface="+mj-lt"/>
              </a:rPr>
              <a:t> </a:t>
            </a:r>
            <a:r>
              <a:rPr lang="sl-SI" sz="2000" b="1" dirty="0" err="1">
                <a:latin typeface="+mj-lt"/>
              </a:rPr>
              <a:t>by</a:t>
            </a:r>
            <a:r>
              <a:rPr lang="sl-SI" sz="2000" b="1" dirty="0">
                <a:latin typeface="+mj-lt"/>
              </a:rPr>
              <a:t> </a:t>
            </a:r>
            <a:r>
              <a:rPr lang="sl-SI" sz="2000" b="1" dirty="0" err="1">
                <a:latin typeface="+mj-lt"/>
              </a:rPr>
              <a:t>the</a:t>
            </a:r>
            <a:r>
              <a:rPr lang="sl-SI" sz="2000" b="1" dirty="0">
                <a:latin typeface="+mj-lt"/>
              </a:rPr>
              <a:t> </a:t>
            </a:r>
            <a:r>
              <a:rPr lang="sl-SI" sz="2000" b="1" dirty="0" err="1">
                <a:latin typeface="+mj-lt"/>
              </a:rPr>
              <a:t>European</a:t>
            </a:r>
            <a:r>
              <a:rPr lang="sl-SI" sz="2000" b="1" dirty="0">
                <a:latin typeface="+mj-lt"/>
              </a:rPr>
              <a:t> Union</a:t>
            </a:r>
            <a:r>
              <a:rPr lang="sl-SI" sz="2000" dirty="0">
                <a:latin typeface="+mj-lt"/>
              </a:rPr>
              <a:t>”. V videu naj bodo navedeni obvezni logotipi.</a:t>
            </a:r>
          </a:p>
          <a:p>
            <a:pPr>
              <a:spcAft>
                <a:spcPts val="1200"/>
              </a:spcAft>
              <a:buClr>
                <a:srgbClr val="92D050"/>
              </a:buClr>
              <a:buFont typeface="Wingdings" panose="05000000000000000000" pitchFamily="2" charset="2"/>
              <a:buChar char="Ø"/>
            </a:pPr>
            <a:endParaRPr lang="sl-SI" sz="2000" dirty="0">
              <a:solidFill>
                <a:schemeClr val="bg2">
                  <a:lumMod val="25000"/>
                </a:schemeClr>
              </a:solidFill>
              <a:latin typeface="+mj-lt"/>
            </a:endParaRPr>
          </a:p>
          <a:p>
            <a:endParaRPr lang="sl-SI" sz="1800" dirty="0">
              <a:solidFill>
                <a:schemeClr val="bg2">
                  <a:lumMod val="25000"/>
                </a:schemeClr>
              </a:solidFill>
              <a:latin typeface="+mj-lt"/>
            </a:endParaRPr>
          </a:p>
          <a:p>
            <a:pPr marL="0" indent="0">
              <a:buNone/>
            </a:pPr>
            <a:endParaRPr lang="sl-SI" sz="1800" b="1" dirty="0">
              <a:solidFill>
                <a:schemeClr val="accent2"/>
              </a:solidFill>
              <a:latin typeface="+mj-lt"/>
            </a:endParaRPr>
          </a:p>
        </p:txBody>
      </p:sp>
      <p:sp>
        <p:nvSpPr>
          <p:cNvPr id="5" name="Označba mesta številke diapozitiva 4">
            <a:extLst>
              <a:ext uri="{FF2B5EF4-FFF2-40B4-BE49-F238E27FC236}">
                <a16:creationId xmlns:a16="http://schemas.microsoft.com/office/drawing/2014/main" id="{01671B8E-6A73-FE5C-6D89-DB243CA1491F}"/>
              </a:ext>
            </a:extLst>
          </p:cNvPr>
          <p:cNvSpPr>
            <a:spLocks noGrp="1"/>
          </p:cNvSpPr>
          <p:nvPr>
            <p:ph type="sldNum" sz="quarter" idx="12"/>
          </p:nvPr>
        </p:nvSpPr>
        <p:spPr>
          <a:xfrm>
            <a:off x="8610600" y="6159710"/>
            <a:ext cx="2743200" cy="365125"/>
          </a:xfrm>
        </p:spPr>
        <p:txBody>
          <a:bodyPr/>
          <a:lstStyle/>
          <a:p>
            <a:fld id="{DB0541E2-7EB7-469F-924A-AAEADCA667B4}" type="slidenum">
              <a:rPr lang="sl-SI" smtClean="0"/>
              <a:t>13</a:t>
            </a:fld>
            <a:endParaRPr lang="sl-SI"/>
          </a:p>
        </p:txBody>
      </p:sp>
      <p:sp>
        <p:nvSpPr>
          <p:cNvPr id="10" name="Naslov 1">
            <a:extLst>
              <a:ext uri="{FF2B5EF4-FFF2-40B4-BE49-F238E27FC236}">
                <a16:creationId xmlns:a16="http://schemas.microsoft.com/office/drawing/2014/main" id="{004565CA-9E57-7314-F387-4B35C9683E3E}"/>
              </a:ext>
            </a:extLst>
          </p:cNvPr>
          <p:cNvSpPr txBox="1">
            <a:spLocks/>
          </p:cNvSpPr>
          <p:nvPr/>
        </p:nvSpPr>
        <p:spPr>
          <a:xfrm>
            <a:off x="621655" y="167202"/>
            <a:ext cx="10529584" cy="490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chemeClr val="accent6">
                    <a:lumMod val="75000"/>
                  </a:schemeClr>
                </a:solidFill>
              </a:rPr>
              <a:t>OZNAČITEV ELEMENTOV KOMUNICIRANJA</a:t>
            </a:r>
            <a:endParaRPr lang="sl-SI" sz="4000" b="1" dirty="0">
              <a:solidFill>
                <a:schemeClr val="accent1"/>
              </a:solidFill>
            </a:endParaRPr>
          </a:p>
        </p:txBody>
      </p:sp>
      <p:cxnSp>
        <p:nvCxnSpPr>
          <p:cNvPr id="11" name="Raven povezovalnik 10">
            <a:extLst>
              <a:ext uri="{FF2B5EF4-FFF2-40B4-BE49-F238E27FC236}">
                <a16:creationId xmlns:a16="http://schemas.microsoft.com/office/drawing/2014/main" id="{76E879F5-4910-896F-32F5-E668EED4D8A5}"/>
              </a:ext>
            </a:extLst>
          </p:cNvPr>
          <p:cNvCxnSpPr>
            <a:cxnSpLocks/>
          </p:cNvCxnSpPr>
          <p:nvPr/>
        </p:nvCxnSpPr>
        <p:spPr>
          <a:xfrm>
            <a:off x="0" y="78473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487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C3984414-C57B-6FE2-1CD7-D59697CBB7E3}"/>
              </a:ext>
            </a:extLst>
          </p:cNvPr>
          <p:cNvSpPr>
            <a:spLocks noGrp="1"/>
          </p:cNvSpPr>
          <p:nvPr>
            <p:ph type="sldNum" sz="quarter" idx="12"/>
          </p:nvPr>
        </p:nvSpPr>
        <p:spPr/>
        <p:txBody>
          <a:bodyPr/>
          <a:lstStyle/>
          <a:p>
            <a:fld id="{DB0541E2-7EB7-469F-924A-AAEADCA667B4}" type="slidenum">
              <a:rPr lang="sl-SI" smtClean="0"/>
              <a:t>14</a:t>
            </a:fld>
            <a:endParaRPr lang="sl-SI"/>
          </a:p>
        </p:txBody>
      </p:sp>
      <p:sp>
        <p:nvSpPr>
          <p:cNvPr id="16" name="PoljeZBesedilom 15">
            <a:extLst>
              <a:ext uri="{FF2B5EF4-FFF2-40B4-BE49-F238E27FC236}">
                <a16:creationId xmlns:a16="http://schemas.microsoft.com/office/drawing/2014/main" id="{0CE27058-2464-0FBA-9B71-C1700EEAD5EA}"/>
              </a:ext>
            </a:extLst>
          </p:cNvPr>
          <p:cNvSpPr txBox="1"/>
          <p:nvPr/>
        </p:nvSpPr>
        <p:spPr>
          <a:xfrm>
            <a:off x="3666835" y="6286007"/>
            <a:ext cx="7918975" cy="369332"/>
          </a:xfrm>
          <a:prstGeom prst="rect">
            <a:avLst/>
          </a:prstGeom>
          <a:solidFill>
            <a:schemeClr val="bg2"/>
          </a:solidFill>
        </p:spPr>
        <p:txBody>
          <a:bodyPr wrap="square">
            <a:spAutoFit/>
          </a:bodyPr>
          <a:lstStyle/>
          <a:p>
            <a:pPr algn="ctr" eaLnBrk="0" fontAlgn="base" hangingPunct="0">
              <a:spcBef>
                <a:spcPct val="0"/>
              </a:spcBef>
              <a:spcAft>
                <a:spcPct val="0"/>
              </a:spcAft>
            </a:pPr>
            <a:r>
              <a:rPr kumimoji="0" lang="sl-SI" altLang="sl-SI" sz="1800" b="0" i="0" u="none" strike="noStrike" cap="none" normalizeH="0" baseline="0" dirty="0">
                <a:ln>
                  <a:noFill/>
                </a:ln>
                <a:effectLst/>
                <a:latin typeface="+mj-lt"/>
                <a:ea typeface="Aptos" panose="020B0004020202020204" pitchFamily="34" charset="0"/>
                <a:cs typeface="Aptos" panose="020B0004020202020204" pitchFamily="34" charset="0"/>
              </a:rPr>
              <a:t>Spletni generator za pripravo različnih oblik plakatov</a:t>
            </a:r>
            <a:r>
              <a:rPr lang="sl-SI" altLang="sl-SI" dirty="0">
                <a:latin typeface="+mj-lt"/>
                <a:ea typeface="Aptos" panose="020B0004020202020204" pitchFamily="34" charset="0"/>
                <a:cs typeface="Aptos" panose="020B0004020202020204" pitchFamily="34" charset="0"/>
              </a:rPr>
              <a:t>:</a:t>
            </a:r>
            <a:r>
              <a:rPr lang="sl-SI" altLang="sl-SI" sz="1800" dirty="0">
                <a:latin typeface="+mj-lt"/>
                <a:ea typeface="Aptos" panose="020B0004020202020204" pitchFamily="34" charset="0"/>
                <a:cs typeface="Aptos" panose="020B0004020202020204" pitchFamily="34" charset="0"/>
              </a:rPr>
              <a:t> </a:t>
            </a:r>
            <a:r>
              <a:rPr lang="sl-SI" altLang="sl-SI" sz="1800" b="1" dirty="0" err="1">
                <a:latin typeface="+mj-l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Inforegio</a:t>
            </a:r>
            <a:r>
              <a:rPr lang="sl-SI" altLang="sl-SI" sz="1800" b="1" dirty="0">
                <a:latin typeface="+mj-l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 - </a:t>
            </a:r>
            <a:r>
              <a:rPr lang="sl-SI" altLang="sl-SI" sz="1800" b="1" dirty="0" err="1">
                <a:latin typeface="+mj-l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Online</a:t>
            </a:r>
            <a:r>
              <a:rPr lang="sl-SI" altLang="sl-SI" sz="1800" b="1" dirty="0">
                <a:latin typeface="+mj-l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 Generator</a:t>
            </a:r>
            <a:r>
              <a:rPr lang="sl-SI" altLang="sl-SI" sz="1800" dirty="0">
                <a:latin typeface="+mj-lt"/>
                <a:ea typeface="Aptos" panose="020B0004020202020204" pitchFamily="34" charset="0"/>
                <a:cs typeface="Aptos" panose="020B0004020202020204" pitchFamily="34" charset="0"/>
              </a:rPr>
              <a:t>. </a:t>
            </a:r>
            <a:endParaRPr lang="sl-SI" altLang="sl-SI" sz="1800" dirty="0">
              <a:latin typeface="+mj-lt"/>
            </a:endParaRPr>
          </a:p>
        </p:txBody>
      </p:sp>
      <p:sp>
        <p:nvSpPr>
          <p:cNvPr id="4" name="PoljeZBesedilom 3">
            <a:extLst>
              <a:ext uri="{FF2B5EF4-FFF2-40B4-BE49-F238E27FC236}">
                <a16:creationId xmlns:a16="http://schemas.microsoft.com/office/drawing/2014/main" id="{64CA435A-9F6E-33B3-0BDB-AE6855A88411}"/>
              </a:ext>
            </a:extLst>
          </p:cNvPr>
          <p:cNvSpPr txBox="1"/>
          <p:nvPr/>
        </p:nvSpPr>
        <p:spPr>
          <a:xfrm>
            <a:off x="3654761" y="1314987"/>
            <a:ext cx="5976696" cy="4031873"/>
          </a:xfrm>
          <a:prstGeom prst="rect">
            <a:avLst/>
          </a:prstGeom>
          <a:noFill/>
        </p:spPr>
        <p:txBody>
          <a:bodyPr wrap="square">
            <a:spAutoFit/>
          </a:bodyPr>
          <a:lstStyle/>
          <a:p>
            <a:pPr marL="342900" indent="-342900" algn="just">
              <a:buFont typeface="+mj-lt"/>
              <a:buAutoNum type="arabicPeriod"/>
            </a:pPr>
            <a:r>
              <a:rPr lang="sl-SI" sz="1600" b="1" dirty="0">
                <a:solidFill>
                  <a:schemeClr val="tx1">
                    <a:lumMod val="65000"/>
                    <a:lumOff val="35000"/>
                  </a:schemeClr>
                </a:solidFill>
                <a:latin typeface="+mj-lt"/>
              </a:rPr>
              <a:t>finančni vložek </a:t>
            </a:r>
            <a:r>
              <a:rPr lang="sl-SI" sz="1600" dirty="0">
                <a:solidFill>
                  <a:schemeClr val="tx1">
                    <a:lumMod val="65000"/>
                    <a:lumOff val="35000"/>
                  </a:schemeClr>
                </a:solidFill>
                <a:latin typeface="+mj-lt"/>
              </a:rPr>
              <a:t>– „skupni znesek“ (celotna vrednost projekt, “EU sofinanciranje” (znesek podpore EU v celotnem proračunu operacije);</a:t>
            </a:r>
          </a:p>
          <a:p>
            <a:pPr marL="342900" indent="-342900" algn="just">
              <a:buFont typeface="+mj-lt"/>
              <a:buAutoNum type="arabicPeriod"/>
            </a:pPr>
            <a:r>
              <a:rPr lang="sl-SI" sz="1600" b="1" dirty="0">
                <a:solidFill>
                  <a:schemeClr val="tx1">
                    <a:lumMod val="65000"/>
                    <a:lumOff val="35000"/>
                  </a:schemeClr>
                </a:solidFill>
                <a:latin typeface="+mj-lt"/>
              </a:rPr>
              <a:t>trajanje</a:t>
            </a:r>
            <a:r>
              <a:rPr lang="sl-SI" sz="1600" dirty="0">
                <a:solidFill>
                  <a:schemeClr val="tx1">
                    <a:lumMod val="65000"/>
                    <a:lumOff val="35000"/>
                  </a:schemeClr>
                </a:solidFill>
                <a:latin typeface="+mj-lt"/>
              </a:rPr>
              <a:t>, ki označuje časovni okvir projekta. Prikaže naj se: mesec/leto;</a:t>
            </a:r>
          </a:p>
          <a:p>
            <a:pPr marL="342900" indent="-342900" algn="just">
              <a:buFont typeface="+mj-lt"/>
              <a:buAutoNum type="arabicPeriod"/>
            </a:pPr>
            <a:r>
              <a:rPr lang="sl-SI" sz="1600" b="1" dirty="0">
                <a:solidFill>
                  <a:schemeClr val="tx1">
                    <a:lumMod val="65000"/>
                    <a:lumOff val="35000"/>
                  </a:schemeClr>
                </a:solidFill>
                <a:latin typeface="+mj-lt"/>
              </a:rPr>
              <a:t>slika/fotografija </a:t>
            </a:r>
            <a:r>
              <a:rPr lang="sl-SI" sz="1600" dirty="0">
                <a:solidFill>
                  <a:schemeClr val="tx1">
                    <a:lumMod val="65000"/>
                    <a:lumOff val="35000"/>
                  </a:schemeClr>
                </a:solidFill>
                <a:latin typeface="+mj-lt"/>
              </a:rPr>
              <a:t>projekta, velika vsaj 300 DPI.  (če gre za avtorko delo, ne pozabite pripisati avtorja fotografije);</a:t>
            </a:r>
          </a:p>
          <a:p>
            <a:pPr marL="342900" indent="-342900" algn="just">
              <a:buFont typeface="+mj-lt"/>
              <a:buAutoNum type="arabicPeriod"/>
            </a:pPr>
            <a:r>
              <a:rPr lang="sl-SI" sz="1600" b="1" dirty="0">
                <a:solidFill>
                  <a:schemeClr val="tx1">
                    <a:lumMod val="65000"/>
                    <a:lumOff val="35000"/>
                  </a:schemeClr>
                </a:solidFill>
                <a:latin typeface="+mj-lt"/>
              </a:rPr>
              <a:t>SPLETNA STRAN: </a:t>
            </a:r>
            <a:r>
              <a:rPr lang="sl-SI" sz="1600" dirty="0">
                <a:solidFill>
                  <a:schemeClr val="tx1">
                    <a:lumMod val="65000"/>
                    <a:lumOff val="35000"/>
                  </a:schemeClr>
                </a:solidFill>
                <a:latin typeface="+mj-lt"/>
              </a:rPr>
              <a:t>projekta, če je ni </a:t>
            </a:r>
            <a:r>
              <a:rPr lang="sl-SI" sz="1600" dirty="0">
                <a:latin typeface="+mj-lt"/>
                <a:hlinkClick r:id="rId3"/>
              </a:rPr>
              <a:t>www.evropskasredstva.si</a:t>
            </a:r>
            <a:r>
              <a:rPr lang="sl-SI" sz="1600" dirty="0">
                <a:latin typeface="+mj-lt"/>
              </a:rPr>
              <a:t>.</a:t>
            </a:r>
          </a:p>
          <a:p>
            <a:pPr marL="342900" indent="-342900" algn="just">
              <a:buFont typeface="+mj-lt"/>
              <a:buAutoNum type="arabicPeriod"/>
            </a:pPr>
            <a:r>
              <a:rPr lang="sl-SI" sz="1600" b="1" dirty="0">
                <a:solidFill>
                  <a:schemeClr val="tx1">
                    <a:lumMod val="65000"/>
                    <a:lumOff val="35000"/>
                  </a:schemeClr>
                </a:solidFill>
                <a:latin typeface="+mj-lt"/>
              </a:rPr>
              <a:t>QR koda </a:t>
            </a:r>
            <a:r>
              <a:rPr lang="sl-SI" sz="1600" dirty="0">
                <a:solidFill>
                  <a:schemeClr val="tx1">
                    <a:lumMod val="65000"/>
                    <a:lumOff val="35000"/>
                  </a:schemeClr>
                </a:solidFill>
                <a:latin typeface="+mj-lt"/>
              </a:rPr>
              <a:t>- spletni generator samodejno ustvari QR kodo s spletnega mesta;</a:t>
            </a:r>
          </a:p>
          <a:p>
            <a:pPr marL="342900" indent="-342900" algn="just">
              <a:buFont typeface="+mj-lt"/>
              <a:buAutoNum type="arabicPeriod"/>
            </a:pPr>
            <a:r>
              <a:rPr lang="sl-SI" sz="1600" b="1" dirty="0">
                <a:solidFill>
                  <a:schemeClr val="tx1">
                    <a:lumMod val="65000"/>
                    <a:lumOff val="35000"/>
                  </a:schemeClr>
                </a:solidFill>
                <a:latin typeface="+mj-lt"/>
              </a:rPr>
              <a:t>Objava odgovornega za objavo</a:t>
            </a:r>
            <a:r>
              <a:rPr lang="sl-SI" sz="1600" dirty="0">
                <a:solidFill>
                  <a:schemeClr val="tx1">
                    <a:lumMod val="65000"/>
                    <a:lumOff val="35000"/>
                  </a:schemeClr>
                </a:solidFill>
                <a:latin typeface="+mj-lt"/>
              </a:rPr>
              <a:t>: največkrat je to upravičenec.</a:t>
            </a:r>
          </a:p>
          <a:p>
            <a:pPr marL="342900" indent="-342900" algn="just">
              <a:buFont typeface="+mj-lt"/>
              <a:buAutoNum type="arabicPeriod"/>
            </a:pPr>
            <a:r>
              <a:rPr lang="sl-SI" sz="1600" b="1" dirty="0">
                <a:solidFill>
                  <a:schemeClr val="tx1">
                    <a:lumMod val="65000"/>
                    <a:lumOff val="35000"/>
                  </a:schemeClr>
                </a:solidFill>
                <a:latin typeface="+mj-lt"/>
              </a:rPr>
              <a:t>Logotipi drugih partnerjev v projektu – dovoljena sta </a:t>
            </a:r>
            <a:r>
              <a:rPr lang="sl-SI" sz="1600" b="1" dirty="0">
                <a:solidFill>
                  <a:schemeClr val="accent2"/>
                </a:solidFill>
                <a:latin typeface="+mj-lt"/>
              </a:rPr>
              <a:t>največ dva dodatna logotipa</a:t>
            </a:r>
            <a:r>
              <a:rPr lang="sl-SI" sz="1600" dirty="0">
                <a:solidFill>
                  <a:schemeClr val="tx1">
                    <a:lumMod val="65000"/>
                    <a:lumOff val="35000"/>
                  </a:schemeClr>
                </a:solidFill>
                <a:latin typeface="+mj-lt"/>
              </a:rPr>
              <a:t>. Pri tem sledite navodilu, da je emblem EU vsaj enake velikosti kot največji od ostalih logotipov. Dodatna polja za logotipe so neobvezna in priporočamo, da jih dodate le, če sklepate, da so nujni.</a:t>
            </a:r>
          </a:p>
        </p:txBody>
      </p:sp>
      <p:pic>
        <p:nvPicPr>
          <p:cNvPr id="6" name="Slika 5">
            <a:extLst>
              <a:ext uri="{FF2B5EF4-FFF2-40B4-BE49-F238E27FC236}">
                <a16:creationId xmlns:a16="http://schemas.microsoft.com/office/drawing/2014/main" id="{33C17D31-5C61-3574-D605-3043149D7AAB}"/>
              </a:ext>
            </a:extLst>
          </p:cNvPr>
          <p:cNvPicPr>
            <a:picLocks noChangeAspect="1"/>
          </p:cNvPicPr>
          <p:nvPr/>
        </p:nvPicPr>
        <p:blipFill>
          <a:blip r:embed="rId4"/>
          <a:stretch>
            <a:fillRect/>
          </a:stretch>
        </p:blipFill>
        <p:spPr>
          <a:xfrm>
            <a:off x="908404" y="1204151"/>
            <a:ext cx="2537126" cy="2049217"/>
          </a:xfrm>
          <a:prstGeom prst="rect">
            <a:avLst/>
          </a:prstGeom>
        </p:spPr>
      </p:pic>
      <p:pic>
        <p:nvPicPr>
          <p:cNvPr id="8" name="Slika 7">
            <a:extLst>
              <a:ext uri="{FF2B5EF4-FFF2-40B4-BE49-F238E27FC236}">
                <a16:creationId xmlns:a16="http://schemas.microsoft.com/office/drawing/2014/main" id="{4101ED27-FD2E-1A36-98AC-DBF444FC9249}"/>
              </a:ext>
            </a:extLst>
          </p:cNvPr>
          <p:cNvPicPr>
            <a:picLocks noChangeAspect="1"/>
          </p:cNvPicPr>
          <p:nvPr/>
        </p:nvPicPr>
        <p:blipFill>
          <a:blip r:embed="rId5"/>
          <a:stretch>
            <a:fillRect/>
          </a:stretch>
        </p:blipFill>
        <p:spPr>
          <a:xfrm>
            <a:off x="908404" y="3403695"/>
            <a:ext cx="2502275" cy="3317780"/>
          </a:xfrm>
          <a:prstGeom prst="rect">
            <a:avLst/>
          </a:prstGeom>
        </p:spPr>
      </p:pic>
      <p:sp>
        <p:nvSpPr>
          <p:cNvPr id="9" name="Naslov 1">
            <a:extLst>
              <a:ext uri="{FF2B5EF4-FFF2-40B4-BE49-F238E27FC236}">
                <a16:creationId xmlns:a16="http://schemas.microsoft.com/office/drawing/2014/main" id="{BA33B394-03C6-4865-2312-5DE3DF0D6D81}"/>
              </a:ext>
            </a:extLst>
          </p:cNvPr>
          <p:cNvSpPr txBox="1">
            <a:spLocks/>
          </p:cNvSpPr>
          <p:nvPr/>
        </p:nvSpPr>
        <p:spPr>
          <a:xfrm>
            <a:off x="621655" y="363842"/>
            <a:ext cx="10529584" cy="4902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chemeClr val="accent6">
                    <a:lumMod val="75000"/>
                  </a:schemeClr>
                </a:solidFill>
              </a:rPr>
              <a:t>PLAKAT/TABLA</a:t>
            </a:r>
            <a:endParaRPr lang="sl-SI" sz="4000" b="1" dirty="0">
              <a:solidFill>
                <a:schemeClr val="accent1"/>
              </a:solidFill>
            </a:endParaRPr>
          </a:p>
        </p:txBody>
      </p:sp>
      <p:cxnSp>
        <p:nvCxnSpPr>
          <p:cNvPr id="10" name="Raven povezovalnik 9">
            <a:extLst>
              <a:ext uri="{FF2B5EF4-FFF2-40B4-BE49-F238E27FC236}">
                <a16:creationId xmlns:a16="http://schemas.microsoft.com/office/drawing/2014/main" id="{86BC0394-FA08-A50B-EE90-91B10610367D}"/>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5" name="Slika 14">
            <a:extLst>
              <a:ext uri="{FF2B5EF4-FFF2-40B4-BE49-F238E27FC236}">
                <a16:creationId xmlns:a16="http://schemas.microsoft.com/office/drawing/2014/main" id="{8586ECB9-80B3-E904-975C-4D90D504B9A1}"/>
              </a:ext>
            </a:extLst>
          </p:cNvPr>
          <p:cNvPicPr>
            <a:picLocks noChangeAspect="1"/>
          </p:cNvPicPr>
          <p:nvPr/>
        </p:nvPicPr>
        <p:blipFill>
          <a:blip r:embed="rId6"/>
          <a:stretch>
            <a:fillRect/>
          </a:stretch>
        </p:blipFill>
        <p:spPr>
          <a:xfrm>
            <a:off x="9875540" y="1314987"/>
            <a:ext cx="1810003" cy="2772162"/>
          </a:xfrm>
          <a:prstGeom prst="rect">
            <a:avLst/>
          </a:prstGeom>
        </p:spPr>
      </p:pic>
      <p:sp>
        <p:nvSpPr>
          <p:cNvPr id="18" name="PoljeZBesedilom 17">
            <a:extLst>
              <a:ext uri="{FF2B5EF4-FFF2-40B4-BE49-F238E27FC236}">
                <a16:creationId xmlns:a16="http://schemas.microsoft.com/office/drawing/2014/main" id="{183024FA-E8B4-92F7-E64E-9DE310DC8840}"/>
              </a:ext>
            </a:extLst>
          </p:cNvPr>
          <p:cNvSpPr txBox="1"/>
          <p:nvPr/>
        </p:nvSpPr>
        <p:spPr>
          <a:xfrm>
            <a:off x="3666835" y="5257247"/>
            <a:ext cx="8018708" cy="954107"/>
          </a:xfrm>
          <a:prstGeom prst="rect">
            <a:avLst/>
          </a:prstGeom>
          <a:noFill/>
        </p:spPr>
        <p:txBody>
          <a:bodyPr wrap="square">
            <a:spAutoFit/>
          </a:bodyPr>
          <a:lstStyle/>
          <a:p>
            <a:pPr algn="just"/>
            <a:r>
              <a:rPr lang="sl-SI" sz="1400" dirty="0">
                <a:solidFill>
                  <a:schemeClr val="tx1">
                    <a:lumMod val="65000"/>
                    <a:lumOff val="35000"/>
                  </a:schemeClr>
                </a:solidFill>
                <a:latin typeface="+mj-lt"/>
              </a:rPr>
              <a:t>Nobeden od elementov ne sme biti napačno postavljen ali obrnjen, niti se ne sme zamenjati vrstnega reda. Tekst mora biti levo poravnan, naslov pa mora biti napisan z velikimi tiskanimi črkami. Spoštovati je treba tudi vrstni red logotipov ter umeščenost emblema EU z izjavo v spodnji levi kot. V primeru ostalih logotipov mora biti emblem EU najmanj tako velik kot največji od ostalih logotipov.</a:t>
            </a:r>
          </a:p>
        </p:txBody>
      </p:sp>
      <p:sp>
        <p:nvSpPr>
          <p:cNvPr id="3" name="PoljeZBesedilom 2">
            <a:extLst>
              <a:ext uri="{FF2B5EF4-FFF2-40B4-BE49-F238E27FC236}">
                <a16:creationId xmlns:a16="http://schemas.microsoft.com/office/drawing/2014/main" id="{373D38C5-F872-56FE-C2CF-43572FE049AC}"/>
              </a:ext>
            </a:extLst>
          </p:cNvPr>
          <p:cNvSpPr txBox="1"/>
          <p:nvPr/>
        </p:nvSpPr>
        <p:spPr>
          <a:xfrm>
            <a:off x="1378679" y="6360868"/>
            <a:ext cx="2032000" cy="230832"/>
          </a:xfrm>
          <a:prstGeom prst="rect">
            <a:avLst/>
          </a:prstGeom>
          <a:noFill/>
        </p:spPr>
        <p:txBody>
          <a:bodyPr wrap="square" rtlCol="0">
            <a:spAutoFit/>
          </a:bodyPr>
          <a:lstStyle/>
          <a:p>
            <a:pPr algn="ctr"/>
            <a:r>
              <a:rPr lang="sl-SI" sz="900" dirty="0">
                <a:highlight>
                  <a:srgbClr val="00FF00"/>
                </a:highlight>
              </a:rPr>
              <a:t>LOG LAS BOJA</a:t>
            </a:r>
          </a:p>
        </p:txBody>
      </p:sp>
    </p:spTree>
    <p:extLst>
      <p:ext uri="{BB962C8B-B14F-4D97-AF65-F5344CB8AC3E}">
        <p14:creationId xmlns:p14="http://schemas.microsoft.com/office/powerpoint/2010/main" val="212245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51B43-6B0F-9C95-CF44-59481252D2B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7DCAA1C-BD98-5452-1843-222C2ABC6B26}"/>
              </a:ext>
            </a:extLst>
          </p:cNvPr>
          <p:cNvSpPr>
            <a:spLocks noGrp="1"/>
          </p:cNvSpPr>
          <p:nvPr>
            <p:ph type="title"/>
          </p:nvPr>
        </p:nvSpPr>
        <p:spPr>
          <a:xfrm>
            <a:off x="520148" y="137525"/>
            <a:ext cx="10515600" cy="662782"/>
          </a:xfrm>
        </p:spPr>
        <p:txBody>
          <a:bodyPr>
            <a:normAutofit fontScale="90000"/>
          </a:bodyPr>
          <a:lstStyle/>
          <a:p>
            <a:r>
              <a:rPr lang="sl-SI" b="1" dirty="0">
                <a:solidFill>
                  <a:schemeClr val="accent6">
                    <a:lumMod val="75000"/>
                  </a:schemeClr>
                </a:solidFill>
              </a:rPr>
              <a:t>OZNAČITVE NA SPLETU</a:t>
            </a:r>
            <a:endParaRPr lang="sl-SI" b="1" dirty="0">
              <a:solidFill>
                <a:schemeClr val="accent2"/>
              </a:solidFill>
            </a:endParaRPr>
          </a:p>
        </p:txBody>
      </p:sp>
      <p:sp>
        <p:nvSpPr>
          <p:cNvPr id="3" name="Označba mesta vsebine 2">
            <a:extLst>
              <a:ext uri="{FF2B5EF4-FFF2-40B4-BE49-F238E27FC236}">
                <a16:creationId xmlns:a16="http://schemas.microsoft.com/office/drawing/2014/main" id="{A7412D86-3102-4BB6-EE4F-2CD38BC670C4}"/>
              </a:ext>
            </a:extLst>
          </p:cNvPr>
          <p:cNvSpPr>
            <a:spLocks noGrp="1"/>
          </p:cNvSpPr>
          <p:nvPr>
            <p:ph idx="1"/>
          </p:nvPr>
        </p:nvSpPr>
        <p:spPr>
          <a:xfrm>
            <a:off x="520148" y="1124918"/>
            <a:ext cx="9783912" cy="5344703"/>
          </a:xfrm>
        </p:spPr>
        <p:txBody>
          <a:bodyPr>
            <a:noAutofit/>
          </a:bodyPr>
          <a:lstStyle/>
          <a:p>
            <a:pPr>
              <a:spcAft>
                <a:spcPts val="1200"/>
              </a:spcAft>
              <a:buClr>
                <a:schemeClr val="accent6">
                  <a:lumMod val="75000"/>
                </a:schemeClr>
              </a:buClr>
              <a:buFont typeface="Wingdings" panose="05000000000000000000" pitchFamily="2" charset="2"/>
              <a:buChar char="Ø"/>
            </a:pPr>
            <a:r>
              <a:rPr lang="sl-SI" sz="2400" dirty="0">
                <a:solidFill>
                  <a:schemeClr val="bg2">
                    <a:lumMod val="25000"/>
                  </a:schemeClr>
                </a:solidFill>
                <a:latin typeface="+mj-lt"/>
              </a:rPr>
              <a:t>na svoji uradni </a:t>
            </a:r>
            <a:r>
              <a:rPr lang="sl-SI" sz="2400" b="1" dirty="0">
                <a:solidFill>
                  <a:schemeClr val="accent2"/>
                </a:solidFill>
                <a:latin typeface="+mj-lt"/>
              </a:rPr>
              <a:t>SPLETNI STRANI </a:t>
            </a:r>
            <a:r>
              <a:rPr lang="sl-SI" sz="2400" b="1" dirty="0">
                <a:latin typeface="+mj-lt"/>
              </a:rPr>
              <a:t>(projekta oz. podstran znotraj že obstoječe spletne strani upravičenca):</a:t>
            </a:r>
          </a:p>
          <a:p>
            <a:pPr>
              <a:spcAft>
                <a:spcPts val="1200"/>
              </a:spcAft>
            </a:pPr>
            <a:r>
              <a:rPr lang="sl-SI" sz="2000" i="1" dirty="0">
                <a:latin typeface="+mj-lt"/>
              </a:rPr>
              <a:t>OBVEZNI ELEMENTI označevanja nameščeni vidni znotraj vidne površine digitalne naprave (ne da bi se moral uporabnik pomakniti po strani navzdol),</a:t>
            </a:r>
          </a:p>
          <a:p>
            <a:pPr>
              <a:spcAft>
                <a:spcPts val="1200"/>
              </a:spcAft>
            </a:pPr>
            <a:r>
              <a:rPr lang="sl-SI" sz="2000" i="1" dirty="0">
                <a:latin typeface="+mj-lt"/>
              </a:rPr>
              <a:t>DO KDAJ? Dokler je viden učinek sredstev, ki jih je dobil,</a:t>
            </a:r>
          </a:p>
          <a:p>
            <a:pPr>
              <a:spcAft>
                <a:spcPts val="1200"/>
              </a:spcAft>
            </a:pPr>
            <a:r>
              <a:rPr lang="sl-SI" sz="2000" i="1" dirty="0">
                <a:latin typeface="+mj-lt"/>
              </a:rPr>
              <a:t>VSEBINA: </a:t>
            </a:r>
            <a:r>
              <a:rPr lang="sl-SI" sz="2000" i="1" dirty="0">
                <a:solidFill>
                  <a:schemeClr val="bg2">
                    <a:lumMod val="25000"/>
                  </a:schemeClr>
                </a:solidFill>
                <a:latin typeface="+mj-lt"/>
              </a:rPr>
              <a:t>kratek opis projekta s cilji in rezultati, izpostaviti, da gre za finančno podporo EU (višina sofinanciranja EU v odnosu do skupne vrednosti operacije),</a:t>
            </a:r>
          </a:p>
          <a:p>
            <a:pPr>
              <a:spcAft>
                <a:spcPts val="1200"/>
              </a:spcAft>
              <a:buClr>
                <a:schemeClr val="accent6">
                  <a:lumMod val="75000"/>
                </a:schemeClr>
              </a:buClr>
              <a:buFont typeface="Wingdings" panose="05000000000000000000" pitchFamily="2" charset="2"/>
              <a:buChar char="Ø"/>
            </a:pPr>
            <a:r>
              <a:rPr lang="sl-SI" sz="2400" dirty="0">
                <a:solidFill>
                  <a:schemeClr val="bg2">
                    <a:lumMod val="25000"/>
                  </a:schemeClr>
                </a:solidFill>
                <a:latin typeface="+mj-lt"/>
              </a:rPr>
              <a:t>na </a:t>
            </a:r>
            <a:r>
              <a:rPr lang="sl-SI" sz="2400" b="1" dirty="0">
                <a:solidFill>
                  <a:schemeClr val="accent2"/>
                </a:solidFill>
                <a:latin typeface="+mj-lt"/>
              </a:rPr>
              <a:t>DRUŽBENIH OMREŽJIH </a:t>
            </a:r>
            <a:r>
              <a:rPr lang="sl-SI" sz="2400" dirty="0">
                <a:solidFill>
                  <a:schemeClr val="bg2">
                    <a:lumMod val="25000"/>
                  </a:schemeClr>
                </a:solidFill>
                <a:latin typeface="+mj-lt"/>
              </a:rPr>
              <a:t>(Facebook, </a:t>
            </a:r>
            <a:r>
              <a:rPr lang="sl-SI" sz="2400" dirty="0" err="1">
                <a:solidFill>
                  <a:schemeClr val="bg2">
                    <a:lumMod val="25000"/>
                  </a:schemeClr>
                </a:solidFill>
                <a:latin typeface="+mj-lt"/>
              </a:rPr>
              <a:t>Instagram</a:t>
            </a:r>
            <a:r>
              <a:rPr lang="sl-SI" sz="2400" dirty="0">
                <a:solidFill>
                  <a:schemeClr val="bg2">
                    <a:lumMod val="25000"/>
                  </a:schemeClr>
                </a:solidFill>
                <a:latin typeface="+mj-lt"/>
              </a:rPr>
              <a:t>, YouTube ..): enako kot spletna stran, </a:t>
            </a:r>
          </a:p>
          <a:p>
            <a:pPr>
              <a:spcAft>
                <a:spcPts val="1200"/>
              </a:spcAft>
              <a:buClr>
                <a:schemeClr val="tx1"/>
              </a:buClr>
            </a:pPr>
            <a:r>
              <a:rPr lang="sl-SI" sz="2000" i="1" dirty="0">
                <a:solidFill>
                  <a:schemeClr val="bg2">
                    <a:lumMod val="25000"/>
                  </a:schemeClr>
                </a:solidFill>
                <a:latin typeface="+mj-lt"/>
              </a:rPr>
              <a:t>priporoča se </a:t>
            </a:r>
            <a:r>
              <a:rPr lang="sl-SI" sz="2000" i="1" dirty="0">
                <a:solidFill>
                  <a:schemeClr val="tx1">
                    <a:lumMod val="65000"/>
                    <a:lumOff val="35000"/>
                  </a:schemeClr>
                </a:solidFill>
              </a:rPr>
              <a:t> </a:t>
            </a:r>
            <a:r>
              <a:rPr lang="sl-SI" sz="2000" b="1" i="1" u="sng" dirty="0">
                <a:solidFill>
                  <a:schemeClr val="tx1">
                    <a:lumMod val="65000"/>
                    <a:lumOff val="35000"/>
                  </a:schemeClr>
                </a:solidFill>
              </a:rPr>
              <a:t>uporaba </a:t>
            </a:r>
            <a:r>
              <a:rPr lang="sl-SI" sz="2000" b="1" i="1" u="sng" dirty="0" err="1">
                <a:solidFill>
                  <a:schemeClr val="tx1">
                    <a:lumMod val="65000"/>
                    <a:lumOff val="35000"/>
                  </a:schemeClr>
                </a:solidFill>
              </a:rPr>
              <a:t>ključnikov</a:t>
            </a:r>
            <a:r>
              <a:rPr lang="sl-SI" sz="2000" b="1" i="1" u="sng" dirty="0">
                <a:solidFill>
                  <a:schemeClr val="tx1">
                    <a:lumMod val="65000"/>
                    <a:lumOff val="35000"/>
                  </a:schemeClr>
                </a:solidFill>
              </a:rPr>
              <a:t> </a:t>
            </a:r>
            <a:r>
              <a:rPr lang="sl-SI" sz="2000" i="1" dirty="0">
                <a:solidFill>
                  <a:schemeClr val="tx1">
                    <a:lumMod val="65000"/>
                    <a:lumOff val="35000"/>
                  </a:schemeClr>
                </a:solidFill>
              </a:rPr>
              <a:t>(#EvropskaSredstva, #EUsredstva) in označb relevantnih spletnih mest (npr. @evroriporočljivapska_sredstva</a:t>
            </a:r>
            <a:endParaRPr lang="sl-SI" sz="2000" i="1" dirty="0">
              <a:solidFill>
                <a:schemeClr val="bg2">
                  <a:lumMod val="25000"/>
                </a:schemeClr>
              </a:solidFill>
              <a:latin typeface="+mj-lt"/>
            </a:endParaRPr>
          </a:p>
          <a:p>
            <a:endParaRPr lang="sl-SI" sz="2000" dirty="0">
              <a:solidFill>
                <a:schemeClr val="bg2">
                  <a:lumMod val="25000"/>
                </a:schemeClr>
              </a:solidFill>
              <a:latin typeface="+mj-lt"/>
            </a:endParaRPr>
          </a:p>
        </p:txBody>
      </p:sp>
      <p:sp>
        <p:nvSpPr>
          <p:cNvPr id="6" name="Označba mesta številke diapozitiva 5">
            <a:extLst>
              <a:ext uri="{FF2B5EF4-FFF2-40B4-BE49-F238E27FC236}">
                <a16:creationId xmlns:a16="http://schemas.microsoft.com/office/drawing/2014/main" id="{C6AD3608-F95F-EA17-D41D-34E08D95F845}"/>
              </a:ext>
            </a:extLst>
          </p:cNvPr>
          <p:cNvSpPr>
            <a:spLocks noGrp="1"/>
          </p:cNvSpPr>
          <p:nvPr>
            <p:ph type="sldNum" sz="quarter" idx="12"/>
          </p:nvPr>
        </p:nvSpPr>
        <p:spPr/>
        <p:txBody>
          <a:bodyPr/>
          <a:lstStyle/>
          <a:p>
            <a:fld id="{DB0541E2-7EB7-469F-924A-AAEADCA667B4}" type="slidenum">
              <a:rPr lang="sl-SI" smtClean="0"/>
              <a:t>15</a:t>
            </a:fld>
            <a:endParaRPr lang="sl-SI"/>
          </a:p>
        </p:txBody>
      </p:sp>
      <p:cxnSp>
        <p:nvCxnSpPr>
          <p:cNvPr id="7" name="Raven povezovalnik 6">
            <a:extLst>
              <a:ext uri="{FF2B5EF4-FFF2-40B4-BE49-F238E27FC236}">
                <a16:creationId xmlns:a16="http://schemas.microsoft.com/office/drawing/2014/main" id="{270BE7E0-60AC-C69E-4037-5981E9D1543D}"/>
              </a:ext>
            </a:extLst>
          </p:cNvPr>
          <p:cNvCxnSpPr>
            <a:cxnSpLocks/>
          </p:cNvCxnSpPr>
          <p:nvPr/>
        </p:nvCxnSpPr>
        <p:spPr>
          <a:xfrm>
            <a:off x="0" y="85745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0" name="PoljeZBesedilom 9">
            <a:extLst>
              <a:ext uri="{FF2B5EF4-FFF2-40B4-BE49-F238E27FC236}">
                <a16:creationId xmlns:a16="http://schemas.microsoft.com/office/drawing/2014/main" id="{E33E51D7-2A47-0295-15A8-4AF1526EAF7A}"/>
              </a:ext>
            </a:extLst>
          </p:cNvPr>
          <p:cNvSpPr txBox="1"/>
          <p:nvPr/>
        </p:nvSpPr>
        <p:spPr>
          <a:xfrm>
            <a:off x="10460830" y="1646831"/>
            <a:ext cx="1499416" cy="1384995"/>
          </a:xfrm>
          <a:prstGeom prst="rect">
            <a:avLst/>
          </a:prstGeom>
          <a:solidFill>
            <a:schemeClr val="accent6"/>
          </a:solidFill>
        </p:spPr>
        <p:txBody>
          <a:bodyPr wrap="square" rtlCol="0">
            <a:spAutoFit/>
          </a:bodyPr>
          <a:lstStyle/>
          <a:p>
            <a:pPr algn="ctr"/>
            <a:r>
              <a:rPr lang="sl-SI" sz="1200" b="1" dirty="0">
                <a:solidFill>
                  <a:schemeClr val="bg1"/>
                </a:solidFill>
                <a:latin typeface="+mj-lt"/>
              </a:rPr>
              <a:t>KRATKI OPISI PROJEKTOV SO DOSTOPNI ŽE NA SPLETNI STRANI LAS ZGORNJA GORENJSKA – BOJA - </a:t>
            </a:r>
            <a:r>
              <a:rPr lang="sl-SI" sz="1200" dirty="0">
                <a:hlinkClick r:id="rId2"/>
              </a:rPr>
              <a:t>Projekti - LAS BOJA</a:t>
            </a:r>
            <a:endParaRPr lang="sl-SI" sz="1200" b="1" dirty="0">
              <a:highlight>
                <a:srgbClr val="FFFF00"/>
              </a:highlight>
              <a:latin typeface="+mj-lt"/>
            </a:endParaRPr>
          </a:p>
        </p:txBody>
      </p:sp>
      <p:pic>
        <p:nvPicPr>
          <p:cNvPr id="11" name="Slika 10">
            <a:extLst>
              <a:ext uri="{FF2B5EF4-FFF2-40B4-BE49-F238E27FC236}">
                <a16:creationId xmlns:a16="http://schemas.microsoft.com/office/drawing/2014/main" id="{FA438092-E7C9-A90C-7D38-65439C197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229" y="980131"/>
            <a:ext cx="670618" cy="670618"/>
          </a:xfrm>
          <a:prstGeom prst="rect">
            <a:avLst/>
          </a:prstGeom>
        </p:spPr>
      </p:pic>
      <p:sp>
        <p:nvSpPr>
          <p:cNvPr id="13" name="PoljeZBesedilom 12">
            <a:extLst>
              <a:ext uri="{FF2B5EF4-FFF2-40B4-BE49-F238E27FC236}">
                <a16:creationId xmlns:a16="http://schemas.microsoft.com/office/drawing/2014/main" id="{C7DDF759-6E46-DF3C-A73D-DAD3A33CCA5F}"/>
              </a:ext>
            </a:extLst>
          </p:cNvPr>
          <p:cNvSpPr txBox="1"/>
          <p:nvPr/>
        </p:nvSpPr>
        <p:spPr>
          <a:xfrm>
            <a:off x="10460829" y="3559491"/>
            <a:ext cx="1499417" cy="646331"/>
          </a:xfrm>
          <a:prstGeom prst="rect">
            <a:avLst/>
          </a:prstGeom>
          <a:noFill/>
        </p:spPr>
        <p:txBody>
          <a:bodyPr wrap="square">
            <a:spAutoFit/>
          </a:bodyPr>
          <a:lstStyle/>
          <a:p>
            <a:pPr lvl="0" algn="ctr"/>
            <a:r>
              <a:rPr lang="sl-SI" sz="1200" b="1" dirty="0">
                <a:solidFill>
                  <a:schemeClr val="accent6"/>
                </a:solidFill>
                <a:latin typeface="+mj-lt"/>
              </a:rPr>
              <a:t>HIPER - POVEZAVA NA SPLETNI PORTAL </a:t>
            </a:r>
            <a:r>
              <a:rPr lang="sl-SI" sz="1200" b="1" u="sng" dirty="0">
                <a:solidFill>
                  <a:schemeClr val="tx1">
                    <a:lumMod val="65000"/>
                    <a:lumOff val="35000"/>
                  </a:schemeClr>
                </a:solidFill>
                <a:latin typeface="+mj-lt"/>
              </a:rPr>
              <a:t>evropskasredstva.si</a:t>
            </a:r>
            <a:endParaRPr lang="sl-SI" sz="1200" dirty="0">
              <a:solidFill>
                <a:schemeClr val="tx1">
                  <a:lumMod val="65000"/>
                  <a:lumOff val="35000"/>
                </a:schemeClr>
              </a:solidFill>
              <a:latin typeface="+mj-lt"/>
            </a:endParaRPr>
          </a:p>
        </p:txBody>
      </p:sp>
      <p:sp>
        <p:nvSpPr>
          <p:cNvPr id="14" name="PoljeZBesedilom 13">
            <a:extLst>
              <a:ext uri="{FF2B5EF4-FFF2-40B4-BE49-F238E27FC236}">
                <a16:creationId xmlns:a16="http://schemas.microsoft.com/office/drawing/2014/main" id="{720EB80D-4DBA-5AD2-3788-B2315B409027}"/>
              </a:ext>
            </a:extLst>
          </p:cNvPr>
          <p:cNvSpPr txBox="1"/>
          <p:nvPr/>
        </p:nvSpPr>
        <p:spPr>
          <a:xfrm>
            <a:off x="10460829" y="3031826"/>
            <a:ext cx="1499417" cy="584775"/>
          </a:xfrm>
          <a:prstGeom prst="rect">
            <a:avLst/>
          </a:prstGeom>
          <a:noFill/>
        </p:spPr>
        <p:txBody>
          <a:bodyPr wrap="square" rtlCol="0">
            <a:spAutoFit/>
          </a:bodyPr>
          <a:lstStyle/>
          <a:p>
            <a:pPr algn="ctr"/>
            <a:r>
              <a:rPr lang="sl-SI" sz="32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6728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F86D-C9CB-1252-836E-ADF63A4E2D0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EF8FFF1-800A-B6A1-9D6D-99FA86AABD61}"/>
              </a:ext>
            </a:extLst>
          </p:cNvPr>
          <p:cNvSpPr>
            <a:spLocks noGrp="1"/>
          </p:cNvSpPr>
          <p:nvPr>
            <p:ph type="title"/>
          </p:nvPr>
        </p:nvSpPr>
        <p:spPr>
          <a:xfrm>
            <a:off x="615398" y="498129"/>
            <a:ext cx="10515600" cy="662782"/>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DRUŽBENI MEDIJI</a:t>
            </a:r>
            <a:br>
              <a:rPr lang="sl-SI" b="1" dirty="0">
                <a:solidFill>
                  <a:schemeClr val="accent2"/>
                </a:solidFill>
              </a:rPr>
            </a:br>
            <a:endParaRPr lang="sl-SI" b="1" dirty="0">
              <a:solidFill>
                <a:schemeClr val="accent2"/>
              </a:solidFill>
            </a:endParaRPr>
          </a:p>
        </p:txBody>
      </p:sp>
      <p:pic>
        <p:nvPicPr>
          <p:cNvPr id="6" name="Označba mesta vsebine 5">
            <a:extLst>
              <a:ext uri="{FF2B5EF4-FFF2-40B4-BE49-F238E27FC236}">
                <a16:creationId xmlns:a16="http://schemas.microsoft.com/office/drawing/2014/main" id="{9ACC3699-19BB-5CB8-BDFD-BC9EB7D11D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7554" y="1277271"/>
            <a:ext cx="6242388" cy="4303458"/>
          </a:xfrm>
          <a:prstGeom prst="rect">
            <a:avLst/>
          </a:prstGeom>
        </p:spPr>
      </p:pic>
      <p:sp>
        <p:nvSpPr>
          <p:cNvPr id="3" name="Označba mesta številke diapozitiva 2">
            <a:extLst>
              <a:ext uri="{FF2B5EF4-FFF2-40B4-BE49-F238E27FC236}">
                <a16:creationId xmlns:a16="http://schemas.microsoft.com/office/drawing/2014/main" id="{6AB4AA4A-E5F1-F5AB-797E-85DFE519F4EA}"/>
              </a:ext>
            </a:extLst>
          </p:cNvPr>
          <p:cNvSpPr>
            <a:spLocks noGrp="1"/>
          </p:cNvSpPr>
          <p:nvPr>
            <p:ph type="sldNum" sz="quarter" idx="12"/>
          </p:nvPr>
        </p:nvSpPr>
        <p:spPr/>
        <p:txBody>
          <a:bodyPr/>
          <a:lstStyle/>
          <a:p>
            <a:fld id="{DB0541E2-7EB7-469F-924A-AAEADCA667B4}" type="slidenum">
              <a:rPr lang="sl-SI" smtClean="0"/>
              <a:t>16</a:t>
            </a:fld>
            <a:endParaRPr lang="sl-SI"/>
          </a:p>
        </p:txBody>
      </p:sp>
      <p:pic>
        <p:nvPicPr>
          <p:cNvPr id="7" name="Slika 6">
            <a:extLst>
              <a:ext uri="{FF2B5EF4-FFF2-40B4-BE49-F238E27FC236}">
                <a16:creationId xmlns:a16="http://schemas.microsoft.com/office/drawing/2014/main" id="{9292D31F-BBA4-B64C-944E-8E07FD6B6CA0}"/>
              </a:ext>
            </a:extLst>
          </p:cNvPr>
          <p:cNvPicPr>
            <a:picLocks noChangeAspect="1"/>
          </p:cNvPicPr>
          <p:nvPr/>
        </p:nvPicPr>
        <p:blipFill>
          <a:blip r:embed="rId3"/>
          <a:stretch>
            <a:fillRect/>
          </a:stretch>
        </p:blipFill>
        <p:spPr>
          <a:xfrm>
            <a:off x="6862618" y="1396828"/>
            <a:ext cx="4592638" cy="4064344"/>
          </a:xfrm>
          <a:prstGeom prst="rect">
            <a:avLst/>
          </a:prstGeom>
        </p:spPr>
      </p:pic>
      <p:cxnSp>
        <p:nvCxnSpPr>
          <p:cNvPr id="9" name="Raven povezovalnik 8">
            <a:extLst>
              <a:ext uri="{FF2B5EF4-FFF2-40B4-BE49-F238E27FC236}">
                <a16:creationId xmlns:a16="http://schemas.microsoft.com/office/drawing/2014/main" id="{E84551F5-1B73-0D9D-1D63-4919B6A6DAC3}"/>
              </a:ext>
            </a:extLst>
          </p:cNvPr>
          <p:cNvCxnSpPr>
            <a:cxnSpLocks/>
          </p:cNvCxnSpPr>
          <p:nvPr/>
        </p:nvCxnSpPr>
        <p:spPr>
          <a:xfrm>
            <a:off x="0" y="85745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72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FB906-B345-AA35-CFE0-B8C77A0557B0}"/>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D3D35391-5F36-D88C-BA12-EB35F1D56E88}"/>
              </a:ext>
            </a:extLst>
          </p:cNvPr>
          <p:cNvSpPr>
            <a:spLocks noGrp="1"/>
          </p:cNvSpPr>
          <p:nvPr>
            <p:ph type="sldNum" sz="quarter" idx="12"/>
          </p:nvPr>
        </p:nvSpPr>
        <p:spPr/>
        <p:txBody>
          <a:bodyPr/>
          <a:lstStyle/>
          <a:p>
            <a:fld id="{DB0541E2-7EB7-469F-924A-AAEADCA667B4}" type="slidenum">
              <a:rPr lang="sl-SI" smtClean="0"/>
              <a:t>17</a:t>
            </a:fld>
            <a:endParaRPr lang="sl-SI"/>
          </a:p>
        </p:txBody>
      </p:sp>
      <p:pic>
        <p:nvPicPr>
          <p:cNvPr id="4" name="Slika 3">
            <a:extLst>
              <a:ext uri="{FF2B5EF4-FFF2-40B4-BE49-F238E27FC236}">
                <a16:creationId xmlns:a16="http://schemas.microsoft.com/office/drawing/2014/main" id="{28A7C607-0BB5-3A54-A514-EA4D706C9803}"/>
              </a:ext>
            </a:extLst>
          </p:cNvPr>
          <p:cNvPicPr>
            <a:picLocks noChangeAspect="1"/>
          </p:cNvPicPr>
          <p:nvPr/>
        </p:nvPicPr>
        <p:blipFill>
          <a:blip r:embed="rId2"/>
          <a:stretch>
            <a:fillRect/>
          </a:stretch>
        </p:blipFill>
        <p:spPr>
          <a:xfrm>
            <a:off x="4470400" y="252646"/>
            <a:ext cx="7253000" cy="6221611"/>
          </a:xfrm>
          <a:prstGeom prst="rect">
            <a:avLst/>
          </a:prstGeom>
        </p:spPr>
      </p:pic>
      <p:sp>
        <p:nvSpPr>
          <p:cNvPr id="3" name="Naslov 1">
            <a:extLst>
              <a:ext uri="{FF2B5EF4-FFF2-40B4-BE49-F238E27FC236}">
                <a16:creationId xmlns:a16="http://schemas.microsoft.com/office/drawing/2014/main" id="{B3AF6B5B-DA34-A7A2-0044-A6267C6A7084}"/>
              </a:ext>
            </a:extLst>
          </p:cNvPr>
          <p:cNvSpPr txBox="1">
            <a:spLocks/>
          </p:cNvSpPr>
          <p:nvPr/>
        </p:nvSpPr>
        <p:spPr>
          <a:xfrm>
            <a:off x="615398" y="498129"/>
            <a:ext cx="3855002" cy="6627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chemeClr val="accent6">
                    <a:lumMod val="75000"/>
                  </a:schemeClr>
                </a:solidFill>
              </a:rPr>
              <a:t>OZNAČEVANJE - </a:t>
            </a:r>
          </a:p>
          <a:p>
            <a:r>
              <a:rPr lang="sl-SI" sz="4000" b="1" dirty="0">
                <a:solidFill>
                  <a:schemeClr val="accent2">
                    <a:lumMod val="75000"/>
                  </a:schemeClr>
                </a:solidFill>
              </a:rPr>
              <a:t>DOKUMENTI</a:t>
            </a:r>
          </a:p>
        </p:txBody>
      </p:sp>
      <p:cxnSp>
        <p:nvCxnSpPr>
          <p:cNvPr id="6" name="Raven povezovalnik 5">
            <a:extLst>
              <a:ext uri="{FF2B5EF4-FFF2-40B4-BE49-F238E27FC236}">
                <a16:creationId xmlns:a16="http://schemas.microsoft.com/office/drawing/2014/main" id="{607BC9C7-23AF-3D37-B2DA-6864B0A49486}"/>
              </a:ext>
            </a:extLst>
          </p:cNvPr>
          <p:cNvCxnSpPr>
            <a:cxnSpLocks/>
          </p:cNvCxnSpPr>
          <p:nvPr/>
        </p:nvCxnSpPr>
        <p:spPr>
          <a:xfrm>
            <a:off x="0" y="1909057"/>
            <a:ext cx="44704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151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733B-E213-7DBE-661D-3EDDA77C32C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BE07E0-EE95-9831-A69D-6BAA39612494}"/>
              </a:ext>
            </a:extLst>
          </p:cNvPr>
          <p:cNvSpPr>
            <a:spLocks noGrp="1"/>
          </p:cNvSpPr>
          <p:nvPr>
            <p:ph type="title"/>
          </p:nvPr>
        </p:nvSpPr>
        <p:spPr>
          <a:xfrm>
            <a:off x="866775" y="412313"/>
            <a:ext cx="10221641" cy="490220"/>
          </a:xfrm>
        </p:spPr>
        <p:txBody>
          <a:bodyPr>
            <a:noAutofit/>
          </a:bodyPr>
          <a:lstStyle/>
          <a:p>
            <a:r>
              <a:rPr lang="sl-SI" sz="4000" b="1" dirty="0">
                <a:solidFill>
                  <a:schemeClr val="accent6">
                    <a:lumMod val="75000"/>
                  </a:schemeClr>
                </a:solidFill>
              </a:rPr>
              <a:t>Navedba in uporaba PIKTOGRAMOV</a:t>
            </a:r>
            <a:endParaRPr lang="sl-SI" sz="4000" b="1" dirty="0">
              <a:solidFill>
                <a:schemeClr val="accent1"/>
              </a:solidFill>
            </a:endParaRPr>
          </a:p>
        </p:txBody>
      </p:sp>
      <p:pic>
        <p:nvPicPr>
          <p:cNvPr id="6" name="Picture 4" descr="Price Check Icons - Free SVG &amp; PNG Price Check Images - Noun Project">
            <a:extLst>
              <a:ext uri="{FF2B5EF4-FFF2-40B4-BE49-F238E27FC236}">
                <a16:creationId xmlns:a16="http://schemas.microsoft.com/office/drawing/2014/main" id="{CCD55117-BB81-203B-6B03-3A8859F1F1A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573" y="280245"/>
            <a:ext cx="747580" cy="747580"/>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a:extLst>
              <a:ext uri="{FF2B5EF4-FFF2-40B4-BE49-F238E27FC236}">
                <a16:creationId xmlns:a16="http://schemas.microsoft.com/office/drawing/2014/main" id="{9763FB4C-8F8E-08B4-241F-272D43DAD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808" y="3690815"/>
            <a:ext cx="2336383" cy="2049331"/>
          </a:xfrm>
          <a:prstGeom prst="rect">
            <a:avLst/>
          </a:prstGeom>
        </p:spPr>
      </p:pic>
      <p:sp>
        <p:nvSpPr>
          <p:cNvPr id="15" name="Označba mesta vsebine 2">
            <a:extLst>
              <a:ext uri="{FF2B5EF4-FFF2-40B4-BE49-F238E27FC236}">
                <a16:creationId xmlns:a16="http://schemas.microsoft.com/office/drawing/2014/main" id="{7F868EA7-108F-389B-31C3-F6ABB2E24449}"/>
              </a:ext>
            </a:extLst>
          </p:cNvPr>
          <p:cNvSpPr txBox="1">
            <a:spLocks/>
          </p:cNvSpPr>
          <p:nvPr/>
        </p:nvSpPr>
        <p:spPr>
          <a:xfrm>
            <a:off x="866776" y="1349938"/>
            <a:ext cx="10565454" cy="1747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Kadar gre za </a:t>
            </a:r>
            <a:r>
              <a:rPr lang="sl-SI" sz="1800" b="1" dirty="0">
                <a:solidFill>
                  <a:schemeClr val="accent2"/>
                </a:solidFill>
                <a:latin typeface="+mj-lt"/>
              </a:rPr>
              <a:t>PROMOCIJSKE IZDELKE </a:t>
            </a:r>
            <a:r>
              <a:rPr lang="sl-SI" sz="1800" dirty="0">
                <a:solidFill>
                  <a:schemeClr val="bg2">
                    <a:lumMod val="25000"/>
                  </a:schemeClr>
                </a:solidFill>
                <a:latin typeface="+mj-lt"/>
              </a:rPr>
              <a:t>(majice, darilne vrečke, USB ključke, mape, kape, torbe ipd.), se uporabijo zahtevani elementi iz Priročnika celostne grafične podobe PEKP - PIKTOGRAMI. </a:t>
            </a:r>
          </a:p>
          <a:p>
            <a:pPr marL="0" indent="0">
              <a:buNone/>
            </a:pPr>
            <a:r>
              <a:rPr lang="sl-SI" sz="1800" b="1" dirty="0">
                <a:solidFill>
                  <a:schemeClr val="bg2">
                    <a:lumMod val="25000"/>
                  </a:schemeClr>
                </a:solidFill>
                <a:latin typeface="+mj-lt"/>
              </a:rPr>
              <a:t>CGP:</a:t>
            </a:r>
            <a:r>
              <a:rPr lang="sl-SI" sz="1800" dirty="0">
                <a:solidFill>
                  <a:schemeClr val="bg2">
                    <a:lumMod val="25000"/>
                  </a:schemeClr>
                </a:solidFill>
                <a:latin typeface="+mj-lt"/>
              </a:rPr>
              <a:t> </a:t>
            </a:r>
            <a:r>
              <a:rPr lang="sl-SI" sz="1800" dirty="0">
                <a:solidFill>
                  <a:schemeClr val="bg2">
                    <a:lumMod val="50000"/>
                  </a:schemeClr>
                </a:solidFill>
                <a:latin typeface="+mj-lt"/>
                <a:hlinkClick r:id="rId5">
                  <a:extLst>
                    <a:ext uri="{A12FA001-AC4F-418D-AE19-62706E023703}">
                      <ahyp:hlinkClr xmlns:ahyp="http://schemas.microsoft.com/office/drawing/2018/hyperlinkcolor" val="tx"/>
                    </a:ext>
                  </a:extLst>
                </a:hlinkClick>
              </a:rPr>
              <a:t>https://evropskasredstva.si/app/uploads/2023/03/ESP-CGP-2021-2027_300323_koncna.pdf</a:t>
            </a:r>
            <a:r>
              <a:rPr lang="sl-SI" sz="1800" dirty="0">
                <a:solidFill>
                  <a:schemeClr val="bg2">
                    <a:lumMod val="50000"/>
                  </a:schemeClr>
                </a:solidFill>
                <a:latin typeface="+mj-lt"/>
              </a:rPr>
              <a:t> </a:t>
            </a: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600" b="0" i="0" dirty="0">
              <a:solidFill>
                <a:schemeClr val="bg1">
                  <a:lumMod val="50000"/>
                </a:schemeClr>
              </a:solidFill>
              <a:effectLst/>
              <a:latin typeface="+mj-lt"/>
            </a:endParaRPr>
          </a:p>
        </p:txBody>
      </p:sp>
      <p:pic>
        <p:nvPicPr>
          <p:cNvPr id="3" name="Slika 2">
            <a:extLst>
              <a:ext uri="{FF2B5EF4-FFF2-40B4-BE49-F238E27FC236}">
                <a16:creationId xmlns:a16="http://schemas.microsoft.com/office/drawing/2014/main" id="{AFAB6C09-B4D2-93F0-D154-4235BF4273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7055" y="1749504"/>
            <a:ext cx="670618" cy="670618"/>
          </a:xfrm>
          <a:prstGeom prst="rect">
            <a:avLst/>
          </a:prstGeom>
        </p:spPr>
      </p:pic>
      <p:sp>
        <p:nvSpPr>
          <p:cNvPr id="7" name="Označba mesta številke diapozitiva 6">
            <a:extLst>
              <a:ext uri="{FF2B5EF4-FFF2-40B4-BE49-F238E27FC236}">
                <a16:creationId xmlns:a16="http://schemas.microsoft.com/office/drawing/2014/main" id="{AAEA07DD-7809-9462-E4F0-E5033D0FE1C9}"/>
              </a:ext>
            </a:extLst>
          </p:cNvPr>
          <p:cNvSpPr>
            <a:spLocks noGrp="1"/>
          </p:cNvSpPr>
          <p:nvPr>
            <p:ph type="sldNum" sz="quarter" idx="12"/>
          </p:nvPr>
        </p:nvSpPr>
        <p:spPr/>
        <p:txBody>
          <a:bodyPr/>
          <a:lstStyle/>
          <a:p>
            <a:fld id="{DB0541E2-7EB7-469F-924A-AAEADCA667B4}" type="slidenum">
              <a:rPr lang="sl-SI" smtClean="0"/>
              <a:t>18</a:t>
            </a:fld>
            <a:endParaRPr lang="sl-SI"/>
          </a:p>
        </p:txBody>
      </p:sp>
      <p:cxnSp>
        <p:nvCxnSpPr>
          <p:cNvPr id="8" name="Raven povezovalnik 7">
            <a:extLst>
              <a:ext uri="{FF2B5EF4-FFF2-40B4-BE49-F238E27FC236}">
                <a16:creationId xmlns:a16="http://schemas.microsoft.com/office/drawing/2014/main" id="{5638483A-250B-53DA-E33B-EA8D4DB21EC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163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B0AF-BA38-5D40-269C-F7EFDBA88856}"/>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858A0A3E-3D54-1E8E-A861-EF73B2887704}"/>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C3C6574B-1FF3-4326-EE68-EFDD30094D96}"/>
              </a:ext>
            </a:extLst>
          </p:cNvPr>
          <p:cNvSpPr txBox="1">
            <a:spLocks/>
          </p:cNvSpPr>
          <p:nvPr/>
        </p:nvSpPr>
        <p:spPr>
          <a:xfrm>
            <a:off x="682312" y="16249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House with solid fill">
            <a:extLst>
              <a:ext uri="{FF2B5EF4-FFF2-40B4-BE49-F238E27FC236}">
                <a16:creationId xmlns:a16="http://schemas.microsoft.com/office/drawing/2014/main" id="{E058A20D-7C0B-3373-201A-78AE2B39F9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92823" y="1905611"/>
            <a:ext cx="1151762" cy="1151762"/>
          </a:xfrm>
          <a:prstGeom prst="rect">
            <a:avLst/>
          </a:prstGeom>
        </p:spPr>
      </p:pic>
      <p:sp>
        <p:nvSpPr>
          <p:cNvPr id="8" name="Označba mesta številke diapozitiva 7">
            <a:extLst>
              <a:ext uri="{FF2B5EF4-FFF2-40B4-BE49-F238E27FC236}">
                <a16:creationId xmlns:a16="http://schemas.microsoft.com/office/drawing/2014/main" id="{229B1E39-4239-B8CE-6363-274D15C9868B}"/>
              </a:ext>
            </a:extLst>
          </p:cNvPr>
          <p:cNvSpPr>
            <a:spLocks noGrp="1"/>
          </p:cNvSpPr>
          <p:nvPr>
            <p:ph type="sldNum" sz="quarter" idx="12"/>
          </p:nvPr>
        </p:nvSpPr>
        <p:spPr/>
        <p:txBody>
          <a:bodyPr/>
          <a:lstStyle/>
          <a:p>
            <a:fld id="{DB0541E2-7EB7-469F-924A-AAEADCA667B4}" type="slidenum">
              <a:rPr lang="sl-SI" smtClean="0"/>
              <a:t>19</a:t>
            </a:fld>
            <a:endParaRPr lang="sl-SI"/>
          </a:p>
        </p:txBody>
      </p:sp>
      <p:cxnSp>
        <p:nvCxnSpPr>
          <p:cNvPr id="3" name="Raven povezovalnik 2">
            <a:extLst>
              <a:ext uri="{FF2B5EF4-FFF2-40B4-BE49-F238E27FC236}">
                <a16:creationId xmlns:a16="http://schemas.microsoft.com/office/drawing/2014/main" id="{6762A245-24BC-9FD7-086F-9168FC6A97CA}"/>
              </a:ext>
            </a:extLst>
          </p:cNvPr>
          <p:cNvCxnSpPr>
            <a:cxnSpLocks/>
          </p:cNvCxnSpPr>
          <p:nvPr/>
        </p:nvCxnSpPr>
        <p:spPr>
          <a:xfrm>
            <a:off x="0" y="322932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542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3BCD-EDCC-7AEE-271F-23C04DC5EFEA}"/>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3AC95C73-E687-66D1-ED53-B604636082B9}"/>
              </a:ext>
            </a:extLst>
          </p:cNvPr>
          <p:cNvSpPr txBox="1">
            <a:spLocks/>
          </p:cNvSpPr>
          <p:nvPr/>
        </p:nvSpPr>
        <p:spPr>
          <a:xfrm>
            <a:off x="955382" y="42537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bg2">
                    <a:lumMod val="25000"/>
                  </a:schemeClr>
                </a:solidFill>
              </a:rPr>
              <a:t>VSEBINA</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7B88917A-F304-FFB3-8AEF-CCC7E1C1D28D}"/>
              </a:ext>
            </a:extLst>
          </p:cNvPr>
          <p:cNvSpPr txBox="1"/>
          <p:nvPr/>
        </p:nvSpPr>
        <p:spPr>
          <a:xfrm>
            <a:off x="432811" y="1526309"/>
            <a:ext cx="7009523" cy="3672031"/>
          </a:xfrm>
          <a:prstGeom prst="rect">
            <a:avLst/>
          </a:prstGeom>
          <a:noFill/>
        </p:spPr>
        <p:txBody>
          <a:bodyPr wrap="square">
            <a:spAutoFit/>
          </a:bodyPr>
          <a:lstStyle/>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OSNOVNA DOLOČILA</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OZNAČEVANJE VIRA SOFINANCIRANJA</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INVESTICIJSKI PROJEKTI</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NEINVESTICIJSKI PROJEKTI</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DOKAZILA O IZVEDBI AKTIVNOSTI</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SPREMEMBE</a:t>
            </a:r>
            <a:r>
              <a:rPr lang="sl-SI" sz="2200" b="1" kern="100" dirty="0">
                <a:solidFill>
                  <a:srgbClr val="0563C1"/>
                </a:solidFill>
                <a:latin typeface="+mj-lt"/>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 </a:t>
            </a:r>
            <a:r>
              <a:rPr lang="sl-SI" sz="2200" b="1" kern="100" dirty="0">
                <a:solidFill>
                  <a:schemeClr val="accent2"/>
                </a:solidFill>
                <a:latin typeface="+mj-lt"/>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PROJEKTOV</a:t>
            </a:r>
            <a:endParaRPr lang="sl-SI" sz="2200" b="1" kern="100" dirty="0">
              <a:solidFill>
                <a:schemeClr val="accent2"/>
              </a:solidFill>
              <a:latin typeface="+mj-lt"/>
              <a:cs typeface="Times New Roman" panose="02020603050405020304" pitchFamily="18" charset="0"/>
            </a:endParaRPr>
          </a:p>
          <a:p>
            <a:pPr marL="800100" lvl="1" indent="-342900">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VLAGANJE ZAHTEVKOV</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DRUGE OBVEZNOSTI UPRAVIČENCEV</a:t>
            </a:r>
            <a:endParaRPr lang="sl-SI" sz="2200" b="1" kern="100" dirty="0">
              <a:solidFill>
                <a:schemeClr val="accent2"/>
              </a:solidFill>
              <a:latin typeface="+mj-lt"/>
              <a:ea typeface="Aptos" panose="020B0004020202020204" pitchFamily="34" charset="0"/>
              <a:cs typeface="Times New Roman" panose="02020603050405020304" pitchFamily="18" charset="0"/>
            </a:endParaRPr>
          </a:p>
        </p:txBody>
      </p:sp>
      <p:sp>
        <p:nvSpPr>
          <p:cNvPr id="3" name="Označba mesta številke diapozitiva 2">
            <a:extLst>
              <a:ext uri="{FF2B5EF4-FFF2-40B4-BE49-F238E27FC236}">
                <a16:creationId xmlns:a16="http://schemas.microsoft.com/office/drawing/2014/main" id="{AF932241-F69B-3BEE-D6A3-F152D44B59AA}"/>
              </a:ext>
            </a:extLst>
          </p:cNvPr>
          <p:cNvSpPr>
            <a:spLocks noGrp="1"/>
          </p:cNvSpPr>
          <p:nvPr>
            <p:ph type="sldNum" sz="quarter" idx="12"/>
          </p:nvPr>
        </p:nvSpPr>
        <p:spPr/>
        <p:txBody>
          <a:bodyPr/>
          <a:lstStyle/>
          <a:p>
            <a:fld id="{DB0541E2-7EB7-469F-924A-AAEADCA667B4}" type="slidenum">
              <a:rPr lang="sl-SI" smtClean="0"/>
              <a:t>2</a:t>
            </a:fld>
            <a:endParaRPr lang="sl-SI"/>
          </a:p>
        </p:txBody>
      </p:sp>
      <p:cxnSp>
        <p:nvCxnSpPr>
          <p:cNvPr id="7" name="Raven povezovalnik 6">
            <a:extLst>
              <a:ext uri="{FF2B5EF4-FFF2-40B4-BE49-F238E27FC236}">
                <a16:creationId xmlns:a16="http://schemas.microsoft.com/office/drawing/2014/main" id="{400E50FA-FA93-BC0F-6248-259A5BBA4B70}"/>
              </a:ext>
            </a:extLst>
          </p:cNvPr>
          <p:cNvCxnSpPr>
            <a:cxnSpLocks/>
          </p:cNvCxnSpPr>
          <p:nvPr/>
        </p:nvCxnSpPr>
        <p:spPr>
          <a:xfrm>
            <a:off x="0" y="1286819"/>
            <a:ext cx="12192000" cy="0"/>
          </a:xfrm>
          <a:prstGeom prst="line">
            <a:avLst/>
          </a:prstGeom>
          <a:ln w="38100">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915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F707C2-50C5-4ECE-6FB2-8313AE9CBE93}"/>
              </a:ext>
            </a:extLst>
          </p:cNvPr>
          <p:cNvSpPr>
            <a:spLocks noGrp="1"/>
          </p:cNvSpPr>
          <p:nvPr>
            <p:ph type="title"/>
          </p:nvPr>
        </p:nvSpPr>
        <p:spPr>
          <a:xfrm>
            <a:off x="1051009" y="669925"/>
            <a:ext cx="10515600" cy="1325563"/>
          </a:xfrm>
        </p:spPr>
        <p:txBody>
          <a:bodyPr/>
          <a:lstStyle/>
          <a:p>
            <a:r>
              <a:rPr lang="sl-SI" b="1" dirty="0">
                <a:solidFill>
                  <a:schemeClr val="accent6">
                    <a:lumMod val="75000"/>
                  </a:schemeClr>
                </a:solidFill>
              </a:rPr>
              <a:t>Navodila za izvajanje projektov v okviru pristopa LEADER/CLLD za sklad ESRR</a:t>
            </a:r>
          </a:p>
        </p:txBody>
      </p:sp>
      <p:sp>
        <p:nvSpPr>
          <p:cNvPr id="3" name="Označba mesta vsebine 2">
            <a:extLst>
              <a:ext uri="{FF2B5EF4-FFF2-40B4-BE49-F238E27FC236}">
                <a16:creationId xmlns:a16="http://schemas.microsoft.com/office/drawing/2014/main" id="{E2C5542C-FD7F-C939-C5C6-E85759CAACBC}"/>
              </a:ext>
            </a:extLst>
          </p:cNvPr>
          <p:cNvSpPr>
            <a:spLocks noGrp="1"/>
          </p:cNvSpPr>
          <p:nvPr>
            <p:ph idx="1"/>
          </p:nvPr>
        </p:nvSpPr>
        <p:spPr>
          <a:xfrm>
            <a:off x="904875" y="2676385"/>
            <a:ext cx="9517453" cy="3432176"/>
          </a:xfrm>
        </p:spPr>
        <p:txBody>
          <a:bodyPr/>
          <a:lstStyle/>
          <a:p>
            <a:pPr marL="0" indent="0">
              <a:buNone/>
            </a:pPr>
            <a:r>
              <a:rPr lang="sl-SI" dirty="0">
                <a:solidFill>
                  <a:schemeClr val="bg2">
                    <a:lumMod val="25000"/>
                  </a:schemeClr>
                </a:solidFill>
                <a:latin typeface="+mj-lt"/>
              </a:rPr>
              <a:t>Dostop do </a:t>
            </a:r>
            <a:r>
              <a:rPr lang="sl-SI" b="1" dirty="0">
                <a:solidFill>
                  <a:schemeClr val="accent2"/>
                </a:solidFill>
                <a:latin typeface="+mj-lt"/>
              </a:rPr>
              <a:t>navodil</a:t>
            </a:r>
            <a:r>
              <a:rPr lang="sl-SI" dirty="0">
                <a:latin typeface="+mj-lt"/>
              </a:rPr>
              <a:t>:</a:t>
            </a:r>
          </a:p>
          <a:p>
            <a:pPr marL="0" indent="0">
              <a:buNone/>
            </a:pPr>
            <a:r>
              <a:rPr lang="sl-SI" dirty="0">
                <a:latin typeface="+mj-lt"/>
                <a:hlinkClick r:id="rId2"/>
              </a:rPr>
              <a:t>https://evropskasredstva.si/app/uploads/2024/08/NUS-2021-2027_verzija_1-2.pdf</a:t>
            </a:r>
            <a:endParaRPr lang="sl-SI" dirty="0">
              <a:latin typeface="+mj-lt"/>
            </a:endParaRPr>
          </a:p>
          <a:p>
            <a:pPr marL="0" indent="0">
              <a:buNone/>
            </a:pPr>
            <a:endParaRPr lang="sl-SI" dirty="0">
              <a:latin typeface="+mj-lt"/>
            </a:endParaRPr>
          </a:p>
          <a:p>
            <a:pPr marL="0" indent="0">
              <a:buNone/>
            </a:pPr>
            <a:r>
              <a:rPr lang="sl-SI" dirty="0">
                <a:solidFill>
                  <a:schemeClr val="bg2">
                    <a:lumMod val="25000"/>
                  </a:schemeClr>
                </a:solidFill>
                <a:latin typeface="+mj-lt"/>
              </a:rPr>
              <a:t>Spletna stran</a:t>
            </a:r>
            <a:r>
              <a:rPr lang="sl-SI" dirty="0">
                <a:latin typeface="+mj-lt"/>
              </a:rPr>
              <a:t>: </a:t>
            </a:r>
          </a:p>
          <a:p>
            <a:pPr marL="0" indent="0">
              <a:buNone/>
            </a:pPr>
            <a:r>
              <a:rPr lang="sl-SI" dirty="0">
                <a:latin typeface="+mj-lt"/>
                <a:hlinkClick r:id="rId3"/>
              </a:rPr>
              <a:t>https://evropskasredstva.si/evropska-kohezijska-politika/navodila-in-smernice/</a:t>
            </a:r>
            <a:r>
              <a:rPr lang="sl-SI" dirty="0">
                <a:latin typeface="+mj-lt"/>
              </a:rPr>
              <a:t> </a:t>
            </a:r>
            <a:endParaRPr lang="sl-SI" dirty="0"/>
          </a:p>
        </p:txBody>
      </p:sp>
      <p:pic>
        <p:nvPicPr>
          <p:cNvPr id="4098" name="Picture 2" descr="Rules Icon Vector Art, Icons, and Graphics for Free Download">
            <a:extLst>
              <a:ext uri="{FF2B5EF4-FFF2-40B4-BE49-F238E27FC236}">
                <a16:creationId xmlns:a16="http://schemas.microsoft.com/office/drawing/2014/main" id="{079F5DFB-F004-9BED-EAA5-DE3BCFC755C8}"/>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761" y="4703970"/>
            <a:ext cx="1775101" cy="17751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a 6" descr="Exclamation mark with solid fill">
            <a:extLst>
              <a:ext uri="{FF2B5EF4-FFF2-40B4-BE49-F238E27FC236}">
                <a16:creationId xmlns:a16="http://schemas.microsoft.com/office/drawing/2014/main" id="{172BC3B9-3CAB-8563-0F8F-04B7F97FD9F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1054" y="3076575"/>
            <a:ext cx="914400" cy="914400"/>
          </a:xfrm>
          <a:prstGeom prst="rect">
            <a:avLst/>
          </a:prstGeom>
        </p:spPr>
      </p:pic>
      <p:pic>
        <p:nvPicPr>
          <p:cNvPr id="6" name="Slika 5">
            <a:extLst>
              <a:ext uri="{FF2B5EF4-FFF2-40B4-BE49-F238E27FC236}">
                <a16:creationId xmlns:a16="http://schemas.microsoft.com/office/drawing/2014/main" id="{EC56E702-B085-0672-6D01-A6979902F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680" y="3533775"/>
            <a:ext cx="670618" cy="670618"/>
          </a:xfrm>
          <a:prstGeom prst="rect">
            <a:avLst/>
          </a:prstGeom>
        </p:spPr>
      </p:pic>
      <p:pic>
        <p:nvPicPr>
          <p:cNvPr id="8" name="Slika 7">
            <a:extLst>
              <a:ext uri="{FF2B5EF4-FFF2-40B4-BE49-F238E27FC236}">
                <a16:creationId xmlns:a16="http://schemas.microsoft.com/office/drawing/2014/main" id="{03FC1B6D-0CAE-99EB-70E7-C574AA6CB6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382" y="5517457"/>
            <a:ext cx="670618" cy="670618"/>
          </a:xfrm>
          <a:prstGeom prst="rect">
            <a:avLst/>
          </a:prstGeom>
        </p:spPr>
      </p:pic>
      <p:sp>
        <p:nvSpPr>
          <p:cNvPr id="9" name="Označba mesta številke diapozitiva 8">
            <a:extLst>
              <a:ext uri="{FF2B5EF4-FFF2-40B4-BE49-F238E27FC236}">
                <a16:creationId xmlns:a16="http://schemas.microsoft.com/office/drawing/2014/main" id="{E71A854A-437B-D092-77BC-C1E3B371AA44}"/>
              </a:ext>
            </a:extLst>
          </p:cNvPr>
          <p:cNvSpPr>
            <a:spLocks noGrp="1"/>
          </p:cNvSpPr>
          <p:nvPr>
            <p:ph type="sldNum" sz="quarter" idx="12"/>
          </p:nvPr>
        </p:nvSpPr>
        <p:spPr/>
        <p:txBody>
          <a:bodyPr/>
          <a:lstStyle/>
          <a:p>
            <a:fld id="{DB0541E2-7EB7-469F-924A-AAEADCA667B4}" type="slidenum">
              <a:rPr lang="sl-SI" smtClean="0"/>
              <a:t>20</a:t>
            </a:fld>
            <a:endParaRPr lang="sl-SI"/>
          </a:p>
        </p:txBody>
      </p:sp>
      <p:cxnSp>
        <p:nvCxnSpPr>
          <p:cNvPr id="10" name="Raven povezovalnik 9">
            <a:extLst>
              <a:ext uri="{FF2B5EF4-FFF2-40B4-BE49-F238E27FC236}">
                <a16:creationId xmlns:a16="http://schemas.microsoft.com/office/drawing/2014/main" id="{3ACF1FF5-303B-8158-0AE8-B00605652649}"/>
              </a:ext>
            </a:extLst>
          </p:cNvPr>
          <p:cNvCxnSpPr>
            <a:cxnSpLocks/>
          </p:cNvCxnSpPr>
          <p:nvPr/>
        </p:nvCxnSpPr>
        <p:spPr>
          <a:xfrm>
            <a:off x="0" y="208711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701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2D8A-9DC7-8F4F-FEA6-634C87FCC4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330D4D-EA0F-0D47-48AC-D0E187B8560D}"/>
              </a:ext>
            </a:extLst>
          </p:cNvPr>
          <p:cNvSpPr>
            <a:spLocks noGrp="1"/>
          </p:cNvSpPr>
          <p:nvPr>
            <p:ph type="title"/>
          </p:nvPr>
        </p:nvSpPr>
        <p:spPr>
          <a:xfrm>
            <a:off x="1066249" y="235743"/>
            <a:ext cx="10515600" cy="1325563"/>
          </a:xfrm>
        </p:spPr>
        <p:txBody>
          <a:bodyPr/>
          <a:lstStyle/>
          <a:p>
            <a:r>
              <a:rPr lang="sl-SI" b="1" dirty="0">
                <a:solidFill>
                  <a:schemeClr val="accent6">
                    <a:lumMod val="75000"/>
                  </a:schemeClr>
                </a:solidFill>
              </a:rPr>
              <a:t>VRSTE STROŠKOV</a:t>
            </a:r>
          </a:p>
        </p:txBody>
      </p:sp>
      <p:sp>
        <p:nvSpPr>
          <p:cNvPr id="3" name="Označba mesta vsebine 2">
            <a:extLst>
              <a:ext uri="{FF2B5EF4-FFF2-40B4-BE49-F238E27FC236}">
                <a16:creationId xmlns:a16="http://schemas.microsoft.com/office/drawing/2014/main" id="{80290E62-1433-1B7E-798C-7EBBA31CC469}"/>
              </a:ext>
            </a:extLst>
          </p:cNvPr>
          <p:cNvSpPr>
            <a:spLocks noGrp="1"/>
          </p:cNvSpPr>
          <p:nvPr>
            <p:ph idx="1"/>
          </p:nvPr>
        </p:nvSpPr>
        <p:spPr>
          <a:xfrm>
            <a:off x="942975" y="1608137"/>
            <a:ext cx="9142721" cy="4351338"/>
          </a:xfrm>
        </p:spPr>
        <p:txBody>
          <a:bodyPr>
            <a:normAutofit fontScale="92500"/>
          </a:bodyPr>
          <a:lstStyle/>
          <a:p>
            <a:pPr marL="0" indent="0">
              <a:buNone/>
            </a:pPr>
            <a:r>
              <a:rPr lang="sl-SI" sz="2400" dirty="0">
                <a:solidFill>
                  <a:schemeClr val="bg2">
                    <a:lumMod val="25000"/>
                  </a:schemeClr>
                </a:solidFill>
                <a:latin typeface="+mj-lt"/>
              </a:rPr>
              <a:t>Projekt investicijske narave je sestavljen iz več možnih vrst stroškov:</a:t>
            </a:r>
          </a:p>
          <a:p>
            <a:pPr marL="0" indent="0">
              <a:buNone/>
            </a:pPr>
            <a:endParaRPr lang="sl-SI" sz="2400" dirty="0">
              <a:latin typeface="+mj-lt"/>
            </a:endParaRPr>
          </a:p>
          <a:p>
            <a:pPr>
              <a:lnSpc>
                <a:spcPct val="100000"/>
              </a:lnSpc>
              <a:spcBef>
                <a:spcPts val="0"/>
              </a:spcBef>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opredmetena osnovna sredstva </a:t>
            </a:r>
            <a:r>
              <a:rPr lang="sl-SI" sz="2400" dirty="0">
                <a:solidFill>
                  <a:schemeClr val="bg2">
                    <a:lumMod val="25000"/>
                  </a:schemeClr>
                </a:solidFill>
                <a:latin typeface="+mj-lt"/>
              </a:rPr>
              <a:t>(Navodila_poglavje 3.1.1, 3.1.2, 3.1.3.)</a:t>
            </a:r>
          </a:p>
          <a:p>
            <a:pPr>
              <a:lnSpc>
                <a:spcPct val="150000"/>
              </a:lnSpc>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neopredmetena sredstva  </a:t>
            </a:r>
            <a:r>
              <a:rPr lang="sl-SI" sz="2400" dirty="0">
                <a:solidFill>
                  <a:schemeClr val="bg2">
                    <a:lumMod val="25000"/>
                  </a:schemeClr>
                </a:solidFill>
                <a:latin typeface="+mj-lt"/>
              </a:rPr>
              <a:t>(Navodila_poglavje 3.1.4)</a:t>
            </a:r>
          </a:p>
          <a:p>
            <a:pPr>
              <a:lnSpc>
                <a:spcPct val="150000"/>
              </a:lnSpc>
            </a:pPr>
            <a:r>
              <a:rPr lang="sl-SI" sz="2400" b="1" dirty="0">
                <a:solidFill>
                  <a:schemeClr val="bg2">
                    <a:lumMod val="25000"/>
                  </a:schemeClr>
                </a:solidFill>
                <a:latin typeface="+mj-lt"/>
              </a:rPr>
              <a:t>stroški </a:t>
            </a:r>
            <a:r>
              <a:rPr lang="sl-SI" sz="2400" b="1" dirty="0">
                <a:solidFill>
                  <a:schemeClr val="accent2"/>
                </a:solidFill>
                <a:latin typeface="+mj-lt"/>
              </a:rPr>
              <a:t>storitev zunanjih izvajalcev </a:t>
            </a:r>
            <a:r>
              <a:rPr lang="sl-SI" sz="2400" dirty="0">
                <a:solidFill>
                  <a:schemeClr val="bg2">
                    <a:lumMod val="25000"/>
                  </a:schemeClr>
                </a:solidFill>
                <a:latin typeface="+mj-lt"/>
              </a:rPr>
              <a:t>(Navodila_poglavje 3.7)</a:t>
            </a:r>
          </a:p>
          <a:p>
            <a:pPr>
              <a:lnSpc>
                <a:spcPct val="150000"/>
              </a:lnSpc>
            </a:pPr>
            <a:r>
              <a:rPr lang="sl-SI" sz="2400" b="1" dirty="0">
                <a:solidFill>
                  <a:schemeClr val="bg2">
                    <a:lumMod val="25000"/>
                  </a:schemeClr>
                </a:solidFill>
                <a:latin typeface="+mj-lt"/>
              </a:rPr>
              <a:t>20 % pavšalna stopnja za neposredne stroške osebja </a:t>
            </a:r>
            <a:r>
              <a:rPr lang="sl-SI" sz="2400" dirty="0">
                <a:solidFill>
                  <a:schemeClr val="bg2">
                    <a:lumMod val="25000"/>
                  </a:schemeClr>
                </a:solidFill>
                <a:latin typeface="+mj-lt"/>
              </a:rPr>
              <a:t>(Navodila_ poglavje 4.3.)</a:t>
            </a:r>
          </a:p>
        </p:txBody>
      </p:sp>
      <p:pic>
        <p:nvPicPr>
          <p:cNvPr id="9" name="Grafika 8" descr="Suburban scene with solid fill">
            <a:extLst>
              <a:ext uri="{FF2B5EF4-FFF2-40B4-BE49-F238E27FC236}">
                <a16:creationId xmlns:a16="http://schemas.microsoft.com/office/drawing/2014/main" id="{E35C9B40-3466-696D-48CD-9B82E226D1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11771" y="-194635"/>
            <a:ext cx="1660970" cy="1660970"/>
          </a:xfrm>
          <a:prstGeom prst="rect">
            <a:avLst/>
          </a:prstGeom>
        </p:spPr>
      </p:pic>
      <p:sp>
        <p:nvSpPr>
          <p:cNvPr id="6" name="Označba mesta vsebine 2">
            <a:extLst>
              <a:ext uri="{FF2B5EF4-FFF2-40B4-BE49-F238E27FC236}">
                <a16:creationId xmlns:a16="http://schemas.microsoft.com/office/drawing/2014/main" id="{03EFB941-4B8E-BCA2-6D31-D59F504ED9D8}"/>
              </a:ext>
            </a:extLst>
          </p:cNvPr>
          <p:cNvSpPr txBox="1">
            <a:spLocks/>
          </p:cNvSpPr>
          <p:nvPr/>
        </p:nvSpPr>
        <p:spPr>
          <a:xfrm>
            <a:off x="942975" y="5959475"/>
            <a:ext cx="9763125" cy="781495"/>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b="1" dirty="0">
                <a:solidFill>
                  <a:schemeClr val="bg1"/>
                </a:solidFill>
                <a:latin typeface="+mj-lt"/>
              </a:rPr>
              <a:t>Pri investicijskih projektih je pogoj, da vključujejo naložbo oz. investicijo in v kolikor neposredno povezano z naložbo tudi stroške zunanjih izvajalcev.</a:t>
            </a:r>
          </a:p>
          <a:p>
            <a:pPr marL="0" indent="0">
              <a:buFont typeface="Arial" panose="020B0604020202020204" pitchFamily="34" charset="0"/>
              <a:buNone/>
            </a:pPr>
            <a:endParaRPr lang="sl-SI" sz="2400" dirty="0">
              <a:latin typeface="+mj-lt"/>
            </a:endParaRPr>
          </a:p>
        </p:txBody>
      </p:sp>
      <p:sp>
        <p:nvSpPr>
          <p:cNvPr id="7" name="Elipsa 6">
            <a:extLst>
              <a:ext uri="{FF2B5EF4-FFF2-40B4-BE49-F238E27FC236}">
                <a16:creationId xmlns:a16="http://schemas.microsoft.com/office/drawing/2014/main" id="{50FFB3BA-9B27-02CF-1367-FD09252702C5}"/>
              </a:ext>
            </a:extLst>
          </p:cNvPr>
          <p:cNvSpPr/>
          <p:nvPr/>
        </p:nvSpPr>
        <p:spPr>
          <a:xfrm>
            <a:off x="9403307" y="2174296"/>
            <a:ext cx="2469434" cy="2056510"/>
          </a:xfrm>
          <a:prstGeom prst="ellipse">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t>Naložba oziroma investicija je vlaganje v opredmetena osnovna</a:t>
            </a:r>
          </a:p>
          <a:p>
            <a:pPr algn="ctr"/>
            <a:r>
              <a:rPr lang="sl-SI" sz="1400" b="1" dirty="0"/>
              <a:t>sredstva in neopredmetena sredstva!</a:t>
            </a:r>
            <a:endParaRPr lang="sl-SI" sz="1400" dirty="0"/>
          </a:p>
        </p:txBody>
      </p:sp>
      <p:sp>
        <p:nvSpPr>
          <p:cNvPr id="10" name="Označba mesta številke diapozitiva 9">
            <a:extLst>
              <a:ext uri="{FF2B5EF4-FFF2-40B4-BE49-F238E27FC236}">
                <a16:creationId xmlns:a16="http://schemas.microsoft.com/office/drawing/2014/main" id="{72CB6612-AD37-A32F-EABF-60A9EEFA2E55}"/>
              </a:ext>
            </a:extLst>
          </p:cNvPr>
          <p:cNvSpPr>
            <a:spLocks noGrp="1"/>
          </p:cNvSpPr>
          <p:nvPr>
            <p:ph type="sldNum" sz="quarter" idx="12"/>
          </p:nvPr>
        </p:nvSpPr>
        <p:spPr/>
        <p:txBody>
          <a:bodyPr/>
          <a:lstStyle/>
          <a:p>
            <a:fld id="{DB0541E2-7EB7-469F-924A-AAEADCA667B4}" type="slidenum">
              <a:rPr lang="sl-SI" smtClean="0"/>
              <a:t>21</a:t>
            </a:fld>
            <a:endParaRPr lang="sl-SI"/>
          </a:p>
        </p:txBody>
      </p:sp>
      <p:cxnSp>
        <p:nvCxnSpPr>
          <p:cNvPr id="11" name="Raven povezovalnik 10">
            <a:extLst>
              <a:ext uri="{FF2B5EF4-FFF2-40B4-BE49-F238E27FC236}">
                <a16:creationId xmlns:a16="http://schemas.microsoft.com/office/drawing/2014/main" id="{CF20121C-B919-3645-EDBC-068AC4FED3CF}"/>
              </a:ext>
            </a:extLst>
          </p:cNvPr>
          <p:cNvCxnSpPr>
            <a:cxnSpLocks/>
          </p:cNvCxnSpPr>
          <p:nvPr/>
        </p:nvCxnSpPr>
        <p:spPr>
          <a:xfrm>
            <a:off x="0" y="140131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2" name="Pravokotnik 11">
            <a:extLst>
              <a:ext uri="{FF2B5EF4-FFF2-40B4-BE49-F238E27FC236}">
                <a16:creationId xmlns:a16="http://schemas.microsoft.com/office/drawing/2014/main" id="{24D8C760-FE10-0F5E-5D4A-62A3D2E7A8B2}"/>
              </a:ext>
            </a:extLst>
          </p:cNvPr>
          <p:cNvSpPr/>
          <p:nvPr/>
        </p:nvSpPr>
        <p:spPr>
          <a:xfrm>
            <a:off x="838200" y="2174297"/>
            <a:ext cx="8251209" cy="2165692"/>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Grafika 3" descr="House with solid fill">
            <a:extLst>
              <a:ext uri="{FF2B5EF4-FFF2-40B4-BE49-F238E27FC236}">
                <a16:creationId xmlns:a16="http://schemas.microsoft.com/office/drawing/2014/main" id="{13F7F36D-819A-064B-C1F9-49FC0A11C3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240" y="247059"/>
            <a:ext cx="1051009" cy="1051009"/>
          </a:xfrm>
          <a:prstGeom prst="rect">
            <a:avLst/>
          </a:prstGeom>
        </p:spPr>
      </p:pic>
    </p:spTree>
    <p:extLst>
      <p:ext uri="{BB962C8B-B14F-4D97-AF65-F5344CB8AC3E}">
        <p14:creationId xmlns:p14="http://schemas.microsoft.com/office/powerpoint/2010/main" val="266378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E73BD-8351-3161-9799-CDC4A5BB4CC8}"/>
              </a:ext>
            </a:extLst>
          </p:cNvPr>
          <p:cNvSpPr>
            <a:spLocks noGrp="1"/>
          </p:cNvSpPr>
          <p:nvPr>
            <p:ph type="title"/>
          </p:nvPr>
        </p:nvSpPr>
        <p:spPr>
          <a:xfrm>
            <a:off x="838200" y="365126"/>
            <a:ext cx="10515600" cy="1035050"/>
          </a:xfrm>
        </p:spPr>
        <p:txBody>
          <a:bodyPr>
            <a:normAutofit/>
          </a:bodyPr>
          <a:lstStyle/>
          <a:p>
            <a:r>
              <a:rPr lang="sl-SI" sz="4000" b="1" dirty="0">
                <a:solidFill>
                  <a:schemeClr val="accent6">
                    <a:lumMod val="75000"/>
                  </a:schemeClr>
                </a:solidFill>
              </a:rPr>
              <a:t>POSTOPEK IZBIRE IZVAJALCA</a:t>
            </a:r>
          </a:p>
        </p:txBody>
      </p:sp>
      <p:sp>
        <p:nvSpPr>
          <p:cNvPr id="3" name="Označba mesta vsebine 2">
            <a:extLst>
              <a:ext uri="{FF2B5EF4-FFF2-40B4-BE49-F238E27FC236}">
                <a16:creationId xmlns:a16="http://schemas.microsoft.com/office/drawing/2014/main" id="{0438E642-B7B3-DF28-CC62-9312EB4B8FC5}"/>
              </a:ext>
            </a:extLst>
          </p:cNvPr>
          <p:cNvSpPr>
            <a:spLocks noGrp="1"/>
          </p:cNvSpPr>
          <p:nvPr>
            <p:ph idx="1"/>
          </p:nvPr>
        </p:nvSpPr>
        <p:spPr>
          <a:xfrm>
            <a:off x="838199" y="1694936"/>
            <a:ext cx="9667875" cy="4324864"/>
          </a:xfrm>
        </p:spPr>
        <p:txBody>
          <a:bodyPr/>
          <a:lstStyle/>
          <a:p>
            <a:pPr marL="0" indent="0" algn="just">
              <a:lnSpc>
                <a:spcPct val="120000"/>
              </a:lnSpc>
              <a:buNone/>
            </a:pPr>
            <a:r>
              <a:rPr lang="sl-SI" sz="2400" dirty="0">
                <a:solidFill>
                  <a:schemeClr val="bg2">
                    <a:lumMod val="25000"/>
                  </a:schemeClr>
                </a:solidFill>
                <a:latin typeface="+mj-lt"/>
              </a:rPr>
              <a:t>V skladu z Navodilu OU (NUS) velja, da kadar upravičenci niso naročniki po ZJN, morajo izvajati operacijo </a:t>
            </a:r>
            <a:r>
              <a:rPr lang="sl-SI" sz="2400" b="1" dirty="0">
                <a:solidFill>
                  <a:schemeClr val="accent2"/>
                </a:solidFill>
                <a:latin typeface="+mj-lt"/>
              </a:rPr>
              <a:t>v skladu s temeljnimi načeli ZJN</a:t>
            </a:r>
            <a:r>
              <a:rPr lang="sl-SI" sz="2400" dirty="0">
                <a:solidFill>
                  <a:schemeClr val="bg2">
                    <a:lumMod val="25000"/>
                  </a:schemeClr>
                </a:solidFill>
                <a:latin typeface="+mj-lt"/>
              </a:rPr>
              <a:t>, navodili posredniškega telesa, ki lahko podrobneje opredelijo izkazovanje upoštevanja načel, </a:t>
            </a:r>
            <a:r>
              <a:rPr lang="sl-SI" sz="2400" b="1" dirty="0">
                <a:solidFill>
                  <a:schemeClr val="bg2">
                    <a:lumMod val="25000"/>
                  </a:schemeClr>
                </a:solidFill>
                <a:latin typeface="+mj-lt"/>
              </a:rPr>
              <a:t>skladnost cen s tržnimi, preprečevanje nasprotja interesov, zmogljivost ponudnika </a:t>
            </a:r>
            <a:r>
              <a:rPr lang="sl-SI" sz="2400" dirty="0">
                <a:solidFill>
                  <a:schemeClr val="bg2">
                    <a:lumMod val="25000"/>
                  </a:schemeClr>
                </a:solidFill>
                <a:latin typeface="+mj-lt"/>
              </a:rPr>
              <a:t>ipd., in s </a:t>
            </a:r>
            <a:r>
              <a:rPr lang="sl-SI" sz="2400" b="1" dirty="0">
                <a:solidFill>
                  <a:schemeClr val="bg2">
                    <a:lumMod val="25000"/>
                  </a:schemeClr>
                </a:solidFill>
                <a:latin typeface="+mj-lt"/>
              </a:rPr>
              <a:t>pogodbo o sofinanciranju</a:t>
            </a:r>
            <a:r>
              <a:rPr lang="sl-SI" sz="2400" dirty="0">
                <a:solidFill>
                  <a:schemeClr val="bg2">
                    <a:lumMod val="25000"/>
                  </a:schemeClr>
                </a:solidFill>
                <a:latin typeface="+mj-lt"/>
              </a:rPr>
              <a:t>. </a:t>
            </a:r>
          </a:p>
          <a:p>
            <a:pPr marL="0" indent="0" algn="just">
              <a:lnSpc>
                <a:spcPct val="120000"/>
              </a:lnSpc>
              <a:buNone/>
            </a:pPr>
            <a:r>
              <a:rPr lang="sl-SI" sz="2400" dirty="0">
                <a:solidFill>
                  <a:schemeClr val="bg2">
                    <a:lumMod val="25000"/>
                  </a:schemeClr>
                </a:solidFill>
                <a:latin typeface="+mj-lt"/>
              </a:rPr>
              <a:t>Pri oddaji zahtevka se mora preložiti dokazila, ki so opredeljena v poglavju 3.1 Navodil. Pridobljene morajo biti </a:t>
            </a:r>
            <a:r>
              <a:rPr lang="sl-SI" sz="2400" b="1" dirty="0">
                <a:solidFill>
                  <a:schemeClr val="accent2"/>
                </a:solidFill>
                <a:latin typeface="+mj-lt"/>
              </a:rPr>
              <a:t>3 ponudbe </a:t>
            </a:r>
            <a:r>
              <a:rPr lang="sl-SI" sz="2400" dirty="0">
                <a:solidFill>
                  <a:schemeClr val="bg2">
                    <a:lumMod val="25000"/>
                  </a:schemeClr>
                </a:solidFill>
                <a:latin typeface="+mj-lt"/>
              </a:rPr>
              <a:t>in </a:t>
            </a:r>
            <a:r>
              <a:rPr lang="sl-SI" sz="2400" b="1" dirty="0">
                <a:solidFill>
                  <a:schemeClr val="accent2"/>
                </a:solidFill>
                <a:latin typeface="+mj-lt"/>
              </a:rPr>
              <a:t>izveden postopek pridobivanja ponudb mora biti ustrezno dokumentiran, </a:t>
            </a:r>
            <a:r>
              <a:rPr lang="sl-SI" sz="2400" dirty="0">
                <a:latin typeface="+mj-lt"/>
              </a:rPr>
              <a:t>ker</a:t>
            </a:r>
            <a:r>
              <a:rPr lang="sl-SI" sz="2400" dirty="0">
                <a:solidFill>
                  <a:schemeClr val="bg2">
                    <a:lumMod val="25000"/>
                  </a:schemeClr>
                </a:solidFill>
                <a:latin typeface="+mj-lt"/>
              </a:rPr>
              <a:t> se ga </a:t>
            </a:r>
            <a:r>
              <a:rPr lang="sl-SI" sz="2400" b="1" u="sng" dirty="0">
                <a:solidFill>
                  <a:schemeClr val="accent2"/>
                </a:solidFill>
                <a:latin typeface="+mj-lt"/>
              </a:rPr>
              <a:t>prilaga k zahtevku </a:t>
            </a:r>
            <a:r>
              <a:rPr lang="sl-SI" sz="2400" dirty="0">
                <a:solidFill>
                  <a:schemeClr val="bg2">
                    <a:lumMod val="25000"/>
                  </a:schemeClr>
                </a:solidFill>
                <a:latin typeface="+mj-lt"/>
              </a:rPr>
              <a:t>za izplačilo.</a:t>
            </a:r>
          </a:p>
          <a:p>
            <a:pPr marL="0" indent="0">
              <a:buNone/>
            </a:pPr>
            <a:endParaRPr lang="sl-SI" dirty="0"/>
          </a:p>
        </p:txBody>
      </p:sp>
      <p:sp>
        <p:nvSpPr>
          <p:cNvPr id="14" name="Pravokotnik: zaokroženi vogali 13">
            <a:extLst>
              <a:ext uri="{FF2B5EF4-FFF2-40B4-BE49-F238E27FC236}">
                <a16:creationId xmlns:a16="http://schemas.microsoft.com/office/drawing/2014/main" id="{BD62A23B-6814-815D-0975-45BE689648A4}"/>
              </a:ext>
            </a:extLst>
          </p:cNvPr>
          <p:cNvSpPr/>
          <p:nvPr/>
        </p:nvSpPr>
        <p:spPr>
          <a:xfrm>
            <a:off x="9234487" y="218045"/>
            <a:ext cx="2724150" cy="886341"/>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Postopek izbire izvajalca mora biti v skladu z vašimi internimi akti</a:t>
            </a:r>
          </a:p>
        </p:txBody>
      </p:sp>
      <p:sp>
        <p:nvSpPr>
          <p:cNvPr id="6" name="PoljeZBesedilom 5">
            <a:extLst>
              <a:ext uri="{FF2B5EF4-FFF2-40B4-BE49-F238E27FC236}">
                <a16:creationId xmlns:a16="http://schemas.microsoft.com/office/drawing/2014/main" id="{CAA3F48E-2E76-D5C9-30DA-3796078B2E52}"/>
              </a:ext>
            </a:extLst>
          </p:cNvPr>
          <p:cNvSpPr txBox="1"/>
          <p:nvPr/>
        </p:nvSpPr>
        <p:spPr>
          <a:xfrm>
            <a:off x="904875" y="6169708"/>
            <a:ext cx="9517453" cy="646331"/>
          </a:xfrm>
          <a:prstGeom prst="rect">
            <a:avLst/>
          </a:prstGeom>
          <a:solidFill>
            <a:schemeClr val="accent2"/>
          </a:solidFill>
        </p:spPr>
        <p:txBody>
          <a:bodyPr wrap="square">
            <a:spAutoFit/>
          </a:bodyPr>
          <a:lstStyle/>
          <a:p>
            <a:pPr algn="just">
              <a:lnSpc>
                <a:spcPct val="90000"/>
              </a:lnSpc>
              <a:spcBef>
                <a:spcPts val="600"/>
              </a:spcBef>
            </a:pPr>
            <a:r>
              <a:rPr lang="sl-SI" sz="2000" b="1" dirty="0">
                <a:solidFill>
                  <a:schemeClr val="bg1"/>
                </a:solidFill>
                <a:latin typeface="+mj-lt"/>
              </a:rPr>
              <a:t>VSA DOKAZILA, PRILOŽENA ZAHTEVKU ZA IZPLAČILO ZA SKLAD ESRR, SE MORAJO GLASITI NA UPRAVIČENCA ALI NA PARTNERJA V PROJEKTU.</a:t>
            </a:r>
          </a:p>
        </p:txBody>
      </p:sp>
      <p:sp>
        <p:nvSpPr>
          <p:cNvPr id="7" name="Označba mesta številke diapozitiva 6">
            <a:extLst>
              <a:ext uri="{FF2B5EF4-FFF2-40B4-BE49-F238E27FC236}">
                <a16:creationId xmlns:a16="http://schemas.microsoft.com/office/drawing/2014/main" id="{27C8A521-EA3D-E1C2-D8DC-E2DE5D71EAA9}"/>
              </a:ext>
            </a:extLst>
          </p:cNvPr>
          <p:cNvSpPr>
            <a:spLocks noGrp="1"/>
          </p:cNvSpPr>
          <p:nvPr>
            <p:ph type="sldNum" sz="quarter" idx="12"/>
          </p:nvPr>
        </p:nvSpPr>
        <p:spPr/>
        <p:txBody>
          <a:bodyPr/>
          <a:lstStyle/>
          <a:p>
            <a:fld id="{DB0541E2-7EB7-469F-924A-AAEADCA667B4}" type="slidenum">
              <a:rPr lang="sl-SI" smtClean="0"/>
              <a:t>22</a:t>
            </a:fld>
            <a:endParaRPr lang="sl-SI"/>
          </a:p>
        </p:txBody>
      </p:sp>
      <p:cxnSp>
        <p:nvCxnSpPr>
          <p:cNvPr id="5" name="Raven povezovalnik 4">
            <a:extLst>
              <a:ext uri="{FF2B5EF4-FFF2-40B4-BE49-F238E27FC236}">
                <a16:creationId xmlns:a16="http://schemas.microsoft.com/office/drawing/2014/main" id="{0947469D-723B-017D-AF30-DFF09BA4DA77}"/>
              </a:ext>
            </a:extLst>
          </p:cNvPr>
          <p:cNvCxnSpPr>
            <a:cxnSpLocks/>
          </p:cNvCxnSpPr>
          <p:nvPr/>
        </p:nvCxnSpPr>
        <p:spPr>
          <a:xfrm>
            <a:off x="0" y="124660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642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5DB1-7841-9A7C-CD20-403E806D052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BFC4B11-8A3C-8351-5EA0-28A790D8F89D}"/>
              </a:ext>
            </a:extLst>
          </p:cNvPr>
          <p:cNvSpPr>
            <a:spLocks noGrp="1"/>
          </p:cNvSpPr>
          <p:nvPr>
            <p:ph type="title"/>
          </p:nvPr>
        </p:nvSpPr>
        <p:spPr>
          <a:xfrm>
            <a:off x="1045919" y="163689"/>
            <a:ext cx="10515600" cy="1035050"/>
          </a:xfrm>
        </p:spPr>
        <p:txBody>
          <a:bodyPr>
            <a:normAutofit/>
          </a:bodyPr>
          <a:lstStyle/>
          <a:p>
            <a:r>
              <a:rPr lang="sl-SI" sz="4000" b="1" dirty="0">
                <a:solidFill>
                  <a:schemeClr val="accent6">
                    <a:lumMod val="75000"/>
                  </a:schemeClr>
                </a:solidFill>
              </a:rPr>
              <a:t>POSTOPEK IZBIRE IZVAJALCA</a:t>
            </a:r>
          </a:p>
        </p:txBody>
      </p:sp>
      <p:sp>
        <p:nvSpPr>
          <p:cNvPr id="3" name="Označba mesta vsebine 2">
            <a:extLst>
              <a:ext uri="{FF2B5EF4-FFF2-40B4-BE49-F238E27FC236}">
                <a16:creationId xmlns:a16="http://schemas.microsoft.com/office/drawing/2014/main" id="{D43B7270-CB92-6FBA-1E58-053BA4874335}"/>
              </a:ext>
            </a:extLst>
          </p:cNvPr>
          <p:cNvSpPr>
            <a:spLocks noGrp="1"/>
          </p:cNvSpPr>
          <p:nvPr>
            <p:ph idx="1"/>
          </p:nvPr>
        </p:nvSpPr>
        <p:spPr>
          <a:xfrm>
            <a:off x="838200" y="1582356"/>
            <a:ext cx="9584128" cy="4351338"/>
          </a:xfrm>
        </p:spPr>
        <p:txBody>
          <a:bodyPr/>
          <a:lstStyle/>
          <a:p>
            <a:pPr marL="514350" indent="-514350">
              <a:buFont typeface="+mj-lt"/>
              <a:buAutoNum type="arabicPeriod"/>
            </a:pPr>
            <a:r>
              <a:rPr lang="sl-SI" sz="2400" b="1" dirty="0">
                <a:solidFill>
                  <a:schemeClr val="accent2"/>
                </a:solidFill>
                <a:latin typeface="+mj-lt"/>
              </a:rPr>
              <a:t>POVPRAŠEVANJE</a:t>
            </a:r>
            <a:r>
              <a:rPr lang="sl-SI" sz="2400" dirty="0">
                <a:latin typeface="+mj-lt"/>
              </a:rPr>
              <a:t> </a:t>
            </a:r>
            <a:r>
              <a:rPr lang="sl-SI" sz="2400" dirty="0">
                <a:solidFill>
                  <a:schemeClr val="bg2">
                    <a:lumMod val="25000"/>
                  </a:schemeClr>
                </a:solidFill>
                <a:latin typeface="+mj-lt"/>
              </a:rPr>
              <a:t>(dokazila o posredovanju)</a:t>
            </a:r>
          </a:p>
          <a:p>
            <a:pPr marL="514350" indent="-514350">
              <a:buFont typeface="+mj-lt"/>
              <a:buAutoNum type="arabicPeriod"/>
            </a:pPr>
            <a:r>
              <a:rPr lang="sl-SI" sz="2400" b="1" dirty="0">
                <a:solidFill>
                  <a:schemeClr val="accent2"/>
                </a:solidFill>
                <a:latin typeface="+mj-lt"/>
              </a:rPr>
              <a:t>PONUDBE </a:t>
            </a:r>
            <a:r>
              <a:rPr lang="sl-SI" sz="2400" dirty="0">
                <a:solidFill>
                  <a:schemeClr val="bg2">
                    <a:lumMod val="25000"/>
                  </a:schemeClr>
                </a:solidFill>
                <a:latin typeface="+mj-lt"/>
              </a:rPr>
              <a:t>(ne zadošča, da ste poslali povpraševanje, v roku morate pridobiti primerljive 3 tržne ponudbe)</a:t>
            </a:r>
            <a:endParaRPr lang="sl-SI" sz="1200" dirty="0">
              <a:solidFill>
                <a:schemeClr val="bg2">
                  <a:lumMod val="25000"/>
                </a:schemeClr>
              </a:solidFill>
              <a:latin typeface="+mj-lt"/>
            </a:endParaRPr>
          </a:p>
          <a:p>
            <a:pPr lvl="1"/>
            <a:r>
              <a:rPr lang="sl-SI" sz="2000" dirty="0">
                <a:solidFill>
                  <a:schemeClr val="bg2">
                    <a:lumMod val="25000"/>
                  </a:schemeClr>
                </a:solidFill>
                <a:latin typeface="+mj-lt"/>
              </a:rPr>
              <a:t>Ponudbe se morajo glasiti </a:t>
            </a:r>
            <a:r>
              <a:rPr lang="sl-SI" sz="2000" u="sng" dirty="0">
                <a:solidFill>
                  <a:schemeClr val="bg2">
                    <a:lumMod val="25000"/>
                  </a:schemeClr>
                </a:solidFill>
                <a:latin typeface="+mj-lt"/>
              </a:rPr>
              <a:t>na upravičenca</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Ponudba naj se glasi </a:t>
            </a:r>
            <a:r>
              <a:rPr lang="sl-SI" sz="2000" u="sng" dirty="0">
                <a:solidFill>
                  <a:schemeClr val="bg2">
                    <a:lumMod val="25000"/>
                  </a:schemeClr>
                </a:solidFill>
                <a:latin typeface="+mj-lt"/>
              </a:rPr>
              <a:t>na projekt</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Specifikacija storitev/izdelkov – skladno z vlogo; za upravičene stroške.</a:t>
            </a:r>
          </a:p>
          <a:p>
            <a:pPr marL="514350" indent="-514350">
              <a:buFont typeface="+mj-lt"/>
              <a:buAutoNum type="arabicPeriod"/>
            </a:pPr>
            <a:r>
              <a:rPr lang="sl-SI" sz="2400" b="1" dirty="0">
                <a:solidFill>
                  <a:schemeClr val="accent2"/>
                </a:solidFill>
                <a:latin typeface="+mj-lt"/>
              </a:rPr>
              <a:t>ZAPISNIK O IZBORU IZVAJALCA </a:t>
            </a:r>
            <a:r>
              <a:rPr lang="sl-SI" sz="1200" b="1" dirty="0">
                <a:solidFill>
                  <a:schemeClr val="bg2">
                    <a:lumMod val="25000"/>
                  </a:schemeClr>
                </a:solidFill>
                <a:latin typeface="+mj-lt"/>
                <a:sym typeface="Wingdings" panose="05000000000000000000" pitchFamily="2" charset="2"/>
              </a:rPr>
              <a:t> </a:t>
            </a:r>
            <a:r>
              <a:rPr lang="sl-SI" sz="2000" dirty="0">
                <a:solidFill>
                  <a:schemeClr val="bg2">
                    <a:lumMod val="25000"/>
                  </a:schemeClr>
                </a:solidFill>
                <a:latin typeface="+mj-lt"/>
              </a:rPr>
              <a:t>merilo naj bo cena</a:t>
            </a:r>
          </a:p>
          <a:p>
            <a:pPr marL="514350" indent="-514350">
              <a:buFont typeface="+mj-lt"/>
              <a:buAutoNum type="arabicPeriod"/>
            </a:pPr>
            <a:r>
              <a:rPr lang="sl-SI" sz="2400" b="1" dirty="0">
                <a:solidFill>
                  <a:schemeClr val="accent2"/>
                </a:solidFill>
                <a:latin typeface="+mj-lt"/>
              </a:rPr>
              <a:t>PODPIS POGODBE ali IZDAJA NAROČILNICE</a:t>
            </a:r>
          </a:p>
          <a:p>
            <a:pPr marL="0" indent="0">
              <a:buNone/>
            </a:pPr>
            <a:endParaRPr lang="sl-SI" dirty="0"/>
          </a:p>
          <a:p>
            <a:pPr marL="0" indent="0">
              <a:buNone/>
            </a:pPr>
            <a:endParaRPr lang="sl-SI" dirty="0"/>
          </a:p>
        </p:txBody>
      </p:sp>
      <p:sp>
        <p:nvSpPr>
          <p:cNvPr id="6" name="Elipsa 5">
            <a:extLst>
              <a:ext uri="{FF2B5EF4-FFF2-40B4-BE49-F238E27FC236}">
                <a16:creationId xmlns:a16="http://schemas.microsoft.com/office/drawing/2014/main" id="{14D09DBA-925D-08A0-D156-A6915D9E59FB}"/>
              </a:ext>
            </a:extLst>
          </p:cNvPr>
          <p:cNvSpPr/>
          <p:nvPr/>
        </p:nvSpPr>
        <p:spPr>
          <a:xfrm>
            <a:off x="7449447" y="4934073"/>
            <a:ext cx="1976759" cy="17196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nižji od zneska v Pogodbi, se aktivnost sofinancira v višini pridobljene ponudbe.</a:t>
            </a:r>
          </a:p>
        </p:txBody>
      </p:sp>
      <p:sp>
        <p:nvSpPr>
          <p:cNvPr id="7" name="Elipsa 6">
            <a:extLst>
              <a:ext uri="{FF2B5EF4-FFF2-40B4-BE49-F238E27FC236}">
                <a16:creationId xmlns:a16="http://schemas.microsoft.com/office/drawing/2014/main" id="{ECA5FA3E-27DE-3FDB-F188-3F437EC3F809}"/>
              </a:ext>
            </a:extLst>
          </p:cNvPr>
          <p:cNvSpPr/>
          <p:nvPr/>
        </p:nvSpPr>
        <p:spPr>
          <a:xfrm>
            <a:off x="1045919" y="4853112"/>
            <a:ext cx="2065270" cy="192962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300" b="1" dirty="0">
                <a:solidFill>
                  <a:schemeClr val="bg1"/>
                </a:solidFill>
                <a:latin typeface="+mj-lt"/>
              </a:rPr>
              <a:t>Najvišji upravičen strošek  posamezne aktivnosti je opredeljen z vlogo oz. Pogodbo o sofinanciranju</a:t>
            </a:r>
            <a:r>
              <a:rPr lang="sl-SI" sz="1400" dirty="0">
                <a:solidFill>
                  <a:schemeClr val="bg1"/>
                </a:solidFill>
                <a:latin typeface="+mj-lt"/>
              </a:rPr>
              <a:t>.</a:t>
            </a:r>
          </a:p>
          <a:p>
            <a:pPr algn="ctr"/>
            <a:r>
              <a:rPr lang="sl-SI" sz="1200" b="1" dirty="0">
                <a:solidFill>
                  <a:schemeClr val="bg2">
                    <a:lumMod val="25000"/>
                  </a:schemeClr>
                </a:solidFill>
                <a:latin typeface="+mj-lt"/>
              </a:rPr>
              <a:t> </a:t>
            </a:r>
            <a:endParaRPr lang="sl-SI" sz="1400" dirty="0">
              <a:solidFill>
                <a:schemeClr val="bg2">
                  <a:lumMod val="25000"/>
                </a:schemeClr>
              </a:solidFill>
              <a:latin typeface="+mj-lt"/>
            </a:endParaRPr>
          </a:p>
        </p:txBody>
      </p:sp>
      <p:sp>
        <p:nvSpPr>
          <p:cNvPr id="8" name="Elipsa 7">
            <a:extLst>
              <a:ext uri="{FF2B5EF4-FFF2-40B4-BE49-F238E27FC236}">
                <a16:creationId xmlns:a16="http://schemas.microsoft.com/office/drawing/2014/main" id="{3EEFB466-BB56-DDCA-3CCF-3BAE863D27C6}"/>
              </a:ext>
            </a:extLst>
          </p:cNvPr>
          <p:cNvSpPr/>
          <p:nvPr/>
        </p:nvSpPr>
        <p:spPr>
          <a:xfrm>
            <a:off x="4175584" y="4939903"/>
            <a:ext cx="1976758" cy="17196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višji od zneska v Pogodbi, se aktivnost sofinancira le do višine opredeljene v vlogi/Pogodbi.</a:t>
            </a:r>
          </a:p>
        </p:txBody>
      </p:sp>
      <p:sp>
        <p:nvSpPr>
          <p:cNvPr id="9" name="Puščica: škarnice 8">
            <a:extLst>
              <a:ext uri="{FF2B5EF4-FFF2-40B4-BE49-F238E27FC236}">
                <a16:creationId xmlns:a16="http://schemas.microsoft.com/office/drawing/2014/main" id="{1079091C-B89A-94BD-8B04-91FE818526AF}"/>
              </a:ext>
            </a:extLst>
          </p:cNvPr>
          <p:cNvSpPr/>
          <p:nvPr/>
        </p:nvSpPr>
        <p:spPr>
          <a:xfrm>
            <a:off x="3558793"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sp>
        <p:nvSpPr>
          <p:cNvPr id="11" name="Puščica: škarnice 10">
            <a:extLst>
              <a:ext uri="{FF2B5EF4-FFF2-40B4-BE49-F238E27FC236}">
                <a16:creationId xmlns:a16="http://schemas.microsoft.com/office/drawing/2014/main" id="{70F77435-F050-A9F3-EC2B-3EFA2B06A97D}"/>
              </a:ext>
            </a:extLst>
          </p:cNvPr>
          <p:cNvSpPr/>
          <p:nvPr/>
        </p:nvSpPr>
        <p:spPr>
          <a:xfrm>
            <a:off x="3250398"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pic>
        <p:nvPicPr>
          <p:cNvPr id="13" name="Grafika 12" descr="Transfer with solid fill">
            <a:extLst>
              <a:ext uri="{FF2B5EF4-FFF2-40B4-BE49-F238E27FC236}">
                <a16:creationId xmlns:a16="http://schemas.microsoft.com/office/drawing/2014/main" id="{1444B16C-DD87-CCB2-035E-D0D43BDF12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71022" y="5336703"/>
            <a:ext cx="914400" cy="914400"/>
          </a:xfrm>
          <a:prstGeom prst="rect">
            <a:avLst/>
          </a:prstGeom>
        </p:spPr>
      </p:pic>
      <p:sp>
        <p:nvSpPr>
          <p:cNvPr id="10" name="Pravokotnik 9">
            <a:extLst>
              <a:ext uri="{FF2B5EF4-FFF2-40B4-BE49-F238E27FC236}">
                <a16:creationId xmlns:a16="http://schemas.microsoft.com/office/drawing/2014/main" id="{813D1E05-0425-117B-2E12-83292F82DF5A}"/>
              </a:ext>
            </a:extLst>
          </p:cNvPr>
          <p:cNvSpPr/>
          <p:nvPr/>
        </p:nvSpPr>
        <p:spPr>
          <a:xfrm>
            <a:off x="10748962" y="1694936"/>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POVPRAŠEVANJA</a:t>
            </a:r>
          </a:p>
        </p:txBody>
      </p:sp>
      <p:sp>
        <p:nvSpPr>
          <p:cNvPr id="12" name="Pravokotnik 11">
            <a:extLst>
              <a:ext uri="{FF2B5EF4-FFF2-40B4-BE49-F238E27FC236}">
                <a16:creationId xmlns:a16="http://schemas.microsoft.com/office/drawing/2014/main" id="{15A6C3C5-7EE3-1CE0-02B1-835A2DF8DEE0}"/>
              </a:ext>
            </a:extLst>
          </p:cNvPr>
          <p:cNvSpPr/>
          <p:nvPr/>
        </p:nvSpPr>
        <p:spPr>
          <a:xfrm>
            <a:off x="10748961" y="3861293"/>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a:t>
            </a:r>
          </a:p>
          <a:p>
            <a:pPr algn="ctr"/>
            <a:r>
              <a:rPr lang="sl-SI" sz="1000" b="1" dirty="0"/>
              <a:t>ZAPISNIKA</a:t>
            </a:r>
          </a:p>
        </p:txBody>
      </p:sp>
      <p:pic>
        <p:nvPicPr>
          <p:cNvPr id="15" name="Grafika 14" descr="Chevron arrows with solid fill">
            <a:extLst>
              <a:ext uri="{FF2B5EF4-FFF2-40B4-BE49-F238E27FC236}">
                <a16:creationId xmlns:a16="http://schemas.microsoft.com/office/drawing/2014/main" id="{527662FF-0710-DC57-D298-31899BED15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64270" y="1732845"/>
            <a:ext cx="439045" cy="439045"/>
          </a:xfrm>
          <a:prstGeom prst="rect">
            <a:avLst/>
          </a:prstGeom>
        </p:spPr>
      </p:pic>
      <p:pic>
        <p:nvPicPr>
          <p:cNvPr id="16" name="Grafika 15" descr="Chevron arrows with solid fill">
            <a:extLst>
              <a:ext uri="{FF2B5EF4-FFF2-40B4-BE49-F238E27FC236}">
                <a16:creationId xmlns:a16="http://schemas.microsoft.com/office/drawing/2014/main" id="{6B3AA28B-C736-67A2-6076-535A599581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64269" y="3884972"/>
            <a:ext cx="439045" cy="439045"/>
          </a:xfrm>
          <a:prstGeom prst="rect">
            <a:avLst/>
          </a:prstGeom>
        </p:spPr>
      </p:pic>
      <p:sp>
        <p:nvSpPr>
          <p:cNvPr id="14" name="Pravokotnik: zaokroženi vogali 13">
            <a:extLst>
              <a:ext uri="{FF2B5EF4-FFF2-40B4-BE49-F238E27FC236}">
                <a16:creationId xmlns:a16="http://schemas.microsoft.com/office/drawing/2014/main" id="{22626D20-A801-B281-7BC0-8E3201B30D72}"/>
              </a:ext>
            </a:extLst>
          </p:cNvPr>
          <p:cNvSpPr/>
          <p:nvPr/>
        </p:nvSpPr>
        <p:spPr>
          <a:xfrm>
            <a:off x="9234487" y="218045"/>
            <a:ext cx="2724150" cy="886341"/>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Postopek izbire izvajalca mora biti v skladu z vašimi internimi akti</a:t>
            </a:r>
          </a:p>
        </p:txBody>
      </p:sp>
      <p:sp>
        <p:nvSpPr>
          <p:cNvPr id="17" name="Pravokotnik 16">
            <a:extLst>
              <a:ext uri="{FF2B5EF4-FFF2-40B4-BE49-F238E27FC236}">
                <a16:creationId xmlns:a16="http://schemas.microsoft.com/office/drawing/2014/main" id="{ABE1D34C-B97D-E675-B003-958D7EBB6A81}"/>
              </a:ext>
            </a:extLst>
          </p:cNvPr>
          <p:cNvSpPr/>
          <p:nvPr/>
        </p:nvSpPr>
        <p:spPr>
          <a:xfrm>
            <a:off x="7099428" y="2485919"/>
            <a:ext cx="1209675" cy="514864"/>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PAZITE NA VELJAVNOST PONUDB</a:t>
            </a:r>
          </a:p>
        </p:txBody>
      </p:sp>
      <p:pic>
        <p:nvPicPr>
          <p:cNvPr id="18" name="Grafika 17" descr="Chevron arrows with solid fill">
            <a:extLst>
              <a:ext uri="{FF2B5EF4-FFF2-40B4-BE49-F238E27FC236}">
                <a16:creationId xmlns:a16="http://schemas.microsoft.com/office/drawing/2014/main" id="{5F72F48F-9D53-FAC7-F9CF-56225ED6141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98918" y="2523829"/>
            <a:ext cx="439045" cy="439045"/>
          </a:xfrm>
          <a:prstGeom prst="rect">
            <a:avLst/>
          </a:prstGeom>
        </p:spPr>
      </p:pic>
      <p:sp>
        <p:nvSpPr>
          <p:cNvPr id="19" name="Označba mesta številke diapozitiva 18">
            <a:extLst>
              <a:ext uri="{FF2B5EF4-FFF2-40B4-BE49-F238E27FC236}">
                <a16:creationId xmlns:a16="http://schemas.microsoft.com/office/drawing/2014/main" id="{9F4D9325-29ED-7DD7-5BF2-2ACEA4D64C49}"/>
              </a:ext>
            </a:extLst>
          </p:cNvPr>
          <p:cNvSpPr>
            <a:spLocks noGrp="1"/>
          </p:cNvSpPr>
          <p:nvPr>
            <p:ph type="sldNum" sz="quarter" idx="12"/>
          </p:nvPr>
        </p:nvSpPr>
        <p:spPr/>
        <p:txBody>
          <a:bodyPr/>
          <a:lstStyle/>
          <a:p>
            <a:fld id="{DB0541E2-7EB7-469F-924A-AAEADCA667B4}" type="slidenum">
              <a:rPr lang="sl-SI" smtClean="0"/>
              <a:t>23</a:t>
            </a:fld>
            <a:endParaRPr lang="sl-SI"/>
          </a:p>
        </p:txBody>
      </p:sp>
      <p:cxnSp>
        <p:nvCxnSpPr>
          <p:cNvPr id="20" name="Raven povezovalnik 19">
            <a:extLst>
              <a:ext uri="{FF2B5EF4-FFF2-40B4-BE49-F238E27FC236}">
                <a16:creationId xmlns:a16="http://schemas.microsoft.com/office/drawing/2014/main" id="{4C0070AF-FEEF-8FF8-3411-F099D22F72E4}"/>
              </a:ext>
            </a:extLst>
          </p:cNvPr>
          <p:cNvCxnSpPr>
            <a:cxnSpLocks/>
          </p:cNvCxnSpPr>
          <p:nvPr/>
        </p:nvCxnSpPr>
        <p:spPr>
          <a:xfrm>
            <a:off x="0" y="130987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House with solid fill">
            <a:extLst>
              <a:ext uri="{FF2B5EF4-FFF2-40B4-BE49-F238E27FC236}">
                <a16:creationId xmlns:a16="http://schemas.microsoft.com/office/drawing/2014/main" id="{57558269-2AAB-F8C3-A2FA-D030117A1DC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240" y="137331"/>
            <a:ext cx="1051009" cy="1051009"/>
          </a:xfrm>
          <a:prstGeom prst="rect">
            <a:avLst/>
          </a:prstGeom>
        </p:spPr>
      </p:pic>
    </p:spTree>
    <p:extLst>
      <p:ext uri="{BB962C8B-B14F-4D97-AF65-F5344CB8AC3E}">
        <p14:creationId xmlns:p14="http://schemas.microsoft.com/office/powerpoint/2010/main" val="235543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2310-7DFB-41F8-1FB6-A15E488F2BE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EF8702-1BD8-8B28-7DC3-432D89D09EE8}"/>
              </a:ext>
            </a:extLst>
          </p:cNvPr>
          <p:cNvSpPr>
            <a:spLocks noGrp="1"/>
          </p:cNvSpPr>
          <p:nvPr>
            <p:ph type="title"/>
          </p:nvPr>
        </p:nvSpPr>
        <p:spPr>
          <a:xfrm>
            <a:off x="1066249" y="180258"/>
            <a:ext cx="10515600" cy="1325563"/>
          </a:xfrm>
        </p:spPr>
        <p:txBody>
          <a:bodyPr>
            <a:normAutofit/>
          </a:bodyPr>
          <a:lstStyle/>
          <a:p>
            <a:r>
              <a:rPr lang="sl-SI" sz="4000" b="1" dirty="0">
                <a:solidFill>
                  <a:schemeClr val="accent6">
                    <a:lumMod val="75000"/>
                  </a:schemeClr>
                </a:solidFill>
              </a:rPr>
              <a:t>POSTOPEK IZBIRE IZVAJALCA - </a:t>
            </a:r>
            <a:r>
              <a:rPr lang="sl-SI" sz="4000" b="1" dirty="0">
                <a:solidFill>
                  <a:schemeClr val="accent2"/>
                </a:solidFill>
              </a:rPr>
              <a:t>IZJEME</a:t>
            </a:r>
          </a:p>
        </p:txBody>
      </p:sp>
      <p:sp>
        <p:nvSpPr>
          <p:cNvPr id="3" name="Označba mesta vsebine 2">
            <a:extLst>
              <a:ext uri="{FF2B5EF4-FFF2-40B4-BE49-F238E27FC236}">
                <a16:creationId xmlns:a16="http://schemas.microsoft.com/office/drawing/2014/main" id="{F3EAE9D8-612E-52FC-7D9B-389EBC0727E5}"/>
              </a:ext>
            </a:extLst>
          </p:cNvPr>
          <p:cNvSpPr>
            <a:spLocks noGrp="1"/>
          </p:cNvSpPr>
          <p:nvPr>
            <p:ph idx="1"/>
          </p:nvPr>
        </p:nvSpPr>
        <p:spPr>
          <a:xfrm>
            <a:off x="838200" y="1577974"/>
            <a:ext cx="8420100" cy="5280025"/>
          </a:xfrm>
        </p:spPr>
        <p:txBody>
          <a:bodyPr>
            <a:normAutofit fontScale="77500" lnSpcReduction="20000"/>
          </a:bodyPr>
          <a:lstStyle/>
          <a:p>
            <a:pPr marL="0" indent="0">
              <a:lnSpc>
                <a:spcPct val="120000"/>
              </a:lnSpc>
              <a:buNone/>
            </a:pPr>
            <a:r>
              <a:rPr lang="sl-SI" sz="2600" dirty="0">
                <a:solidFill>
                  <a:schemeClr val="bg2">
                    <a:lumMod val="25000"/>
                  </a:schemeClr>
                </a:solidFill>
                <a:latin typeface="+mj-lt"/>
              </a:rPr>
              <a:t>Ponudb ni potrebno pridobiti v naslednjih primerih:</a:t>
            </a:r>
          </a:p>
          <a:p>
            <a:pPr algn="just">
              <a:lnSpc>
                <a:spcPct val="120000"/>
              </a:lnSpc>
            </a:pPr>
            <a:r>
              <a:rPr lang="sl-SI" sz="2600" dirty="0">
                <a:solidFill>
                  <a:schemeClr val="bg2">
                    <a:lumMod val="25000"/>
                  </a:schemeClr>
                </a:solidFill>
                <a:latin typeface="+mj-lt"/>
              </a:rPr>
              <a:t>če je vlagatelj </a:t>
            </a:r>
            <a:r>
              <a:rPr lang="sl-SI" sz="2600" b="1" dirty="0">
                <a:solidFill>
                  <a:schemeClr val="bg2">
                    <a:lumMod val="25000"/>
                  </a:schemeClr>
                </a:solidFill>
                <a:latin typeface="+mj-lt"/>
              </a:rPr>
              <a:t>javni naročnik, in je potrebno izvesti </a:t>
            </a:r>
            <a:r>
              <a:rPr lang="sl-SI" sz="2600" b="1" dirty="0">
                <a:solidFill>
                  <a:schemeClr val="accent2"/>
                </a:solidFill>
                <a:latin typeface="+mj-lt"/>
              </a:rPr>
              <a:t>javno naročilo </a:t>
            </a:r>
          </a:p>
          <a:p>
            <a:pPr marL="457200" lvl="1" indent="0" algn="just">
              <a:lnSpc>
                <a:spcPct val="120000"/>
              </a:lnSpc>
              <a:buNone/>
            </a:pPr>
            <a:r>
              <a:rPr lang="sl-SI" sz="2600" u="sng" dirty="0">
                <a:solidFill>
                  <a:schemeClr val="bg2">
                    <a:lumMod val="25000"/>
                  </a:schemeClr>
                </a:solidFill>
                <a:latin typeface="+mj-lt"/>
              </a:rPr>
              <a:t>Mejne vrednosti za izvedbo javnega naročila</a:t>
            </a:r>
            <a:r>
              <a:rPr lang="sl-SI" sz="2600" dirty="0">
                <a:solidFill>
                  <a:schemeClr val="bg2">
                    <a:lumMod val="25000"/>
                  </a:schemeClr>
                </a:solidFill>
                <a:latin typeface="+mj-lt"/>
              </a:rPr>
              <a:t>:</a:t>
            </a:r>
          </a:p>
          <a:p>
            <a:pPr lvl="1" algn="just">
              <a:lnSpc>
                <a:spcPct val="120000"/>
              </a:lnSpc>
              <a:buFont typeface="Wingdings" panose="05000000000000000000" pitchFamily="2" charset="2"/>
              <a:buChar char="ü"/>
            </a:pPr>
            <a:r>
              <a:rPr lang="sl-SI" sz="2600" i="0" dirty="0">
                <a:solidFill>
                  <a:schemeClr val="bg2">
                    <a:lumMod val="25000"/>
                  </a:schemeClr>
                </a:solidFill>
                <a:effectLst/>
                <a:latin typeface="+mj-lt"/>
              </a:rPr>
              <a:t> javna naročila blaga, storitev ali projektnih natečajev, katerih</a:t>
            </a:r>
            <a:r>
              <a:rPr lang="sl-SI" sz="2600" dirty="0">
                <a:solidFill>
                  <a:schemeClr val="bg2">
                    <a:lumMod val="25000"/>
                  </a:schemeClr>
                </a:solidFill>
                <a:latin typeface="+mj-lt"/>
              </a:rPr>
              <a:t> ocenjena vrednost je enaka ali višja od 40.000 EUR brez DDV, </a:t>
            </a:r>
          </a:p>
          <a:p>
            <a:pPr lvl="1" algn="just">
              <a:lnSpc>
                <a:spcPct val="120000"/>
              </a:lnSpc>
              <a:buFont typeface="Wingdings" panose="05000000000000000000" pitchFamily="2" charset="2"/>
              <a:buChar char="ü"/>
            </a:pPr>
            <a:r>
              <a:rPr lang="sl-SI" sz="2600" dirty="0">
                <a:solidFill>
                  <a:schemeClr val="bg2">
                    <a:lumMod val="25000"/>
                  </a:schemeClr>
                </a:solidFill>
                <a:latin typeface="+mj-lt"/>
              </a:rPr>
              <a:t>javna naročila gradenj, katerih ocenjena vrednost je enaka ali višja od 80.000 EUR brez DDV </a:t>
            </a:r>
          </a:p>
          <a:p>
            <a:pPr algn="just">
              <a:lnSpc>
                <a:spcPct val="120000"/>
              </a:lnSpc>
            </a:pPr>
            <a:r>
              <a:rPr lang="sl-SI" sz="2600" dirty="0">
                <a:solidFill>
                  <a:schemeClr val="bg2">
                    <a:lumMod val="25000"/>
                  </a:schemeClr>
                </a:solidFill>
                <a:latin typeface="+mj-lt"/>
              </a:rPr>
              <a:t>če gre za vrste </a:t>
            </a:r>
            <a:r>
              <a:rPr lang="sl-SI" sz="2600" b="1" dirty="0">
                <a:solidFill>
                  <a:schemeClr val="bg2">
                    <a:lumMod val="25000"/>
                  </a:schemeClr>
                </a:solidFill>
                <a:latin typeface="+mj-lt"/>
              </a:rPr>
              <a:t>stroškov, ki jih </a:t>
            </a:r>
            <a:r>
              <a:rPr lang="sl-SI" sz="2600" b="1" dirty="0">
                <a:solidFill>
                  <a:schemeClr val="accent2"/>
                </a:solidFill>
                <a:latin typeface="+mj-lt"/>
              </a:rPr>
              <a:t>predpiše država </a:t>
            </a:r>
            <a:r>
              <a:rPr lang="sl-SI" sz="2600" b="1" dirty="0">
                <a:latin typeface="+mj-lt"/>
              </a:rPr>
              <a:t>ali </a:t>
            </a:r>
            <a:r>
              <a:rPr lang="sl-SI" sz="2600" b="1" dirty="0">
                <a:solidFill>
                  <a:schemeClr val="accent2"/>
                </a:solidFill>
                <a:latin typeface="+mj-lt"/>
              </a:rPr>
              <a:t>lokalna skupnost </a:t>
            </a:r>
            <a:r>
              <a:rPr lang="sl-SI" sz="2600" dirty="0">
                <a:solidFill>
                  <a:schemeClr val="bg2">
                    <a:lumMod val="25000"/>
                  </a:schemeClr>
                </a:solidFill>
                <a:latin typeface="+mj-lt"/>
              </a:rPr>
              <a:t>(na primer pristojbina za ceste, parkirnina, pri čemer mora biti v zahtevku navedeno, da gre za te vrste stroška);</a:t>
            </a:r>
          </a:p>
          <a:p>
            <a:pPr algn="just">
              <a:lnSpc>
                <a:spcPct val="120000"/>
              </a:lnSpc>
            </a:pPr>
            <a:r>
              <a:rPr lang="sl-SI" sz="2600" dirty="0">
                <a:solidFill>
                  <a:schemeClr val="bg2">
                    <a:lumMod val="25000"/>
                  </a:schemeClr>
                </a:solidFill>
                <a:latin typeface="+mj-lt"/>
              </a:rPr>
              <a:t>če gre za vrsto stroška, za katerega je </a:t>
            </a:r>
            <a:r>
              <a:rPr lang="sl-SI" sz="2600" b="1" dirty="0">
                <a:solidFill>
                  <a:schemeClr val="bg2">
                    <a:lumMod val="25000"/>
                  </a:schemeClr>
                </a:solidFill>
                <a:latin typeface="+mj-lt"/>
              </a:rPr>
              <a:t>na trgu </a:t>
            </a:r>
            <a:r>
              <a:rPr lang="sl-SI" sz="2600" b="1" dirty="0">
                <a:solidFill>
                  <a:schemeClr val="accent2"/>
                </a:solidFill>
                <a:latin typeface="+mj-lt"/>
              </a:rPr>
              <a:t>le en ponudnik</a:t>
            </a:r>
            <a:r>
              <a:rPr lang="sl-SI" sz="2600" dirty="0">
                <a:latin typeface="+mj-lt"/>
              </a:rPr>
              <a:t>, </a:t>
            </a:r>
            <a:r>
              <a:rPr lang="sl-SI" sz="2600" dirty="0">
                <a:solidFill>
                  <a:schemeClr val="bg2">
                    <a:lumMod val="25000"/>
                  </a:schemeClr>
                </a:solidFill>
                <a:latin typeface="+mj-lt"/>
              </a:rPr>
              <a:t>pri čemer mora biti v zahtevku utemeljeno, da je na trgu samo en ponudnik, in se zahtevku priloži ponudba tega ponudnika;</a:t>
            </a:r>
          </a:p>
          <a:p>
            <a:pPr algn="just">
              <a:lnSpc>
                <a:spcPct val="120000"/>
              </a:lnSpc>
            </a:pPr>
            <a:r>
              <a:rPr lang="sl-SI" sz="2600" dirty="0">
                <a:solidFill>
                  <a:schemeClr val="bg2">
                    <a:lumMod val="25000"/>
                  </a:schemeClr>
                </a:solidFill>
                <a:latin typeface="+mj-lt"/>
              </a:rPr>
              <a:t>če gre za strošek </a:t>
            </a:r>
            <a:r>
              <a:rPr lang="sl-SI" sz="2600" b="1" dirty="0">
                <a:solidFill>
                  <a:schemeClr val="accent2"/>
                </a:solidFill>
                <a:latin typeface="+mj-lt"/>
              </a:rPr>
              <a:t>kotizacije</a:t>
            </a:r>
            <a:r>
              <a:rPr lang="sl-SI" sz="2600" dirty="0">
                <a:latin typeface="+mj-lt"/>
              </a:rPr>
              <a:t> </a:t>
            </a:r>
            <a:r>
              <a:rPr lang="sl-SI" sz="2600" dirty="0">
                <a:solidFill>
                  <a:schemeClr val="bg2">
                    <a:lumMod val="25000"/>
                  </a:schemeClr>
                </a:solidFill>
                <a:latin typeface="+mj-lt"/>
              </a:rPr>
              <a:t>za udeležbo na usposabljanju.</a:t>
            </a:r>
          </a:p>
          <a:p>
            <a:pPr marL="0" indent="0">
              <a:buNone/>
            </a:pPr>
            <a:endParaRPr lang="sl-SI" dirty="0"/>
          </a:p>
        </p:txBody>
      </p:sp>
      <p:sp>
        <p:nvSpPr>
          <p:cNvPr id="4" name="PoljeZBesedilom 3">
            <a:extLst>
              <a:ext uri="{FF2B5EF4-FFF2-40B4-BE49-F238E27FC236}">
                <a16:creationId xmlns:a16="http://schemas.microsoft.com/office/drawing/2014/main" id="{D3162E5B-948B-354F-5232-96B14210DF53}"/>
              </a:ext>
            </a:extLst>
          </p:cNvPr>
          <p:cNvSpPr txBox="1"/>
          <p:nvPr/>
        </p:nvSpPr>
        <p:spPr>
          <a:xfrm>
            <a:off x="9430603" y="1692620"/>
            <a:ext cx="2396547" cy="2308324"/>
          </a:xfrm>
          <a:prstGeom prst="rect">
            <a:avLst/>
          </a:prstGeom>
          <a:solidFill>
            <a:schemeClr val="accent6">
              <a:lumMod val="20000"/>
              <a:lumOff val="80000"/>
            </a:schemeClr>
          </a:solidFill>
        </p:spPr>
        <p:txBody>
          <a:bodyPr wrap="square" rtlCol="0">
            <a:spAutoFit/>
          </a:bodyPr>
          <a:lstStyle/>
          <a:p>
            <a:r>
              <a:rPr lang="sl-SI" sz="1200" b="1" i="0" dirty="0">
                <a:solidFill>
                  <a:schemeClr val="bg2">
                    <a:lumMod val="25000"/>
                  </a:schemeClr>
                </a:solidFill>
                <a:effectLst/>
                <a:latin typeface="+mj-lt"/>
              </a:rPr>
              <a:t>DROBLJENJE JAVNIH NAROČIL </a:t>
            </a:r>
            <a:r>
              <a:rPr lang="sl-SI" sz="1200" b="0" i="0" dirty="0">
                <a:solidFill>
                  <a:schemeClr val="bg2">
                    <a:lumMod val="25000"/>
                  </a:schemeClr>
                </a:solidFill>
                <a:effectLst/>
                <a:latin typeface="+mj-lt"/>
              </a:rPr>
              <a:t>je kršitev pravil javnega naročanja. </a:t>
            </a:r>
            <a:r>
              <a:rPr lang="sl-SI" sz="1200" dirty="0">
                <a:solidFill>
                  <a:schemeClr val="bg2">
                    <a:lumMod val="25000"/>
                  </a:schemeClr>
                </a:solidFill>
                <a:latin typeface="+mj-lt"/>
              </a:rPr>
              <a:t>D</a:t>
            </a:r>
            <a:r>
              <a:rPr lang="sl-SI" sz="1200" b="0" i="0" dirty="0">
                <a:solidFill>
                  <a:schemeClr val="bg2">
                    <a:lumMod val="25000"/>
                  </a:schemeClr>
                </a:solidFill>
                <a:effectLst/>
                <a:latin typeface="+mj-lt"/>
              </a:rPr>
              <a:t>robljenje javnih naročil je, </a:t>
            </a:r>
            <a:r>
              <a:rPr lang="sl-SI" sz="1200" b="1" i="0" dirty="0">
                <a:solidFill>
                  <a:schemeClr val="bg2">
                    <a:lumMod val="25000"/>
                  </a:schemeClr>
                </a:solidFill>
                <a:effectLst/>
                <a:latin typeface="+mj-lt"/>
              </a:rPr>
              <a:t>če naročnik pri določitvi ocenjene vrednosti namenoma uporabi takšne vrednosti oziroma metodo, da se izogne uporabi ZJN-3</a:t>
            </a:r>
            <a:r>
              <a:rPr lang="sl-SI" sz="1200" b="0" i="0" dirty="0">
                <a:solidFill>
                  <a:schemeClr val="bg2">
                    <a:lumMod val="25000"/>
                  </a:schemeClr>
                </a:solidFill>
                <a:effectLst/>
                <a:latin typeface="+mj-lt"/>
              </a:rPr>
              <a:t> ali uporabi manj strog postopek javnega naročanja od predpisanega, oziroma če sicer enotno naročilo razdrobi na več manjših naročil – na primer na več evidenčnih naročil.</a:t>
            </a:r>
            <a:endParaRPr lang="sl-SI" sz="1200" dirty="0">
              <a:solidFill>
                <a:schemeClr val="bg2">
                  <a:lumMod val="25000"/>
                </a:schemeClr>
              </a:solidFill>
              <a:latin typeface="+mj-lt"/>
            </a:endParaRPr>
          </a:p>
        </p:txBody>
      </p:sp>
      <p:pic>
        <p:nvPicPr>
          <p:cNvPr id="6" name="Grafika 5" descr="Exclamation mark with solid fill">
            <a:extLst>
              <a:ext uri="{FF2B5EF4-FFF2-40B4-BE49-F238E27FC236}">
                <a16:creationId xmlns:a16="http://schemas.microsoft.com/office/drawing/2014/main" id="{415F92EE-08CD-016C-A51F-BB97195556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40832" y="1615455"/>
            <a:ext cx="914400" cy="914400"/>
          </a:xfrm>
          <a:prstGeom prst="rect">
            <a:avLst/>
          </a:prstGeom>
        </p:spPr>
      </p:pic>
      <p:sp>
        <p:nvSpPr>
          <p:cNvPr id="5" name="Označba mesta številke diapozitiva 4">
            <a:extLst>
              <a:ext uri="{FF2B5EF4-FFF2-40B4-BE49-F238E27FC236}">
                <a16:creationId xmlns:a16="http://schemas.microsoft.com/office/drawing/2014/main" id="{1A461625-2F52-B905-F288-86401EB25DBF}"/>
              </a:ext>
            </a:extLst>
          </p:cNvPr>
          <p:cNvSpPr>
            <a:spLocks noGrp="1"/>
          </p:cNvSpPr>
          <p:nvPr>
            <p:ph type="sldNum" sz="quarter" idx="12"/>
          </p:nvPr>
        </p:nvSpPr>
        <p:spPr/>
        <p:txBody>
          <a:bodyPr/>
          <a:lstStyle/>
          <a:p>
            <a:fld id="{DB0541E2-7EB7-469F-924A-AAEADCA667B4}" type="slidenum">
              <a:rPr lang="sl-SI" smtClean="0"/>
              <a:t>24</a:t>
            </a:fld>
            <a:endParaRPr lang="sl-SI"/>
          </a:p>
        </p:txBody>
      </p:sp>
      <p:sp>
        <p:nvSpPr>
          <p:cNvPr id="9" name="PoljeZBesedilom 8">
            <a:extLst>
              <a:ext uri="{FF2B5EF4-FFF2-40B4-BE49-F238E27FC236}">
                <a16:creationId xmlns:a16="http://schemas.microsoft.com/office/drawing/2014/main" id="{3C6FB865-9608-2500-ED5A-5018FAE9C38A}"/>
              </a:ext>
            </a:extLst>
          </p:cNvPr>
          <p:cNvSpPr txBox="1"/>
          <p:nvPr/>
        </p:nvSpPr>
        <p:spPr>
          <a:xfrm>
            <a:off x="9430603" y="4548848"/>
            <a:ext cx="2396547" cy="461665"/>
          </a:xfrm>
          <a:prstGeom prst="rect">
            <a:avLst/>
          </a:prstGeom>
          <a:solidFill>
            <a:schemeClr val="accent2"/>
          </a:solidFill>
        </p:spPr>
        <p:txBody>
          <a:bodyPr wrap="square" rtlCol="0">
            <a:spAutoFit/>
          </a:bodyPr>
          <a:lstStyle/>
          <a:p>
            <a:r>
              <a:rPr lang="pl-PL" sz="1200" b="1" i="0" dirty="0">
                <a:solidFill>
                  <a:schemeClr val="bg1"/>
                </a:solidFill>
                <a:effectLst/>
                <a:latin typeface="+mj-lt"/>
              </a:rPr>
              <a:t>Navodila za EKSRP se smiselno uporabijo tudi za ESRR</a:t>
            </a:r>
          </a:p>
        </p:txBody>
      </p:sp>
      <p:sp>
        <p:nvSpPr>
          <p:cNvPr id="12" name="Pravokotnik 11">
            <a:extLst>
              <a:ext uri="{FF2B5EF4-FFF2-40B4-BE49-F238E27FC236}">
                <a16:creationId xmlns:a16="http://schemas.microsoft.com/office/drawing/2014/main" id="{3B469945-7F7F-152B-1521-11DC6E068DBB}"/>
              </a:ext>
            </a:extLst>
          </p:cNvPr>
          <p:cNvSpPr/>
          <p:nvPr/>
        </p:nvSpPr>
        <p:spPr>
          <a:xfrm>
            <a:off x="9430603" y="5324980"/>
            <a:ext cx="2396547" cy="51486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sl-SI" sz="1200" b="1" dirty="0"/>
              <a:t>VEDNO PRIDOBITE PONUDBO, ki se glasi na upravičenca</a:t>
            </a:r>
          </a:p>
        </p:txBody>
      </p:sp>
      <p:cxnSp>
        <p:nvCxnSpPr>
          <p:cNvPr id="11" name="Raven povezovalnik 10">
            <a:extLst>
              <a:ext uri="{FF2B5EF4-FFF2-40B4-BE49-F238E27FC236}">
                <a16:creationId xmlns:a16="http://schemas.microsoft.com/office/drawing/2014/main" id="{0564ACF0-209D-A5FE-D4CB-1EFDA11D049F}"/>
              </a:ext>
            </a:extLst>
          </p:cNvPr>
          <p:cNvCxnSpPr>
            <a:cxnSpLocks/>
          </p:cNvCxnSpPr>
          <p:nvPr/>
        </p:nvCxnSpPr>
        <p:spPr>
          <a:xfrm>
            <a:off x="0" y="131902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7" name="Grafika 6" descr="House with solid fill">
            <a:extLst>
              <a:ext uri="{FF2B5EF4-FFF2-40B4-BE49-F238E27FC236}">
                <a16:creationId xmlns:a16="http://schemas.microsoft.com/office/drawing/2014/main" id="{FAE69975-8E56-5693-702E-7CBA229BAD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240" y="173907"/>
            <a:ext cx="1051009" cy="1051009"/>
          </a:xfrm>
          <a:prstGeom prst="rect">
            <a:avLst/>
          </a:prstGeom>
        </p:spPr>
      </p:pic>
    </p:spTree>
    <p:extLst>
      <p:ext uri="{BB962C8B-B14F-4D97-AF65-F5344CB8AC3E}">
        <p14:creationId xmlns:p14="http://schemas.microsoft.com/office/powerpoint/2010/main" val="210011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336E-125A-07B9-6C6C-21CC3B3F70F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6C55F1-B64B-8B7E-EE32-4F63A5E2BABF}"/>
              </a:ext>
            </a:extLst>
          </p:cNvPr>
          <p:cNvSpPr>
            <a:spLocks noGrp="1"/>
          </p:cNvSpPr>
          <p:nvPr>
            <p:ph type="title"/>
          </p:nvPr>
        </p:nvSpPr>
        <p:spPr>
          <a:xfrm>
            <a:off x="1043008" y="30206"/>
            <a:ext cx="10515600" cy="1325563"/>
          </a:xfrm>
        </p:spPr>
        <p:txBody>
          <a:bodyPr>
            <a:normAutofit/>
          </a:bodyPr>
          <a:lstStyle/>
          <a:p>
            <a:r>
              <a:rPr lang="sl-SI" sz="4000" b="1" dirty="0">
                <a:solidFill>
                  <a:schemeClr val="accent6">
                    <a:lumMod val="75000"/>
                  </a:schemeClr>
                </a:solidFill>
              </a:rPr>
              <a:t>STROŠKI NALOŽBE OZIROMA INVESTICIJE V </a:t>
            </a:r>
            <a:r>
              <a:rPr lang="sl-SI" sz="4000" b="1" dirty="0">
                <a:solidFill>
                  <a:schemeClr val="accent2"/>
                </a:solidFill>
              </a:rPr>
              <a:t>OPREDMETENA OSNOVNA SREDSTVA </a:t>
            </a:r>
          </a:p>
        </p:txBody>
      </p:sp>
      <p:sp>
        <p:nvSpPr>
          <p:cNvPr id="3" name="Označba mesta vsebine 2">
            <a:extLst>
              <a:ext uri="{FF2B5EF4-FFF2-40B4-BE49-F238E27FC236}">
                <a16:creationId xmlns:a16="http://schemas.microsoft.com/office/drawing/2014/main" id="{C5EF4BED-5E9B-E433-E187-B1C84E72EE5B}"/>
              </a:ext>
            </a:extLst>
          </p:cNvPr>
          <p:cNvSpPr>
            <a:spLocks noGrp="1"/>
          </p:cNvSpPr>
          <p:nvPr>
            <p:ph idx="1"/>
          </p:nvPr>
        </p:nvSpPr>
        <p:spPr>
          <a:xfrm>
            <a:off x="838200" y="1890713"/>
            <a:ext cx="4581525" cy="4351338"/>
          </a:xfrm>
        </p:spPr>
        <p:txBody>
          <a:bodyPr numCol="1">
            <a:normAutofit/>
          </a:bodyPr>
          <a:lstStyle/>
          <a:p>
            <a:pPr marL="0" indent="0">
              <a:buNone/>
            </a:pPr>
            <a:r>
              <a:rPr lang="sl-SI" sz="2000" dirty="0">
                <a:solidFill>
                  <a:schemeClr val="bg2">
                    <a:lumMod val="25000"/>
                  </a:schemeClr>
                </a:solidFill>
                <a:latin typeface="+mj-lt"/>
              </a:rPr>
              <a:t>Vlaganja v opredmetena osnovna sredstva:</a:t>
            </a:r>
          </a:p>
          <a:p>
            <a:r>
              <a:rPr lang="sl-SI" sz="2000" b="1" i="0" u="none" strike="noStrike" baseline="0" dirty="0">
                <a:solidFill>
                  <a:schemeClr val="bg2">
                    <a:lumMod val="25000"/>
                  </a:schemeClr>
                </a:solidFill>
                <a:latin typeface="+mj-lt"/>
              </a:rPr>
              <a:t>nakup nepremičnin</a:t>
            </a:r>
          </a:p>
          <a:p>
            <a:r>
              <a:rPr lang="sl-SI" sz="2000" b="1" i="0" u="none" strike="noStrike" baseline="0" dirty="0">
                <a:solidFill>
                  <a:schemeClr val="bg2">
                    <a:lumMod val="25000"/>
                  </a:schemeClr>
                </a:solidFill>
                <a:latin typeface="+mj-lt"/>
              </a:rPr>
              <a:t>gradnja</a:t>
            </a:r>
          </a:p>
          <a:p>
            <a:r>
              <a:rPr lang="sl-SI" sz="2000" b="1" dirty="0">
                <a:solidFill>
                  <a:schemeClr val="bg2">
                    <a:lumMod val="25000"/>
                  </a:schemeClr>
                </a:solidFill>
                <a:latin typeface="+mj-lt"/>
              </a:rPr>
              <a:t>o</a:t>
            </a:r>
            <a:r>
              <a:rPr lang="sv-SE" sz="2000" b="1" dirty="0">
                <a:solidFill>
                  <a:schemeClr val="bg2">
                    <a:lumMod val="25000"/>
                  </a:schemeClr>
                </a:solidFill>
                <a:latin typeface="+mj-lt"/>
              </a:rPr>
              <a:t>prema</a:t>
            </a:r>
            <a:endParaRPr lang="sl-SI" sz="2000" b="1" dirty="0">
              <a:solidFill>
                <a:schemeClr val="bg2">
                  <a:lumMod val="25000"/>
                </a:schemeClr>
              </a:solidFill>
              <a:latin typeface="+mj-lt"/>
            </a:endParaRPr>
          </a:p>
          <a:p>
            <a:r>
              <a:rPr lang="sv-SE" sz="2000" b="1" dirty="0">
                <a:solidFill>
                  <a:schemeClr val="bg2">
                    <a:lumMod val="25000"/>
                  </a:schemeClr>
                </a:solidFill>
                <a:latin typeface="+mj-lt"/>
              </a:rPr>
              <a:t>druga opredmetena osnovna sredstva</a:t>
            </a:r>
            <a:endParaRPr lang="sl-SI" sz="2000" b="0" i="0" u="none" strike="noStrike" baseline="0" dirty="0">
              <a:solidFill>
                <a:schemeClr val="bg2">
                  <a:lumMod val="25000"/>
                </a:schemeClr>
              </a:solidFill>
              <a:latin typeface="+mj-lt"/>
            </a:endParaRPr>
          </a:p>
          <a:p>
            <a:pPr marL="0" indent="0">
              <a:buNone/>
            </a:pPr>
            <a:endParaRPr lang="sl-SI" sz="1800" dirty="0">
              <a:solidFill>
                <a:srgbClr val="000000"/>
              </a:solidFill>
              <a:latin typeface="+mj-lt"/>
            </a:endParaRPr>
          </a:p>
        </p:txBody>
      </p:sp>
      <p:sp>
        <p:nvSpPr>
          <p:cNvPr id="4" name="Označba mesta vsebine 2">
            <a:extLst>
              <a:ext uri="{FF2B5EF4-FFF2-40B4-BE49-F238E27FC236}">
                <a16:creationId xmlns:a16="http://schemas.microsoft.com/office/drawing/2014/main" id="{F0CAD116-D59B-59B7-197B-3AA6C812E16F}"/>
              </a:ext>
            </a:extLst>
          </p:cNvPr>
          <p:cNvSpPr txBox="1">
            <a:spLocks/>
          </p:cNvSpPr>
          <p:nvPr/>
        </p:nvSpPr>
        <p:spPr>
          <a:xfrm>
            <a:off x="6182919" y="1890713"/>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dirty="0">
                <a:solidFill>
                  <a:schemeClr val="bg2">
                    <a:lumMod val="25000"/>
                  </a:schemeClr>
                </a:solidFill>
                <a:latin typeface="+mj-lt"/>
              </a:rPr>
              <a:t>Stopnja javne podpore znaša </a:t>
            </a:r>
            <a:r>
              <a:rPr lang="sl-SI" sz="2000" b="1" dirty="0">
                <a:solidFill>
                  <a:schemeClr val="bg2">
                    <a:lumMod val="25000"/>
                  </a:schemeClr>
                </a:solidFill>
                <a:latin typeface="+mj-lt"/>
              </a:rPr>
              <a:t>80 % upravičenih stroškov </a:t>
            </a:r>
            <a:r>
              <a:rPr lang="sl-SI" sz="2000" dirty="0">
                <a:solidFill>
                  <a:schemeClr val="bg2">
                    <a:lumMod val="25000"/>
                  </a:schemeClr>
                </a:solidFill>
                <a:latin typeface="+mj-lt"/>
              </a:rPr>
              <a:t>projekta.</a:t>
            </a:r>
          </a:p>
          <a:p>
            <a:pPr marL="0" indent="0">
              <a:buNone/>
            </a:pPr>
            <a:endParaRPr lang="sl-SI" sz="2000" dirty="0">
              <a:solidFill>
                <a:schemeClr val="bg2">
                  <a:lumMod val="25000"/>
                </a:schemeClr>
              </a:solidFill>
              <a:latin typeface="+mj-lt"/>
            </a:endParaRPr>
          </a:p>
          <a:p>
            <a:pPr marL="0" indent="0">
              <a:buNone/>
            </a:pPr>
            <a:r>
              <a:rPr lang="sl-SI" sz="2000" b="1" dirty="0">
                <a:solidFill>
                  <a:schemeClr val="bg2">
                    <a:lumMod val="25000"/>
                  </a:schemeClr>
                </a:solidFill>
                <a:latin typeface="+mj-lt"/>
              </a:rPr>
              <a:t>Stroški naložb se povrnejo NA PODLAGI DEJANSKIH STROŠKOV.</a:t>
            </a:r>
          </a:p>
          <a:p>
            <a:pPr marL="0" indent="0">
              <a:buNone/>
            </a:pPr>
            <a:endParaRPr lang="sl-SI" sz="1800" b="1" dirty="0">
              <a:latin typeface="+mj-lt"/>
            </a:endParaRPr>
          </a:p>
        </p:txBody>
      </p:sp>
      <p:sp>
        <p:nvSpPr>
          <p:cNvPr id="6" name="Označba mesta vsebine 2">
            <a:extLst>
              <a:ext uri="{FF2B5EF4-FFF2-40B4-BE49-F238E27FC236}">
                <a16:creationId xmlns:a16="http://schemas.microsoft.com/office/drawing/2014/main" id="{ABE70513-A88E-60E1-41A4-418EAB9C7D10}"/>
              </a:ext>
            </a:extLst>
          </p:cNvPr>
          <p:cNvSpPr txBox="1">
            <a:spLocks/>
          </p:cNvSpPr>
          <p:nvPr/>
        </p:nvSpPr>
        <p:spPr>
          <a:xfrm>
            <a:off x="838200" y="5599493"/>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5122" name="Picture 2" descr="Free Bicycle SVG, PNG Icon, Symbol. Download Image.">
            <a:extLst>
              <a:ext uri="{FF2B5EF4-FFF2-40B4-BE49-F238E27FC236}">
                <a16:creationId xmlns:a16="http://schemas.microsoft.com/office/drawing/2014/main" id="{E9CE2FC0-1F5E-EBEA-E2A1-E1A394D9445E}"/>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254757" y="5025325"/>
            <a:ext cx="1832675" cy="1832675"/>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vsebine 2">
            <a:extLst>
              <a:ext uri="{FF2B5EF4-FFF2-40B4-BE49-F238E27FC236}">
                <a16:creationId xmlns:a16="http://schemas.microsoft.com/office/drawing/2014/main" id="{535108A7-DC9D-8A3A-8069-F92EB93D73D9}"/>
              </a:ext>
            </a:extLst>
          </p:cNvPr>
          <p:cNvSpPr txBox="1">
            <a:spLocks/>
          </p:cNvSpPr>
          <p:nvPr/>
        </p:nvSpPr>
        <p:spPr>
          <a:xfrm>
            <a:off x="6182920" y="5555424"/>
            <a:ext cx="3989780" cy="897764"/>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l-SI" sz="1800" dirty="0">
                <a:solidFill>
                  <a:schemeClr val="bg1"/>
                </a:solidFill>
              </a:rPr>
              <a:t>KUPLJENO OPREMO je potrebno označiti z obveznimi elementi označevanja s tiskom ali nalepko</a:t>
            </a:r>
          </a:p>
        </p:txBody>
      </p:sp>
      <p:sp>
        <p:nvSpPr>
          <p:cNvPr id="9" name="PoljeZBesedilom 8">
            <a:extLst>
              <a:ext uri="{FF2B5EF4-FFF2-40B4-BE49-F238E27FC236}">
                <a16:creationId xmlns:a16="http://schemas.microsoft.com/office/drawing/2014/main" id="{75F9E8EF-518E-6908-73C6-C2AF01A4957C}"/>
              </a:ext>
            </a:extLst>
          </p:cNvPr>
          <p:cNvSpPr txBox="1"/>
          <p:nvPr/>
        </p:nvSpPr>
        <p:spPr>
          <a:xfrm>
            <a:off x="6182920" y="3911409"/>
            <a:ext cx="3989780" cy="1477328"/>
          </a:xfrm>
          <a:prstGeom prst="rect">
            <a:avLst/>
          </a:prstGeom>
          <a:solidFill>
            <a:schemeClr val="accent6"/>
          </a:solidFill>
        </p:spPr>
        <p:txBody>
          <a:bodyPr wrap="square" rtlCol="0">
            <a:spAutoFit/>
          </a:bodyPr>
          <a:lstStyle/>
          <a:p>
            <a:r>
              <a:rPr lang="sl-SI" dirty="0">
                <a:solidFill>
                  <a:schemeClr val="bg1"/>
                </a:solidFill>
              </a:rPr>
              <a:t>Za ločevanje med stroški gradnje in stroški nakupa opreme se smiselno uporablja zakonodaja s področja javnega naročanja in priloga II Direktive 2014/24/EU.</a:t>
            </a:r>
          </a:p>
        </p:txBody>
      </p:sp>
      <p:sp>
        <p:nvSpPr>
          <p:cNvPr id="10" name="Označba mesta številke diapozitiva 9">
            <a:extLst>
              <a:ext uri="{FF2B5EF4-FFF2-40B4-BE49-F238E27FC236}">
                <a16:creationId xmlns:a16="http://schemas.microsoft.com/office/drawing/2014/main" id="{CE0123A6-7744-F3D1-D4AB-8A878BFA76FB}"/>
              </a:ext>
            </a:extLst>
          </p:cNvPr>
          <p:cNvSpPr>
            <a:spLocks noGrp="1"/>
          </p:cNvSpPr>
          <p:nvPr>
            <p:ph type="sldNum" sz="quarter" idx="12"/>
          </p:nvPr>
        </p:nvSpPr>
        <p:spPr/>
        <p:txBody>
          <a:bodyPr/>
          <a:lstStyle/>
          <a:p>
            <a:fld id="{DB0541E2-7EB7-469F-924A-AAEADCA667B4}" type="slidenum">
              <a:rPr lang="sl-SI" smtClean="0"/>
              <a:t>25</a:t>
            </a:fld>
            <a:endParaRPr lang="sl-SI"/>
          </a:p>
        </p:txBody>
      </p:sp>
      <p:cxnSp>
        <p:nvCxnSpPr>
          <p:cNvPr id="11" name="Raven povezovalnik 10">
            <a:extLst>
              <a:ext uri="{FF2B5EF4-FFF2-40B4-BE49-F238E27FC236}">
                <a16:creationId xmlns:a16="http://schemas.microsoft.com/office/drawing/2014/main" id="{1F7ECC81-C0AE-0413-0AF7-7F4BB525947C}"/>
              </a:ext>
            </a:extLst>
          </p:cNvPr>
          <p:cNvCxnSpPr>
            <a:cxnSpLocks/>
          </p:cNvCxnSpPr>
          <p:nvPr/>
        </p:nvCxnSpPr>
        <p:spPr>
          <a:xfrm>
            <a:off x="0" y="130987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2" name="Označba mesta vsebine 2">
            <a:extLst>
              <a:ext uri="{FF2B5EF4-FFF2-40B4-BE49-F238E27FC236}">
                <a16:creationId xmlns:a16="http://schemas.microsoft.com/office/drawing/2014/main" id="{561C521E-0FBB-3558-3BB8-1DCC4D20817F}"/>
              </a:ext>
            </a:extLst>
          </p:cNvPr>
          <p:cNvSpPr txBox="1">
            <a:spLocks/>
          </p:cNvSpPr>
          <p:nvPr/>
        </p:nvSpPr>
        <p:spPr>
          <a:xfrm>
            <a:off x="838200" y="4845811"/>
            <a:ext cx="4295775" cy="420307"/>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1"/>
                </a:solidFill>
              </a:rPr>
              <a:t>OZNAČITEV</a:t>
            </a:r>
            <a:endParaRPr lang="pl-PL" sz="1800" b="1" dirty="0">
              <a:solidFill>
                <a:schemeClr val="bg1"/>
              </a:solidFill>
              <a:latin typeface="+mj-lt"/>
            </a:endParaRPr>
          </a:p>
        </p:txBody>
      </p:sp>
      <p:pic>
        <p:nvPicPr>
          <p:cNvPr id="5" name="Grafika 4" descr="House with solid fill">
            <a:extLst>
              <a:ext uri="{FF2B5EF4-FFF2-40B4-BE49-F238E27FC236}">
                <a16:creationId xmlns:a16="http://schemas.microsoft.com/office/drawing/2014/main" id="{0F1A0671-3B1B-66C4-9F98-07EC2158F88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240" y="137331"/>
            <a:ext cx="1051009" cy="1051009"/>
          </a:xfrm>
          <a:prstGeom prst="rect">
            <a:avLst/>
          </a:prstGeom>
        </p:spPr>
      </p:pic>
    </p:spTree>
    <p:extLst>
      <p:ext uri="{BB962C8B-B14F-4D97-AF65-F5344CB8AC3E}">
        <p14:creationId xmlns:p14="http://schemas.microsoft.com/office/powerpoint/2010/main" val="263212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93FF-5D53-D1DE-79A5-1A15A4EA9C0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D77FF3A-A83C-EB6A-F170-EE2A5A03F4B5}"/>
              </a:ext>
            </a:extLst>
          </p:cNvPr>
          <p:cNvSpPr>
            <a:spLocks noGrp="1"/>
          </p:cNvSpPr>
          <p:nvPr>
            <p:ph type="title"/>
          </p:nvPr>
        </p:nvSpPr>
        <p:spPr>
          <a:xfrm>
            <a:off x="1066249" y="197831"/>
            <a:ext cx="10515600" cy="1325563"/>
          </a:xfrm>
        </p:spPr>
        <p:txBody>
          <a:bodyPr>
            <a:normAutofit/>
          </a:bodyPr>
          <a:lstStyle/>
          <a:p>
            <a:r>
              <a:rPr lang="sl-SI" sz="4000" b="1" dirty="0">
                <a:solidFill>
                  <a:schemeClr val="tx1">
                    <a:lumMod val="65000"/>
                    <a:lumOff val="35000"/>
                  </a:schemeClr>
                </a:solidFill>
              </a:rPr>
              <a:t>STROŠKI NALOŽBE OZIROMA INVESTICIJE V </a:t>
            </a:r>
            <a:r>
              <a:rPr lang="sl-SI" sz="4000" b="1" dirty="0">
                <a:solidFill>
                  <a:schemeClr val="accent2"/>
                </a:solidFill>
              </a:rPr>
              <a:t>NEOPREDMETENA OSNOVNA SREDSTVA </a:t>
            </a:r>
          </a:p>
        </p:txBody>
      </p:sp>
      <p:sp>
        <p:nvSpPr>
          <p:cNvPr id="3" name="Označba mesta vsebine 2">
            <a:extLst>
              <a:ext uri="{FF2B5EF4-FFF2-40B4-BE49-F238E27FC236}">
                <a16:creationId xmlns:a16="http://schemas.microsoft.com/office/drawing/2014/main" id="{1008CAA0-A55A-2AE4-BCD6-3F4C622E9641}"/>
              </a:ext>
            </a:extLst>
          </p:cNvPr>
          <p:cNvSpPr>
            <a:spLocks noGrp="1"/>
          </p:cNvSpPr>
          <p:nvPr>
            <p:ph idx="1"/>
          </p:nvPr>
        </p:nvSpPr>
        <p:spPr>
          <a:xfrm>
            <a:off x="838200" y="1890713"/>
            <a:ext cx="4581525" cy="4351338"/>
          </a:xfrm>
        </p:spPr>
        <p:txBody>
          <a:bodyPr numCol="1">
            <a:normAutofit/>
          </a:bodyPr>
          <a:lstStyle/>
          <a:p>
            <a:pPr marL="0" indent="0">
              <a:buNone/>
            </a:pPr>
            <a:r>
              <a:rPr lang="sl-SI" sz="1800" dirty="0">
                <a:solidFill>
                  <a:schemeClr val="bg2">
                    <a:lumMod val="25000"/>
                  </a:schemeClr>
                </a:solidFill>
                <a:latin typeface="+mj-lt"/>
              </a:rPr>
              <a:t>Vlaganja v neopredmetena osnovna sredstva:</a:t>
            </a:r>
            <a:endParaRPr lang="sl-SI" sz="1800" b="1" i="0" u="none" strike="noStrike" baseline="0" dirty="0">
              <a:solidFill>
                <a:schemeClr val="bg2">
                  <a:lumMod val="25000"/>
                </a:schemeClr>
              </a:solidFill>
              <a:latin typeface="+mj-lt"/>
            </a:endParaRPr>
          </a:p>
          <a:p>
            <a:r>
              <a:rPr lang="sl-SI" sz="1800" b="1" i="0" u="none" strike="noStrike" baseline="0" dirty="0">
                <a:solidFill>
                  <a:schemeClr val="bg2">
                    <a:lumMod val="25000"/>
                  </a:schemeClr>
                </a:solidFill>
                <a:latin typeface="+mj-lt"/>
              </a:rPr>
              <a:t>patenti, </a:t>
            </a:r>
          </a:p>
          <a:p>
            <a:r>
              <a:rPr lang="sl-SI" sz="1800" b="1" i="0" u="none" strike="noStrike" baseline="0" dirty="0">
                <a:solidFill>
                  <a:schemeClr val="bg2">
                    <a:lumMod val="25000"/>
                  </a:schemeClr>
                </a:solidFill>
                <a:latin typeface="+mj-lt"/>
              </a:rPr>
              <a:t>licence, </a:t>
            </a:r>
          </a:p>
          <a:p>
            <a:r>
              <a:rPr lang="sl-SI" sz="1800" b="1" i="0" u="none" strike="noStrike" baseline="0" dirty="0">
                <a:solidFill>
                  <a:schemeClr val="bg2">
                    <a:lumMod val="25000"/>
                  </a:schemeClr>
                </a:solidFill>
                <a:latin typeface="+mj-lt"/>
              </a:rPr>
              <a:t>strokovno znanje ali </a:t>
            </a:r>
          </a:p>
          <a:p>
            <a:r>
              <a:rPr lang="sl-SI" sz="1800" b="1" i="0" u="none" strike="noStrike" baseline="0" dirty="0">
                <a:solidFill>
                  <a:schemeClr val="bg2">
                    <a:lumMod val="25000"/>
                  </a:schemeClr>
                </a:solidFill>
                <a:latin typeface="+mj-lt"/>
              </a:rPr>
              <a:t>druga intelektualna lastnina.</a:t>
            </a:r>
          </a:p>
          <a:p>
            <a:pPr marL="0" indent="0">
              <a:buNone/>
            </a:pPr>
            <a:endParaRPr lang="sl-SI" sz="1800" dirty="0">
              <a:solidFill>
                <a:srgbClr val="000000"/>
              </a:solidFill>
              <a:latin typeface="+mj-lt"/>
            </a:endParaRPr>
          </a:p>
        </p:txBody>
      </p:sp>
      <p:sp>
        <p:nvSpPr>
          <p:cNvPr id="4" name="Označba mesta vsebine 2">
            <a:extLst>
              <a:ext uri="{FF2B5EF4-FFF2-40B4-BE49-F238E27FC236}">
                <a16:creationId xmlns:a16="http://schemas.microsoft.com/office/drawing/2014/main" id="{52B22AC4-8EBA-28C1-C178-5D12F121F3B8}"/>
              </a:ext>
            </a:extLst>
          </p:cNvPr>
          <p:cNvSpPr txBox="1">
            <a:spLocks/>
          </p:cNvSpPr>
          <p:nvPr/>
        </p:nvSpPr>
        <p:spPr>
          <a:xfrm>
            <a:off x="5774128" y="1890713"/>
            <a:ext cx="5217333"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za naložbe oziroma investicije v neopredmetena osnovna sredstva znaša </a:t>
            </a:r>
            <a:r>
              <a:rPr lang="sl-SI" sz="1800" b="1" dirty="0">
                <a:solidFill>
                  <a:schemeClr val="bg2">
                    <a:lumMod val="25000"/>
                  </a:schemeClr>
                </a:solidFill>
                <a:latin typeface="+mj-lt"/>
              </a:rPr>
              <a:t>80 % upravičenih stroškov projekta</a:t>
            </a:r>
            <a:r>
              <a:rPr lang="sl-SI" sz="1800" dirty="0">
                <a:solidFill>
                  <a:schemeClr val="bg2">
                    <a:lumMod val="25000"/>
                  </a:schemeClr>
                </a:solidFill>
                <a:latin typeface="+mj-lt"/>
              </a:rPr>
              <a:t>.</a:t>
            </a:r>
          </a:p>
          <a:p>
            <a:pPr marL="0" indent="0">
              <a:buNone/>
            </a:pPr>
            <a:endParaRPr lang="sl-SI" sz="1800" dirty="0">
              <a:solidFill>
                <a:schemeClr val="bg2">
                  <a:lumMod val="25000"/>
                </a:schemeClr>
              </a:solidFill>
              <a:latin typeface="+mj-lt"/>
            </a:endParaRPr>
          </a:p>
          <a:p>
            <a:pPr marL="0" indent="0">
              <a:buNone/>
            </a:pPr>
            <a:r>
              <a:rPr lang="sl-SI" sz="1800" b="1" dirty="0">
                <a:solidFill>
                  <a:schemeClr val="bg2">
                    <a:lumMod val="25000"/>
                  </a:schemeClr>
                </a:solidFill>
                <a:latin typeface="+mj-lt"/>
              </a:rPr>
              <a:t>Stroški naložb se povrnejo na podlagi dejanskih stroškov.</a:t>
            </a:r>
          </a:p>
          <a:p>
            <a:pPr marL="0" indent="0">
              <a:buNone/>
            </a:pPr>
            <a:endParaRPr lang="sl-SI" sz="1800" b="1" dirty="0">
              <a:latin typeface="+mj-lt"/>
            </a:endParaRPr>
          </a:p>
        </p:txBody>
      </p:sp>
      <p:pic>
        <p:nvPicPr>
          <p:cNvPr id="7" name="Grafika 6" descr="House with solid fill">
            <a:extLst>
              <a:ext uri="{FF2B5EF4-FFF2-40B4-BE49-F238E27FC236}">
                <a16:creationId xmlns:a16="http://schemas.microsoft.com/office/drawing/2014/main" id="{ED47CBAC-7A88-6E8A-F2FC-6C8B01C10B3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240" y="265347"/>
            <a:ext cx="1051009" cy="1051009"/>
          </a:xfrm>
          <a:prstGeom prst="rect">
            <a:avLst/>
          </a:prstGeom>
        </p:spPr>
      </p:pic>
      <p:pic>
        <p:nvPicPr>
          <p:cNvPr id="6148" name="Picture 4" descr="Knowledge Base vector icon symbol. Creative sign from icons collection.  Filled flat Knowledge Base icon for computer and mobile Stock Vector Image  &amp; Art - Alamy">
            <a:extLst>
              <a:ext uri="{FF2B5EF4-FFF2-40B4-BE49-F238E27FC236}">
                <a16:creationId xmlns:a16="http://schemas.microsoft.com/office/drawing/2014/main" id="{D27B0984-EF02-3F91-494A-016435B5A6D1}"/>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b="30458"/>
          <a:stretch>
            <a:fillRect/>
          </a:stretch>
        </p:blipFill>
        <p:spPr bwMode="auto">
          <a:xfrm>
            <a:off x="460605" y="3969544"/>
            <a:ext cx="2668357" cy="1983891"/>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številke diapozitiva 7">
            <a:extLst>
              <a:ext uri="{FF2B5EF4-FFF2-40B4-BE49-F238E27FC236}">
                <a16:creationId xmlns:a16="http://schemas.microsoft.com/office/drawing/2014/main" id="{380F9EB3-754E-53CB-E630-4E1CF2535323}"/>
              </a:ext>
            </a:extLst>
          </p:cNvPr>
          <p:cNvSpPr>
            <a:spLocks noGrp="1"/>
          </p:cNvSpPr>
          <p:nvPr>
            <p:ph type="sldNum" sz="quarter" idx="12"/>
          </p:nvPr>
        </p:nvSpPr>
        <p:spPr/>
        <p:txBody>
          <a:bodyPr/>
          <a:lstStyle/>
          <a:p>
            <a:fld id="{DB0541E2-7EB7-469F-924A-AAEADCA667B4}" type="slidenum">
              <a:rPr lang="sl-SI" smtClean="0"/>
              <a:t>26</a:t>
            </a:fld>
            <a:endParaRPr lang="sl-SI"/>
          </a:p>
        </p:txBody>
      </p:sp>
      <p:cxnSp>
        <p:nvCxnSpPr>
          <p:cNvPr id="9" name="Raven povezovalnik 8">
            <a:extLst>
              <a:ext uri="{FF2B5EF4-FFF2-40B4-BE49-F238E27FC236}">
                <a16:creationId xmlns:a16="http://schemas.microsoft.com/office/drawing/2014/main" id="{60719594-8A42-83BE-BF9D-0A82E9B45134}"/>
              </a:ext>
            </a:extLst>
          </p:cNvPr>
          <p:cNvCxnSpPr>
            <a:cxnSpLocks/>
          </p:cNvCxnSpPr>
          <p:nvPr/>
        </p:nvCxnSpPr>
        <p:spPr>
          <a:xfrm>
            <a:off x="0" y="156876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6" name="PoljeZBesedilom 5">
            <a:extLst>
              <a:ext uri="{FF2B5EF4-FFF2-40B4-BE49-F238E27FC236}">
                <a16:creationId xmlns:a16="http://schemas.microsoft.com/office/drawing/2014/main" id="{7D8748A9-4626-CCF8-2BC1-3DF7CF1F6A1B}"/>
              </a:ext>
            </a:extLst>
          </p:cNvPr>
          <p:cNvSpPr txBox="1"/>
          <p:nvPr/>
        </p:nvSpPr>
        <p:spPr>
          <a:xfrm>
            <a:off x="2911150" y="4508346"/>
            <a:ext cx="8442650" cy="923330"/>
          </a:xfrm>
          <a:prstGeom prst="rect">
            <a:avLst/>
          </a:prstGeom>
          <a:noFill/>
        </p:spPr>
        <p:txBody>
          <a:bodyPr wrap="square">
            <a:spAutoFit/>
          </a:bodyPr>
          <a:lstStyle/>
          <a:p>
            <a:r>
              <a:rPr lang="sl-SI" sz="1800" b="0" i="0" u="none" strike="noStrike" baseline="0" dirty="0">
                <a:solidFill>
                  <a:schemeClr val="bg2">
                    <a:lumMod val="25000"/>
                  </a:schemeClr>
                </a:solidFill>
                <a:latin typeface="+mj-lt"/>
              </a:rPr>
              <a:t>Stroški in izdatki za nakup in vzdrževanje neopredmetenih sredstev, ki vključujejo </a:t>
            </a:r>
            <a:r>
              <a:rPr lang="sl-SI" sz="1800" b="1" i="0" u="none" strike="noStrike" baseline="0" dirty="0">
                <a:solidFill>
                  <a:schemeClr val="bg2">
                    <a:lumMod val="25000"/>
                  </a:schemeClr>
                </a:solidFill>
                <a:latin typeface="+mj-lt"/>
              </a:rPr>
              <a:t>nakup nematerialnega premoženja, pridobitev patentov, nakup licenčne programske opreme ali pridobitev drugih neopredmetenih sredstev</a:t>
            </a:r>
            <a:endParaRPr lang="sl-SI" dirty="0"/>
          </a:p>
        </p:txBody>
      </p:sp>
    </p:spTree>
    <p:extLst>
      <p:ext uri="{BB962C8B-B14F-4D97-AF65-F5344CB8AC3E}">
        <p14:creationId xmlns:p14="http://schemas.microsoft.com/office/powerpoint/2010/main" val="303753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9A47-191B-2CD3-58DE-027E6E63AC0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D32699-50C5-C8EF-AF61-D17B91490DB8}"/>
              </a:ext>
            </a:extLst>
          </p:cNvPr>
          <p:cNvSpPr>
            <a:spLocks noGrp="1"/>
          </p:cNvSpPr>
          <p:nvPr>
            <p:ph type="title"/>
          </p:nvPr>
        </p:nvSpPr>
        <p:spPr>
          <a:xfrm>
            <a:off x="1066249" y="299955"/>
            <a:ext cx="10515600" cy="888620"/>
          </a:xfrm>
        </p:spPr>
        <p:txBody>
          <a:bodyPr>
            <a:normAutofit/>
          </a:bodyPr>
          <a:lstStyle/>
          <a:p>
            <a:r>
              <a:rPr lang="sl-SI" sz="4000" b="1" dirty="0">
                <a:solidFill>
                  <a:schemeClr val="tx1">
                    <a:lumMod val="65000"/>
                    <a:lumOff val="35000"/>
                  </a:schemeClr>
                </a:solidFill>
              </a:rPr>
              <a:t>STROŠKI STORITEV ZUNANJIH IZVAJALCEV</a:t>
            </a:r>
          </a:p>
        </p:txBody>
      </p:sp>
      <p:sp>
        <p:nvSpPr>
          <p:cNvPr id="3" name="Označba mesta vsebine 2">
            <a:extLst>
              <a:ext uri="{FF2B5EF4-FFF2-40B4-BE49-F238E27FC236}">
                <a16:creationId xmlns:a16="http://schemas.microsoft.com/office/drawing/2014/main" id="{573EB831-8259-2723-5AA2-A3E82B160FCC}"/>
              </a:ext>
            </a:extLst>
          </p:cNvPr>
          <p:cNvSpPr>
            <a:spLocks noGrp="1"/>
          </p:cNvSpPr>
          <p:nvPr>
            <p:ph idx="1"/>
          </p:nvPr>
        </p:nvSpPr>
        <p:spPr>
          <a:xfrm>
            <a:off x="838201" y="1682750"/>
            <a:ext cx="3842982" cy="4351338"/>
          </a:xfrm>
        </p:spPr>
        <p:txBody>
          <a:bodyPr numCol="1">
            <a:noAutofit/>
          </a:bodyPr>
          <a:lstStyle/>
          <a:p>
            <a:pPr marL="0" indent="0">
              <a:buNone/>
            </a:pPr>
            <a:r>
              <a:rPr lang="sl-SI" sz="1800" dirty="0">
                <a:solidFill>
                  <a:schemeClr val="bg2">
                    <a:lumMod val="25000"/>
                  </a:schemeClr>
                </a:solidFill>
                <a:latin typeface="+mj-lt"/>
              </a:rPr>
              <a:t>V ta sklop stroškov sodijo </a:t>
            </a:r>
            <a:r>
              <a:rPr lang="sl-SI" sz="1800" b="1" dirty="0">
                <a:solidFill>
                  <a:schemeClr val="accent2"/>
                </a:solidFill>
                <a:latin typeface="+mj-lt"/>
              </a:rPr>
              <a:t>storitve zunanjih izvajalcev</a:t>
            </a:r>
          </a:p>
          <a:p>
            <a:pPr marL="0" indent="0">
              <a:buNone/>
            </a:pPr>
            <a:r>
              <a:rPr lang="sl-SI" sz="1800" dirty="0">
                <a:solidFill>
                  <a:schemeClr val="bg2">
                    <a:lumMod val="25000"/>
                  </a:schemeClr>
                </a:solidFill>
                <a:latin typeface="+mj-lt"/>
              </a:rPr>
              <a:t>(na primer: nadzor, organizacija dogodkov oziroma delavnic, pridobitev dovoljenj, priprava strokovnih in promocijskih gradiv, študentsko delo …). </a:t>
            </a:r>
          </a:p>
          <a:p>
            <a:pPr marL="0" indent="0">
              <a:buNone/>
            </a:pPr>
            <a:r>
              <a:rPr lang="sl-SI" sz="1800" dirty="0">
                <a:solidFill>
                  <a:schemeClr val="bg2">
                    <a:lumMod val="25000"/>
                  </a:schemeClr>
                </a:solidFill>
                <a:latin typeface="+mj-lt"/>
              </a:rPr>
              <a:t>Stroški se izkazujejo z izdanimi računi, ki morajo vsebovati podrobno specifikacijo nabavljenega materiala ali popis opravljenih del. Če na računu ni podrobne specifikacije, se lahko priloži tudi dobavnica ali naročilnica, če je iz računa razviden sklic na te dokumente.</a:t>
            </a:r>
          </a:p>
          <a:p>
            <a:pPr marL="0" indent="0">
              <a:buNone/>
            </a:pPr>
            <a:r>
              <a:rPr lang="sl-SI" sz="1800" dirty="0">
                <a:solidFill>
                  <a:schemeClr val="bg2">
                    <a:lumMod val="25000"/>
                  </a:schemeClr>
                </a:solidFill>
                <a:latin typeface="+mj-lt"/>
              </a:rPr>
              <a:t>Stroški se povrnejo na podlagi dejanskih stroškov (poglavje 2.1.2).</a:t>
            </a:r>
          </a:p>
        </p:txBody>
      </p:sp>
      <p:sp>
        <p:nvSpPr>
          <p:cNvPr id="4" name="Označba mesta vsebine 2">
            <a:extLst>
              <a:ext uri="{FF2B5EF4-FFF2-40B4-BE49-F238E27FC236}">
                <a16:creationId xmlns:a16="http://schemas.microsoft.com/office/drawing/2014/main" id="{00EA72E9-4FF0-0CEC-C4F0-469ACC209AD4}"/>
              </a:ext>
            </a:extLst>
          </p:cNvPr>
          <p:cNvSpPr txBox="1">
            <a:spLocks/>
          </p:cNvSpPr>
          <p:nvPr/>
        </p:nvSpPr>
        <p:spPr>
          <a:xfrm>
            <a:off x="5686425" y="1721676"/>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za stroške storitev zunanjih izvajalcev znaša </a:t>
            </a:r>
            <a:r>
              <a:rPr lang="sl-SI" sz="1800" b="1" dirty="0">
                <a:solidFill>
                  <a:schemeClr val="bg2">
                    <a:lumMod val="25000"/>
                  </a:schemeClr>
                </a:solidFill>
                <a:latin typeface="+mj-lt"/>
              </a:rPr>
              <a:t>80 % upravičenih stroškov projekta</a:t>
            </a:r>
            <a:r>
              <a:rPr lang="sl-SI" sz="1800" dirty="0">
                <a:solidFill>
                  <a:schemeClr val="bg2">
                    <a:lumMod val="25000"/>
                  </a:schemeClr>
                </a:solidFill>
                <a:latin typeface="+mj-lt"/>
              </a:rPr>
              <a:t>.</a:t>
            </a:r>
          </a:p>
          <a:p>
            <a:pPr marL="0" indent="0">
              <a:buNone/>
            </a:pPr>
            <a:endParaRPr lang="sl-SI" sz="1800" dirty="0">
              <a:solidFill>
                <a:schemeClr val="bg2">
                  <a:lumMod val="25000"/>
                </a:schemeClr>
              </a:solidFill>
              <a:latin typeface="+mj-lt"/>
            </a:endParaRPr>
          </a:p>
          <a:p>
            <a:pPr marL="0" indent="0">
              <a:buNone/>
            </a:pPr>
            <a:r>
              <a:rPr lang="sl-SI" sz="1800" b="1" dirty="0">
                <a:solidFill>
                  <a:schemeClr val="bg2">
                    <a:lumMod val="25000"/>
                  </a:schemeClr>
                </a:solidFill>
                <a:latin typeface="+mj-lt"/>
              </a:rPr>
              <a:t>Stroški storitev zunanjih izvajalcev se povrnejo na podlagi dejanskih stroškov.</a:t>
            </a:r>
          </a:p>
          <a:p>
            <a:pPr marL="0" indent="0">
              <a:buNone/>
            </a:pPr>
            <a:endParaRPr lang="sl-SI" sz="1800" b="1" dirty="0">
              <a:latin typeface="+mj-lt"/>
            </a:endParaRPr>
          </a:p>
        </p:txBody>
      </p:sp>
      <p:sp>
        <p:nvSpPr>
          <p:cNvPr id="6" name="Označba mesta vsebine 2">
            <a:extLst>
              <a:ext uri="{FF2B5EF4-FFF2-40B4-BE49-F238E27FC236}">
                <a16:creationId xmlns:a16="http://schemas.microsoft.com/office/drawing/2014/main" id="{86533213-EB7D-96B1-1A36-ADA7C2FCF8CE}"/>
              </a:ext>
            </a:extLst>
          </p:cNvPr>
          <p:cNvSpPr txBox="1">
            <a:spLocks/>
          </p:cNvSpPr>
          <p:nvPr/>
        </p:nvSpPr>
        <p:spPr>
          <a:xfrm>
            <a:off x="5686425" y="5136324"/>
            <a:ext cx="5667374"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170" name="Picture 2" descr="To work in an office Vector Icons free download in SVG, PNG Format">
            <a:extLst>
              <a:ext uri="{FF2B5EF4-FFF2-40B4-BE49-F238E27FC236}">
                <a16:creationId xmlns:a16="http://schemas.microsoft.com/office/drawing/2014/main" id="{113D6C30-A38B-CF9B-A630-FB131FC8A87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069903" y="1822873"/>
            <a:ext cx="1767694" cy="1767694"/>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številke diapozitiva 7">
            <a:extLst>
              <a:ext uri="{FF2B5EF4-FFF2-40B4-BE49-F238E27FC236}">
                <a16:creationId xmlns:a16="http://schemas.microsoft.com/office/drawing/2014/main" id="{3468FBE2-C5DA-6F9A-C434-69F59C3F7ACC}"/>
              </a:ext>
            </a:extLst>
          </p:cNvPr>
          <p:cNvSpPr>
            <a:spLocks noGrp="1"/>
          </p:cNvSpPr>
          <p:nvPr>
            <p:ph type="sldNum" sz="quarter" idx="12"/>
          </p:nvPr>
        </p:nvSpPr>
        <p:spPr/>
        <p:txBody>
          <a:bodyPr/>
          <a:lstStyle/>
          <a:p>
            <a:fld id="{DB0541E2-7EB7-469F-924A-AAEADCA667B4}" type="slidenum">
              <a:rPr lang="sl-SI" smtClean="0"/>
              <a:t>27</a:t>
            </a:fld>
            <a:endParaRPr lang="sl-SI"/>
          </a:p>
        </p:txBody>
      </p:sp>
      <p:cxnSp>
        <p:nvCxnSpPr>
          <p:cNvPr id="9" name="Raven povezovalnik 8">
            <a:extLst>
              <a:ext uri="{FF2B5EF4-FFF2-40B4-BE49-F238E27FC236}">
                <a16:creationId xmlns:a16="http://schemas.microsoft.com/office/drawing/2014/main" id="{DD354EE1-60AD-1E87-43DA-45773E987C79}"/>
              </a:ext>
            </a:extLst>
          </p:cNvPr>
          <p:cNvCxnSpPr>
            <a:cxnSpLocks/>
          </p:cNvCxnSpPr>
          <p:nvPr/>
        </p:nvCxnSpPr>
        <p:spPr>
          <a:xfrm>
            <a:off x="15240" y="139179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5" name="Označba mesta vsebine 2">
            <a:extLst>
              <a:ext uri="{FF2B5EF4-FFF2-40B4-BE49-F238E27FC236}">
                <a16:creationId xmlns:a16="http://schemas.microsoft.com/office/drawing/2014/main" id="{0B1A4A20-B6BB-1659-6A9D-7A58ECD239FB}"/>
              </a:ext>
            </a:extLst>
          </p:cNvPr>
          <p:cNvSpPr txBox="1">
            <a:spLocks/>
          </p:cNvSpPr>
          <p:nvPr/>
        </p:nvSpPr>
        <p:spPr>
          <a:xfrm>
            <a:off x="5688403" y="3898541"/>
            <a:ext cx="5665396" cy="1049785"/>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dirty="0">
                <a:solidFill>
                  <a:schemeClr val="bg1"/>
                </a:solidFill>
                <a:latin typeface="+mj-lt"/>
              </a:rPr>
              <a:t>Naknadna navodila/pojasnila s strani MKRR: </a:t>
            </a:r>
            <a:r>
              <a:rPr lang="sl-SI" sz="1800" b="1" dirty="0">
                <a:solidFill>
                  <a:schemeClr val="bg1"/>
                </a:solidFill>
                <a:latin typeface="+mj-lt"/>
              </a:rPr>
              <a:t>Stroški zunanjih izvajalcev so upravičeni, v kolikor so neposredno povezani z naložbo / investicijo v sklopu projekta.</a:t>
            </a:r>
          </a:p>
          <a:p>
            <a:pPr marL="0" indent="0">
              <a:buFont typeface="Arial" panose="020B0604020202020204" pitchFamily="34" charset="0"/>
              <a:buNone/>
            </a:pPr>
            <a:endParaRPr lang="sl-SI" sz="2400" dirty="0">
              <a:latin typeface="+mj-lt"/>
            </a:endParaRPr>
          </a:p>
        </p:txBody>
      </p:sp>
      <p:pic>
        <p:nvPicPr>
          <p:cNvPr id="10" name="Grafika 9" descr="House with solid fill">
            <a:extLst>
              <a:ext uri="{FF2B5EF4-FFF2-40B4-BE49-F238E27FC236}">
                <a16:creationId xmlns:a16="http://schemas.microsoft.com/office/drawing/2014/main" id="{47C78189-73AA-3FC7-0AE2-E7F470E056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240" y="265347"/>
            <a:ext cx="1051009" cy="1051009"/>
          </a:xfrm>
          <a:prstGeom prst="rect">
            <a:avLst/>
          </a:prstGeom>
        </p:spPr>
      </p:pic>
    </p:spTree>
    <p:extLst>
      <p:ext uri="{BB962C8B-B14F-4D97-AF65-F5344CB8AC3E}">
        <p14:creationId xmlns:p14="http://schemas.microsoft.com/office/powerpoint/2010/main" val="318442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EED4-0FF7-2F37-62A7-5E39AFF0DC0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32A66E0-040F-719F-0DBF-8DD55A3B5976}"/>
              </a:ext>
            </a:extLst>
          </p:cNvPr>
          <p:cNvSpPr>
            <a:spLocks noGrp="1"/>
          </p:cNvSpPr>
          <p:nvPr>
            <p:ph type="title"/>
          </p:nvPr>
        </p:nvSpPr>
        <p:spPr>
          <a:xfrm>
            <a:off x="1157673" y="317529"/>
            <a:ext cx="10897011" cy="507999"/>
          </a:xfrm>
        </p:spPr>
        <p:txBody>
          <a:bodyPr>
            <a:noAutofit/>
          </a:bodyPr>
          <a:lstStyle/>
          <a:p>
            <a:r>
              <a:rPr lang="pl-PL" sz="3200" b="1" dirty="0">
                <a:solidFill>
                  <a:schemeClr val="tx1">
                    <a:lumMod val="65000"/>
                    <a:lumOff val="35000"/>
                  </a:schemeClr>
                </a:solidFill>
              </a:rPr>
              <a:t>DOKAZILA O NASTANKU STROŠKOV (PREDLOŽITI OB ZAHTEVKU) </a:t>
            </a:r>
          </a:p>
        </p:txBody>
      </p:sp>
      <p:sp>
        <p:nvSpPr>
          <p:cNvPr id="3" name="Označba mesta vsebine 2">
            <a:extLst>
              <a:ext uri="{FF2B5EF4-FFF2-40B4-BE49-F238E27FC236}">
                <a16:creationId xmlns:a16="http://schemas.microsoft.com/office/drawing/2014/main" id="{73BF140A-8C1A-F772-164E-FBDE22168482}"/>
              </a:ext>
            </a:extLst>
          </p:cNvPr>
          <p:cNvSpPr>
            <a:spLocks noGrp="1"/>
          </p:cNvSpPr>
          <p:nvPr>
            <p:ph idx="1"/>
          </p:nvPr>
        </p:nvSpPr>
        <p:spPr>
          <a:xfrm>
            <a:off x="1067291" y="1163454"/>
            <a:ext cx="9763227" cy="5628173"/>
          </a:xfrm>
        </p:spPr>
        <p:txBody>
          <a:bodyPr numCol="1">
            <a:noAutofit/>
          </a:bodyPr>
          <a:lstStyle/>
          <a:p>
            <a:pPr>
              <a:lnSpc>
                <a:spcPct val="120000"/>
              </a:lnSpc>
              <a:buClr>
                <a:schemeClr val="accent6">
                  <a:lumMod val="75000"/>
                </a:schemeClr>
              </a:buClr>
              <a:buFont typeface="Wingdings" panose="05000000000000000000" pitchFamily="2" charset="2"/>
              <a:buChar char="Ø"/>
            </a:pPr>
            <a:r>
              <a:rPr lang="pl-PL" sz="1500" b="1" dirty="0">
                <a:solidFill>
                  <a:schemeClr val="accent2"/>
                </a:solidFill>
                <a:latin typeface="+mj-lt"/>
              </a:rPr>
              <a:t>IZBIRNI POSTOPEK</a:t>
            </a:r>
            <a:r>
              <a:rPr lang="pl-PL" sz="1500" dirty="0">
                <a:latin typeface="+mj-lt"/>
              </a:rPr>
              <a:t>: tri oz. ena ponudba, poročilo o izboru oz. dokumentacija o postopku oddaje javnega naročila (za zavezance po ZJN);</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POGODBA</a:t>
            </a:r>
            <a:r>
              <a:rPr lang="sl-SI" sz="1500" dirty="0">
                <a:latin typeface="+mj-lt"/>
              </a:rPr>
              <a:t> ali </a:t>
            </a:r>
            <a:r>
              <a:rPr lang="sl-SI" sz="1500" b="1" dirty="0">
                <a:solidFill>
                  <a:schemeClr val="accent2"/>
                </a:solidFill>
                <a:latin typeface="+mj-lt"/>
              </a:rPr>
              <a:t>NAROČILNICA</a:t>
            </a:r>
            <a:r>
              <a:rPr lang="sl-SI" sz="1500" dirty="0">
                <a:latin typeface="+mj-lt"/>
              </a:rPr>
              <a:t>; </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RAČUN;</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DOKAZILO O DOBAVI OPREME </a:t>
            </a:r>
            <a:r>
              <a:rPr lang="sl-SI" sz="1500" dirty="0">
                <a:latin typeface="+mj-lt"/>
              </a:rPr>
              <a:t>oz. </a:t>
            </a:r>
            <a:r>
              <a:rPr lang="sl-SI" sz="1500" b="1" dirty="0">
                <a:solidFill>
                  <a:schemeClr val="accent2"/>
                </a:solidFill>
                <a:latin typeface="+mj-lt"/>
              </a:rPr>
              <a:t>KOPIJE GRADBENIH SITUACIJ </a:t>
            </a:r>
            <a:r>
              <a:rPr lang="sl-SI" sz="1500" dirty="0">
                <a:latin typeface="+mj-lt"/>
              </a:rPr>
              <a:t>oz. za NEOPREDEMETENE INVESTICIJE se mora na upravičenca </a:t>
            </a:r>
            <a:r>
              <a:rPr lang="sl-SI" sz="1500" b="1" dirty="0">
                <a:solidFill>
                  <a:schemeClr val="accent2"/>
                </a:solidFill>
                <a:latin typeface="+mj-lt"/>
              </a:rPr>
              <a:t>PREPISATI USTREZNA AVTORSKOPRAVNA OZ. DRUGA LICENČNA UPRAVIČENJA </a:t>
            </a:r>
            <a:r>
              <a:rPr lang="sl-SI" sz="1500" dirty="0">
                <a:latin typeface="+mj-lt"/>
              </a:rPr>
              <a:t>(njegova trajna last ali začasna licenčna last, ki mu omogoča izvedbo operacije);</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DOKAZILA O PLAČILU</a:t>
            </a:r>
            <a:r>
              <a:rPr lang="sl-SI" sz="1500" dirty="0">
                <a:latin typeface="+mj-lt"/>
              </a:rPr>
              <a:t>;</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KONTO KARTICA</a:t>
            </a:r>
            <a:r>
              <a:rPr lang="sl-SI" sz="1500" dirty="0">
                <a:latin typeface="+mj-lt"/>
              </a:rPr>
              <a:t> in opis vašega računovodja po kakšnem sistemu je urejeno ločeno računovodstvo</a:t>
            </a:r>
            <a:r>
              <a:rPr lang="sl-SI" sz="1500" i="0" u="none" strike="noStrike" baseline="0" dirty="0">
                <a:latin typeface="+mj-lt"/>
              </a:rPr>
              <a:t>;</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DATUMSKO IN LOKACIJSKO OZNAČENE FOTOGRAFIJE </a:t>
            </a:r>
            <a:r>
              <a:rPr lang="sl-SI" sz="1500" i="0" u="none" strike="noStrike" baseline="0" dirty="0">
                <a:latin typeface="+mj-lt"/>
              </a:rPr>
              <a:t>objekta pred gradnjo kot tudi med samimi fazami in po zaključku gradnje (PAZITE na fotografije v fazah izvedbe za naložbe v skrito opremo v času vgradnje);</a:t>
            </a:r>
          </a:p>
          <a:p>
            <a:pPr>
              <a:lnSpc>
                <a:spcPct val="120000"/>
              </a:lnSpc>
              <a:buClr>
                <a:schemeClr val="accent6">
                  <a:lumMod val="75000"/>
                </a:schemeClr>
              </a:buClr>
              <a:buFont typeface="Wingdings" panose="05000000000000000000" pitchFamily="2" charset="2"/>
              <a:buChar char="Ø"/>
            </a:pPr>
            <a:r>
              <a:rPr lang="sl-SI" sz="1500" dirty="0">
                <a:latin typeface="+mj-lt"/>
              </a:rPr>
              <a:t>Ustrezna </a:t>
            </a:r>
            <a:r>
              <a:rPr lang="sl-SI" sz="1500" b="1" dirty="0">
                <a:solidFill>
                  <a:schemeClr val="accent2"/>
                </a:solidFill>
                <a:latin typeface="+mj-lt"/>
              </a:rPr>
              <a:t>DOKUMENTACIJA PREDPISAN S STRANI RESORNE ZAKONODAJE </a:t>
            </a:r>
            <a:r>
              <a:rPr lang="sl-SI" sz="1500" dirty="0">
                <a:latin typeface="+mj-lt"/>
              </a:rPr>
              <a:t>(pravnomočno Uporabno dovoljenje, PID);</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IZJAVA</a:t>
            </a:r>
            <a:r>
              <a:rPr lang="sl-SI" sz="1500" dirty="0">
                <a:latin typeface="+mj-lt"/>
              </a:rPr>
              <a:t> s podpisom odgovorne osebe upravičenca </a:t>
            </a:r>
            <a:r>
              <a:rPr lang="sl-SI" sz="1500" b="1" dirty="0">
                <a:solidFill>
                  <a:schemeClr val="accent2"/>
                </a:solidFill>
                <a:latin typeface="+mj-lt"/>
              </a:rPr>
              <a:t>O NAMENSKOSTI OPREME</a:t>
            </a:r>
            <a:r>
              <a:rPr lang="sl-SI" sz="1500" dirty="0">
                <a:latin typeface="+mj-lt"/>
              </a:rPr>
              <a:t>;</a:t>
            </a:r>
          </a:p>
          <a:p>
            <a:pPr>
              <a:lnSpc>
                <a:spcPct val="120000"/>
              </a:lnSpc>
              <a:buClr>
                <a:schemeClr val="accent6">
                  <a:lumMod val="75000"/>
                </a:schemeClr>
              </a:buClr>
              <a:buFont typeface="Wingdings" panose="05000000000000000000" pitchFamily="2" charset="2"/>
              <a:buChar char="Ø"/>
            </a:pPr>
            <a:r>
              <a:rPr lang="sl-SI" sz="1500" dirty="0">
                <a:latin typeface="+mj-lt"/>
              </a:rPr>
              <a:t>izpis iz </a:t>
            </a:r>
            <a:r>
              <a:rPr lang="sl-SI" sz="1500" b="1" dirty="0">
                <a:solidFill>
                  <a:schemeClr val="accent2"/>
                </a:solidFill>
                <a:latin typeface="+mj-lt"/>
              </a:rPr>
              <a:t>REGISTRA OSNOVNIH SREDSTEV</a:t>
            </a:r>
            <a:r>
              <a:rPr lang="sl-SI" sz="1500" dirty="0">
                <a:latin typeface="+mj-lt"/>
              </a:rPr>
              <a:t>; </a:t>
            </a:r>
          </a:p>
          <a:p>
            <a:pPr>
              <a:lnSpc>
                <a:spcPct val="120000"/>
              </a:lnSpc>
              <a:buClr>
                <a:schemeClr val="accent6">
                  <a:lumMod val="75000"/>
                </a:schemeClr>
              </a:buClr>
              <a:buFont typeface="Wingdings" panose="05000000000000000000" pitchFamily="2" charset="2"/>
              <a:buChar char="Ø"/>
            </a:pPr>
            <a:r>
              <a:rPr lang="sl-SI" sz="1500" b="1" dirty="0">
                <a:solidFill>
                  <a:schemeClr val="accent2"/>
                </a:solidFill>
                <a:latin typeface="+mj-lt"/>
              </a:rPr>
              <a:t>KONČNO POROČILO </a:t>
            </a:r>
            <a:r>
              <a:rPr lang="sl-SI" sz="1500" dirty="0">
                <a:latin typeface="+mj-lt"/>
              </a:rPr>
              <a:t>z </a:t>
            </a:r>
            <a:r>
              <a:rPr lang="sl-SI" sz="1500" dirty="0">
                <a:solidFill>
                  <a:schemeClr val="bg2">
                    <a:lumMod val="25000"/>
                  </a:schemeClr>
                </a:solidFill>
                <a:latin typeface="+mj-lt"/>
              </a:rPr>
              <a:t>dokazili o izvedenih aktivnostih (tiskani material, zapisniki sestankov, liste prisotnih s podpisi udeleženec in  predavateljem, fotografije, vabilo, gradivo, uradni zaznamki itd.), </a:t>
            </a:r>
            <a:endParaRPr lang="sl-SI" sz="1500" dirty="0">
              <a:latin typeface="+mj-lt"/>
            </a:endParaRPr>
          </a:p>
        </p:txBody>
      </p:sp>
      <p:sp>
        <p:nvSpPr>
          <p:cNvPr id="5" name="PoljeZBesedilom 4">
            <a:extLst>
              <a:ext uri="{FF2B5EF4-FFF2-40B4-BE49-F238E27FC236}">
                <a16:creationId xmlns:a16="http://schemas.microsoft.com/office/drawing/2014/main" id="{C9FD519C-97ED-EECE-5E7F-67ED1539356C}"/>
              </a:ext>
            </a:extLst>
          </p:cNvPr>
          <p:cNvSpPr txBox="1"/>
          <p:nvPr/>
        </p:nvSpPr>
        <p:spPr>
          <a:xfrm>
            <a:off x="10556892" y="1858452"/>
            <a:ext cx="1219879" cy="1600438"/>
          </a:xfrm>
          <a:prstGeom prst="rect">
            <a:avLst/>
          </a:prstGeom>
          <a:solidFill>
            <a:schemeClr val="accent2"/>
          </a:solidFill>
        </p:spPr>
        <p:txBody>
          <a:bodyPr wrap="square" rtlCol="0">
            <a:spAutoFit/>
          </a:bodyPr>
          <a:lstStyle/>
          <a:p>
            <a:r>
              <a:rPr lang="sl-SI" sz="1400" dirty="0">
                <a:solidFill>
                  <a:schemeClr val="bg1"/>
                </a:solidFill>
                <a:latin typeface="+mj-lt"/>
              </a:rPr>
              <a:t>Povezava do navodil za </a:t>
            </a:r>
            <a:r>
              <a:rPr lang="sl-SI" sz="1400" b="1" i="0" u="none" strike="noStrike" baseline="0" dirty="0">
                <a:solidFill>
                  <a:schemeClr val="bg1"/>
                </a:solidFill>
                <a:latin typeface="+mj-lt"/>
                <a:hlinkClick r:id="rId3">
                  <a:extLst>
                    <a:ext uri="{A12FA001-AC4F-418D-AE19-62706E023703}">
                      <ahyp:hlinkClr xmlns:ahyp="http://schemas.microsoft.com/office/drawing/2018/hyperlinkcolor" val="tx"/>
                    </a:ext>
                  </a:extLst>
                </a:hlinkClick>
              </a:rPr>
              <a:t>datumsko in lok&lt;&lt;&lt;&lt;&lt;&lt;&lt;&lt;&lt;&lt;&lt;&lt;&lt;&lt;&lt;</a:t>
            </a:r>
            <a:r>
              <a:rPr lang="sl-SI" sz="1400" b="1" i="0" u="none" strike="noStrike" baseline="0" dirty="0" err="1">
                <a:solidFill>
                  <a:schemeClr val="bg1"/>
                </a:solidFill>
                <a:latin typeface="+mj-lt"/>
                <a:hlinkClick r:id="rId3">
                  <a:extLst>
                    <a:ext uri="{A12FA001-AC4F-418D-AE19-62706E023703}">
                      <ahyp:hlinkClr xmlns:ahyp="http://schemas.microsoft.com/office/drawing/2018/hyperlinkcolor" val="tx"/>
                    </a:ext>
                  </a:extLst>
                </a:hlinkClick>
              </a:rPr>
              <a:t>acijsko</a:t>
            </a:r>
            <a:r>
              <a:rPr lang="sl-SI" sz="1400" b="1" i="0" u="none" strike="noStrike" baseline="0" dirty="0">
                <a:solidFill>
                  <a:schemeClr val="bg1"/>
                </a:solidFill>
                <a:latin typeface="+mj-lt"/>
                <a:hlinkClick r:id="rId3">
                  <a:extLst>
                    <a:ext uri="{A12FA001-AC4F-418D-AE19-62706E023703}">
                      <ahyp:hlinkClr xmlns:ahyp="http://schemas.microsoft.com/office/drawing/2018/hyperlinkcolor" val="tx"/>
                    </a:ext>
                  </a:extLst>
                </a:hlinkClick>
              </a:rPr>
              <a:t> označene fotografije</a:t>
            </a:r>
            <a:endParaRPr lang="sl-SI" sz="1400" dirty="0">
              <a:solidFill>
                <a:schemeClr val="bg1"/>
              </a:solidFill>
              <a:latin typeface="+mj-lt"/>
            </a:endParaRPr>
          </a:p>
        </p:txBody>
      </p:sp>
      <p:sp>
        <p:nvSpPr>
          <p:cNvPr id="4" name="Označba mesta številke diapozitiva 3">
            <a:extLst>
              <a:ext uri="{FF2B5EF4-FFF2-40B4-BE49-F238E27FC236}">
                <a16:creationId xmlns:a16="http://schemas.microsoft.com/office/drawing/2014/main" id="{395ECA2F-6DBC-8210-0917-D577D43917F9}"/>
              </a:ext>
            </a:extLst>
          </p:cNvPr>
          <p:cNvSpPr>
            <a:spLocks noGrp="1"/>
          </p:cNvSpPr>
          <p:nvPr>
            <p:ph type="sldNum" sz="quarter" idx="12"/>
          </p:nvPr>
        </p:nvSpPr>
        <p:spPr/>
        <p:txBody>
          <a:bodyPr/>
          <a:lstStyle/>
          <a:p>
            <a:fld id="{DB0541E2-7EB7-469F-924A-AAEADCA667B4}" type="slidenum">
              <a:rPr lang="sl-SI" smtClean="0"/>
              <a:t>28</a:t>
            </a:fld>
            <a:endParaRPr lang="sl-SI"/>
          </a:p>
        </p:txBody>
      </p:sp>
      <p:pic>
        <p:nvPicPr>
          <p:cNvPr id="8" name="Grafika 7" descr="Internet with solid fill">
            <a:extLst>
              <a:ext uri="{FF2B5EF4-FFF2-40B4-BE49-F238E27FC236}">
                <a16:creationId xmlns:a16="http://schemas.microsoft.com/office/drawing/2014/main" id="{5B42CD19-CB13-50C8-83D4-D13F1F2B757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30518" y="1218870"/>
            <a:ext cx="672626" cy="672626"/>
          </a:xfrm>
          <a:prstGeom prst="rect">
            <a:avLst/>
          </a:prstGeom>
        </p:spPr>
      </p:pic>
      <p:cxnSp>
        <p:nvCxnSpPr>
          <p:cNvPr id="9" name="Raven povezovalnik 8">
            <a:extLst>
              <a:ext uri="{FF2B5EF4-FFF2-40B4-BE49-F238E27FC236}">
                <a16:creationId xmlns:a16="http://schemas.microsoft.com/office/drawing/2014/main" id="{CB05FC7D-B1DD-7E3B-E4AE-01F80FA46AD0}"/>
              </a:ext>
            </a:extLst>
          </p:cNvPr>
          <p:cNvCxnSpPr>
            <a:cxnSpLocks/>
          </p:cNvCxnSpPr>
          <p:nvPr/>
        </p:nvCxnSpPr>
        <p:spPr>
          <a:xfrm>
            <a:off x="0" y="1080335"/>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0" name="Grafika 9" descr="Checklist with solid fill">
            <a:extLst>
              <a:ext uri="{FF2B5EF4-FFF2-40B4-BE49-F238E27FC236}">
                <a16:creationId xmlns:a16="http://schemas.microsoft.com/office/drawing/2014/main" id="{6BBDF41B-BF5C-4917-A9B9-7A4E9CE47C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524" y="21000"/>
            <a:ext cx="1002767" cy="1002767"/>
          </a:xfrm>
          <a:prstGeom prst="rect">
            <a:avLst/>
          </a:prstGeom>
        </p:spPr>
      </p:pic>
      <p:sp>
        <p:nvSpPr>
          <p:cNvPr id="11" name="PoljeZBesedilom 10">
            <a:extLst>
              <a:ext uri="{FF2B5EF4-FFF2-40B4-BE49-F238E27FC236}">
                <a16:creationId xmlns:a16="http://schemas.microsoft.com/office/drawing/2014/main" id="{E9042BB6-625F-BC57-8EEB-7841C48144BE}"/>
              </a:ext>
            </a:extLst>
          </p:cNvPr>
          <p:cNvSpPr txBox="1"/>
          <p:nvPr/>
        </p:nvSpPr>
        <p:spPr>
          <a:xfrm>
            <a:off x="10556892" y="3679753"/>
            <a:ext cx="1219879" cy="2529923"/>
          </a:xfrm>
          <a:prstGeom prst="rect">
            <a:avLst/>
          </a:prstGeom>
          <a:solidFill>
            <a:schemeClr val="accent2"/>
          </a:solidFill>
        </p:spPr>
        <p:txBody>
          <a:bodyPr wrap="square">
            <a:spAutoFit/>
          </a:bodyPr>
          <a:lstStyle/>
          <a:p>
            <a:pPr>
              <a:lnSpc>
                <a:spcPct val="90000"/>
              </a:lnSpc>
              <a:spcBef>
                <a:spcPts val="600"/>
              </a:spcBef>
            </a:pPr>
            <a:r>
              <a:rPr lang="sl-SI" sz="1600" b="1" dirty="0">
                <a:solidFill>
                  <a:schemeClr val="bg1"/>
                </a:solidFill>
                <a:latin typeface="+mj-lt"/>
              </a:rPr>
              <a:t>Vsa dokazila, priložena zahtevku za izplačilo za sk</a:t>
            </a:r>
            <a:r>
              <a:rPr lang="sl-SI" sz="1400" b="1" dirty="0">
                <a:solidFill>
                  <a:schemeClr val="bg1"/>
                </a:solidFill>
                <a:latin typeface="+mj-lt"/>
              </a:rPr>
              <a:t>l</a:t>
            </a:r>
            <a:r>
              <a:rPr lang="sl-SI" sz="1600" b="1" dirty="0">
                <a:solidFill>
                  <a:schemeClr val="bg1"/>
                </a:solidFill>
                <a:latin typeface="+mj-lt"/>
              </a:rPr>
              <a:t>ad ESRR se morajo glasiti na upravičenca ali na partnerja v projektu.</a:t>
            </a:r>
          </a:p>
        </p:txBody>
      </p:sp>
    </p:spTree>
    <p:extLst>
      <p:ext uri="{BB962C8B-B14F-4D97-AF65-F5344CB8AC3E}">
        <p14:creationId xmlns:p14="http://schemas.microsoft.com/office/powerpoint/2010/main" val="115266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AD00-8F2E-2D5A-6C89-7FEA4AE98AD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7AA4399-2536-ED73-0277-2248545D197E}"/>
              </a:ext>
            </a:extLst>
          </p:cNvPr>
          <p:cNvSpPr>
            <a:spLocks noGrp="1"/>
          </p:cNvSpPr>
          <p:nvPr>
            <p:ph type="title"/>
          </p:nvPr>
        </p:nvSpPr>
        <p:spPr>
          <a:xfrm>
            <a:off x="1269407" y="444927"/>
            <a:ext cx="10734675" cy="507999"/>
          </a:xfrm>
        </p:spPr>
        <p:txBody>
          <a:bodyPr>
            <a:noAutofit/>
          </a:bodyPr>
          <a:lstStyle/>
          <a:p>
            <a:r>
              <a:rPr lang="sl-SI" sz="2600" b="1" dirty="0">
                <a:solidFill>
                  <a:schemeClr val="tx1">
                    <a:lumMod val="65000"/>
                    <a:lumOff val="35000"/>
                  </a:schemeClr>
                </a:solidFill>
              </a:rPr>
              <a:t>STROŠKI NALOŽBE OZIROMA INVESTICIJE V OPREDMETENA OSNOVNA SREDSTVA </a:t>
            </a:r>
          </a:p>
        </p:txBody>
      </p:sp>
      <p:sp>
        <p:nvSpPr>
          <p:cNvPr id="3" name="Označba mesta vsebine 2">
            <a:extLst>
              <a:ext uri="{FF2B5EF4-FFF2-40B4-BE49-F238E27FC236}">
                <a16:creationId xmlns:a16="http://schemas.microsoft.com/office/drawing/2014/main" id="{EE85979E-E049-E189-6AC5-D3C71168C815}"/>
              </a:ext>
            </a:extLst>
          </p:cNvPr>
          <p:cNvSpPr>
            <a:spLocks noGrp="1"/>
          </p:cNvSpPr>
          <p:nvPr>
            <p:ph idx="1"/>
          </p:nvPr>
        </p:nvSpPr>
        <p:spPr>
          <a:xfrm>
            <a:off x="971570" y="1396206"/>
            <a:ext cx="10515600" cy="5461794"/>
          </a:xfrm>
        </p:spPr>
        <p:txBody>
          <a:bodyPr numCol="1">
            <a:normAutofit fontScale="55000" lnSpcReduction="20000"/>
          </a:bodyPr>
          <a:lstStyle/>
          <a:p>
            <a:pPr marL="0" indent="0">
              <a:buNone/>
            </a:pPr>
            <a:r>
              <a:rPr lang="sl-SI" sz="3800" b="1" i="0" u="sng" strike="noStrike" baseline="0" dirty="0">
                <a:solidFill>
                  <a:schemeClr val="accent2"/>
                </a:solidFill>
                <a:latin typeface="+mj-lt"/>
              </a:rPr>
              <a:t>NAKUP ZEMLJIŠČA -</a:t>
            </a:r>
            <a:r>
              <a:rPr lang="sl-SI" sz="4000" b="1" i="0" u="sng" strike="noStrike" baseline="0" dirty="0">
                <a:solidFill>
                  <a:schemeClr val="accent2"/>
                </a:solidFill>
                <a:latin typeface="+mj-lt"/>
              </a:rPr>
              <a:t> </a:t>
            </a:r>
            <a:r>
              <a:rPr lang="sl-SI" sz="4000" b="1" u="sng" dirty="0">
                <a:solidFill>
                  <a:schemeClr val="accent2"/>
                </a:solidFill>
                <a:latin typeface="+mj-lt"/>
              </a:rPr>
              <a:t>K</a:t>
            </a:r>
            <a:r>
              <a:rPr lang="sl-SI" sz="4000" b="1" i="0" u="sng" strike="noStrike" baseline="0" dirty="0">
                <a:solidFill>
                  <a:schemeClr val="accent2"/>
                </a:solidFill>
                <a:latin typeface="+mj-lt"/>
              </a:rPr>
              <a:t>aj je potrebno predložiti zahtevku </a:t>
            </a:r>
            <a:endParaRPr lang="sl-SI" sz="3800" b="1" i="0" u="sng" strike="noStrike" baseline="0" dirty="0">
              <a:solidFill>
                <a:schemeClr val="accent2"/>
              </a:solidFill>
              <a:latin typeface="+mj-lt"/>
            </a:endParaRPr>
          </a:p>
          <a:p>
            <a:pPr marL="0" indent="0" algn="l">
              <a:buNone/>
            </a:pPr>
            <a:endParaRPr lang="sl-SI" sz="2700" b="0" i="0" u="none" strike="noStrike" baseline="0" dirty="0">
              <a:solidFill>
                <a:srgbClr val="000000"/>
              </a:solidFill>
              <a:latin typeface="+mj-lt"/>
            </a:endParaRPr>
          </a:p>
          <a:p>
            <a:pPr marL="0" indent="0">
              <a:lnSpc>
                <a:spcPct val="120000"/>
              </a:lnSpc>
              <a:buNone/>
            </a:pPr>
            <a:r>
              <a:rPr lang="sl-SI" sz="3300" b="1" i="0" u="none" strike="noStrike" baseline="0" dirty="0">
                <a:solidFill>
                  <a:schemeClr val="bg2">
                    <a:lumMod val="25000"/>
                  </a:schemeClr>
                </a:solidFill>
                <a:latin typeface="+mj-lt"/>
              </a:rPr>
              <a:t>Nakup zemljišča </a:t>
            </a:r>
            <a:r>
              <a:rPr lang="sl-SI" sz="3300" b="0" i="0" u="none" strike="noStrike" baseline="0" dirty="0">
                <a:solidFill>
                  <a:schemeClr val="bg2">
                    <a:lumMod val="25000"/>
                  </a:schemeClr>
                </a:solidFill>
                <a:latin typeface="+mj-lt"/>
              </a:rPr>
              <a:t>je upravičen strošek, če obstaja neposredna povezava s cilji zadevnega projekta. </a:t>
            </a:r>
          </a:p>
          <a:p>
            <a:pPr marL="0" indent="0">
              <a:lnSpc>
                <a:spcPct val="120000"/>
              </a:lnSpc>
              <a:buNone/>
            </a:pPr>
            <a:r>
              <a:rPr lang="sl-SI" sz="3300" b="0" i="0" u="none" strike="noStrike" baseline="0" dirty="0">
                <a:solidFill>
                  <a:schemeClr val="bg2">
                    <a:lumMod val="25000"/>
                  </a:schemeClr>
                </a:solidFill>
                <a:latin typeface="+mj-lt"/>
              </a:rPr>
              <a:t>Potrebno je pridobiti potrdilo oziroma poročilo uradno priznanega cenilca z ustrezno licenco ali pooblaščenega uradnega organa, da cena zemljišča ne presega tržne vrednosti. </a:t>
            </a:r>
          </a:p>
          <a:p>
            <a:pPr marL="0" indent="0">
              <a:lnSpc>
                <a:spcPct val="120000"/>
              </a:lnSpc>
              <a:buNone/>
            </a:pPr>
            <a:r>
              <a:rPr lang="sl-SI" sz="3300" b="0" i="0" u="none" strike="noStrike" baseline="0" dirty="0">
                <a:solidFill>
                  <a:schemeClr val="bg2">
                    <a:lumMod val="25000"/>
                  </a:schemeClr>
                </a:solidFill>
                <a:latin typeface="+mj-lt"/>
              </a:rPr>
              <a:t>Stroški nakupa zemljišč lahko predstavljajo</a:t>
            </a:r>
            <a:r>
              <a:rPr lang="sl-SI" sz="3300" b="0" i="0" u="none" strike="noStrike" baseline="0" dirty="0">
                <a:solidFill>
                  <a:srgbClr val="000000"/>
                </a:solidFill>
                <a:latin typeface="+mj-lt"/>
              </a:rPr>
              <a:t> </a:t>
            </a:r>
            <a:r>
              <a:rPr lang="sl-SI" sz="3300" b="1" i="0" u="sng" strike="noStrike" baseline="0" dirty="0">
                <a:solidFill>
                  <a:schemeClr val="accent2"/>
                </a:solidFill>
                <a:latin typeface="+mj-lt"/>
              </a:rPr>
              <a:t>največ 10 % </a:t>
            </a:r>
            <a:r>
              <a:rPr lang="sl-SI" sz="3300" b="0" i="0" u="none" strike="noStrike" baseline="0" dirty="0">
                <a:solidFill>
                  <a:schemeClr val="bg2">
                    <a:lumMod val="25000"/>
                  </a:schemeClr>
                </a:solidFill>
                <a:latin typeface="+mj-lt"/>
              </a:rPr>
              <a:t>upravičenih stroškov posameznega projekta. </a:t>
            </a:r>
          </a:p>
          <a:p>
            <a:pPr marL="0" indent="0">
              <a:lnSpc>
                <a:spcPct val="120000"/>
              </a:lnSpc>
              <a:buNone/>
            </a:pPr>
            <a:r>
              <a:rPr lang="sl-SI" sz="3300" b="1" i="0" u="none" strike="noStrike" baseline="0" dirty="0">
                <a:solidFill>
                  <a:schemeClr val="bg2">
                    <a:lumMod val="25000"/>
                  </a:schemeClr>
                </a:solidFill>
                <a:latin typeface="+mj-lt"/>
              </a:rPr>
              <a:t>Stopnja javne podpore je </a:t>
            </a:r>
            <a:r>
              <a:rPr lang="sl-SI" sz="3300" b="1" i="0" u="none" strike="noStrike" baseline="0" dirty="0">
                <a:solidFill>
                  <a:schemeClr val="accent2"/>
                </a:solidFill>
                <a:latin typeface="+mj-lt"/>
              </a:rPr>
              <a:t>65 %. </a:t>
            </a:r>
          </a:p>
          <a:p>
            <a:pPr marL="0" indent="0">
              <a:lnSpc>
                <a:spcPct val="120000"/>
              </a:lnSpc>
              <a:buNone/>
            </a:pPr>
            <a:endParaRPr lang="sl-SI" sz="3300" b="1" i="0" u="none" strike="noStrike" baseline="0" dirty="0">
              <a:solidFill>
                <a:srgbClr val="000000"/>
              </a:solidFill>
              <a:latin typeface="+mj-lt"/>
            </a:endParaRPr>
          </a:p>
          <a:p>
            <a:pPr marL="0" indent="0">
              <a:lnSpc>
                <a:spcPct val="120000"/>
              </a:lnSpc>
              <a:buNone/>
            </a:pPr>
            <a:r>
              <a:rPr lang="sl-SI" sz="3300" b="1" i="0" u="none" strike="noStrike" baseline="0" dirty="0">
                <a:solidFill>
                  <a:schemeClr val="bg2">
                    <a:lumMod val="25000"/>
                  </a:schemeClr>
                </a:solidFill>
                <a:latin typeface="+mj-lt"/>
              </a:rPr>
              <a:t>Dokazila za preverjanje upravičenosti stroškov za nakup zemljišč so naslednja: </a:t>
            </a:r>
            <a:endParaRPr lang="sl-SI" sz="3300" b="0" i="0" u="none" strike="noStrike" baseline="0" dirty="0">
              <a:solidFill>
                <a:schemeClr val="bg2">
                  <a:lumMod val="25000"/>
                </a:schemeClr>
              </a:solidFill>
              <a:latin typeface="+mj-lt"/>
            </a:endParaRPr>
          </a:p>
          <a:p>
            <a:pPr>
              <a:lnSpc>
                <a:spcPct val="120000"/>
              </a:lnSpc>
            </a:pPr>
            <a:r>
              <a:rPr lang="sl-SI" sz="3300" b="1" i="0" u="none" strike="noStrike" baseline="0" dirty="0">
                <a:solidFill>
                  <a:schemeClr val="bg2">
                    <a:lumMod val="25000"/>
                  </a:schemeClr>
                </a:solidFill>
                <a:latin typeface="+mj-lt"/>
              </a:rPr>
              <a:t>CENITVENO POROČILO uradno priznanega cenilca</a:t>
            </a:r>
            <a:r>
              <a:rPr lang="sl-SI" sz="3300" b="0" i="0" u="none" strike="noStrike" baseline="0" dirty="0">
                <a:solidFill>
                  <a:schemeClr val="bg2">
                    <a:lumMod val="25000"/>
                  </a:schemeClr>
                </a:solidFill>
                <a:latin typeface="+mj-lt"/>
              </a:rPr>
              <a:t> z ustrezno licenco oziroma ocenjevalca nepremičnin; </a:t>
            </a:r>
          </a:p>
          <a:p>
            <a:pPr>
              <a:lnSpc>
                <a:spcPct val="120000"/>
              </a:lnSpc>
            </a:pPr>
            <a:r>
              <a:rPr lang="sl-SI" sz="3300" b="1" i="0" u="none" strike="noStrike" baseline="0" dirty="0">
                <a:solidFill>
                  <a:schemeClr val="bg2">
                    <a:lumMod val="25000"/>
                  </a:schemeClr>
                </a:solidFill>
                <a:latin typeface="+mj-lt"/>
              </a:rPr>
              <a:t>kopija overjene KUPOPRODAJNE POGODBE v obliki notarskega zapisa </a:t>
            </a:r>
            <a:r>
              <a:rPr lang="sl-SI" sz="3300" b="0" i="0" u="none" strike="noStrike" baseline="0" dirty="0">
                <a:solidFill>
                  <a:schemeClr val="bg2">
                    <a:lumMod val="25000"/>
                  </a:schemeClr>
                </a:solidFill>
                <a:latin typeface="+mj-lt"/>
              </a:rPr>
              <a:t>oz. v drugih primerih s podpisom, overjenim pri notarju, tako da je primerna za vknjižbo v zemljiško knjigo; </a:t>
            </a:r>
          </a:p>
          <a:p>
            <a:pPr>
              <a:lnSpc>
                <a:spcPct val="120000"/>
              </a:lnSpc>
            </a:pPr>
            <a:r>
              <a:rPr lang="sl-SI" sz="3300" b="1" i="0" u="none" strike="noStrike" baseline="0" dirty="0">
                <a:solidFill>
                  <a:schemeClr val="bg2">
                    <a:lumMod val="25000"/>
                  </a:schemeClr>
                </a:solidFill>
                <a:latin typeface="+mj-lt"/>
              </a:rPr>
              <a:t>VPIS LASTNIŠTVA V ZEMLJIŠKO KNJIGO</a:t>
            </a:r>
            <a:r>
              <a:rPr lang="sl-SI" sz="3300" b="0" i="0" u="none" strike="noStrike" baseline="0" dirty="0">
                <a:solidFill>
                  <a:schemeClr val="bg2">
                    <a:lumMod val="25000"/>
                  </a:schemeClr>
                </a:solidFill>
                <a:latin typeface="+mj-lt"/>
              </a:rPr>
              <a:t>; </a:t>
            </a:r>
          </a:p>
          <a:p>
            <a:pPr>
              <a:lnSpc>
                <a:spcPct val="120000"/>
              </a:lnSpc>
            </a:pPr>
            <a:r>
              <a:rPr lang="sl-SI" sz="3300" b="1" i="0" u="none" strike="noStrike" baseline="0" dirty="0">
                <a:solidFill>
                  <a:schemeClr val="bg2">
                    <a:lumMod val="25000"/>
                  </a:schemeClr>
                </a:solidFill>
                <a:latin typeface="+mj-lt"/>
              </a:rPr>
              <a:t>dokazilo o PLAČILU KUPNINE</a:t>
            </a:r>
            <a:r>
              <a:rPr lang="sl-SI" sz="3300" b="0" i="0" u="none" strike="noStrike" baseline="0" dirty="0">
                <a:solidFill>
                  <a:schemeClr val="bg2">
                    <a:lumMod val="25000"/>
                  </a:schemeClr>
                </a:solidFill>
                <a:latin typeface="+mj-lt"/>
              </a:rPr>
              <a:t>. </a:t>
            </a:r>
          </a:p>
          <a:p>
            <a:pPr>
              <a:lnSpc>
                <a:spcPct val="120000"/>
              </a:lnSpc>
            </a:pPr>
            <a:endParaRPr lang="sl-SI" sz="2700" b="0" i="0" u="none" strike="noStrike" baseline="0" dirty="0">
              <a:solidFill>
                <a:srgbClr val="000000"/>
              </a:solidFill>
              <a:latin typeface="+mj-lt"/>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sp>
        <p:nvSpPr>
          <p:cNvPr id="6" name="Označba mesta številke diapozitiva 5">
            <a:extLst>
              <a:ext uri="{FF2B5EF4-FFF2-40B4-BE49-F238E27FC236}">
                <a16:creationId xmlns:a16="http://schemas.microsoft.com/office/drawing/2014/main" id="{85EF3A34-87F4-192B-6A59-C06D3AA64B47}"/>
              </a:ext>
            </a:extLst>
          </p:cNvPr>
          <p:cNvSpPr>
            <a:spLocks noGrp="1"/>
          </p:cNvSpPr>
          <p:nvPr>
            <p:ph type="sldNum" sz="quarter" idx="12"/>
          </p:nvPr>
        </p:nvSpPr>
        <p:spPr/>
        <p:txBody>
          <a:bodyPr/>
          <a:lstStyle/>
          <a:p>
            <a:fld id="{DB0541E2-7EB7-469F-924A-AAEADCA667B4}" type="slidenum">
              <a:rPr lang="sl-SI" smtClean="0"/>
              <a:t>29</a:t>
            </a:fld>
            <a:endParaRPr lang="sl-SI"/>
          </a:p>
        </p:txBody>
      </p:sp>
      <p:cxnSp>
        <p:nvCxnSpPr>
          <p:cNvPr id="7" name="Raven povezovalnik 6">
            <a:extLst>
              <a:ext uri="{FF2B5EF4-FFF2-40B4-BE49-F238E27FC236}">
                <a16:creationId xmlns:a16="http://schemas.microsoft.com/office/drawing/2014/main" id="{EE99507E-96DE-B93D-C046-3E6AE58D0401}"/>
              </a:ext>
            </a:extLst>
          </p:cNvPr>
          <p:cNvCxnSpPr>
            <a:cxnSpLocks/>
          </p:cNvCxnSpPr>
          <p:nvPr/>
        </p:nvCxnSpPr>
        <p:spPr>
          <a:xfrm>
            <a:off x="15240" y="117030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House with solid fill">
            <a:extLst>
              <a:ext uri="{FF2B5EF4-FFF2-40B4-BE49-F238E27FC236}">
                <a16:creationId xmlns:a16="http://schemas.microsoft.com/office/drawing/2014/main" id="{8B87EBE7-9E2C-886C-6B8F-1AE87A1129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544" y="6343"/>
            <a:ext cx="1051009" cy="1051009"/>
          </a:xfrm>
          <a:prstGeom prst="rect">
            <a:avLst/>
          </a:prstGeom>
        </p:spPr>
      </p:pic>
    </p:spTree>
    <p:extLst>
      <p:ext uri="{BB962C8B-B14F-4D97-AF65-F5344CB8AC3E}">
        <p14:creationId xmlns:p14="http://schemas.microsoft.com/office/powerpoint/2010/main" val="9457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F046-9CFF-9A3C-596D-46BEB33BDA90}"/>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F2E82B9B-178D-6752-A7CA-A61D2B3F2B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9E4045F6-8208-0ED5-D51C-12625072A47D}"/>
              </a:ext>
            </a:extLst>
          </p:cNvPr>
          <p:cNvSpPr txBox="1">
            <a:spLocks/>
          </p:cNvSpPr>
          <p:nvPr/>
        </p:nvSpPr>
        <p:spPr>
          <a:xfrm>
            <a:off x="487293" y="12145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OSNOVNA DOLOČILA</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3" name="Označba mesta številke diapozitiva 2">
            <a:extLst>
              <a:ext uri="{FF2B5EF4-FFF2-40B4-BE49-F238E27FC236}">
                <a16:creationId xmlns:a16="http://schemas.microsoft.com/office/drawing/2014/main" id="{73BFB2DF-DE8A-2827-F897-195F1F789EC4}"/>
              </a:ext>
            </a:extLst>
          </p:cNvPr>
          <p:cNvSpPr>
            <a:spLocks noGrp="1"/>
          </p:cNvSpPr>
          <p:nvPr>
            <p:ph type="sldNum" sz="quarter" idx="12"/>
          </p:nvPr>
        </p:nvSpPr>
        <p:spPr/>
        <p:txBody>
          <a:bodyPr/>
          <a:lstStyle/>
          <a:p>
            <a:fld id="{DB0541E2-7EB7-469F-924A-AAEADCA667B4}" type="slidenum">
              <a:rPr lang="sl-SI" smtClean="0"/>
              <a:t>3</a:t>
            </a:fld>
            <a:endParaRPr lang="sl-SI"/>
          </a:p>
        </p:txBody>
      </p:sp>
      <p:sp>
        <p:nvSpPr>
          <p:cNvPr id="6" name="PoljeZBesedilom 5">
            <a:extLst>
              <a:ext uri="{FF2B5EF4-FFF2-40B4-BE49-F238E27FC236}">
                <a16:creationId xmlns:a16="http://schemas.microsoft.com/office/drawing/2014/main" id="{3A3EA3FA-7B0C-3775-0C34-B2C35219F01F}"/>
              </a:ext>
            </a:extLst>
          </p:cNvPr>
          <p:cNvSpPr txBox="1"/>
          <p:nvPr/>
        </p:nvSpPr>
        <p:spPr>
          <a:xfrm>
            <a:off x="487293" y="3513250"/>
            <a:ext cx="9097094" cy="369332"/>
          </a:xfrm>
          <a:prstGeom prst="rect">
            <a:avLst/>
          </a:prstGeom>
          <a:noFill/>
        </p:spPr>
        <p:txBody>
          <a:bodyPr wrap="square" rtlCol="0">
            <a:spAutoFit/>
          </a:bodyPr>
          <a:lstStyle/>
          <a:p>
            <a:r>
              <a:rPr lang="sl-SI" dirty="0">
                <a:solidFill>
                  <a:schemeClr val="tx1">
                    <a:lumMod val="65000"/>
                    <a:lumOff val="35000"/>
                  </a:schemeClr>
                </a:solidFill>
                <a:hlinkClick r:id="rId2">
                  <a:extLst>
                    <a:ext uri="{A12FA001-AC4F-418D-AE19-62706E023703}">
                      <ahyp:hlinkClr xmlns:ahyp="http://schemas.microsoft.com/office/drawing/2018/hyperlinkcolor" val="tx"/>
                    </a:ext>
                  </a:extLst>
                </a:hlinkClick>
              </a:rPr>
              <a:t>Uredba o izvajanju lokalnega razvoja, ki ga vodi skupnost, v obdobju do leta 2027</a:t>
            </a:r>
            <a:endParaRPr lang="sl-SI" dirty="0">
              <a:solidFill>
                <a:schemeClr val="tx1">
                  <a:lumMod val="65000"/>
                  <a:lumOff val="35000"/>
                </a:schemeClr>
              </a:solidFill>
            </a:endParaRPr>
          </a:p>
        </p:txBody>
      </p:sp>
      <p:pic>
        <p:nvPicPr>
          <p:cNvPr id="8" name="Grafika 7" descr="Internet with solid fill">
            <a:extLst>
              <a:ext uri="{FF2B5EF4-FFF2-40B4-BE49-F238E27FC236}">
                <a16:creationId xmlns:a16="http://schemas.microsoft.com/office/drawing/2014/main" id="{FEB3151E-0CCF-A9EC-DBF7-512998D549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62742" y="3363906"/>
            <a:ext cx="672626" cy="672626"/>
          </a:xfrm>
          <a:prstGeom prst="rect">
            <a:avLst/>
          </a:prstGeom>
        </p:spPr>
      </p:pic>
      <p:cxnSp>
        <p:nvCxnSpPr>
          <p:cNvPr id="9" name="Raven povezovalnik 8">
            <a:extLst>
              <a:ext uri="{FF2B5EF4-FFF2-40B4-BE49-F238E27FC236}">
                <a16:creationId xmlns:a16="http://schemas.microsoft.com/office/drawing/2014/main" id="{1AF2CE2D-AA38-1B86-69D9-52860F3DB814}"/>
              </a:ext>
            </a:extLst>
          </p:cNvPr>
          <p:cNvCxnSpPr>
            <a:cxnSpLocks/>
          </p:cNvCxnSpPr>
          <p:nvPr/>
        </p:nvCxnSpPr>
        <p:spPr>
          <a:xfrm>
            <a:off x="0" y="2952025"/>
            <a:ext cx="12192000" cy="0"/>
          </a:xfrm>
          <a:prstGeom prst="line">
            <a:avLst/>
          </a:prstGeom>
          <a:ln w="38100">
            <a:solidFill>
              <a:srgbClr val="99CC00"/>
            </a:solidFill>
          </a:ln>
        </p:spPr>
        <p:style>
          <a:lnRef idx="1">
            <a:schemeClr val="dk1"/>
          </a:lnRef>
          <a:fillRef idx="0">
            <a:schemeClr val="dk1"/>
          </a:fillRef>
          <a:effectRef idx="0">
            <a:schemeClr val="dk1"/>
          </a:effectRef>
          <a:fontRef idx="minor">
            <a:schemeClr val="tx1"/>
          </a:fontRef>
        </p:style>
      </p:cxnSp>
      <p:pic>
        <p:nvPicPr>
          <p:cNvPr id="14" name="Grafika 13" descr="Gavel with solid fill">
            <a:extLst>
              <a:ext uri="{FF2B5EF4-FFF2-40B4-BE49-F238E27FC236}">
                <a16:creationId xmlns:a16="http://schemas.microsoft.com/office/drawing/2014/main" id="{1B962592-FF59-99B4-8FE9-4EC45BFAB9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30070" y="1823808"/>
            <a:ext cx="914400" cy="914400"/>
          </a:xfrm>
          <a:prstGeom prst="rect">
            <a:avLst/>
          </a:prstGeom>
        </p:spPr>
      </p:pic>
    </p:spTree>
    <p:extLst>
      <p:ext uri="{BB962C8B-B14F-4D97-AF65-F5344CB8AC3E}">
        <p14:creationId xmlns:p14="http://schemas.microsoft.com/office/powerpoint/2010/main" val="197517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D287-945B-D8D5-CD01-CEF636381C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7DB4410-8756-C06D-CBD3-03311A57A012}"/>
              </a:ext>
            </a:extLst>
          </p:cNvPr>
          <p:cNvSpPr>
            <a:spLocks noGrp="1"/>
          </p:cNvSpPr>
          <p:nvPr>
            <p:ph type="title"/>
          </p:nvPr>
        </p:nvSpPr>
        <p:spPr>
          <a:xfrm>
            <a:off x="863738" y="436402"/>
            <a:ext cx="10734675" cy="507999"/>
          </a:xfrm>
        </p:spPr>
        <p:txBody>
          <a:bodyPr>
            <a:noAutofit/>
          </a:bodyPr>
          <a:lstStyle/>
          <a:p>
            <a:br>
              <a:rPr lang="sl-SI" sz="4000" b="1" u="sng" dirty="0">
                <a:solidFill>
                  <a:schemeClr val="accent2"/>
                </a:solidFill>
              </a:rPr>
            </a:br>
            <a:r>
              <a:rPr lang="sl-SI" sz="4000" b="1" dirty="0">
                <a:solidFill>
                  <a:schemeClr val="accent6"/>
                </a:solidFill>
              </a:rPr>
              <a:t>NAKUP NEPREMIČNINE (3.1.1.)</a:t>
            </a:r>
            <a:br>
              <a:rPr lang="sl-SI" sz="4000" b="1" u="sng" dirty="0">
                <a:solidFill>
                  <a:schemeClr val="accent2"/>
                </a:solidFill>
              </a:rPr>
            </a:br>
            <a:endParaRPr lang="sl-SI" sz="4000" b="1" dirty="0">
              <a:solidFill>
                <a:schemeClr val="accent6">
                  <a:lumMod val="75000"/>
                </a:schemeClr>
              </a:solidFill>
            </a:endParaRPr>
          </a:p>
        </p:txBody>
      </p:sp>
      <p:sp>
        <p:nvSpPr>
          <p:cNvPr id="3" name="Označba mesta vsebine 2">
            <a:extLst>
              <a:ext uri="{FF2B5EF4-FFF2-40B4-BE49-F238E27FC236}">
                <a16:creationId xmlns:a16="http://schemas.microsoft.com/office/drawing/2014/main" id="{CAA7ED4A-067B-3046-893F-5BD033768131}"/>
              </a:ext>
            </a:extLst>
          </p:cNvPr>
          <p:cNvSpPr>
            <a:spLocks noGrp="1"/>
          </p:cNvSpPr>
          <p:nvPr>
            <p:ph idx="1"/>
          </p:nvPr>
        </p:nvSpPr>
        <p:spPr>
          <a:xfrm>
            <a:off x="788548" y="1396206"/>
            <a:ext cx="10515600" cy="5461794"/>
          </a:xfrm>
        </p:spPr>
        <p:txBody>
          <a:bodyPr numCol="1">
            <a:normAutofit/>
          </a:bodyPr>
          <a:lstStyle/>
          <a:p>
            <a:pPr marL="0" indent="0" algn="just">
              <a:buNone/>
            </a:pPr>
            <a:r>
              <a:rPr lang="sl-SI" sz="2000" b="1" dirty="0">
                <a:solidFill>
                  <a:schemeClr val="accent2"/>
                </a:solidFill>
                <a:latin typeface="+mj-lt"/>
              </a:rPr>
              <a:t>DOKAZILA:</a:t>
            </a:r>
          </a:p>
          <a:p>
            <a:pPr algn="just">
              <a:lnSpc>
                <a:spcPct val="120000"/>
              </a:lnSpc>
              <a:spcBef>
                <a:spcPts val="600"/>
              </a:spcBef>
            </a:pPr>
            <a:r>
              <a:rPr lang="sl-SI" sz="1800" b="1" dirty="0">
                <a:solidFill>
                  <a:schemeClr val="tx1">
                    <a:lumMod val="75000"/>
                    <a:lumOff val="25000"/>
                  </a:schemeClr>
                </a:solidFill>
                <a:latin typeface="+mj-lt"/>
              </a:rPr>
              <a:t>poročilo sodnega cenilca</a:t>
            </a:r>
            <a:r>
              <a:rPr lang="sl-SI" sz="1800" dirty="0">
                <a:solidFill>
                  <a:schemeClr val="tx1">
                    <a:lumMod val="75000"/>
                    <a:lumOff val="25000"/>
                  </a:schemeClr>
                </a:solidFill>
                <a:latin typeface="+mj-lt"/>
              </a:rPr>
              <a:t> oziroma izvedenca ustrezne stroke, ki na dan sklenitve pravnega posla ni starejše od dvanajstih mesecev;</a:t>
            </a:r>
          </a:p>
          <a:p>
            <a:pPr algn="just">
              <a:lnSpc>
                <a:spcPct val="120000"/>
              </a:lnSpc>
              <a:spcBef>
                <a:spcPts val="600"/>
              </a:spcBef>
            </a:pPr>
            <a:r>
              <a:rPr lang="sl-SI" sz="1800" b="1" dirty="0">
                <a:solidFill>
                  <a:schemeClr val="tx1">
                    <a:lumMod val="75000"/>
                    <a:lumOff val="25000"/>
                  </a:schemeClr>
                </a:solidFill>
                <a:latin typeface="+mj-lt"/>
              </a:rPr>
              <a:t>kupoprodajna pogodba</a:t>
            </a:r>
            <a:r>
              <a:rPr lang="sl-SI" sz="1800" dirty="0">
                <a:solidFill>
                  <a:schemeClr val="tx1">
                    <a:lumMod val="75000"/>
                    <a:lumOff val="25000"/>
                  </a:schemeClr>
                </a:solidFill>
                <a:latin typeface="+mj-lt"/>
              </a:rPr>
              <a:t> in/z zemljiškoknjižno(</a:t>
            </a:r>
            <a:r>
              <a:rPr lang="sl-SI" sz="1800" dirty="0" err="1">
                <a:solidFill>
                  <a:schemeClr val="tx1">
                    <a:lumMod val="75000"/>
                    <a:lumOff val="25000"/>
                  </a:schemeClr>
                </a:solidFill>
                <a:latin typeface="+mj-lt"/>
              </a:rPr>
              <a:t>im</a:t>
            </a:r>
            <a:r>
              <a:rPr lang="sl-SI" sz="1800" dirty="0">
                <a:solidFill>
                  <a:schemeClr val="tx1">
                    <a:lumMod val="75000"/>
                    <a:lumOff val="25000"/>
                  </a:schemeClr>
                </a:solidFill>
                <a:latin typeface="+mj-lt"/>
              </a:rPr>
              <a:t>) dovolilo(m) z overjenim podpisom prodajalca;</a:t>
            </a:r>
          </a:p>
          <a:p>
            <a:pPr algn="just">
              <a:lnSpc>
                <a:spcPct val="120000"/>
              </a:lnSpc>
              <a:spcBef>
                <a:spcPts val="600"/>
              </a:spcBef>
            </a:pPr>
            <a:r>
              <a:rPr lang="sl-SI" sz="1800" b="1" dirty="0">
                <a:solidFill>
                  <a:schemeClr val="tx1">
                    <a:lumMod val="75000"/>
                    <a:lumOff val="25000"/>
                  </a:schemeClr>
                </a:solidFill>
                <a:latin typeface="+mj-lt"/>
              </a:rPr>
              <a:t>izpis iz zemljiške knjige</a:t>
            </a:r>
            <a:r>
              <a:rPr lang="sl-SI" sz="1800" dirty="0">
                <a:solidFill>
                  <a:schemeClr val="tx1">
                    <a:lumMod val="75000"/>
                    <a:lumOff val="25000"/>
                  </a:schemeClr>
                </a:solidFill>
                <a:latin typeface="+mj-lt"/>
              </a:rPr>
              <a:t>, iz katerega je razvidno, da je predlog vložen oziroma potrjen in da ni nobenega drugega predloga za vpis v zemljiško knjigo, ki bi imel prednostni vrstni red in bi predlagatelju onemogočal vknjižbo lastninske pravice brez bremen, pri čemer izpis pridobi skrbnik pogodbe sam, saj gre za vpogled v javne evidence;</a:t>
            </a:r>
          </a:p>
          <a:p>
            <a:pPr algn="just">
              <a:lnSpc>
                <a:spcPct val="120000"/>
              </a:lnSpc>
              <a:spcBef>
                <a:spcPts val="600"/>
              </a:spcBef>
            </a:pPr>
            <a:r>
              <a:rPr lang="sl-SI" sz="1800" b="1" dirty="0">
                <a:solidFill>
                  <a:schemeClr val="tx1">
                    <a:lumMod val="75000"/>
                    <a:lumOff val="25000"/>
                  </a:schemeClr>
                </a:solidFill>
                <a:latin typeface="+mj-lt"/>
              </a:rPr>
              <a:t>izjava</a:t>
            </a:r>
            <a:r>
              <a:rPr lang="sl-SI" sz="1800" dirty="0">
                <a:solidFill>
                  <a:schemeClr val="tx1">
                    <a:lumMod val="75000"/>
                    <a:lumOff val="25000"/>
                  </a:schemeClr>
                </a:solidFill>
                <a:latin typeface="+mj-lt"/>
              </a:rPr>
              <a:t> s podpisom odgovorne osebe upravičenca, da za zemljišče z objektom ali z delom objekta, ki je predmet nakupa ali za izgradnjo oziroma adaptacijo objekta, </a:t>
            </a:r>
            <a:r>
              <a:rPr lang="sl-SI" sz="1800" b="1" dirty="0">
                <a:solidFill>
                  <a:schemeClr val="tx1">
                    <a:lumMod val="75000"/>
                    <a:lumOff val="25000"/>
                  </a:schemeClr>
                </a:solidFill>
                <a:latin typeface="+mj-lt"/>
              </a:rPr>
              <a:t>v zadnjih desetih letih ni bilo dodeljenih javnih nepovratnih sredstev</a:t>
            </a:r>
            <a:r>
              <a:rPr lang="sl-SI" sz="1800" dirty="0">
                <a:solidFill>
                  <a:schemeClr val="tx1">
                    <a:lumMod val="75000"/>
                    <a:lumOff val="25000"/>
                  </a:schemeClr>
                </a:solidFill>
                <a:latin typeface="+mj-lt"/>
              </a:rPr>
              <a:t> ali nepovratnih sredstev Skupnosti, ki bi pomenila podvajanje pomoči, ko gre za sofinanciranje nakupa iz sredstev kohezijske politike;</a:t>
            </a:r>
          </a:p>
          <a:p>
            <a:pPr algn="just">
              <a:lnSpc>
                <a:spcPct val="120000"/>
              </a:lnSpc>
              <a:spcBef>
                <a:spcPts val="600"/>
              </a:spcBef>
            </a:pPr>
            <a:r>
              <a:rPr lang="sl-SI" sz="1800" b="1" dirty="0">
                <a:solidFill>
                  <a:schemeClr val="tx1">
                    <a:lumMod val="75000"/>
                    <a:lumOff val="25000"/>
                  </a:schemeClr>
                </a:solidFill>
                <a:latin typeface="+mj-lt"/>
              </a:rPr>
              <a:t>dokazilo o plačilu kupnine</a:t>
            </a:r>
            <a:r>
              <a:rPr lang="sl-SI" sz="1800" dirty="0">
                <a:solidFill>
                  <a:schemeClr val="tx1">
                    <a:lumMod val="75000"/>
                    <a:lumOff val="25000"/>
                  </a:schemeClr>
                </a:solidFill>
                <a:latin typeface="+mj-lt"/>
              </a:rPr>
              <a:t>.</a:t>
            </a:r>
          </a:p>
          <a:p>
            <a:pPr marL="0" indent="0" algn="just">
              <a:buNone/>
            </a:pPr>
            <a:endParaRPr lang="sl-SI" sz="2400" b="0" i="0" u="none" strike="noStrike" baseline="0" dirty="0">
              <a:solidFill>
                <a:srgbClr val="000000"/>
              </a:solidFill>
              <a:latin typeface="+mj-lt"/>
            </a:endParaRPr>
          </a:p>
          <a:p>
            <a:pPr marL="0" indent="0" algn="just">
              <a:lnSpc>
                <a:spcPct val="120000"/>
              </a:lnSpc>
              <a:buNone/>
            </a:pPr>
            <a:endParaRPr lang="sl-SI" sz="3200" b="1" i="0" u="none" strike="noStrike" baseline="0" dirty="0">
              <a:solidFill>
                <a:schemeClr val="bg2">
                  <a:lumMod val="25000"/>
                </a:schemeClr>
              </a:solidFill>
              <a:latin typeface="+mj-lt"/>
            </a:endParaRPr>
          </a:p>
          <a:p>
            <a:pPr algn="just">
              <a:lnSpc>
                <a:spcPct val="120000"/>
              </a:lnSpc>
            </a:pPr>
            <a:endParaRPr lang="sl-SI" sz="2400" b="0" i="0" u="none" strike="noStrike" baseline="0" dirty="0">
              <a:solidFill>
                <a:srgbClr val="000000"/>
              </a:solidFill>
              <a:latin typeface="+mj-lt"/>
            </a:endParaRPr>
          </a:p>
          <a:p>
            <a:pPr marL="0" indent="0" algn="just">
              <a:buNone/>
            </a:pPr>
            <a:endParaRPr lang="sl-SI" sz="1600" b="1" dirty="0">
              <a:solidFill>
                <a:srgbClr val="000000"/>
              </a:solidFill>
              <a:latin typeface="Arial" panose="020B0604020202020204" pitchFamily="34" charset="0"/>
            </a:endParaRPr>
          </a:p>
          <a:p>
            <a:pPr marL="0" indent="0" algn="just">
              <a:buNone/>
            </a:pPr>
            <a:endParaRPr lang="sl-SI" sz="1600" dirty="0">
              <a:solidFill>
                <a:srgbClr val="000000"/>
              </a:solidFill>
              <a:latin typeface="+mj-lt"/>
            </a:endParaRPr>
          </a:p>
        </p:txBody>
      </p:sp>
      <p:pic>
        <p:nvPicPr>
          <p:cNvPr id="5" name="Grafika 4" descr="House with solid fill">
            <a:extLst>
              <a:ext uri="{FF2B5EF4-FFF2-40B4-BE49-F238E27FC236}">
                <a16:creationId xmlns:a16="http://schemas.microsoft.com/office/drawing/2014/main" id="{26533CB4-EF9A-5DDF-CD85-4D31963EEFB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0478" y="301612"/>
            <a:ext cx="642786" cy="642786"/>
          </a:xfrm>
          <a:prstGeom prst="rect">
            <a:avLst/>
          </a:prstGeom>
        </p:spPr>
      </p:pic>
      <p:sp>
        <p:nvSpPr>
          <p:cNvPr id="6" name="PoljeZBesedilom 5">
            <a:extLst>
              <a:ext uri="{FF2B5EF4-FFF2-40B4-BE49-F238E27FC236}">
                <a16:creationId xmlns:a16="http://schemas.microsoft.com/office/drawing/2014/main" id="{67B7FE5A-52CA-777C-8ACD-AD773856B1EA}"/>
              </a:ext>
            </a:extLst>
          </p:cNvPr>
          <p:cNvSpPr txBox="1"/>
          <p:nvPr/>
        </p:nvSpPr>
        <p:spPr>
          <a:xfrm>
            <a:off x="754232" y="6322469"/>
            <a:ext cx="10709106"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7" name="Označba mesta številke diapozitiva 6">
            <a:extLst>
              <a:ext uri="{FF2B5EF4-FFF2-40B4-BE49-F238E27FC236}">
                <a16:creationId xmlns:a16="http://schemas.microsoft.com/office/drawing/2014/main" id="{4DC16AE4-32E1-BB74-4F3B-BFE3E396DD6A}"/>
              </a:ext>
            </a:extLst>
          </p:cNvPr>
          <p:cNvSpPr>
            <a:spLocks noGrp="1"/>
          </p:cNvSpPr>
          <p:nvPr>
            <p:ph type="sldNum" sz="quarter" idx="12"/>
          </p:nvPr>
        </p:nvSpPr>
        <p:spPr/>
        <p:txBody>
          <a:bodyPr/>
          <a:lstStyle/>
          <a:p>
            <a:fld id="{DB0541E2-7EB7-469F-924A-AAEADCA667B4}" type="slidenum">
              <a:rPr lang="sl-SI" smtClean="0"/>
              <a:t>30</a:t>
            </a:fld>
            <a:endParaRPr lang="sl-SI"/>
          </a:p>
        </p:txBody>
      </p:sp>
      <p:cxnSp>
        <p:nvCxnSpPr>
          <p:cNvPr id="8" name="Raven povezovalnik 7">
            <a:extLst>
              <a:ext uri="{FF2B5EF4-FFF2-40B4-BE49-F238E27FC236}">
                <a16:creationId xmlns:a16="http://schemas.microsoft.com/office/drawing/2014/main" id="{C869C70A-626B-7339-52B8-33EAD93C16CD}"/>
              </a:ext>
            </a:extLst>
          </p:cNvPr>
          <p:cNvCxnSpPr>
            <a:cxnSpLocks/>
          </p:cNvCxnSpPr>
          <p:nvPr/>
        </p:nvCxnSpPr>
        <p:spPr>
          <a:xfrm>
            <a:off x="15240" y="117030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396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69C1-0C01-895D-1D06-73A46E196EB8}"/>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B3A3065-75BE-9D86-5A22-10660BBDB4AA}"/>
              </a:ext>
            </a:extLst>
          </p:cNvPr>
          <p:cNvSpPr>
            <a:spLocks noGrp="1"/>
          </p:cNvSpPr>
          <p:nvPr>
            <p:ph idx="1"/>
          </p:nvPr>
        </p:nvSpPr>
        <p:spPr>
          <a:xfrm>
            <a:off x="853440" y="1263937"/>
            <a:ext cx="10515600" cy="6035020"/>
          </a:xfrm>
        </p:spPr>
        <p:txBody>
          <a:bodyPr numCol="1">
            <a:normAutofit fontScale="55000" lnSpcReduction="20000"/>
          </a:bodyPr>
          <a:lstStyle/>
          <a:p>
            <a:pPr>
              <a:lnSpc>
                <a:spcPct val="120000"/>
              </a:lnSpc>
            </a:pPr>
            <a:r>
              <a:rPr lang="sl-SI" sz="3100" dirty="0">
                <a:solidFill>
                  <a:schemeClr val="bg2">
                    <a:lumMod val="25000"/>
                  </a:schemeClr>
                </a:solidFill>
                <a:latin typeface="+mj-lt"/>
              </a:rPr>
              <a:t>Izdatki za gradnje lahko vključujejo plačila za vse dejavnosti v zvezi s pripravo in izvedbo </a:t>
            </a:r>
            <a:r>
              <a:rPr lang="sl-SI" sz="3100" b="1" dirty="0">
                <a:solidFill>
                  <a:schemeClr val="accent6"/>
                </a:solidFill>
                <a:latin typeface="+mj-lt"/>
              </a:rPr>
              <a:t>gradbenih, obrtniških in instalacijskih del, vključno s projektno in investicijsko dokumentacijo</a:t>
            </a:r>
            <a:r>
              <a:rPr lang="sl-SI" sz="3100" dirty="0">
                <a:latin typeface="+mj-lt"/>
              </a:rPr>
              <a:t>. </a:t>
            </a:r>
            <a:r>
              <a:rPr lang="sl-SI" sz="3100" dirty="0">
                <a:solidFill>
                  <a:schemeClr val="bg2">
                    <a:lumMod val="25000"/>
                  </a:schemeClr>
                </a:solidFill>
                <a:latin typeface="+mj-lt"/>
              </a:rPr>
              <a:t>V primeru idealnih deležev na nepremičnini je gradnja/obnova objekta upravičena do sofinanciranja, v kolikor je predmet sofinanciranja določen oziroma določljiv ter so podane izrecne privolitve oziroma soglasja za gradnjo/obnovo s strani vseh, ki so lastniki idealnega deleža.  </a:t>
            </a:r>
          </a:p>
          <a:p>
            <a:pPr marL="0" indent="0">
              <a:lnSpc>
                <a:spcPct val="120000"/>
              </a:lnSpc>
              <a:buNone/>
            </a:pPr>
            <a:r>
              <a:rPr lang="sl-SI" b="1" dirty="0">
                <a:solidFill>
                  <a:schemeClr val="accent2"/>
                </a:solidFill>
                <a:latin typeface="+mj-lt"/>
              </a:rPr>
              <a:t>NEUPRAVIČENI STROŠKI</a:t>
            </a:r>
            <a:r>
              <a:rPr lang="sl-SI" dirty="0">
                <a:latin typeface="+mj-lt"/>
              </a:rPr>
              <a:t>: </a:t>
            </a:r>
            <a:r>
              <a:rPr lang="sl-SI" dirty="0">
                <a:solidFill>
                  <a:schemeClr val="bg2">
                    <a:lumMod val="25000"/>
                  </a:schemeClr>
                </a:solidFill>
                <a:latin typeface="+mj-lt"/>
              </a:rPr>
              <a:t>komunalni prispevek </a:t>
            </a:r>
          </a:p>
          <a:p>
            <a:pPr marL="0" indent="0">
              <a:lnSpc>
                <a:spcPct val="120000"/>
              </a:lnSpc>
              <a:buNone/>
            </a:pPr>
            <a:endParaRPr lang="sl-SI" sz="500" dirty="0">
              <a:latin typeface="+mj-lt"/>
            </a:endParaRPr>
          </a:p>
          <a:p>
            <a:pPr marL="0" indent="0">
              <a:lnSpc>
                <a:spcPct val="120000"/>
              </a:lnSpc>
              <a:buNone/>
            </a:pPr>
            <a:r>
              <a:rPr lang="sl-SI" b="1" dirty="0">
                <a:solidFill>
                  <a:schemeClr val="accent2"/>
                </a:solidFill>
                <a:latin typeface="+mj-lt"/>
              </a:rPr>
              <a:t>POGOJI UPRAVIČENOSTI</a:t>
            </a:r>
            <a:r>
              <a:rPr lang="sl-SI" dirty="0">
                <a:latin typeface="+mj-lt"/>
              </a:rPr>
              <a:t>:</a:t>
            </a:r>
          </a:p>
          <a:p>
            <a:pPr>
              <a:lnSpc>
                <a:spcPct val="120000"/>
              </a:lnSpc>
            </a:pPr>
            <a:r>
              <a:rPr lang="sl-SI" dirty="0">
                <a:solidFill>
                  <a:schemeClr val="bg2">
                    <a:lumMod val="25000"/>
                  </a:schemeClr>
                </a:solidFill>
                <a:latin typeface="+mj-lt"/>
              </a:rPr>
              <a:t>nepremičnina se bo </a:t>
            </a:r>
            <a:r>
              <a:rPr lang="sl-SI" b="1" dirty="0">
                <a:solidFill>
                  <a:schemeClr val="bg2">
                    <a:lumMod val="25000"/>
                  </a:schemeClr>
                </a:solidFill>
                <a:latin typeface="+mj-lt"/>
              </a:rPr>
              <a:t>uporabljala za namen in v skladu s cilji, določenimi v projektu</a:t>
            </a:r>
          </a:p>
          <a:p>
            <a:pPr>
              <a:lnSpc>
                <a:spcPct val="120000"/>
              </a:lnSpc>
            </a:pPr>
            <a:r>
              <a:rPr lang="sl-SI" dirty="0">
                <a:solidFill>
                  <a:schemeClr val="bg2">
                    <a:lumMod val="25000"/>
                  </a:schemeClr>
                </a:solidFill>
                <a:latin typeface="+mj-lt"/>
              </a:rPr>
              <a:t>pridobljena so bila </a:t>
            </a:r>
            <a:r>
              <a:rPr lang="sl-SI" b="1" dirty="0">
                <a:solidFill>
                  <a:schemeClr val="bg2">
                    <a:lumMod val="25000"/>
                  </a:schemeClr>
                </a:solidFill>
                <a:latin typeface="+mj-lt"/>
              </a:rPr>
              <a:t>vsa dovoljenja </a:t>
            </a:r>
            <a:r>
              <a:rPr lang="sl-SI" dirty="0">
                <a:solidFill>
                  <a:schemeClr val="bg2">
                    <a:lumMod val="25000"/>
                  </a:schemeClr>
                </a:solidFill>
                <a:latin typeface="+mj-lt"/>
              </a:rPr>
              <a:t>za gradnjo nepremičnine</a:t>
            </a:r>
          </a:p>
          <a:p>
            <a:pPr>
              <a:lnSpc>
                <a:spcPct val="120000"/>
              </a:lnSpc>
            </a:pPr>
            <a:r>
              <a:rPr lang="sl-SI" dirty="0">
                <a:solidFill>
                  <a:schemeClr val="bg2">
                    <a:lumMod val="25000"/>
                  </a:schemeClr>
                </a:solidFill>
                <a:latin typeface="+mj-lt"/>
              </a:rPr>
              <a:t>upoštevati je treba veljavno Uredbo o enotni metodologiji za pripravo in obravnavo investicijske dokumentacije na področju javnih financ (to ne velja za zasebni sektor);</a:t>
            </a:r>
          </a:p>
          <a:p>
            <a:pPr>
              <a:lnSpc>
                <a:spcPct val="120000"/>
              </a:lnSpc>
            </a:pPr>
            <a:r>
              <a:rPr lang="sl-SI" dirty="0">
                <a:solidFill>
                  <a:schemeClr val="bg2">
                    <a:lumMod val="25000"/>
                  </a:schemeClr>
                </a:solidFill>
                <a:latin typeface="+mj-lt"/>
              </a:rPr>
              <a:t>upoštevati je treba zakonodajo in </a:t>
            </a:r>
            <a:r>
              <a:rPr lang="sl-SI" b="1" dirty="0">
                <a:solidFill>
                  <a:schemeClr val="bg2">
                    <a:lumMod val="25000"/>
                  </a:schemeClr>
                </a:solidFill>
                <a:latin typeface="+mj-lt"/>
              </a:rPr>
              <a:t>predpise s področja graditve objektov</a:t>
            </a:r>
            <a:r>
              <a:rPr lang="sl-SI" dirty="0">
                <a:solidFill>
                  <a:schemeClr val="bg2">
                    <a:lumMod val="25000"/>
                  </a:schemeClr>
                </a:solidFill>
                <a:latin typeface="+mj-lt"/>
              </a:rPr>
              <a:t>;</a:t>
            </a:r>
          </a:p>
          <a:p>
            <a:pPr>
              <a:lnSpc>
                <a:spcPct val="120000"/>
              </a:lnSpc>
            </a:pPr>
            <a:r>
              <a:rPr lang="sl-SI" dirty="0">
                <a:solidFill>
                  <a:schemeClr val="bg2">
                    <a:lumMod val="25000"/>
                  </a:schemeClr>
                </a:solidFill>
                <a:latin typeface="+mj-lt"/>
              </a:rPr>
              <a:t>če zemljišče, na katerem bo stavba zgrajena, ni v lasti upravičenca, mora biti med upravičencem in lastnikom zemljišča </a:t>
            </a:r>
            <a:r>
              <a:rPr lang="sl-SI" b="1" dirty="0">
                <a:solidFill>
                  <a:schemeClr val="bg2">
                    <a:lumMod val="25000"/>
                  </a:schemeClr>
                </a:solidFill>
                <a:latin typeface="+mj-lt"/>
              </a:rPr>
              <a:t>sklenjena notarsko overjena pogodba o najemu, pogodba o ustanovitvi stavbne pravice, koncesijska pogodba ali drugo </a:t>
            </a:r>
            <a:r>
              <a:rPr lang="sl-SI" dirty="0">
                <a:solidFill>
                  <a:schemeClr val="bg2">
                    <a:lumMod val="25000"/>
                  </a:schemeClr>
                </a:solidFill>
                <a:latin typeface="+mj-lt"/>
              </a:rPr>
              <a:t>dokazilo v skladu z 9. členom Zakona o stvarnem premoženju države in samoupravnih lokalnih skupnosti (s trajanjem najmanj 5 let po zaključku operacije);</a:t>
            </a:r>
          </a:p>
          <a:p>
            <a:pPr>
              <a:lnSpc>
                <a:spcPct val="120000"/>
              </a:lnSpc>
            </a:pPr>
            <a:r>
              <a:rPr lang="sl-SI" b="1" dirty="0">
                <a:solidFill>
                  <a:schemeClr val="bg2">
                    <a:lumMod val="25000"/>
                  </a:schemeClr>
                </a:solidFill>
                <a:latin typeface="+mj-lt"/>
              </a:rPr>
              <a:t>izbor izvajalcev </a:t>
            </a:r>
            <a:r>
              <a:rPr lang="sl-SI" dirty="0">
                <a:solidFill>
                  <a:schemeClr val="bg2">
                    <a:lumMod val="25000"/>
                  </a:schemeClr>
                </a:solidFill>
                <a:latin typeface="+mj-lt"/>
              </a:rPr>
              <a:t>mora biti izveden skladno s </a:t>
            </a:r>
            <a:r>
              <a:rPr lang="sl-SI" b="1" dirty="0">
                <a:solidFill>
                  <a:schemeClr val="bg2">
                    <a:lumMod val="25000"/>
                  </a:schemeClr>
                </a:solidFill>
                <a:latin typeface="+mj-lt"/>
              </a:rPr>
              <a:t>postopki javnega naročanja</a:t>
            </a:r>
            <a:r>
              <a:rPr lang="sl-SI" dirty="0">
                <a:solidFill>
                  <a:schemeClr val="bg2">
                    <a:lumMod val="25000"/>
                  </a:schemeClr>
                </a:solidFill>
                <a:latin typeface="+mj-lt"/>
              </a:rPr>
              <a:t>, če je upravičenec naročnik po zakonu, ki ureja javno naročanje ali s postopki javno-zasebnega partnerstva, če je upravičenec javni partner po zakonu, ki ureja javno-zasebno partnerstvo ali s postopkom po zakonu, ki ureja nekatere koncesijske pogodbe, v primeru gradenj preko koncesijske pogodbe, ki zapadejo pod ta zakon.</a:t>
            </a:r>
          </a:p>
          <a:p>
            <a:pPr marL="0" indent="0" algn="l">
              <a:buNone/>
            </a:pPr>
            <a:endParaRPr lang="sl-SI" sz="2700" b="0" i="0" u="none" strike="noStrike" baseline="0" dirty="0">
              <a:solidFill>
                <a:srgbClr val="000000"/>
              </a:solidFill>
              <a:latin typeface="+mj-lt"/>
            </a:endParaRPr>
          </a:p>
          <a:p>
            <a:pPr marL="0" indent="0">
              <a:lnSpc>
                <a:spcPct val="120000"/>
              </a:lnSpc>
              <a:buNone/>
            </a:pPr>
            <a:endParaRPr lang="sl-SI" sz="3300" b="1" i="0" u="none" strike="noStrike" baseline="0" dirty="0">
              <a:solidFill>
                <a:schemeClr val="bg2">
                  <a:lumMod val="25000"/>
                </a:schemeClr>
              </a:solidFill>
              <a:latin typeface="+mj-lt"/>
            </a:endParaRPr>
          </a:p>
          <a:p>
            <a:pPr>
              <a:lnSpc>
                <a:spcPct val="120000"/>
              </a:lnSpc>
            </a:pPr>
            <a:endParaRPr lang="sl-SI" sz="2700" b="0" i="0" u="none" strike="noStrike" baseline="0" dirty="0">
              <a:solidFill>
                <a:srgbClr val="000000"/>
              </a:solidFill>
              <a:latin typeface="+mj-lt"/>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sp>
        <p:nvSpPr>
          <p:cNvPr id="2" name="Označba mesta številke diapozitiva 1">
            <a:extLst>
              <a:ext uri="{FF2B5EF4-FFF2-40B4-BE49-F238E27FC236}">
                <a16:creationId xmlns:a16="http://schemas.microsoft.com/office/drawing/2014/main" id="{44CD34B9-D925-47F5-26EB-2C4220200ACF}"/>
              </a:ext>
            </a:extLst>
          </p:cNvPr>
          <p:cNvSpPr>
            <a:spLocks noGrp="1"/>
          </p:cNvSpPr>
          <p:nvPr>
            <p:ph type="sldNum" sz="quarter" idx="12"/>
          </p:nvPr>
        </p:nvSpPr>
        <p:spPr/>
        <p:txBody>
          <a:bodyPr/>
          <a:lstStyle/>
          <a:p>
            <a:fld id="{DB0541E2-7EB7-469F-924A-AAEADCA667B4}" type="slidenum">
              <a:rPr lang="sl-SI" smtClean="0"/>
              <a:t>31</a:t>
            </a:fld>
            <a:endParaRPr lang="sl-SI"/>
          </a:p>
        </p:txBody>
      </p:sp>
      <p:sp>
        <p:nvSpPr>
          <p:cNvPr id="6" name="PoljeZBesedilom 5">
            <a:extLst>
              <a:ext uri="{FF2B5EF4-FFF2-40B4-BE49-F238E27FC236}">
                <a16:creationId xmlns:a16="http://schemas.microsoft.com/office/drawing/2014/main" id="{48B54D36-27C6-B0CB-A744-B79884F5C0C7}"/>
              </a:ext>
            </a:extLst>
          </p:cNvPr>
          <p:cNvSpPr txBox="1"/>
          <p:nvPr/>
        </p:nvSpPr>
        <p:spPr>
          <a:xfrm>
            <a:off x="6877051" y="4381500"/>
            <a:ext cx="2876550" cy="523220"/>
          </a:xfrm>
          <a:prstGeom prst="rect">
            <a:avLst/>
          </a:prstGeom>
          <a:solidFill>
            <a:schemeClr val="accent2"/>
          </a:solidFill>
        </p:spPr>
        <p:txBody>
          <a:bodyPr wrap="square" rtlCol="0">
            <a:spAutoFit/>
          </a:bodyPr>
          <a:lstStyle/>
          <a:p>
            <a:r>
              <a:rPr lang="sl-SI" sz="1400" dirty="0">
                <a:solidFill>
                  <a:schemeClr val="bg1"/>
                </a:solidFill>
              </a:rPr>
              <a:t>Vsi postopki predvideni s predpisi – npr. prijava začetka gradnje </a:t>
            </a:r>
          </a:p>
        </p:txBody>
      </p:sp>
      <p:pic>
        <p:nvPicPr>
          <p:cNvPr id="9" name="Grafika 8" descr="Chevron arrows with solid fill">
            <a:extLst>
              <a:ext uri="{FF2B5EF4-FFF2-40B4-BE49-F238E27FC236}">
                <a16:creationId xmlns:a16="http://schemas.microsoft.com/office/drawing/2014/main" id="{A631398C-A087-870A-2361-19ED1557A5E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800000" flipH="1">
            <a:off x="6506231" y="4457700"/>
            <a:ext cx="370820" cy="370820"/>
          </a:xfrm>
          <a:prstGeom prst="rect">
            <a:avLst/>
          </a:prstGeom>
        </p:spPr>
      </p:pic>
      <p:sp>
        <p:nvSpPr>
          <p:cNvPr id="7" name="Naslov 1">
            <a:extLst>
              <a:ext uri="{FF2B5EF4-FFF2-40B4-BE49-F238E27FC236}">
                <a16:creationId xmlns:a16="http://schemas.microsoft.com/office/drawing/2014/main" id="{578C3815-82C9-5D3F-F349-04AA5EB549F5}"/>
              </a:ext>
            </a:extLst>
          </p:cNvPr>
          <p:cNvSpPr>
            <a:spLocks noGrp="1"/>
          </p:cNvSpPr>
          <p:nvPr>
            <p:ph type="title"/>
          </p:nvPr>
        </p:nvSpPr>
        <p:spPr>
          <a:xfrm>
            <a:off x="863738" y="436402"/>
            <a:ext cx="10734675" cy="507999"/>
          </a:xfrm>
        </p:spPr>
        <p:txBody>
          <a:bodyPr>
            <a:noAutofit/>
          </a:bodyPr>
          <a:lstStyle/>
          <a:p>
            <a:br>
              <a:rPr lang="sl-SI" sz="4000" b="1" u="sng" dirty="0">
                <a:solidFill>
                  <a:schemeClr val="accent2"/>
                </a:solidFill>
              </a:rPr>
            </a:br>
            <a:r>
              <a:rPr lang="sl-SI" sz="4000" b="1" dirty="0">
                <a:solidFill>
                  <a:schemeClr val="accent6"/>
                </a:solidFill>
              </a:rPr>
              <a:t>NAKUP NEPREMIČNINE (3.1.1.)</a:t>
            </a:r>
            <a:br>
              <a:rPr lang="sl-SI" sz="4000" b="1" u="sng" dirty="0">
                <a:solidFill>
                  <a:schemeClr val="accent2"/>
                </a:solidFill>
              </a:rPr>
            </a:br>
            <a:endParaRPr lang="sl-SI" sz="4000" b="1" dirty="0">
              <a:solidFill>
                <a:schemeClr val="accent6">
                  <a:lumMod val="75000"/>
                </a:schemeClr>
              </a:solidFill>
            </a:endParaRPr>
          </a:p>
        </p:txBody>
      </p:sp>
      <p:pic>
        <p:nvPicPr>
          <p:cNvPr id="10" name="Grafika 9" descr="House with solid fill">
            <a:extLst>
              <a:ext uri="{FF2B5EF4-FFF2-40B4-BE49-F238E27FC236}">
                <a16:creationId xmlns:a16="http://schemas.microsoft.com/office/drawing/2014/main" id="{30C1FAD7-BDF9-0DA8-79C8-06BF9BAE0B6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0478" y="301612"/>
            <a:ext cx="642786" cy="642786"/>
          </a:xfrm>
          <a:prstGeom prst="rect">
            <a:avLst/>
          </a:prstGeom>
        </p:spPr>
      </p:pic>
      <p:cxnSp>
        <p:nvCxnSpPr>
          <p:cNvPr id="11" name="Raven povezovalnik 10">
            <a:extLst>
              <a:ext uri="{FF2B5EF4-FFF2-40B4-BE49-F238E27FC236}">
                <a16:creationId xmlns:a16="http://schemas.microsoft.com/office/drawing/2014/main" id="{6CBF85C7-8A3C-70DC-7471-01592F82EA33}"/>
              </a:ext>
            </a:extLst>
          </p:cNvPr>
          <p:cNvCxnSpPr>
            <a:cxnSpLocks/>
          </p:cNvCxnSpPr>
          <p:nvPr/>
        </p:nvCxnSpPr>
        <p:spPr>
          <a:xfrm>
            <a:off x="15240" y="117030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548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E72A31AC-B7F0-94E3-081C-87DC00801965}"/>
              </a:ext>
            </a:extLst>
          </p:cNvPr>
          <p:cNvSpPr>
            <a:spLocks noGrp="1"/>
          </p:cNvSpPr>
          <p:nvPr>
            <p:ph type="sldNum" sz="quarter" idx="12"/>
          </p:nvPr>
        </p:nvSpPr>
        <p:spPr/>
        <p:txBody>
          <a:bodyPr/>
          <a:lstStyle/>
          <a:p>
            <a:fld id="{DB0541E2-7EB7-469F-924A-AAEADCA667B4}" type="slidenum">
              <a:rPr lang="sl-SI" smtClean="0"/>
              <a:t>32</a:t>
            </a:fld>
            <a:endParaRPr lang="sl-SI"/>
          </a:p>
        </p:txBody>
      </p:sp>
      <p:sp>
        <p:nvSpPr>
          <p:cNvPr id="4" name="PoljeZBesedilom 3">
            <a:extLst>
              <a:ext uri="{FF2B5EF4-FFF2-40B4-BE49-F238E27FC236}">
                <a16:creationId xmlns:a16="http://schemas.microsoft.com/office/drawing/2014/main" id="{7D492B24-CB3D-9B49-69B5-F7112314E1AA}"/>
              </a:ext>
            </a:extLst>
          </p:cNvPr>
          <p:cNvSpPr txBox="1"/>
          <p:nvPr/>
        </p:nvSpPr>
        <p:spPr>
          <a:xfrm>
            <a:off x="838199" y="1314825"/>
            <a:ext cx="10515601" cy="5078313"/>
          </a:xfrm>
          <a:prstGeom prst="rect">
            <a:avLst/>
          </a:prstGeom>
          <a:noFill/>
        </p:spPr>
        <p:txBody>
          <a:bodyPr wrap="square">
            <a:spAutoFit/>
          </a:bodyPr>
          <a:lstStyle/>
          <a:p>
            <a:r>
              <a:rPr lang="sl-SI" dirty="0">
                <a:latin typeface="+mj-lt"/>
              </a:rPr>
              <a:t>Za </a:t>
            </a:r>
            <a:r>
              <a:rPr lang="sl-SI" b="1" dirty="0">
                <a:solidFill>
                  <a:schemeClr val="accent2">
                    <a:lumMod val="75000"/>
                  </a:schemeClr>
                </a:solidFill>
                <a:latin typeface="+mj-lt"/>
              </a:rPr>
              <a:t>delo po pogodbi/naročilnica </a:t>
            </a:r>
            <a:r>
              <a:rPr lang="sl-SI" dirty="0">
                <a:latin typeface="+mj-lt"/>
              </a:rPr>
              <a:t>o opravljanju storitev: </a:t>
            </a:r>
          </a:p>
          <a:p>
            <a:pPr marL="285750" indent="-285750">
              <a:buFontTx/>
              <a:buChar char="-"/>
            </a:pPr>
            <a:r>
              <a:rPr lang="sl-SI" dirty="0">
                <a:latin typeface="+mj-lt"/>
              </a:rPr>
              <a:t>dokumentacija o izbirnem postopku (izbor ponudb oz. postopek oddaje javnega naročila)</a:t>
            </a:r>
          </a:p>
          <a:p>
            <a:pPr marL="285750" indent="-285750">
              <a:buFontTx/>
              <a:buChar char="-"/>
            </a:pPr>
            <a:r>
              <a:rPr lang="sl-SI" dirty="0">
                <a:latin typeface="+mj-lt"/>
              </a:rPr>
              <a:t>zahtevana v pogodbi o sofinanciranju oz. v odločitvi o podpori (le ob prvem zahtevku za plačilo); </a:t>
            </a:r>
          </a:p>
          <a:p>
            <a:pPr marL="285750" indent="-285750">
              <a:buFontTx/>
              <a:buChar char="-"/>
            </a:pPr>
            <a:r>
              <a:rPr lang="sl-SI" dirty="0">
                <a:latin typeface="+mj-lt"/>
              </a:rPr>
              <a:t>pogodba o opravljanju storitev (le ob prvem zahtevku za plačilo) oziroma naročilnica; </a:t>
            </a:r>
          </a:p>
          <a:p>
            <a:pPr marL="285750" indent="-285750">
              <a:buFontTx/>
              <a:buChar char="-"/>
            </a:pPr>
            <a:r>
              <a:rPr lang="sl-SI" dirty="0">
                <a:latin typeface="+mj-lt"/>
              </a:rPr>
              <a:t>dokazilo o opravljeni storitvi (npr. celotno poročilo o opravljenih storitvah, celotna študija, celotna raziskava, celoten prevod, seznam udeležencev oz. listina prisotnosti ipd.); </a:t>
            </a:r>
          </a:p>
          <a:p>
            <a:pPr marL="285750" indent="-285750">
              <a:buFontTx/>
              <a:buChar char="-"/>
            </a:pPr>
            <a:r>
              <a:rPr lang="sl-SI" dirty="0">
                <a:latin typeface="+mj-lt"/>
              </a:rPr>
              <a:t>račun; </a:t>
            </a:r>
          </a:p>
          <a:p>
            <a:pPr marL="285750" indent="-285750">
              <a:buFontTx/>
              <a:buChar char="-"/>
            </a:pPr>
            <a:r>
              <a:rPr lang="sl-SI" dirty="0">
                <a:latin typeface="+mj-lt"/>
              </a:rPr>
              <a:t>izjava oz. dokazilo, da je bil najem oz. zakup stroškovno najbolj učinkovit način za uporabo opreme, neopredmetenih sredstev, ipd.; </a:t>
            </a:r>
          </a:p>
          <a:p>
            <a:pPr marL="285750" indent="-285750">
              <a:buFontTx/>
              <a:buChar char="-"/>
            </a:pPr>
            <a:r>
              <a:rPr lang="sl-SI" dirty="0">
                <a:latin typeface="+mj-lt"/>
              </a:rPr>
              <a:t>v primeru dolgoročnega najema pogodba o sklenitvi dolgoročnega najema; </a:t>
            </a:r>
          </a:p>
          <a:p>
            <a:pPr marL="285750" indent="-285750">
              <a:buFontTx/>
              <a:buChar char="-"/>
            </a:pPr>
            <a:r>
              <a:rPr lang="sl-SI" dirty="0">
                <a:latin typeface="+mj-lt"/>
              </a:rPr>
              <a:t>ključ za izračun upravičene višine stroška, kadar se uveljavlja sorazmerni delež računa; </a:t>
            </a:r>
          </a:p>
          <a:p>
            <a:pPr marL="285750" indent="-285750">
              <a:buFontTx/>
              <a:buChar char="-"/>
            </a:pPr>
            <a:r>
              <a:rPr lang="sl-SI" dirty="0">
                <a:latin typeface="+mj-lt"/>
              </a:rPr>
              <a:t>dokazilo o plačilu. </a:t>
            </a:r>
          </a:p>
          <a:p>
            <a:pPr marL="285750" indent="-285750">
              <a:buFontTx/>
              <a:buChar char="-"/>
            </a:pPr>
            <a:endParaRPr lang="sl-SI" dirty="0">
              <a:latin typeface="+mj-lt"/>
            </a:endParaRPr>
          </a:p>
          <a:p>
            <a:r>
              <a:rPr lang="sl-SI" dirty="0">
                <a:latin typeface="+mj-lt"/>
              </a:rPr>
              <a:t>Za </a:t>
            </a:r>
            <a:r>
              <a:rPr lang="sl-SI" b="1" dirty="0">
                <a:solidFill>
                  <a:schemeClr val="accent2">
                    <a:lumMod val="75000"/>
                  </a:schemeClr>
                </a:solidFill>
                <a:latin typeface="+mj-lt"/>
              </a:rPr>
              <a:t>delo preko študentskega servisa: </a:t>
            </a:r>
          </a:p>
          <a:p>
            <a:pPr marL="285750" indent="-285750">
              <a:buFontTx/>
              <a:buChar char="-"/>
            </a:pPr>
            <a:r>
              <a:rPr lang="sl-SI" dirty="0">
                <a:latin typeface="+mj-lt"/>
              </a:rPr>
              <a:t>napotnica študentskega servisa; </a:t>
            </a:r>
          </a:p>
          <a:p>
            <a:pPr marL="285750" indent="-285750">
              <a:buFontTx/>
              <a:buChar char="-"/>
            </a:pPr>
            <a:r>
              <a:rPr lang="sl-SI" dirty="0">
                <a:latin typeface="+mj-lt"/>
              </a:rPr>
              <a:t>poročilo o opravljenem delu; </a:t>
            </a:r>
          </a:p>
          <a:p>
            <a:pPr marL="285750" indent="-285750">
              <a:buFontTx/>
              <a:buChar char="-"/>
            </a:pPr>
            <a:r>
              <a:rPr lang="sl-SI" dirty="0">
                <a:latin typeface="+mj-lt"/>
              </a:rPr>
              <a:t>račun študentskega servisa; </a:t>
            </a:r>
          </a:p>
          <a:p>
            <a:pPr marL="285750" indent="-285750">
              <a:buFontTx/>
              <a:buChar char="-"/>
            </a:pPr>
            <a:r>
              <a:rPr lang="sl-SI" dirty="0">
                <a:latin typeface="+mj-lt"/>
              </a:rPr>
              <a:t>dokazilo o plačilu študentskega dela in pripadajočih davkov in prispevkov. </a:t>
            </a:r>
          </a:p>
        </p:txBody>
      </p:sp>
      <p:sp>
        <p:nvSpPr>
          <p:cNvPr id="5" name="Naslov 1">
            <a:extLst>
              <a:ext uri="{FF2B5EF4-FFF2-40B4-BE49-F238E27FC236}">
                <a16:creationId xmlns:a16="http://schemas.microsoft.com/office/drawing/2014/main" id="{3DE76EE8-E819-E1EC-8E54-7C9538610993}"/>
              </a:ext>
            </a:extLst>
          </p:cNvPr>
          <p:cNvSpPr txBox="1">
            <a:spLocks/>
          </p:cNvSpPr>
          <p:nvPr/>
        </p:nvSpPr>
        <p:spPr>
          <a:xfrm>
            <a:off x="1021080" y="229234"/>
            <a:ext cx="10515600" cy="8886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chemeClr val="tx1">
                    <a:lumMod val="65000"/>
                    <a:lumOff val="35000"/>
                  </a:schemeClr>
                </a:solidFill>
              </a:rPr>
              <a:t>DOKAZILA ZA DELO PO POGODBI</a:t>
            </a:r>
          </a:p>
        </p:txBody>
      </p:sp>
      <p:pic>
        <p:nvPicPr>
          <p:cNvPr id="6" name="Picture 2" descr="To work in an office Vector Icons free download in SVG, PNG Format">
            <a:extLst>
              <a:ext uri="{FF2B5EF4-FFF2-40B4-BE49-F238E27FC236}">
                <a16:creationId xmlns:a16="http://schemas.microsoft.com/office/drawing/2014/main" id="{8B5A5006-C768-8D51-F843-D808E784F7ED}"/>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61733" y="223269"/>
            <a:ext cx="697615" cy="6976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ven povezovalnik 6">
            <a:extLst>
              <a:ext uri="{FF2B5EF4-FFF2-40B4-BE49-F238E27FC236}">
                <a16:creationId xmlns:a16="http://schemas.microsoft.com/office/drawing/2014/main" id="{2DD2B2D9-D2B1-A56D-074B-2D590005D6DB}"/>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884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CCE5-575F-196C-376E-7C0AE81E002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3BE2CD8-2B6F-B87A-DDE6-A4BA119A99C1}"/>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RAČUN</a:t>
            </a:r>
          </a:p>
        </p:txBody>
      </p:sp>
      <p:sp>
        <p:nvSpPr>
          <p:cNvPr id="3" name="Označba mesta vsebine 2">
            <a:extLst>
              <a:ext uri="{FF2B5EF4-FFF2-40B4-BE49-F238E27FC236}">
                <a16:creationId xmlns:a16="http://schemas.microsoft.com/office/drawing/2014/main" id="{27986882-291A-AD3F-85BF-6523662E8035}"/>
              </a:ext>
            </a:extLst>
          </p:cNvPr>
          <p:cNvSpPr>
            <a:spLocks noGrp="1"/>
          </p:cNvSpPr>
          <p:nvPr>
            <p:ph idx="1"/>
          </p:nvPr>
        </p:nvSpPr>
        <p:spPr>
          <a:xfrm>
            <a:off x="6096000" y="1285363"/>
            <a:ext cx="5257800" cy="2347810"/>
          </a:xfrm>
        </p:spPr>
        <p:txBody>
          <a:bodyPr numCol="1">
            <a:noAutofit/>
          </a:bodyPr>
          <a:lstStyle/>
          <a:p>
            <a:pPr marL="0" indent="0" algn="just">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osebi brez podjetja</a:t>
            </a:r>
            <a:r>
              <a:rPr lang="sl-SI" sz="1400" b="1" dirty="0">
                <a:solidFill>
                  <a:schemeClr val="bg2">
                    <a:lumMod val="25000"/>
                  </a:schemeClr>
                </a:solidFill>
                <a:latin typeface="+mj-lt"/>
              </a:rPr>
              <a:t> 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davčna in identifikacijska številka (če je vpisan v register DDV zavezancev) dobavitelja blaga ali storitev;</a:t>
            </a:r>
          </a:p>
          <a:p>
            <a:pPr algn="just">
              <a:spcBef>
                <a:spcPts val="600"/>
              </a:spcBef>
            </a:pPr>
            <a:r>
              <a:rPr lang="sl-SI" sz="1400" dirty="0">
                <a:solidFill>
                  <a:schemeClr val="bg2">
                    <a:lumMod val="25000"/>
                  </a:schemeClr>
                </a:solidFill>
                <a:latin typeface="+mj-lt"/>
              </a:rPr>
              <a:t>prodajna vrednost blaga oz. storitve z vključenim DDV ter znesek vračunanega DDV.</a:t>
            </a:r>
          </a:p>
          <a:p>
            <a:pPr algn="just">
              <a:spcBef>
                <a:spcPts val="600"/>
              </a:spcBef>
            </a:pPr>
            <a:r>
              <a:rPr lang="sl-SI" sz="1400" b="1" u="sng" dirty="0">
                <a:latin typeface="+mj-lt"/>
              </a:rPr>
              <a:t>!!! </a:t>
            </a:r>
            <a:r>
              <a:rPr lang="sl-SI" sz="1400" b="1" u="sng" dirty="0">
                <a:solidFill>
                  <a:schemeClr val="accent2"/>
                </a:solidFill>
                <a:latin typeface="+mj-lt"/>
              </a:rPr>
              <a:t>Navedba naziva/akronima projekta</a:t>
            </a:r>
          </a:p>
          <a:p>
            <a:pPr algn="just"/>
            <a:endParaRPr lang="sl-SI" sz="1400" dirty="0">
              <a:latin typeface="+mj-lt"/>
            </a:endParaRPr>
          </a:p>
          <a:p>
            <a:pPr algn="just"/>
            <a:endParaRPr lang="sl-SI" sz="1400" dirty="0">
              <a:latin typeface="+mj-lt"/>
            </a:endParaRPr>
          </a:p>
        </p:txBody>
      </p:sp>
      <p:sp>
        <p:nvSpPr>
          <p:cNvPr id="7" name="Označba mesta vsebine 2">
            <a:extLst>
              <a:ext uri="{FF2B5EF4-FFF2-40B4-BE49-F238E27FC236}">
                <a16:creationId xmlns:a16="http://schemas.microsoft.com/office/drawing/2014/main" id="{67E8FA70-40F9-50C8-F0B7-16B91903FB30}"/>
              </a:ext>
            </a:extLst>
          </p:cNvPr>
          <p:cNvSpPr txBox="1">
            <a:spLocks/>
          </p:cNvSpPr>
          <p:nvPr/>
        </p:nvSpPr>
        <p:spPr>
          <a:xfrm>
            <a:off x="608078" y="1285363"/>
            <a:ext cx="5487922" cy="55979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podjetju </a:t>
            </a:r>
            <a:r>
              <a:rPr lang="sl-SI" sz="1400" b="1" dirty="0">
                <a:solidFill>
                  <a:schemeClr val="bg2">
                    <a:lumMod val="25000"/>
                  </a:schemeClr>
                </a:solidFill>
                <a:latin typeface="+mj-lt"/>
              </a:rPr>
              <a:t>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kraj in 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matična številka, davčna številka in identifikacijska številka za DDV dobavitelja blaga ali storitev;</a:t>
            </a:r>
          </a:p>
          <a:p>
            <a:pPr algn="just">
              <a:spcBef>
                <a:spcPts val="600"/>
              </a:spcBef>
            </a:pPr>
            <a:r>
              <a:rPr lang="sl-SI" sz="1400" dirty="0">
                <a:solidFill>
                  <a:schemeClr val="bg2">
                    <a:lumMod val="25000"/>
                  </a:schemeClr>
                </a:solidFill>
                <a:latin typeface="+mj-lt"/>
              </a:rPr>
              <a:t>naziv, naslov, matična številka, davčna številka naročnika ter identifikacijska številka za DDV;</a:t>
            </a:r>
          </a:p>
          <a:p>
            <a:pPr algn="just">
              <a:spcBef>
                <a:spcPts val="600"/>
              </a:spcBef>
            </a:pPr>
            <a:r>
              <a:rPr lang="sl-SI" sz="1400" dirty="0">
                <a:solidFill>
                  <a:schemeClr val="bg2">
                    <a:lumMod val="25000"/>
                  </a:schemeClr>
                </a:solidFill>
                <a:latin typeface="+mj-lt"/>
              </a:rPr>
              <a:t>količina in vrsta dobavljenega blaga oz. obseg in vrsta opravljenih storitev;</a:t>
            </a:r>
          </a:p>
          <a:p>
            <a:pPr algn="just">
              <a:spcBef>
                <a:spcPts val="600"/>
              </a:spcBef>
            </a:pPr>
            <a:r>
              <a:rPr lang="sl-SI" sz="1400" dirty="0">
                <a:solidFill>
                  <a:schemeClr val="bg2">
                    <a:lumMod val="25000"/>
                  </a:schemeClr>
                </a:solidFill>
                <a:latin typeface="+mj-lt"/>
              </a:rPr>
              <a:t>datum, ko je bila opravljena dobava blaga oz. ko je bila opravljena storitev ali datum, ko je bilo opravljeno predplačilo;</a:t>
            </a:r>
          </a:p>
          <a:p>
            <a:pPr algn="just">
              <a:spcBef>
                <a:spcPts val="600"/>
              </a:spcBef>
            </a:pPr>
            <a:r>
              <a:rPr lang="sl-SI" sz="1400" dirty="0">
                <a:solidFill>
                  <a:schemeClr val="bg2">
                    <a:lumMod val="25000"/>
                  </a:schemeClr>
                </a:solidFill>
                <a:latin typeface="+mj-lt"/>
              </a:rPr>
              <a:t>cena na enoto brez DDV ter kakršnakoli znižanja cen in popusti, ki niso vključeni v ceno na enoto;</a:t>
            </a:r>
          </a:p>
          <a:p>
            <a:pPr algn="just">
              <a:spcBef>
                <a:spcPts val="600"/>
              </a:spcBef>
            </a:pPr>
            <a:r>
              <a:rPr lang="sl-SI" sz="1400" dirty="0">
                <a:solidFill>
                  <a:schemeClr val="bg2">
                    <a:lumMod val="25000"/>
                  </a:schemeClr>
                </a:solidFill>
                <a:latin typeface="+mj-lt"/>
              </a:rPr>
              <a:t>davčna osnova, od katere se obračuna DDV po posamezni stopnji oziroma na katero se nanaša oprostitev;</a:t>
            </a:r>
          </a:p>
          <a:p>
            <a:pPr algn="just">
              <a:spcBef>
                <a:spcPts val="600"/>
              </a:spcBef>
            </a:pPr>
            <a:r>
              <a:rPr lang="sl-SI" sz="1400" dirty="0">
                <a:solidFill>
                  <a:schemeClr val="bg2">
                    <a:lumMod val="25000"/>
                  </a:schemeClr>
                </a:solidFill>
                <a:latin typeface="+mj-lt"/>
              </a:rPr>
              <a:t>stopnja in znesek DDV;</a:t>
            </a:r>
          </a:p>
          <a:p>
            <a:pPr algn="just">
              <a:spcBef>
                <a:spcPts val="600"/>
              </a:spcBef>
            </a:pPr>
            <a:r>
              <a:rPr lang="sl-SI" sz="1400" dirty="0">
                <a:solidFill>
                  <a:schemeClr val="bg2">
                    <a:lumMod val="25000"/>
                  </a:schemeClr>
                </a:solidFill>
                <a:latin typeface="+mj-lt"/>
              </a:rPr>
              <a:t>klavzula o oprostitvi DDV (DDV ni obračunan na podlagi 1. odstavka 94. člena ZDDV-1 (nismo zavezanci za DDV) ali DDV ni obračunan na podlagi Zakona o davku na dodano vrednost (nismo zavezanci za DDV). Davek v tem primeru ne sme biti obračunan ali naveden na računu.</a:t>
            </a:r>
          </a:p>
          <a:p>
            <a:pPr algn="just">
              <a:spcBef>
                <a:spcPts val="600"/>
              </a:spcBef>
            </a:pPr>
            <a:r>
              <a:rPr lang="sl-SI" sz="1400" b="1" u="sng" dirty="0">
                <a:latin typeface="+mj-lt"/>
              </a:rPr>
              <a:t>!!!</a:t>
            </a:r>
            <a:r>
              <a:rPr lang="sl-SI" sz="1400" b="1" u="sng" dirty="0">
                <a:solidFill>
                  <a:schemeClr val="accent2"/>
                </a:solidFill>
                <a:latin typeface="+mj-lt"/>
              </a:rPr>
              <a:t> Navedba naziva/akronima projekta</a:t>
            </a:r>
          </a:p>
        </p:txBody>
      </p:sp>
      <p:sp>
        <p:nvSpPr>
          <p:cNvPr id="4" name="Označba mesta številke diapozitiva 3">
            <a:extLst>
              <a:ext uri="{FF2B5EF4-FFF2-40B4-BE49-F238E27FC236}">
                <a16:creationId xmlns:a16="http://schemas.microsoft.com/office/drawing/2014/main" id="{844C6C35-C607-CACA-309E-27B5D6E994BE}"/>
              </a:ext>
            </a:extLst>
          </p:cNvPr>
          <p:cNvSpPr>
            <a:spLocks noGrp="1"/>
          </p:cNvSpPr>
          <p:nvPr>
            <p:ph type="sldNum" sz="quarter" idx="12"/>
          </p:nvPr>
        </p:nvSpPr>
        <p:spPr/>
        <p:txBody>
          <a:bodyPr/>
          <a:lstStyle/>
          <a:p>
            <a:fld id="{DB0541E2-7EB7-469F-924A-AAEADCA667B4}" type="slidenum">
              <a:rPr lang="sl-SI" smtClean="0"/>
              <a:t>33</a:t>
            </a:fld>
            <a:endParaRPr lang="sl-SI"/>
          </a:p>
        </p:txBody>
      </p:sp>
      <p:cxnSp>
        <p:nvCxnSpPr>
          <p:cNvPr id="6" name="Raven povezovalnik 5">
            <a:extLst>
              <a:ext uri="{FF2B5EF4-FFF2-40B4-BE49-F238E27FC236}">
                <a16:creationId xmlns:a16="http://schemas.microsoft.com/office/drawing/2014/main" id="{54A541FB-D713-2E2C-29B8-8BB81F89729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6513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4687-312D-C574-218E-9C1B8C9E02F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BA726B-77AF-68A5-4221-5E6FE72DAE8B}"/>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NEPOSREDNI STROŠKI OSEBJA</a:t>
            </a:r>
          </a:p>
        </p:txBody>
      </p:sp>
      <p:sp>
        <p:nvSpPr>
          <p:cNvPr id="3" name="Označba mesta vsebine 2">
            <a:extLst>
              <a:ext uri="{FF2B5EF4-FFF2-40B4-BE49-F238E27FC236}">
                <a16:creationId xmlns:a16="http://schemas.microsoft.com/office/drawing/2014/main" id="{7F01CBF2-2FF7-73A4-E045-B54A3521EE25}"/>
              </a:ext>
            </a:extLst>
          </p:cNvPr>
          <p:cNvSpPr>
            <a:spLocks noGrp="1"/>
          </p:cNvSpPr>
          <p:nvPr>
            <p:ph idx="1"/>
          </p:nvPr>
        </p:nvSpPr>
        <p:spPr>
          <a:xfrm>
            <a:off x="838200" y="1374293"/>
            <a:ext cx="9517453" cy="4351338"/>
          </a:xfrm>
        </p:spPr>
        <p:txBody>
          <a:bodyPr numCol="1">
            <a:normAutofit/>
          </a:bodyPr>
          <a:lstStyle/>
          <a:p>
            <a:pPr marL="0" indent="0" algn="just">
              <a:lnSpc>
                <a:spcPct val="100000"/>
              </a:lnSpc>
              <a:buNone/>
            </a:pPr>
            <a:r>
              <a:rPr lang="sl-SI" sz="1800" b="1" dirty="0">
                <a:solidFill>
                  <a:schemeClr val="accent2"/>
                </a:solidFill>
                <a:latin typeface="+mj-lt"/>
              </a:rPr>
              <a:t>20 % pavšalna stopnja za neposredne stroške osebja je neposredno povezana z dejansko nastalimi upravičenimi stroški posameznega partnerja projekta</a:t>
            </a:r>
            <a:r>
              <a:rPr lang="sl-SI" sz="1800" b="1" dirty="0">
                <a:latin typeface="+mj-lt"/>
              </a:rPr>
              <a:t>.</a:t>
            </a:r>
          </a:p>
          <a:p>
            <a:pPr marL="0" indent="0" algn="just">
              <a:lnSpc>
                <a:spcPct val="100000"/>
              </a:lnSpc>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znaša 80%.</a:t>
            </a:r>
          </a:p>
          <a:p>
            <a:pPr marL="0" indent="0" algn="just">
              <a:lnSpc>
                <a:spcPct val="100000"/>
              </a:lnSpc>
              <a:buNone/>
            </a:pPr>
            <a:endParaRPr lang="sl-SI" sz="1800" b="1" i="0" u="sng" strike="noStrike" baseline="0" dirty="0">
              <a:solidFill>
                <a:schemeClr val="bg2">
                  <a:lumMod val="25000"/>
                </a:schemeClr>
              </a:solidFill>
              <a:latin typeface="+mj-lt"/>
            </a:endParaRPr>
          </a:p>
          <a:p>
            <a:pPr marL="0" indent="0" algn="just">
              <a:lnSpc>
                <a:spcPct val="100000"/>
              </a:lnSpc>
              <a:buNone/>
            </a:pPr>
            <a:r>
              <a:rPr lang="sl-SI" sz="1800" b="1" i="0" u="sng" strike="noStrike" baseline="0" dirty="0">
                <a:solidFill>
                  <a:schemeClr val="bg2">
                    <a:lumMod val="25000"/>
                  </a:schemeClr>
                </a:solidFill>
                <a:latin typeface="+mj-lt"/>
              </a:rPr>
              <a:t>Če ESRR zmanjša stroške, se tudi znesek pavšala sorazmerno zmanjša</a:t>
            </a:r>
            <a:r>
              <a:rPr lang="sl-SI" sz="1800" b="0" i="0" u="none" strike="noStrike" baseline="0" dirty="0">
                <a:solidFill>
                  <a:schemeClr val="bg2">
                    <a:lumMod val="25000"/>
                  </a:schemeClr>
                </a:solidFill>
                <a:latin typeface="+mj-lt"/>
              </a:rPr>
              <a:t>.</a:t>
            </a:r>
          </a:p>
          <a:p>
            <a:pPr marL="0" indent="0" algn="just">
              <a:lnSpc>
                <a:spcPct val="100000"/>
              </a:lnSpc>
              <a:buNone/>
            </a:pPr>
            <a:endParaRPr lang="sl-SI" sz="1800" b="0" i="0" u="none" strike="noStrike" baseline="0" dirty="0">
              <a:solidFill>
                <a:schemeClr val="bg2">
                  <a:lumMod val="25000"/>
                </a:schemeClr>
              </a:solidFill>
              <a:latin typeface="+mj-lt"/>
            </a:endParaRPr>
          </a:p>
          <a:p>
            <a:pPr marL="0" indent="0" algn="just">
              <a:lnSpc>
                <a:spcPct val="100000"/>
              </a:lnSpc>
              <a:buNone/>
            </a:pPr>
            <a:r>
              <a:rPr lang="sl-SI" sz="1800" b="0" i="0" u="none" strike="noStrike" baseline="0" dirty="0">
                <a:solidFill>
                  <a:schemeClr val="bg2">
                    <a:lumMod val="25000"/>
                  </a:schemeClr>
                </a:solidFill>
                <a:latin typeface="+mj-lt"/>
              </a:rPr>
              <a:t>V okviru investicijskih projektov za neposredne stroške oseba </a:t>
            </a:r>
            <a:r>
              <a:rPr lang="sl-SI" sz="1800" b="0" i="0" u="sng" strike="noStrike" baseline="0" dirty="0">
                <a:solidFill>
                  <a:schemeClr val="bg2">
                    <a:lumMod val="25000"/>
                  </a:schemeClr>
                </a:solidFill>
                <a:latin typeface="+mj-lt"/>
              </a:rPr>
              <a:t>ni potrebno </a:t>
            </a:r>
            <a:r>
              <a:rPr lang="sl-SI" sz="1800" u="sng" dirty="0">
                <a:solidFill>
                  <a:schemeClr val="bg2">
                    <a:lumMod val="25000"/>
                  </a:schemeClr>
                </a:solidFill>
                <a:latin typeface="+mj-lt"/>
              </a:rPr>
              <a:t>pr</a:t>
            </a:r>
            <a:r>
              <a:rPr lang="sl-SI" sz="1800" b="0" i="0" u="sng" strike="noStrike" baseline="0" dirty="0">
                <a:solidFill>
                  <a:schemeClr val="bg2">
                    <a:lumMod val="25000"/>
                  </a:schemeClr>
                </a:solidFill>
                <a:latin typeface="+mj-lt"/>
              </a:rPr>
              <a:t>edložiti nobene dokumentacije o dejansko nastalih stroških </a:t>
            </a:r>
            <a:r>
              <a:rPr lang="sl-SI" sz="1800" b="0" i="0" u="none" strike="noStrike" baseline="0" dirty="0">
                <a:solidFill>
                  <a:schemeClr val="bg2">
                    <a:lumMod val="25000"/>
                  </a:schemeClr>
                </a:solidFill>
                <a:latin typeface="+mj-lt"/>
              </a:rPr>
              <a:t>po pavšalni stopnji (</a:t>
            </a:r>
            <a:r>
              <a:rPr lang="sl-SI" sz="1800" b="0" i="0" u="none" strike="noStrike" baseline="0" dirty="0" err="1">
                <a:solidFill>
                  <a:schemeClr val="bg2">
                    <a:lumMod val="25000"/>
                  </a:schemeClr>
                </a:solidFill>
                <a:latin typeface="+mj-lt"/>
              </a:rPr>
              <a:t>časovnice</a:t>
            </a:r>
            <a:r>
              <a:rPr lang="sl-SI" sz="1800" b="0" i="0" u="none" strike="noStrike" baseline="0" dirty="0">
                <a:solidFill>
                  <a:schemeClr val="bg2">
                    <a:lumMod val="25000"/>
                  </a:schemeClr>
                </a:solidFill>
                <a:latin typeface="+mj-lt"/>
              </a:rPr>
              <a:t>, dokazila o plačilih ipd.) ali jo hraniti za naknadne kontrole. </a:t>
            </a:r>
            <a:endParaRPr lang="sl-SI" sz="1800" dirty="0">
              <a:solidFill>
                <a:schemeClr val="bg2">
                  <a:lumMod val="25000"/>
                </a:schemeClr>
              </a:solidFill>
              <a:latin typeface="+mj-lt"/>
            </a:endParaRPr>
          </a:p>
          <a:p>
            <a:pPr marL="0" indent="0">
              <a:lnSpc>
                <a:spcPct val="100000"/>
              </a:lnSpc>
              <a:buNone/>
            </a:pPr>
            <a:endParaRPr lang="sl-SI" sz="1800" dirty="0">
              <a:solidFill>
                <a:srgbClr val="000000"/>
              </a:solidFill>
              <a:latin typeface="+mj-lt"/>
            </a:endParaRPr>
          </a:p>
          <a:p>
            <a:pPr marL="0" indent="0">
              <a:buNone/>
            </a:pPr>
            <a:endParaRPr lang="sl-SI" sz="1800" dirty="0">
              <a:solidFill>
                <a:srgbClr val="000000"/>
              </a:solidFill>
              <a:latin typeface="+mj-lt"/>
            </a:endParaRPr>
          </a:p>
          <a:p>
            <a:pPr marL="0" indent="0">
              <a:buNone/>
            </a:pPr>
            <a:endParaRPr lang="sl-SI" sz="1800" dirty="0">
              <a:solidFill>
                <a:srgbClr val="000000"/>
              </a:solidFill>
              <a:latin typeface="+mj-lt"/>
            </a:endParaRPr>
          </a:p>
        </p:txBody>
      </p:sp>
      <p:pic>
        <p:nvPicPr>
          <p:cNvPr id="6" name="Grafika 5" descr="Group of women with solid fill">
            <a:extLst>
              <a:ext uri="{FF2B5EF4-FFF2-40B4-BE49-F238E27FC236}">
                <a16:creationId xmlns:a16="http://schemas.microsoft.com/office/drawing/2014/main" id="{267FA0D6-1D94-54C9-0E85-B3EE52703B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084365" y="4526237"/>
            <a:ext cx="2017644" cy="2017644"/>
          </a:xfrm>
          <a:prstGeom prst="rect">
            <a:avLst/>
          </a:prstGeom>
        </p:spPr>
      </p:pic>
      <p:sp>
        <p:nvSpPr>
          <p:cNvPr id="8" name="Označba mesta številke diapozitiva 7">
            <a:extLst>
              <a:ext uri="{FF2B5EF4-FFF2-40B4-BE49-F238E27FC236}">
                <a16:creationId xmlns:a16="http://schemas.microsoft.com/office/drawing/2014/main" id="{3239DB6B-4E85-212C-A3A3-FB1230D1195B}"/>
              </a:ext>
            </a:extLst>
          </p:cNvPr>
          <p:cNvSpPr>
            <a:spLocks noGrp="1"/>
          </p:cNvSpPr>
          <p:nvPr>
            <p:ph type="sldNum" sz="quarter" idx="12"/>
          </p:nvPr>
        </p:nvSpPr>
        <p:spPr/>
        <p:txBody>
          <a:bodyPr/>
          <a:lstStyle/>
          <a:p>
            <a:fld id="{DB0541E2-7EB7-469F-924A-AAEADCA667B4}" type="slidenum">
              <a:rPr lang="sl-SI" smtClean="0"/>
              <a:t>34</a:t>
            </a:fld>
            <a:endParaRPr lang="sl-SI"/>
          </a:p>
        </p:txBody>
      </p:sp>
      <p:cxnSp>
        <p:nvCxnSpPr>
          <p:cNvPr id="9" name="Raven povezovalnik 8">
            <a:extLst>
              <a:ext uri="{FF2B5EF4-FFF2-40B4-BE49-F238E27FC236}">
                <a16:creationId xmlns:a16="http://schemas.microsoft.com/office/drawing/2014/main" id="{71F77371-C2A7-6218-6830-9CB774409AF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5" name="PoljeZBesedilom 4">
            <a:extLst>
              <a:ext uri="{FF2B5EF4-FFF2-40B4-BE49-F238E27FC236}">
                <a16:creationId xmlns:a16="http://schemas.microsoft.com/office/drawing/2014/main" id="{6CC8E810-F612-42BF-A8EC-916D420D45E8}"/>
              </a:ext>
            </a:extLst>
          </p:cNvPr>
          <p:cNvSpPr txBox="1"/>
          <p:nvPr/>
        </p:nvSpPr>
        <p:spPr>
          <a:xfrm>
            <a:off x="838199" y="5195607"/>
            <a:ext cx="6864927" cy="923330"/>
          </a:xfrm>
          <a:prstGeom prst="rect">
            <a:avLst/>
          </a:prstGeom>
          <a:solidFill>
            <a:schemeClr val="accent2"/>
          </a:solidFill>
        </p:spPr>
        <p:txBody>
          <a:bodyPr wrap="square">
            <a:spAutoFit/>
          </a:bodyPr>
          <a:lstStyle/>
          <a:p>
            <a:pPr marL="0" indent="0" algn="just">
              <a:lnSpc>
                <a:spcPct val="100000"/>
              </a:lnSpc>
              <a:spcBef>
                <a:spcPts val="0"/>
              </a:spcBef>
              <a:buNone/>
            </a:pPr>
            <a:r>
              <a:rPr lang="sl-SI" sz="1800" b="1" i="0" u="none" strike="noStrike" baseline="0" dirty="0">
                <a:solidFill>
                  <a:schemeClr val="bg1"/>
                </a:solidFill>
                <a:effectLst>
                  <a:outerShdw blurRad="38100" dist="38100" dir="2700000" algn="tl">
                    <a:srgbClr val="000000">
                      <a:alpha val="43137"/>
                    </a:srgbClr>
                  </a:outerShdw>
                </a:effectLst>
                <a:latin typeface="+mj-lt"/>
              </a:rPr>
              <a:t>Potrebno pa je dokazati izvedene aktivnosti s podpornimi dokazili </a:t>
            </a:r>
          </a:p>
          <a:p>
            <a:pPr marL="0" indent="0" algn="just">
              <a:lnSpc>
                <a:spcPct val="100000"/>
              </a:lnSpc>
              <a:spcBef>
                <a:spcPts val="0"/>
              </a:spcBef>
              <a:buNone/>
            </a:pPr>
            <a:r>
              <a:rPr lang="sl-SI" sz="1800" b="1" i="0" u="none" strike="noStrike" baseline="0" dirty="0">
                <a:solidFill>
                  <a:schemeClr val="bg1"/>
                </a:solidFill>
                <a:effectLst>
                  <a:outerShdw blurRad="38100" dist="38100" dir="2700000" algn="tl">
                    <a:srgbClr val="000000">
                      <a:alpha val="43137"/>
                    </a:srgbClr>
                  </a:outerShdw>
                </a:effectLst>
                <a:latin typeface="+mj-lt"/>
              </a:rPr>
              <a:t>(npr. poročilo, zapisniki o sestankih, liste prisotnosti, zloženka, fotografije,...).</a:t>
            </a:r>
            <a:endParaRPr lang="sl-SI"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85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F740-1329-FDA2-99BC-F50F01725CC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6CD8CD4-D351-9A69-E6D7-F337C3ADDE9F}"/>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NEUPRAVIČENI STROŠKI</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C8A58F0B-5BEB-652D-1F26-7805C5A8D3EE}"/>
              </a:ext>
            </a:extLst>
          </p:cNvPr>
          <p:cNvSpPr>
            <a:spLocks noGrp="1"/>
          </p:cNvSpPr>
          <p:nvPr>
            <p:ph idx="1"/>
          </p:nvPr>
        </p:nvSpPr>
        <p:spPr>
          <a:xfrm>
            <a:off x="771524" y="1174707"/>
            <a:ext cx="9268215" cy="5308219"/>
          </a:xfrm>
        </p:spPr>
        <p:txBody>
          <a:bodyPr numCol="1">
            <a:noAutofit/>
          </a:bodyPr>
          <a:lstStyle/>
          <a:p>
            <a:pPr algn="just"/>
            <a:r>
              <a:rPr lang="sl-SI" sz="1600" b="1" dirty="0">
                <a:solidFill>
                  <a:schemeClr val="bg2">
                    <a:lumMod val="25000"/>
                  </a:schemeClr>
                </a:solidFill>
                <a:latin typeface="+mj-lt"/>
              </a:rPr>
              <a:t>stroški priprave vlog in zahtevkov </a:t>
            </a:r>
            <a:r>
              <a:rPr lang="sl-SI" sz="1600" dirty="0">
                <a:solidFill>
                  <a:schemeClr val="bg2">
                    <a:lumMod val="25000"/>
                  </a:schemeClr>
                </a:solidFill>
                <a:latin typeface="+mj-lt"/>
              </a:rPr>
              <a:t>za izplačilo;</a:t>
            </a:r>
          </a:p>
          <a:p>
            <a:pPr algn="just"/>
            <a:r>
              <a:rPr lang="sl-SI" sz="1600" b="1" dirty="0">
                <a:solidFill>
                  <a:schemeClr val="bg2">
                    <a:lumMod val="25000"/>
                  </a:schemeClr>
                </a:solidFill>
                <a:latin typeface="+mj-lt"/>
              </a:rPr>
              <a:t>komunalni prispevek;</a:t>
            </a:r>
          </a:p>
          <a:p>
            <a:pPr algn="just"/>
            <a:r>
              <a:rPr lang="sl-SI" sz="1600" b="1" dirty="0">
                <a:solidFill>
                  <a:schemeClr val="bg2">
                    <a:lumMod val="25000"/>
                  </a:schemeClr>
                </a:solidFill>
                <a:latin typeface="+mj-lt"/>
              </a:rPr>
              <a:t>nakup rabljene opreme in mehanizacije </a:t>
            </a:r>
            <a:r>
              <a:rPr lang="sl-SI" sz="1600" dirty="0">
                <a:solidFill>
                  <a:schemeClr val="bg2">
                    <a:lumMod val="25000"/>
                  </a:schemeClr>
                </a:solidFill>
                <a:latin typeface="+mj-lt"/>
              </a:rPr>
              <a:t>(razen zbirk in starin ter za sklad ESRR obnovljene IKT-opreme);</a:t>
            </a:r>
          </a:p>
          <a:p>
            <a:pPr algn="just"/>
            <a:r>
              <a:rPr lang="sl-SI" sz="1600" dirty="0">
                <a:solidFill>
                  <a:schemeClr val="bg2">
                    <a:lumMod val="25000"/>
                  </a:schemeClr>
                </a:solidFill>
                <a:latin typeface="+mj-lt"/>
              </a:rPr>
              <a:t>investicije in nakupi opreme, mehanizacije in storitev, namenjenih </a:t>
            </a:r>
            <a:r>
              <a:rPr lang="sl-SI" sz="1600" b="1" dirty="0">
                <a:solidFill>
                  <a:schemeClr val="bg2">
                    <a:lumMod val="25000"/>
                  </a:schemeClr>
                </a:solidFill>
                <a:latin typeface="+mj-lt"/>
              </a:rPr>
              <a:t>za zasebno rabo </a:t>
            </a:r>
            <a:r>
              <a:rPr lang="sl-SI" sz="1600" dirty="0">
                <a:solidFill>
                  <a:schemeClr val="bg2">
                    <a:lumMod val="25000"/>
                  </a:schemeClr>
                </a:solidFill>
                <a:latin typeface="+mj-lt"/>
              </a:rPr>
              <a:t>(</a:t>
            </a:r>
            <a:r>
              <a:rPr lang="sl-SI" sz="1600" dirty="0"/>
              <a:t>z</a:t>
            </a:r>
            <a:r>
              <a:rPr lang="sl-SI" sz="1600" dirty="0">
                <a:solidFill>
                  <a:schemeClr val="bg2">
                    <a:lumMod val="25000"/>
                  </a:schemeClr>
                </a:solidFill>
              </a:rPr>
              <a:t>asebna raba je vse za kar pravna oseba ni registrirana (glede na opravljanje dejavnosti) oz. vse kar ni vezano na projekt).</a:t>
            </a:r>
          </a:p>
          <a:p>
            <a:pPr algn="just"/>
            <a:r>
              <a:rPr lang="sl-SI" sz="1600" b="1" dirty="0">
                <a:solidFill>
                  <a:schemeClr val="bg2">
                    <a:lumMod val="25000"/>
                  </a:schemeClr>
                </a:solidFill>
                <a:latin typeface="+mj-lt"/>
              </a:rPr>
              <a:t>plačilo davkov, carin in dajatev pri uvozu, obresti na dolgove, bančne garancije in stroške garancij, upravne takse;</a:t>
            </a:r>
          </a:p>
          <a:p>
            <a:pPr algn="just"/>
            <a:r>
              <a:rPr lang="sl-SI" sz="1600" b="1" dirty="0">
                <a:solidFill>
                  <a:schemeClr val="bg2">
                    <a:lumMod val="25000"/>
                  </a:schemeClr>
                </a:solidFill>
                <a:latin typeface="+mj-lt"/>
              </a:rPr>
              <a:t>nakup zemljišča v vrednosti, ki presega 10 % skupnih upravičenih stroškov</a:t>
            </a:r>
          </a:p>
          <a:p>
            <a:pPr algn="just"/>
            <a:r>
              <a:rPr lang="sl-SI" sz="1600" b="1" dirty="0">
                <a:latin typeface="+mj-lt"/>
              </a:rPr>
              <a:t>davek na dodano vrednost (DDV),</a:t>
            </a:r>
            <a:r>
              <a:rPr lang="sl-SI" sz="1600" dirty="0">
                <a:latin typeface="+mj-lt"/>
              </a:rPr>
              <a:t> </a:t>
            </a:r>
          </a:p>
          <a:p>
            <a:pPr algn="just">
              <a:lnSpc>
                <a:spcPct val="100000"/>
              </a:lnSpc>
              <a:spcBef>
                <a:spcPts val="600"/>
              </a:spcBef>
            </a:pPr>
            <a:r>
              <a:rPr lang="sl-SI" sz="1600" dirty="0">
                <a:latin typeface="+mj-lt"/>
              </a:rPr>
              <a:t>sklepanje </a:t>
            </a:r>
            <a:r>
              <a:rPr lang="sl-SI" sz="1600" dirty="0" err="1">
                <a:latin typeface="+mj-lt"/>
              </a:rPr>
              <a:t>podjemnih</a:t>
            </a:r>
            <a:r>
              <a:rPr lang="sl-SI" sz="1600" dirty="0">
                <a:latin typeface="+mj-lt"/>
              </a:rPr>
              <a:t> in avtorskih </a:t>
            </a:r>
            <a:r>
              <a:rPr lang="sl-SI" sz="1600" b="1" dirty="0">
                <a:latin typeface="+mj-lt"/>
              </a:rPr>
              <a:t>pogodb s svojimi zaposlenimi </a:t>
            </a:r>
            <a:r>
              <a:rPr lang="sl-SI" sz="1600" dirty="0">
                <a:latin typeface="+mj-lt"/>
              </a:rPr>
              <a:t>ter z osebami, ki pri upravičencu delujejo kot zakoniti zastopnik, člani organov upravljanja ali nadzora (velja tudi v primeru konzorcija)</a:t>
            </a:r>
          </a:p>
          <a:p>
            <a:pPr algn="just">
              <a:lnSpc>
                <a:spcPct val="100000"/>
              </a:lnSpc>
              <a:spcBef>
                <a:spcPts val="600"/>
              </a:spcBef>
            </a:pPr>
            <a:r>
              <a:rPr lang="sl-SI" sz="1600" dirty="0">
                <a:latin typeface="+mj-lt"/>
              </a:rPr>
              <a:t>strošek </a:t>
            </a:r>
            <a:r>
              <a:rPr lang="sl-SI" sz="1600" b="1" dirty="0">
                <a:latin typeface="+mj-lt"/>
              </a:rPr>
              <a:t>storitve zunanjega izvajalca </a:t>
            </a:r>
            <a:r>
              <a:rPr lang="sl-SI" sz="1600" dirty="0">
                <a:latin typeface="+mj-lt"/>
              </a:rPr>
              <a:t>je neupravičen, če je: </a:t>
            </a:r>
          </a:p>
          <a:p>
            <a:pPr lvl="1" algn="just">
              <a:lnSpc>
                <a:spcPct val="100000"/>
              </a:lnSpc>
              <a:spcBef>
                <a:spcPts val="600"/>
              </a:spcBef>
            </a:pPr>
            <a:r>
              <a:rPr lang="sl-SI" sz="1600" dirty="0">
                <a:latin typeface="+mj-lt"/>
              </a:rPr>
              <a:t>zunanji izvajalec </a:t>
            </a:r>
            <a:r>
              <a:rPr lang="sl-SI" sz="1600" u="sng" dirty="0">
                <a:latin typeface="+mj-lt"/>
              </a:rPr>
              <a:t>povezana družba </a:t>
            </a:r>
            <a:r>
              <a:rPr lang="sl-SI" sz="1600" dirty="0">
                <a:latin typeface="+mj-lt"/>
              </a:rPr>
              <a:t>po pravilih zakona, ki ureja gospodarske družbe ali</a:t>
            </a:r>
          </a:p>
          <a:p>
            <a:pPr lvl="1" algn="just">
              <a:lnSpc>
                <a:spcPct val="100000"/>
              </a:lnSpc>
              <a:spcBef>
                <a:spcPts val="600"/>
              </a:spcBef>
            </a:pPr>
            <a:r>
              <a:rPr lang="sl-SI" sz="1600" dirty="0">
                <a:latin typeface="+mj-lt"/>
              </a:rPr>
              <a:t>zakoniti zastopnik upravičenca, član organa upravljanja ali nadzora ali njegov družinski član: </a:t>
            </a:r>
          </a:p>
          <a:p>
            <a:pPr lvl="2" algn="just">
              <a:lnSpc>
                <a:spcPct val="100000"/>
              </a:lnSpc>
              <a:spcBef>
                <a:spcPts val="600"/>
              </a:spcBef>
            </a:pPr>
            <a:r>
              <a:rPr lang="sl-SI" sz="1600" dirty="0">
                <a:latin typeface="+mj-lt"/>
              </a:rPr>
              <a:t>udeležen kot zakoniti zastopnik, član organa upravljanja ali nadzora zunanjega izvajalca ali </a:t>
            </a:r>
          </a:p>
          <a:p>
            <a:pPr lvl="2" algn="just">
              <a:lnSpc>
                <a:spcPct val="100000"/>
              </a:lnSpc>
              <a:spcBef>
                <a:spcPts val="600"/>
              </a:spcBef>
            </a:pPr>
            <a:r>
              <a:rPr lang="sl-SI" sz="1600" dirty="0">
                <a:latin typeface="+mj-lt"/>
              </a:rPr>
              <a:t>neposredno ali preko drugih pravnih oseb v več kot petindvajset odstotnem deležu udeležen pri ustanoviteljskih pravicah, upravljanju ali kapitalu zunanjega izvajalca.</a:t>
            </a:r>
          </a:p>
          <a:p>
            <a:pPr marL="0" indent="0" algn="just">
              <a:buNone/>
            </a:pPr>
            <a:endParaRPr lang="sl-SI" sz="1600" dirty="0">
              <a:latin typeface="+mj-lt"/>
            </a:endParaRPr>
          </a:p>
        </p:txBody>
      </p:sp>
      <p:pic>
        <p:nvPicPr>
          <p:cNvPr id="9" name="Grafika 8" descr="Warning with solid fill">
            <a:extLst>
              <a:ext uri="{FF2B5EF4-FFF2-40B4-BE49-F238E27FC236}">
                <a16:creationId xmlns:a16="http://schemas.microsoft.com/office/drawing/2014/main" id="{3E63710D-3AA8-D8E6-5528-24155FDF7CC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9631" y="1230693"/>
            <a:ext cx="1543879" cy="1543879"/>
          </a:xfrm>
          <a:prstGeom prst="rect">
            <a:avLst/>
          </a:prstGeom>
        </p:spPr>
      </p:pic>
      <p:sp>
        <p:nvSpPr>
          <p:cNvPr id="4" name="Pravokotnik 3">
            <a:extLst>
              <a:ext uri="{FF2B5EF4-FFF2-40B4-BE49-F238E27FC236}">
                <a16:creationId xmlns:a16="http://schemas.microsoft.com/office/drawing/2014/main" id="{BDBC1B51-CC04-E888-D314-6A0207B68E4C}"/>
              </a:ext>
            </a:extLst>
          </p:cNvPr>
          <p:cNvSpPr/>
          <p:nvPr/>
        </p:nvSpPr>
        <p:spPr>
          <a:xfrm>
            <a:off x="10450286" y="2753461"/>
            <a:ext cx="1382570" cy="38195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sl-SI" sz="1400" b="1" dirty="0">
                <a:latin typeface="+mj-lt"/>
              </a:rPr>
              <a:t>STROŠKI </a:t>
            </a:r>
            <a:r>
              <a:rPr lang="sl-SI" sz="1400" dirty="0">
                <a:latin typeface="+mj-lt"/>
              </a:rPr>
              <a:t>za katere kljub pozivanju stranke </a:t>
            </a:r>
            <a:r>
              <a:rPr lang="sl-SI" sz="1400" b="1" dirty="0">
                <a:latin typeface="+mj-lt"/>
              </a:rPr>
              <a:t>niso predložena zahtevana dokazila oz. ta nimajo vseh predpisanih elementov ali pa niso razumljiva</a:t>
            </a:r>
            <a:r>
              <a:rPr lang="sl-SI" sz="1400" dirty="0">
                <a:latin typeface="+mj-lt"/>
              </a:rPr>
              <a:t>, ter tisti, ki </a:t>
            </a:r>
            <a:r>
              <a:rPr lang="sl-SI" sz="1400" b="1" dirty="0">
                <a:latin typeface="+mj-lt"/>
              </a:rPr>
              <a:t>niso nastali pri izvajanju posamezne aktivnosti.</a:t>
            </a:r>
          </a:p>
        </p:txBody>
      </p:sp>
      <p:sp>
        <p:nvSpPr>
          <p:cNvPr id="6" name="Označba mesta številke diapozitiva 5">
            <a:extLst>
              <a:ext uri="{FF2B5EF4-FFF2-40B4-BE49-F238E27FC236}">
                <a16:creationId xmlns:a16="http://schemas.microsoft.com/office/drawing/2014/main" id="{48A00A99-DBA7-97D0-23C7-9DA1044324A9}"/>
              </a:ext>
            </a:extLst>
          </p:cNvPr>
          <p:cNvSpPr>
            <a:spLocks noGrp="1"/>
          </p:cNvSpPr>
          <p:nvPr>
            <p:ph type="sldNum" sz="quarter" idx="12"/>
          </p:nvPr>
        </p:nvSpPr>
        <p:spPr/>
        <p:txBody>
          <a:bodyPr/>
          <a:lstStyle/>
          <a:p>
            <a:fld id="{DB0541E2-7EB7-469F-924A-AAEADCA667B4}" type="slidenum">
              <a:rPr lang="sl-SI" smtClean="0"/>
              <a:t>35</a:t>
            </a:fld>
            <a:endParaRPr lang="sl-SI" dirty="0"/>
          </a:p>
        </p:txBody>
      </p:sp>
      <p:cxnSp>
        <p:nvCxnSpPr>
          <p:cNvPr id="8" name="Raven povezovalnik 7">
            <a:extLst>
              <a:ext uri="{FF2B5EF4-FFF2-40B4-BE49-F238E27FC236}">
                <a16:creationId xmlns:a16="http://schemas.microsoft.com/office/drawing/2014/main" id="{FB427E9F-E493-BE53-24A4-5CA1998A80AE}"/>
              </a:ext>
            </a:extLst>
          </p:cNvPr>
          <p:cNvCxnSpPr>
            <a:cxnSpLocks/>
          </p:cNvCxnSpPr>
          <p:nvPr/>
        </p:nvCxnSpPr>
        <p:spPr>
          <a:xfrm>
            <a:off x="0" y="108144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0" name="Označba mesta vsebine 2">
            <a:extLst>
              <a:ext uri="{FF2B5EF4-FFF2-40B4-BE49-F238E27FC236}">
                <a16:creationId xmlns:a16="http://schemas.microsoft.com/office/drawing/2014/main" id="{B7C0D254-4C46-AB42-4A5D-305E0411851F}"/>
              </a:ext>
            </a:extLst>
          </p:cNvPr>
          <p:cNvSpPr txBox="1">
            <a:spLocks/>
          </p:cNvSpPr>
          <p:nvPr/>
        </p:nvSpPr>
        <p:spPr>
          <a:xfrm>
            <a:off x="838200" y="6473595"/>
            <a:ext cx="9201539" cy="262198"/>
          </a:xfrm>
          <a:prstGeom prst="rect">
            <a:avLst/>
          </a:prstGeom>
          <a:solidFill>
            <a:schemeClr val="accent6"/>
          </a:solidFill>
        </p:spPr>
        <p:txBody>
          <a:bodyPr vert="horz" lIns="91440" tIns="45720" rIns="91440" bIns="45720" numCol="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1400" b="1" dirty="0">
                <a:solidFill>
                  <a:schemeClr val="bg1"/>
                </a:solidFill>
                <a:latin typeface="+mj-lt"/>
              </a:rPr>
              <a:t>V SKLOPU PROJEKTOV NI DOVOLJENO IZSTAVLJANJE RAČUNOV MED PROJEKTNIMI PARTNERJI !</a:t>
            </a:r>
          </a:p>
        </p:txBody>
      </p:sp>
    </p:spTree>
    <p:extLst>
      <p:ext uri="{BB962C8B-B14F-4D97-AF65-F5344CB8AC3E}">
        <p14:creationId xmlns:p14="http://schemas.microsoft.com/office/powerpoint/2010/main" val="349934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5942-87CA-2D78-BECD-CF73090B2F15}"/>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1F145A96-857C-D065-8900-F14B68CC58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B070552B-88E6-9017-7DF7-AC46902C47B5}"/>
              </a:ext>
            </a:extLst>
          </p:cNvPr>
          <p:cNvSpPr txBox="1">
            <a:spLocks/>
          </p:cNvSpPr>
          <p:nvPr/>
        </p:nvSpPr>
        <p:spPr>
          <a:xfrm>
            <a:off x="760741" y="16383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NEINVESTICIJSKI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Business Growth with solid fill">
            <a:extLst>
              <a:ext uri="{FF2B5EF4-FFF2-40B4-BE49-F238E27FC236}">
                <a16:creationId xmlns:a16="http://schemas.microsoft.com/office/drawing/2014/main" id="{1EC4DE74-076B-659A-2D7E-EB0CDCA35E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4396" y="2156422"/>
            <a:ext cx="914400" cy="914400"/>
          </a:xfrm>
          <a:prstGeom prst="rect">
            <a:avLst/>
          </a:prstGeom>
        </p:spPr>
      </p:pic>
      <p:sp>
        <p:nvSpPr>
          <p:cNvPr id="6" name="Označba mesta številke diapozitiva 5">
            <a:extLst>
              <a:ext uri="{FF2B5EF4-FFF2-40B4-BE49-F238E27FC236}">
                <a16:creationId xmlns:a16="http://schemas.microsoft.com/office/drawing/2014/main" id="{08AF1AC6-CD3E-C423-75A3-7C8C13BA2749}"/>
              </a:ext>
            </a:extLst>
          </p:cNvPr>
          <p:cNvSpPr>
            <a:spLocks noGrp="1"/>
          </p:cNvSpPr>
          <p:nvPr>
            <p:ph type="sldNum" sz="quarter" idx="12"/>
          </p:nvPr>
        </p:nvSpPr>
        <p:spPr/>
        <p:txBody>
          <a:bodyPr/>
          <a:lstStyle/>
          <a:p>
            <a:fld id="{DB0541E2-7EB7-469F-924A-AAEADCA667B4}" type="slidenum">
              <a:rPr lang="sl-SI" smtClean="0"/>
              <a:t>36</a:t>
            </a:fld>
            <a:endParaRPr lang="sl-SI"/>
          </a:p>
        </p:txBody>
      </p:sp>
      <p:cxnSp>
        <p:nvCxnSpPr>
          <p:cNvPr id="3" name="Raven povezovalnik 2">
            <a:extLst>
              <a:ext uri="{FF2B5EF4-FFF2-40B4-BE49-F238E27FC236}">
                <a16:creationId xmlns:a16="http://schemas.microsoft.com/office/drawing/2014/main" id="{A3E9EACB-B85B-D542-B2BB-E97F4635E0EC}"/>
              </a:ext>
            </a:extLst>
          </p:cNvPr>
          <p:cNvCxnSpPr>
            <a:cxnSpLocks/>
          </p:cNvCxnSpPr>
          <p:nvPr/>
        </p:nvCxnSpPr>
        <p:spPr>
          <a:xfrm>
            <a:off x="0" y="3064991"/>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76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29C4-0C94-F5A8-5916-944D15A1AD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BE9DBE4-1E3B-F70E-3A71-F49BB1FBB82E}"/>
              </a:ext>
            </a:extLst>
          </p:cNvPr>
          <p:cNvSpPr>
            <a:spLocks noGrp="1"/>
          </p:cNvSpPr>
          <p:nvPr>
            <p:ph type="title"/>
          </p:nvPr>
        </p:nvSpPr>
        <p:spPr>
          <a:xfrm>
            <a:off x="942975" y="381947"/>
            <a:ext cx="10515600" cy="1325563"/>
          </a:xfrm>
        </p:spPr>
        <p:txBody>
          <a:bodyPr/>
          <a:lstStyle/>
          <a:p>
            <a:r>
              <a:rPr lang="sl-SI" b="1" dirty="0">
                <a:solidFill>
                  <a:schemeClr val="tx1">
                    <a:lumMod val="65000"/>
                    <a:lumOff val="35000"/>
                  </a:schemeClr>
                </a:solidFill>
              </a:rPr>
              <a:t>VRSTE STROŠKOV</a:t>
            </a:r>
          </a:p>
        </p:txBody>
      </p:sp>
      <p:sp>
        <p:nvSpPr>
          <p:cNvPr id="3" name="Označba mesta vsebine 2">
            <a:extLst>
              <a:ext uri="{FF2B5EF4-FFF2-40B4-BE49-F238E27FC236}">
                <a16:creationId xmlns:a16="http://schemas.microsoft.com/office/drawing/2014/main" id="{32F1E17F-015B-0173-3739-858BEA1479EA}"/>
              </a:ext>
            </a:extLst>
          </p:cNvPr>
          <p:cNvSpPr>
            <a:spLocks noGrp="1"/>
          </p:cNvSpPr>
          <p:nvPr>
            <p:ph idx="1"/>
          </p:nvPr>
        </p:nvSpPr>
        <p:spPr>
          <a:xfrm>
            <a:off x="942975" y="2058022"/>
            <a:ext cx="10515600" cy="4351338"/>
          </a:xfrm>
        </p:spPr>
        <p:txBody>
          <a:bodyPr>
            <a:normAutofit/>
          </a:bodyPr>
          <a:lstStyle/>
          <a:p>
            <a:pPr marL="0" indent="0">
              <a:buNone/>
            </a:pPr>
            <a:r>
              <a:rPr lang="sl-SI" sz="2400" dirty="0">
                <a:solidFill>
                  <a:schemeClr val="bg2">
                    <a:lumMod val="25000"/>
                  </a:schemeClr>
                </a:solidFill>
                <a:latin typeface="+mj-lt"/>
              </a:rPr>
              <a:t>Projekt neinvesticijske narave je sestavljen le iz 2 vrst stroškov:</a:t>
            </a:r>
          </a:p>
          <a:p>
            <a:pPr marL="0" indent="0">
              <a:buNone/>
            </a:pPr>
            <a:endParaRPr lang="sl-SI" sz="2400" dirty="0">
              <a:solidFill>
                <a:schemeClr val="bg2">
                  <a:lumMod val="25000"/>
                </a:schemeClr>
              </a:solidFill>
              <a:latin typeface="+mj-lt"/>
            </a:endParaRPr>
          </a:p>
          <a:p>
            <a:pPr>
              <a:lnSpc>
                <a:spcPct val="150000"/>
              </a:lnSpc>
            </a:pPr>
            <a:r>
              <a:rPr lang="sl-SI" sz="2400" b="1" dirty="0">
                <a:solidFill>
                  <a:schemeClr val="bg2">
                    <a:lumMod val="25000"/>
                  </a:schemeClr>
                </a:solidFill>
                <a:latin typeface="+mj-lt"/>
              </a:rPr>
              <a:t>neposredni </a:t>
            </a:r>
            <a:r>
              <a:rPr lang="sl-SI" sz="2400" b="1" dirty="0">
                <a:solidFill>
                  <a:schemeClr val="accent2"/>
                </a:solidFill>
                <a:latin typeface="+mj-lt"/>
              </a:rPr>
              <a:t>stroški osebja </a:t>
            </a:r>
            <a:r>
              <a:rPr lang="sl-SI" sz="2400" dirty="0">
                <a:solidFill>
                  <a:schemeClr val="bg2">
                    <a:lumMod val="25000"/>
                  </a:schemeClr>
                </a:solidFill>
                <a:latin typeface="+mj-lt"/>
              </a:rPr>
              <a:t>(poglavje 3.3);</a:t>
            </a:r>
          </a:p>
          <a:p>
            <a:pPr>
              <a:lnSpc>
                <a:spcPct val="150000"/>
              </a:lnSpc>
            </a:pPr>
            <a:r>
              <a:rPr lang="sl-SI" sz="2400" b="1" dirty="0">
                <a:solidFill>
                  <a:schemeClr val="accent2"/>
                </a:solidFill>
                <a:latin typeface="+mj-lt"/>
              </a:rPr>
              <a:t>40 % pavšalna stopnja </a:t>
            </a:r>
            <a:r>
              <a:rPr lang="sl-SI" sz="2400" b="1" dirty="0">
                <a:solidFill>
                  <a:schemeClr val="bg2">
                    <a:lumMod val="25000"/>
                  </a:schemeClr>
                </a:solidFill>
                <a:latin typeface="+mj-lt"/>
              </a:rPr>
              <a:t>za preostale stroške.</a:t>
            </a:r>
          </a:p>
        </p:txBody>
      </p:sp>
      <p:pic>
        <p:nvPicPr>
          <p:cNvPr id="5" name="Grafika 4" descr="Business Growth with solid fill">
            <a:extLst>
              <a:ext uri="{FF2B5EF4-FFF2-40B4-BE49-F238E27FC236}">
                <a16:creationId xmlns:a16="http://schemas.microsoft.com/office/drawing/2014/main" id="{C1F112EA-804D-83BC-0A00-476EBC359D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0" y="412418"/>
            <a:ext cx="942975" cy="942975"/>
          </a:xfrm>
          <a:prstGeom prst="rect">
            <a:avLst/>
          </a:prstGeom>
        </p:spPr>
      </p:pic>
      <p:sp>
        <p:nvSpPr>
          <p:cNvPr id="6" name="Označba mesta številke diapozitiva 5">
            <a:extLst>
              <a:ext uri="{FF2B5EF4-FFF2-40B4-BE49-F238E27FC236}">
                <a16:creationId xmlns:a16="http://schemas.microsoft.com/office/drawing/2014/main" id="{4CCE62AE-28E7-41DD-F34D-91B70ED47B3D}"/>
              </a:ext>
            </a:extLst>
          </p:cNvPr>
          <p:cNvSpPr>
            <a:spLocks noGrp="1"/>
          </p:cNvSpPr>
          <p:nvPr>
            <p:ph type="sldNum" sz="quarter" idx="12"/>
          </p:nvPr>
        </p:nvSpPr>
        <p:spPr/>
        <p:txBody>
          <a:bodyPr/>
          <a:lstStyle/>
          <a:p>
            <a:fld id="{DB0541E2-7EB7-469F-924A-AAEADCA667B4}" type="slidenum">
              <a:rPr lang="sl-SI" smtClean="0"/>
              <a:t>37</a:t>
            </a:fld>
            <a:endParaRPr lang="sl-SI"/>
          </a:p>
        </p:txBody>
      </p:sp>
      <p:cxnSp>
        <p:nvCxnSpPr>
          <p:cNvPr id="7" name="Raven povezovalnik 6">
            <a:extLst>
              <a:ext uri="{FF2B5EF4-FFF2-40B4-BE49-F238E27FC236}">
                <a16:creationId xmlns:a16="http://schemas.microsoft.com/office/drawing/2014/main" id="{E57D2859-CC7B-76AA-B019-A034CAFBD7BC}"/>
              </a:ext>
            </a:extLst>
          </p:cNvPr>
          <p:cNvCxnSpPr>
            <a:cxnSpLocks/>
          </p:cNvCxnSpPr>
          <p:nvPr/>
        </p:nvCxnSpPr>
        <p:spPr>
          <a:xfrm>
            <a:off x="0" y="170751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24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1F1D-56FE-FDF6-55B6-472E4BCDCE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154571F-32D8-7EA5-CD48-7EB2A48C36E2}"/>
              </a:ext>
            </a:extLst>
          </p:cNvPr>
          <p:cNvSpPr>
            <a:spLocks noGrp="1"/>
          </p:cNvSpPr>
          <p:nvPr>
            <p:ph type="title"/>
          </p:nvPr>
        </p:nvSpPr>
        <p:spPr>
          <a:xfrm>
            <a:off x="838200" y="-36259"/>
            <a:ext cx="10515600" cy="1325563"/>
          </a:xfrm>
        </p:spPr>
        <p:txBody>
          <a:bodyPr/>
          <a:lstStyle/>
          <a:p>
            <a:r>
              <a:rPr lang="sl-SI" b="1" dirty="0">
                <a:solidFill>
                  <a:schemeClr val="accent6">
                    <a:lumMod val="75000"/>
                  </a:schemeClr>
                </a:solidFill>
              </a:rPr>
              <a:t>Neposredni stroški dela – pravne podlage</a:t>
            </a:r>
          </a:p>
        </p:txBody>
      </p:sp>
      <p:sp>
        <p:nvSpPr>
          <p:cNvPr id="3" name="Označba mesta vsebine 2">
            <a:extLst>
              <a:ext uri="{FF2B5EF4-FFF2-40B4-BE49-F238E27FC236}">
                <a16:creationId xmlns:a16="http://schemas.microsoft.com/office/drawing/2014/main" id="{E34644C1-0AF8-265B-1B02-B492ACF20983}"/>
              </a:ext>
            </a:extLst>
          </p:cNvPr>
          <p:cNvSpPr>
            <a:spLocks noGrp="1"/>
          </p:cNvSpPr>
          <p:nvPr>
            <p:ph idx="1"/>
          </p:nvPr>
        </p:nvSpPr>
        <p:spPr>
          <a:xfrm>
            <a:off x="952501" y="1395413"/>
            <a:ext cx="10515600" cy="4441951"/>
          </a:xfrm>
        </p:spPr>
        <p:txBody>
          <a:bodyPr>
            <a:normAutofit/>
          </a:bodyPr>
          <a:lstStyle/>
          <a:p>
            <a:pPr marL="0" indent="0">
              <a:spcBef>
                <a:spcPts val="600"/>
              </a:spcBef>
              <a:buNone/>
            </a:pPr>
            <a:r>
              <a:rPr lang="sl-SI" sz="1900" dirty="0">
                <a:solidFill>
                  <a:schemeClr val="bg2">
                    <a:lumMod val="25000"/>
                  </a:schemeClr>
                </a:solidFill>
                <a:latin typeface="+mj-lt"/>
              </a:rPr>
              <a:t>Upravičene pravne podlage za stroške dela:</a:t>
            </a:r>
          </a:p>
          <a:p>
            <a:pPr marL="0" indent="0">
              <a:spcBef>
                <a:spcPts val="600"/>
              </a:spcBef>
              <a:buNone/>
            </a:pPr>
            <a:endParaRPr lang="sl-SI" sz="700" dirty="0">
              <a:solidFill>
                <a:schemeClr val="bg2">
                  <a:lumMod val="25000"/>
                </a:schemeClr>
              </a:solidFill>
              <a:latin typeface="+mj-lt"/>
            </a:endParaRPr>
          </a:p>
          <a:p>
            <a:pPr>
              <a:spcBef>
                <a:spcPts val="600"/>
              </a:spcBef>
            </a:pPr>
            <a:r>
              <a:rPr lang="sl-SI" sz="1900" b="1" dirty="0">
                <a:solidFill>
                  <a:schemeClr val="accent2"/>
                </a:solidFill>
                <a:latin typeface="+mj-lt"/>
              </a:rPr>
              <a:t>Pogodba o zaposlitvi </a:t>
            </a:r>
            <a:r>
              <a:rPr lang="sl-SI" sz="1900" dirty="0">
                <a:solidFill>
                  <a:schemeClr val="bg2">
                    <a:lumMod val="25000"/>
                  </a:schemeClr>
                </a:solidFill>
                <a:latin typeface="+mj-lt"/>
              </a:rPr>
              <a:t>(s p</a:t>
            </a:r>
            <a:r>
              <a:rPr lang="sl-SI" sz="1900" u="sng" dirty="0">
                <a:solidFill>
                  <a:schemeClr val="bg2">
                    <a:lumMod val="25000"/>
                  </a:schemeClr>
                </a:solidFill>
                <a:latin typeface="+mj-lt"/>
              </a:rPr>
              <a:t>rerazporeditvijo</a:t>
            </a:r>
            <a:r>
              <a:rPr lang="sl-SI" sz="1900" dirty="0">
                <a:solidFill>
                  <a:schemeClr val="bg2">
                    <a:lumMod val="25000"/>
                  </a:schemeClr>
                </a:solidFill>
                <a:latin typeface="+mj-lt"/>
              </a:rPr>
              <a:t> na projekt – ANEKS)  	</a:t>
            </a:r>
          </a:p>
          <a:p>
            <a:pPr>
              <a:spcBef>
                <a:spcPts val="600"/>
              </a:spcBef>
            </a:pPr>
            <a:r>
              <a:rPr lang="sl-SI" sz="1900" b="1" dirty="0">
                <a:solidFill>
                  <a:schemeClr val="accent2"/>
                </a:solidFill>
                <a:latin typeface="+mj-lt"/>
              </a:rPr>
              <a:t>Avtorska pogodba </a:t>
            </a:r>
            <a:r>
              <a:rPr lang="sl-SI" sz="1900" dirty="0">
                <a:solidFill>
                  <a:schemeClr val="bg2">
                    <a:lumMod val="25000"/>
                  </a:schemeClr>
                </a:solidFill>
                <a:latin typeface="+mj-lt"/>
              </a:rPr>
              <a:t>(vezano na projekt)	</a:t>
            </a:r>
          </a:p>
          <a:p>
            <a:pPr>
              <a:spcBef>
                <a:spcPts val="600"/>
              </a:spcBef>
            </a:pPr>
            <a:r>
              <a:rPr lang="sl-SI" sz="1900" b="1" dirty="0" err="1">
                <a:solidFill>
                  <a:schemeClr val="accent2"/>
                </a:solidFill>
                <a:latin typeface="+mj-lt"/>
              </a:rPr>
              <a:t>Podjemna</a:t>
            </a:r>
            <a:r>
              <a:rPr lang="sl-SI" sz="1900" b="1" dirty="0">
                <a:solidFill>
                  <a:schemeClr val="accent2"/>
                </a:solidFill>
                <a:latin typeface="+mj-lt"/>
              </a:rPr>
              <a:t> pogodba </a:t>
            </a:r>
            <a:r>
              <a:rPr lang="sl-SI" sz="1900" dirty="0">
                <a:solidFill>
                  <a:schemeClr val="bg2">
                    <a:lumMod val="25000"/>
                  </a:schemeClr>
                </a:solidFill>
                <a:latin typeface="+mj-lt"/>
              </a:rPr>
              <a:t>(vezano na projekt)	</a:t>
            </a:r>
          </a:p>
          <a:p>
            <a:pPr>
              <a:spcBef>
                <a:spcPts val="600"/>
              </a:spcBef>
            </a:pPr>
            <a:r>
              <a:rPr lang="sl-SI" sz="1900" b="1" dirty="0">
                <a:solidFill>
                  <a:schemeClr val="accent2"/>
                </a:solidFill>
                <a:latin typeface="+mj-lt"/>
              </a:rPr>
              <a:t>S. P. : </a:t>
            </a:r>
            <a:r>
              <a:rPr lang="sl-SI" sz="1900" dirty="0">
                <a:solidFill>
                  <a:schemeClr val="bg2">
                    <a:lumMod val="25000"/>
                  </a:schemeClr>
                </a:solidFill>
                <a:latin typeface="+mj-lt"/>
              </a:rPr>
              <a:t>sklep o vpisu v poslovni register AJPES </a:t>
            </a:r>
            <a:r>
              <a:rPr lang="sl-SI" sz="1900" b="1" dirty="0">
                <a:solidFill>
                  <a:schemeClr val="accent2"/>
                </a:solidFill>
                <a:latin typeface="+mj-lt"/>
              </a:rPr>
              <a:t>	</a:t>
            </a:r>
          </a:p>
          <a:p>
            <a:pPr>
              <a:spcBef>
                <a:spcPts val="600"/>
              </a:spcBef>
            </a:pPr>
            <a:r>
              <a:rPr lang="sl-SI" sz="1900" b="1" dirty="0">
                <a:solidFill>
                  <a:schemeClr val="accent2"/>
                </a:solidFill>
                <a:latin typeface="+mj-lt"/>
              </a:rPr>
              <a:t>Prostovoljsko delo</a:t>
            </a:r>
            <a:r>
              <a:rPr lang="sl-SI" sz="1900" dirty="0">
                <a:solidFill>
                  <a:schemeClr val="bg2">
                    <a:lumMod val="25000"/>
                  </a:schemeClr>
                </a:solidFill>
                <a:latin typeface="+mj-lt"/>
              </a:rPr>
              <a:t>: </a:t>
            </a:r>
            <a:r>
              <a:rPr lang="sl-SI" sz="1900" b="1" dirty="0">
                <a:solidFill>
                  <a:schemeClr val="bg2">
                    <a:lumMod val="25000"/>
                  </a:schemeClr>
                </a:solidFill>
                <a:latin typeface="+mj-lt"/>
              </a:rPr>
              <a:t>Vpis v Vpisnik prostovoljskih organizacij in org. s prostovoljskim programom </a:t>
            </a:r>
            <a:r>
              <a:rPr lang="sl-SI" sz="1900" dirty="0">
                <a:solidFill>
                  <a:schemeClr val="bg2">
                    <a:lumMod val="25000"/>
                  </a:schemeClr>
                </a:solidFill>
                <a:latin typeface="+mj-lt"/>
              </a:rPr>
              <a:t>–   </a:t>
            </a:r>
          </a:p>
          <a:p>
            <a:pPr>
              <a:spcBef>
                <a:spcPts val="600"/>
              </a:spcBef>
              <a:buFont typeface="Courier New" panose="02070309020205020404" pitchFamily="49" charset="0"/>
              <a:buChar char="o"/>
            </a:pPr>
            <a:r>
              <a:rPr lang="sl-SI" sz="1900" dirty="0">
                <a:solidFill>
                  <a:schemeClr val="bg2">
                    <a:lumMod val="25000"/>
                  </a:schemeClr>
                </a:solidFill>
                <a:latin typeface="+mj-lt"/>
              </a:rPr>
              <a:t>    Pogodba/dogovor o prostovoljnem delu - dogovor med prostovoljcem in organizacijo ali posameznikom, ki sprejema prostovoljca in mu omogoča sodelovanje pri določenih dejavnostih. </a:t>
            </a:r>
          </a:p>
          <a:p>
            <a:pPr marL="0" indent="0">
              <a:spcBef>
                <a:spcPts val="600"/>
              </a:spcBef>
              <a:buNone/>
            </a:pPr>
            <a:endParaRPr lang="sl-SI" sz="1900" dirty="0">
              <a:solidFill>
                <a:schemeClr val="bg2">
                  <a:lumMod val="25000"/>
                </a:schemeClr>
              </a:solidFill>
              <a:latin typeface="+mj-lt"/>
            </a:endParaRPr>
          </a:p>
          <a:p>
            <a:pPr marL="0" indent="0">
              <a:spcBef>
                <a:spcPts val="600"/>
              </a:spcBef>
              <a:buNone/>
            </a:pPr>
            <a:r>
              <a:rPr lang="sl-SI" sz="2000" b="1" u="sng" dirty="0">
                <a:solidFill>
                  <a:schemeClr val="accent2"/>
                </a:solidFill>
                <a:latin typeface="+mj-lt"/>
              </a:rPr>
              <a:t>+  ČASOVNICE in MESEČNO POROČILO</a:t>
            </a:r>
          </a:p>
          <a:p>
            <a:pPr marL="0" indent="0">
              <a:buNone/>
            </a:pPr>
            <a:endParaRPr lang="sl-SI" sz="2400" b="1" dirty="0">
              <a:solidFill>
                <a:schemeClr val="bg2">
                  <a:lumMod val="25000"/>
                </a:schemeClr>
              </a:solidFill>
              <a:latin typeface="+mj-lt"/>
            </a:endParaRPr>
          </a:p>
        </p:txBody>
      </p:sp>
      <p:sp>
        <p:nvSpPr>
          <p:cNvPr id="5" name="Označba mesta vsebine 2">
            <a:extLst>
              <a:ext uri="{FF2B5EF4-FFF2-40B4-BE49-F238E27FC236}">
                <a16:creationId xmlns:a16="http://schemas.microsoft.com/office/drawing/2014/main" id="{D5F9DEC3-9396-1353-9010-976A4B33DAD4}"/>
              </a:ext>
            </a:extLst>
          </p:cNvPr>
          <p:cNvSpPr txBox="1">
            <a:spLocks/>
          </p:cNvSpPr>
          <p:nvPr/>
        </p:nvSpPr>
        <p:spPr>
          <a:xfrm>
            <a:off x="942975" y="5259418"/>
            <a:ext cx="10134600" cy="7072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1800" b="1" dirty="0">
                <a:solidFill>
                  <a:schemeClr val="bg1"/>
                </a:solidFill>
                <a:latin typeface="+mj-lt"/>
              </a:rPr>
              <a:t>Vsaka zaposlena oseba upravičenca, ki bo opravljala delo na projektu ima na voljo 1.720 ur na letni ravni.</a:t>
            </a:r>
          </a:p>
          <a:p>
            <a:pPr marL="0" indent="0">
              <a:spcBef>
                <a:spcPts val="0"/>
              </a:spcBef>
              <a:buNone/>
            </a:pPr>
            <a:r>
              <a:rPr lang="pl-PL" sz="1800" b="1" dirty="0">
                <a:solidFill>
                  <a:schemeClr val="bg1"/>
                </a:solidFill>
                <a:latin typeface="+mj-lt"/>
              </a:rPr>
              <a:t> ''Na leto'' pomeni ure opravljene od 1.1. do 31.12. v posameznem letu.</a:t>
            </a:r>
          </a:p>
        </p:txBody>
      </p:sp>
      <p:pic>
        <p:nvPicPr>
          <p:cNvPr id="6" name="Grafika 5" descr="Business Growth with solid fill">
            <a:extLst>
              <a:ext uri="{FF2B5EF4-FFF2-40B4-BE49-F238E27FC236}">
                <a16:creationId xmlns:a16="http://schemas.microsoft.com/office/drawing/2014/main" id="{9BDF83DC-9750-2EBB-E8CF-43B67D1A1D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1866" y="292360"/>
            <a:ext cx="646334" cy="646334"/>
          </a:xfrm>
          <a:prstGeom prst="rect">
            <a:avLst/>
          </a:prstGeom>
        </p:spPr>
      </p:pic>
      <p:sp>
        <p:nvSpPr>
          <p:cNvPr id="7" name="Pravokotnik 6">
            <a:extLst>
              <a:ext uri="{FF2B5EF4-FFF2-40B4-BE49-F238E27FC236}">
                <a16:creationId xmlns:a16="http://schemas.microsoft.com/office/drawing/2014/main" id="{9E344DC1-3025-EE71-68BD-5CE87A39449C}"/>
              </a:ext>
            </a:extLst>
          </p:cNvPr>
          <p:cNvSpPr/>
          <p:nvPr/>
        </p:nvSpPr>
        <p:spPr>
          <a:xfrm>
            <a:off x="9744075" y="4530882"/>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PREDPISANA OBRAZCA</a:t>
            </a:r>
          </a:p>
        </p:txBody>
      </p:sp>
      <p:pic>
        <p:nvPicPr>
          <p:cNvPr id="9" name="Grafika 8" descr="Chevron arrows with solid fill">
            <a:extLst>
              <a:ext uri="{FF2B5EF4-FFF2-40B4-BE49-F238E27FC236}">
                <a16:creationId xmlns:a16="http://schemas.microsoft.com/office/drawing/2014/main" id="{F2244CF8-E7BC-D891-D2D7-D56FEAAB8A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71872" y="4566797"/>
            <a:ext cx="372203" cy="372203"/>
          </a:xfrm>
          <a:prstGeom prst="rect">
            <a:avLst/>
          </a:prstGeom>
        </p:spPr>
      </p:pic>
      <p:sp>
        <p:nvSpPr>
          <p:cNvPr id="10" name="Pravokotnik 9">
            <a:extLst>
              <a:ext uri="{FF2B5EF4-FFF2-40B4-BE49-F238E27FC236}">
                <a16:creationId xmlns:a16="http://schemas.microsoft.com/office/drawing/2014/main" id="{6BF9FC7C-8941-17D1-4A3D-B62B4E588BE9}"/>
              </a:ext>
            </a:extLst>
          </p:cNvPr>
          <p:cNvSpPr/>
          <p:nvPr/>
        </p:nvSpPr>
        <p:spPr>
          <a:xfrm>
            <a:off x="942975" y="6096000"/>
            <a:ext cx="10134600" cy="7620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b="1" dirty="0">
                <a:latin typeface="+mj-lt"/>
              </a:rPr>
              <a:t>Predlagamo sprotno pripravo </a:t>
            </a:r>
            <a:r>
              <a:rPr lang="sl-SI" b="1" dirty="0" err="1">
                <a:latin typeface="+mj-lt"/>
              </a:rPr>
              <a:t>časovnic</a:t>
            </a:r>
            <a:r>
              <a:rPr lang="sl-SI" b="1" dirty="0">
                <a:latin typeface="+mj-lt"/>
              </a:rPr>
              <a:t>, mesečnih poročil in drugih in dokazil. </a:t>
            </a:r>
            <a:r>
              <a:rPr lang="sl-SI" dirty="0">
                <a:latin typeface="+mj-lt"/>
              </a:rPr>
              <a:t>Dokumentacijo lahko posredujte v pregled tudi Vodilnemu partnerju LAS.</a:t>
            </a:r>
          </a:p>
        </p:txBody>
      </p:sp>
      <p:sp>
        <p:nvSpPr>
          <p:cNvPr id="8" name="Označba mesta številke diapozitiva 7">
            <a:extLst>
              <a:ext uri="{FF2B5EF4-FFF2-40B4-BE49-F238E27FC236}">
                <a16:creationId xmlns:a16="http://schemas.microsoft.com/office/drawing/2014/main" id="{DAA7B1BB-BE39-C51A-E805-D89CF04C3DCE}"/>
              </a:ext>
            </a:extLst>
          </p:cNvPr>
          <p:cNvSpPr>
            <a:spLocks noGrp="1"/>
          </p:cNvSpPr>
          <p:nvPr>
            <p:ph type="sldNum" sz="quarter" idx="12"/>
          </p:nvPr>
        </p:nvSpPr>
        <p:spPr/>
        <p:txBody>
          <a:bodyPr/>
          <a:lstStyle/>
          <a:p>
            <a:fld id="{DB0541E2-7EB7-469F-924A-AAEADCA667B4}" type="slidenum">
              <a:rPr lang="sl-SI" smtClean="0"/>
              <a:t>38</a:t>
            </a:fld>
            <a:endParaRPr lang="sl-SI"/>
          </a:p>
        </p:txBody>
      </p:sp>
      <p:cxnSp>
        <p:nvCxnSpPr>
          <p:cNvPr id="12" name="Raven povezovalnik 11">
            <a:extLst>
              <a:ext uri="{FF2B5EF4-FFF2-40B4-BE49-F238E27FC236}">
                <a16:creationId xmlns:a16="http://schemas.microsoft.com/office/drawing/2014/main" id="{C38D2F13-6299-4CE2-FFC6-A205E9DF97B9}"/>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Označba mesta vsebine 2">
            <a:extLst>
              <a:ext uri="{FF2B5EF4-FFF2-40B4-BE49-F238E27FC236}">
                <a16:creationId xmlns:a16="http://schemas.microsoft.com/office/drawing/2014/main" id="{BEFB0DF4-B7D5-C39A-8873-F98374B211F5}"/>
              </a:ext>
            </a:extLst>
          </p:cNvPr>
          <p:cNvSpPr txBox="1">
            <a:spLocks/>
          </p:cNvSpPr>
          <p:nvPr/>
        </p:nvSpPr>
        <p:spPr>
          <a:xfrm>
            <a:off x="7494730" y="1765974"/>
            <a:ext cx="3582845" cy="1122287"/>
          </a:xfrm>
          <a:prstGeom prst="rect">
            <a:avLst/>
          </a:prstGeom>
          <a:solidFill>
            <a:schemeClr val="accent2"/>
          </a:solidFill>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pl-PL" sz="1600" b="1" dirty="0">
                <a:solidFill>
                  <a:schemeClr val="bg1"/>
                </a:solidFill>
                <a:latin typeface="+mj-lt"/>
              </a:rPr>
              <a:t>V kolikor zaposleni dela </a:t>
            </a:r>
            <a:r>
              <a:rPr lang="pl-PL" sz="1600" b="1" u="sng" dirty="0">
                <a:solidFill>
                  <a:schemeClr val="bg1"/>
                </a:solidFill>
                <a:latin typeface="+mj-lt"/>
              </a:rPr>
              <a:t>na več projektih </a:t>
            </a:r>
            <a:r>
              <a:rPr lang="pl-PL" sz="1600" b="1" dirty="0">
                <a:solidFill>
                  <a:schemeClr val="bg1"/>
                </a:solidFill>
                <a:latin typeface="+mj-lt"/>
              </a:rPr>
              <a:t>sofinanciranih s strani er pazite, da njegove ure ne presegajo 1720 ur letno.</a:t>
            </a:r>
          </a:p>
        </p:txBody>
      </p:sp>
    </p:spTree>
    <p:extLst>
      <p:ext uri="{BB962C8B-B14F-4D97-AF65-F5344CB8AC3E}">
        <p14:creationId xmlns:p14="http://schemas.microsoft.com/office/powerpoint/2010/main" val="327723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B0D51-746B-BACE-8689-CE79E47CB4B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2C93FCA-B817-A027-FB81-3BF00F21D2E4}"/>
              </a:ext>
            </a:extLst>
          </p:cNvPr>
          <p:cNvSpPr>
            <a:spLocks noGrp="1"/>
          </p:cNvSpPr>
          <p:nvPr>
            <p:ph type="title"/>
          </p:nvPr>
        </p:nvSpPr>
        <p:spPr>
          <a:xfrm>
            <a:off x="942975" y="18288"/>
            <a:ext cx="10515600" cy="1325563"/>
          </a:xfrm>
        </p:spPr>
        <p:txBody>
          <a:bodyPr/>
          <a:lstStyle/>
          <a:p>
            <a:r>
              <a:rPr lang="sl-SI" b="1" dirty="0"/>
              <a:t>NEPOSREDNI STROŠKI DELA  (pravne podlage)</a:t>
            </a:r>
          </a:p>
        </p:txBody>
      </p:sp>
      <p:pic>
        <p:nvPicPr>
          <p:cNvPr id="6" name="Grafika 5" descr="Business Growth with solid fill">
            <a:extLst>
              <a:ext uri="{FF2B5EF4-FFF2-40B4-BE49-F238E27FC236}">
                <a16:creationId xmlns:a16="http://schemas.microsoft.com/office/drawing/2014/main" id="{31E30544-FA96-C7E8-41F7-38C25679EB7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1866" y="292360"/>
            <a:ext cx="646334" cy="646334"/>
          </a:xfrm>
          <a:prstGeom prst="rect">
            <a:avLst/>
          </a:prstGeom>
        </p:spPr>
      </p:pic>
      <p:sp>
        <p:nvSpPr>
          <p:cNvPr id="10" name="PoljeZBesedilom 9">
            <a:extLst>
              <a:ext uri="{FF2B5EF4-FFF2-40B4-BE49-F238E27FC236}">
                <a16:creationId xmlns:a16="http://schemas.microsoft.com/office/drawing/2014/main" id="{74474449-AA97-78F5-7200-171B8FD09DA2}"/>
              </a:ext>
            </a:extLst>
          </p:cNvPr>
          <p:cNvSpPr txBox="1"/>
          <p:nvPr/>
        </p:nvSpPr>
        <p:spPr>
          <a:xfrm>
            <a:off x="972233" y="1744668"/>
            <a:ext cx="10410825" cy="2677656"/>
          </a:xfrm>
          <a:prstGeom prst="rect">
            <a:avLst/>
          </a:prstGeom>
          <a:noFill/>
        </p:spPr>
        <p:txBody>
          <a:bodyPr wrap="square">
            <a:spAutoFit/>
          </a:bodyPr>
          <a:lstStyle/>
          <a:p>
            <a:r>
              <a:rPr lang="sl-SI" sz="2400" b="1" dirty="0">
                <a:solidFill>
                  <a:schemeClr val="accent2"/>
                </a:solidFill>
                <a:latin typeface="+mj-lt"/>
              </a:rPr>
              <a:t>Sklepanje podjemnih in avtorskih pogodb</a:t>
            </a:r>
            <a:r>
              <a:rPr lang="sl-SI" sz="2400" dirty="0">
                <a:solidFill>
                  <a:schemeClr val="tx1">
                    <a:lumMod val="85000"/>
                    <a:lumOff val="15000"/>
                  </a:schemeClr>
                </a:solidFill>
                <a:latin typeface="+mj-lt"/>
              </a:rPr>
              <a:t> s svojimi zaposlenimi ter z osebami, ki pri upravičencu delujejo kot zakoniti zastopnik, člani organov upravljanja ali nadzora, je neupravičen strošek. </a:t>
            </a:r>
          </a:p>
          <a:p>
            <a:endParaRPr lang="sl-SI" sz="2400" dirty="0">
              <a:solidFill>
                <a:schemeClr val="tx1">
                  <a:lumMod val="85000"/>
                  <a:lumOff val="15000"/>
                </a:schemeClr>
              </a:solidFill>
              <a:latin typeface="+mj-lt"/>
            </a:endParaRPr>
          </a:p>
          <a:p>
            <a:r>
              <a:rPr lang="sl-SI" sz="2400" dirty="0">
                <a:solidFill>
                  <a:schemeClr val="tx1">
                    <a:lumMod val="85000"/>
                    <a:lumOff val="15000"/>
                  </a:schemeClr>
                </a:solidFill>
                <a:latin typeface="+mj-lt"/>
              </a:rPr>
              <a:t>To pravilo velja tudi v primeru partnerstva, ko projektni partnerji sklepajo podjemne ali avtorske pogodbe z zaposlenimi, zakonitimi zastopniki, člani organov upravljanja ali nadzora pri svojih projektnih partnerjih.</a:t>
            </a:r>
          </a:p>
        </p:txBody>
      </p:sp>
      <p:sp>
        <p:nvSpPr>
          <p:cNvPr id="3" name="Označba mesta številke diapozitiva 2">
            <a:extLst>
              <a:ext uri="{FF2B5EF4-FFF2-40B4-BE49-F238E27FC236}">
                <a16:creationId xmlns:a16="http://schemas.microsoft.com/office/drawing/2014/main" id="{A820F6FA-0C72-5F22-7CE7-DB6F84858AFF}"/>
              </a:ext>
            </a:extLst>
          </p:cNvPr>
          <p:cNvSpPr>
            <a:spLocks noGrp="1"/>
          </p:cNvSpPr>
          <p:nvPr>
            <p:ph type="sldNum" sz="quarter" idx="12"/>
          </p:nvPr>
        </p:nvSpPr>
        <p:spPr/>
        <p:txBody>
          <a:bodyPr/>
          <a:lstStyle/>
          <a:p>
            <a:fld id="{DB0541E2-7EB7-469F-924A-AAEADCA667B4}" type="slidenum">
              <a:rPr lang="sl-SI" smtClean="0"/>
              <a:t>39</a:t>
            </a:fld>
            <a:endParaRPr lang="sl-SI"/>
          </a:p>
        </p:txBody>
      </p:sp>
      <p:pic>
        <p:nvPicPr>
          <p:cNvPr id="7" name="Grafika 6" descr="Exclamation mark with solid fill">
            <a:extLst>
              <a:ext uri="{FF2B5EF4-FFF2-40B4-BE49-F238E27FC236}">
                <a16:creationId xmlns:a16="http://schemas.microsoft.com/office/drawing/2014/main" id="{434B6BB1-E3E6-301E-1437-D6F54D5FB9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33" y="1853664"/>
            <a:ext cx="914400" cy="914400"/>
          </a:xfrm>
          <a:prstGeom prst="rect">
            <a:avLst/>
          </a:prstGeom>
        </p:spPr>
      </p:pic>
      <p:cxnSp>
        <p:nvCxnSpPr>
          <p:cNvPr id="5" name="Raven povezovalnik 4">
            <a:extLst>
              <a:ext uri="{FF2B5EF4-FFF2-40B4-BE49-F238E27FC236}">
                <a16:creationId xmlns:a16="http://schemas.microsoft.com/office/drawing/2014/main" id="{C602BBAC-3F4C-5C17-BFA1-64D6B7B2CD0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ravokotnik 3">
            <a:extLst>
              <a:ext uri="{FF2B5EF4-FFF2-40B4-BE49-F238E27FC236}">
                <a16:creationId xmlns:a16="http://schemas.microsoft.com/office/drawing/2014/main" id="{E54B054F-6A00-5DAF-F4D2-F5DF34C4CF28}"/>
              </a:ext>
            </a:extLst>
          </p:cNvPr>
          <p:cNvSpPr/>
          <p:nvPr/>
        </p:nvSpPr>
        <p:spPr>
          <a:xfrm>
            <a:off x="4534766" y="2535828"/>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NEUPRAVIČEN STROŠEK</a:t>
            </a:r>
          </a:p>
        </p:txBody>
      </p:sp>
      <p:pic>
        <p:nvPicPr>
          <p:cNvPr id="8" name="Grafika 7" descr="Chevron arrows with solid fill">
            <a:extLst>
              <a:ext uri="{FF2B5EF4-FFF2-40B4-BE49-F238E27FC236}">
                <a16:creationId xmlns:a16="http://schemas.microsoft.com/office/drawing/2014/main" id="{6C56D092-3C75-919A-5716-78D9421A5AF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2563" y="2571743"/>
            <a:ext cx="372203" cy="372203"/>
          </a:xfrm>
          <a:prstGeom prst="rect">
            <a:avLst/>
          </a:prstGeom>
        </p:spPr>
      </p:pic>
    </p:spTree>
    <p:extLst>
      <p:ext uri="{BB962C8B-B14F-4D97-AF65-F5344CB8AC3E}">
        <p14:creationId xmlns:p14="http://schemas.microsoft.com/office/powerpoint/2010/main" val="414732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A32D-9F13-2EFD-DB49-3974F6DC3DB2}"/>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2FBAF3CA-A146-9E6B-2C92-BD6F9575FC53}"/>
              </a:ext>
            </a:extLst>
          </p:cNvPr>
          <p:cNvSpPr txBox="1">
            <a:spLocks/>
          </p:cNvSpPr>
          <p:nvPr/>
        </p:nvSpPr>
        <p:spPr>
          <a:xfrm>
            <a:off x="955382" y="42537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OBMOČJE IZVAJANJA PROJEKTOV</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7B2D9226-24F2-04AD-A020-E539ED07D125}"/>
              </a:ext>
            </a:extLst>
          </p:cNvPr>
          <p:cNvSpPr txBox="1"/>
          <p:nvPr/>
        </p:nvSpPr>
        <p:spPr>
          <a:xfrm>
            <a:off x="623311" y="1452190"/>
            <a:ext cx="7533298" cy="4241418"/>
          </a:xfrm>
          <a:prstGeom prst="rect">
            <a:avLst/>
          </a:prstGeom>
          <a:noFill/>
        </p:spPr>
        <p:txBody>
          <a:bodyPr wrap="square">
            <a:spAutoFit/>
          </a:bodyPr>
          <a:lstStyle/>
          <a:p>
            <a:pPr marL="792480" indent="-342900" algn="just">
              <a:lnSpc>
                <a:spcPct val="115000"/>
              </a:lnSpc>
              <a:spcAft>
                <a:spcPts val="600"/>
              </a:spcAft>
              <a:buFont typeface="Arial" panose="020B0604020202020204" pitchFamily="34" charset="0"/>
              <a:buChar char="•"/>
            </a:pPr>
            <a:r>
              <a:rPr lang="sl-SI" sz="2200" b="1" kern="100" dirty="0">
                <a:solidFill>
                  <a:schemeClr val="accent2"/>
                </a:solidFill>
                <a:latin typeface="+mj-lt"/>
                <a:ea typeface="Aptos" panose="020B0004020202020204" pitchFamily="34" charset="0"/>
                <a:cs typeface="Times New Roman" panose="02020603050405020304" pitchFamily="18" charset="0"/>
              </a:rPr>
              <a:t>U</a:t>
            </a:r>
            <a:r>
              <a:rPr lang="sl-SI" sz="2200" b="1" kern="100" dirty="0">
                <a:solidFill>
                  <a:schemeClr val="accent2"/>
                </a:solidFill>
                <a:effectLst/>
                <a:latin typeface="+mj-lt"/>
                <a:ea typeface="Aptos" panose="020B0004020202020204" pitchFamily="34" charset="0"/>
                <a:cs typeface="Times New Roman" panose="02020603050405020304" pitchFamily="18" charset="0"/>
              </a:rPr>
              <a:t>PRAVIČENO OBMOČJE LAS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obsega:</a:t>
            </a:r>
          </a:p>
          <a:p>
            <a:pPr marL="1249680" lvl="1" indent="-342900" algn="just">
              <a:lnSpc>
                <a:spcPct val="115000"/>
              </a:lnSpc>
              <a:spcAft>
                <a:spcPts val="600"/>
              </a:spcAft>
              <a:buFont typeface="Wingdings" panose="05000000000000000000" pitchFamily="2" charset="2"/>
              <a:buChar char="ü"/>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občine Bled, Bohinj, Gorje, Jesenice, Kranjska Gora, Radovljica in Žirovnica.  </a:t>
            </a:r>
          </a:p>
          <a:p>
            <a:pPr marL="792480" indent="-342900" algn="just">
              <a:lnSpc>
                <a:spcPct val="115000"/>
              </a:lnSpc>
              <a:spcAft>
                <a:spcPts val="600"/>
              </a:spcAft>
              <a:buFont typeface="Arial" panose="020B0604020202020204" pitchFamily="34" charset="0"/>
              <a:buChar char="•"/>
            </a:pPr>
            <a:endParaRPr lang="sl-SI" sz="800" b="1"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Naselje Jesenice ne sodi med upravičena območja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in posledično ni upravičeno do sofinanciranja naložb. Na območju naselja Jesenic se lahko izvajajo le neinvesticijski projekti, če takšni projekti koristijo razvoju območja LAS.</a:t>
            </a:r>
          </a:p>
          <a:p>
            <a:pPr marL="792480" indent="-342900" algn="just">
              <a:lnSpc>
                <a:spcPct val="115000"/>
              </a:lnSpc>
              <a:spcAft>
                <a:spcPts val="600"/>
              </a:spcAft>
              <a:buFont typeface="Arial" panose="020B0604020202020204" pitchFamily="34" charset="0"/>
              <a:buChar char="•"/>
            </a:pPr>
            <a:endParaRPr lang="sl-SI" sz="800"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Aktivnosti </a:t>
            </a: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promocije</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so upravičene na celotnem območju RS. </a:t>
            </a:r>
            <a:endParaRPr lang="sl-SI" sz="1600" kern="100" dirty="0">
              <a:solidFill>
                <a:schemeClr val="bg2">
                  <a:lumMod val="25000"/>
                </a:schemeClr>
              </a:solidFill>
              <a:effectLst/>
              <a:latin typeface="+mj-lt"/>
              <a:ea typeface="Aptos" panose="020B0004020202020204" pitchFamily="34" charset="0"/>
              <a:cs typeface="Times New Roman" panose="02020603050405020304" pitchFamily="18" charset="0"/>
            </a:endParaRPr>
          </a:p>
        </p:txBody>
      </p:sp>
      <p:pic>
        <p:nvPicPr>
          <p:cNvPr id="6" name="Grafika 5" descr="Map with pin with solid fill">
            <a:extLst>
              <a:ext uri="{FF2B5EF4-FFF2-40B4-BE49-F238E27FC236}">
                <a16:creationId xmlns:a16="http://schemas.microsoft.com/office/drawing/2014/main" id="{B01AD9D6-8847-29EF-3C73-7B3F6A528E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0925" y="425374"/>
            <a:ext cx="694514" cy="694514"/>
          </a:xfrm>
          <a:prstGeom prst="rect">
            <a:avLst/>
          </a:prstGeom>
        </p:spPr>
      </p:pic>
      <p:sp>
        <p:nvSpPr>
          <p:cNvPr id="3" name="Elipsa 2">
            <a:extLst>
              <a:ext uri="{FF2B5EF4-FFF2-40B4-BE49-F238E27FC236}">
                <a16:creationId xmlns:a16="http://schemas.microsoft.com/office/drawing/2014/main" id="{6E7DC8C6-6706-D0C0-1CE6-6C53BED76B0E}"/>
              </a:ext>
            </a:extLst>
          </p:cNvPr>
          <p:cNvSpPr/>
          <p:nvPr/>
        </p:nvSpPr>
        <p:spPr>
          <a:xfrm>
            <a:off x="9339839" y="1452190"/>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Pazite, da se bodo vse projektne aktivnosti izvajale na upravičenem območju LAS</a:t>
            </a:r>
          </a:p>
        </p:txBody>
      </p:sp>
      <p:pic>
        <p:nvPicPr>
          <p:cNvPr id="7" name="Grafika 6" descr="Earth globe: Africa and Europe with solid fill">
            <a:extLst>
              <a:ext uri="{FF2B5EF4-FFF2-40B4-BE49-F238E27FC236}">
                <a16:creationId xmlns:a16="http://schemas.microsoft.com/office/drawing/2014/main" id="{53CEE963-B1CA-9F50-7DD8-1F6B875EED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56609" y="5075622"/>
            <a:ext cx="1504950" cy="1504950"/>
          </a:xfrm>
          <a:prstGeom prst="rect">
            <a:avLst/>
          </a:prstGeom>
        </p:spPr>
      </p:pic>
      <p:sp>
        <p:nvSpPr>
          <p:cNvPr id="5" name="Elipsa 4">
            <a:extLst>
              <a:ext uri="{FF2B5EF4-FFF2-40B4-BE49-F238E27FC236}">
                <a16:creationId xmlns:a16="http://schemas.microsoft.com/office/drawing/2014/main" id="{4C1C5617-D1F4-7AD3-6EC9-BE5D9B5E90DE}"/>
              </a:ext>
            </a:extLst>
          </p:cNvPr>
          <p:cNvSpPr/>
          <p:nvPr/>
        </p:nvSpPr>
        <p:spPr>
          <a:xfrm>
            <a:off x="9339839" y="3767567"/>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Skladno z vlogo in opredeljenimi naselji </a:t>
            </a:r>
            <a:r>
              <a:rPr lang="sl-SI" sz="1600" b="1" dirty="0">
                <a:solidFill>
                  <a:schemeClr val="bg1"/>
                </a:solidFill>
                <a:latin typeface="+mj-lt"/>
                <a:sym typeface="Wingdings" panose="05000000000000000000" pitchFamily="2" charset="2"/>
              </a:rPr>
              <a:t> </a:t>
            </a:r>
          </a:p>
          <a:p>
            <a:pPr algn="ctr"/>
            <a:r>
              <a:rPr lang="sl-SI" sz="1600" b="1" dirty="0">
                <a:solidFill>
                  <a:schemeClr val="bg1"/>
                </a:solidFill>
                <a:latin typeface="+mj-lt"/>
                <a:sym typeface="Wingdings" panose="05000000000000000000" pitchFamily="2" charset="2"/>
              </a:rPr>
              <a:t>v nasprotnem primeru je potrebna sprememba</a:t>
            </a:r>
            <a:endParaRPr lang="sl-SI" sz="1600" b="1" dirty="0">
              <a:solidFill>
                <a:schemeClr val="bg1"/>
              </a:solidFill>
              <a:latin typeface="+mj-lt"/>
            </a:endParaRPr>
          </a:p>
        </p:txBody>
      </p:sp>
      <p:sp>
        <p:nvSpPr>
          <p:cNvPr id="9" name="PoljeZBesedilom 8">
            <a:extLst>
              <a:ext uri="{FF2B5EF4-FFF2-40B4-BE49-F238E27FC236}">
                <a16:creationId xmlns:a16="http://schemas.microsoft.com/office/drawing/2014/main" id="{E61AAC00-AA81-01D9-CB47-6EA5E49C101C}"/>
              </a:ext>
            </a:extLst>
          </p:cNvPr>
          <p:cNvSpPr txBox="1"/>
          <p:nvPr/>
        </p:nvSpPr>
        <p:spPr>
          <a:xfrm>
            <a:off x="5617701" y="2373730"/>
            <a:ext cx="2435157" cy="584775"/>
          </a:xfrm>
          <a:prstGeom prst="rect">
            <a:avLst/>
          </a:prstGeom>
          <a:solidFill>
            <a:schemeClr val="accent6"/>
          </a:solidFill>
        </p:spPr>
        <p:txBody>
          <a:bodyPr wrap="square" rtlCol="0">
            <a:spAutoFit/>
          </a:bodyPr>
          <a:lstStyle/>
          <a:p>
            <a:r>
              <a:rPr lang="sl-SI" sz="1600" b="1" dirty="0">
                <a:solidFill>
                  <a:schemeClr val="bg1"/>
                </a:solidFill>
                <a:latin typeface="+mj-lt"/>
              </a:rPr>
              <a:t>Naselja opredeljena v vlogi in vnesena v </a:t>
            </a:r>
            <a:r>
              <a:rPr lang="sl-SI" sz="1600" b="1" dirty="0" err="1">
                <a:solidFill>
                  <a:schemeClr val="bg1"/>
                </a:solidFill>
                <a:latin typeface="+mj-lt"/>
              </a:rPr>
              <a:t>eJR</a:t>
            </a:r>
            <a:r>
              <a:rPr lang="sl-SI" sz="1600" b="1" dirty="0">
                <a:solidFill>
                  <a:schemeClr val="bg1"/>
                </a:solidFill>
                <a:latin typeface="+mj-lt"/>
              </a:rPr>
              <a:t> </a:t>
            </a:r>
          </a:p>
        </p:txBody>
      </p:sp>
      <p:pic>
        <p:nvPicPr>
          <p:cNvPr id="8" name="Grafika 7" descr="Chevron arrows with solid fill">
            <a:extLst>
              <a:ext uri="{FF2B5EF4-FFF2-40B4-BE49-F238E27FC236}">
                <a16:creationId xmlns:a16="http://schemas.microsoft.com/office/drawing/2014/main" id="{FD92A91F-D45F-3BBA-02CB-94B6591062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45744" y="2466700"/>
            <a:ext cx="398834" cy="398834"/>
          </a:xfrm>
          <a:prstGeom prst="rect">
            <a:avLst/>
          </a:prstGeom>
        </p:spPr>
      </p:pic>
      <p:sp>
        <p:nvSpPr>
          <p:cNvPr id="11" name="Označba mesta številke diapozitiva 10">
            <a:extLst>
              <a:ext uri="{FF2B5EF4-FFF2-40B4-BE49-F238E27FC236}">
                <a16:creationId xmlns:a16="http://schemas.microsoft.com/office/drawing/2014/main" id="{7E72C469-2459-A811-2E2F-5530BD8FCEAC}"/>
              </a:ext>
            </a:extLst>
          </p:cNvPr>
          <p:cNvSpPr>
            <a:spLocks noGrp="1"/>
          </p:cNvSpPr>
          <p:nvPr>
            <p:ph type="sldNum" sz="quarter" idx="12"/>
          </p:nvPr>
        </p:nvSpPr>
        <p:spPr/>
        <p:txBody>
          <a:bodyPr/>
          <a:lstStyle/>
          <a:p>
            <a:fld id="{DB0541E2-7EB7-469F-924A-AAEADCA667B4}" type="slidenum">
              <a:rPr lang="sl-SI" smtClean="0"/>
              <a:t>4</a:t>
            </a:fld>
            <a:endParaRPr lang="sl-SI"/>
          </a:p>
        </p:txBody>
      </p:sp>
      <p:cxnSp>
        <p:nvCxnSpPr>
          <p:cNvPr id="12" name="Raven povezovalnik 11">
            <a:extLst>
              <a:ext uri="{FF2B5EF4-FFF2-40B4-BE49-F238E27FC236}">
                <a16:creationId xmlns:a16="http://schemas.microsoft.com/office/drawing/2014/main" id="{7E4B0237-40D5-705B-227E-4DBE0A9C8649}"/>
              </a:ext>
            </a:extLst>
          </p:cNvPr>
          <p:cNvCxnSpPr>
            <a:cxnSpLocks/>
          </p:cNvCxnSpPr>
          <p:nvPr/>
        </p:nvCxnSpPr>
        <p:spPr>
          <a:xfrm>
            <a:off x="0" y="121632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2265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81456" y="0"/>
            <a:ext cx="10552113" cy="1498664"/>
          </a:xfrm>
        </p:spPr>
        <p:txBody>
          <a:bodyPr>
            <a:normAutofit/>
          </a:bodyPr>
          <a:lstStyle/>
          <a:p>
            <a:r>
              <a:rPr lang="sl-SI" b="1" dirty="0">
                <a:solidFill>
                  <a:schemeClr val="accent6">
                    <a:lumMod val="75000"/>
                  </a:schemeClr>
                </a:solidFill>
              </a:rPr>
              <a:t>VRSTE STROŠKOV DELA</a:t>
            </a:r>
          </a:p>
        </p:txBody>
      </p:sp>
      <p:sp>
        <p:nvSpPr>
          <p:cNvPr id="9" name="PoljeZBesedilom 8">
            <a:extLst>
              <a:ext uri="{FF2B5EF4-FFF2-40B4-BE49-F238E27FC236}">
                <a16:creationId xmlns:a16="http://schemas.microsoft.com/office/drawing/2014/main" id="{63188450-7824-F4F4-E236-19520FB8A658}"/>
              </a:ext>
            </a:extLst>
          </p:cNvPr>
          <p:cNvSpPr txBox="1"/>
          <p:nvPr/>
        </p:nvSpPr>
        <p:spPr>
          <a:xfrm>
            <a:off x="651786" y="1457115"/>
            <a:ext cx="10992223" cy="4985980"/>
          </a:xfrm>
          <a:prstGeom prst="rect">
            <a:avLst/>
          </a:prstGeom>
          <a:noFill/>
        </p:spPr>
        <p:txBody>
          <a:bodyPr wrap="square" rtlCol="0">
            <a:spAutoFit/>
          </a:bodyPr>
          <a:lstStyle/>
          <a:p>
            <a:pPr algn="just">
              <a:lnSpc>
                <a:spcPct val="90000"/>
              </a:lnSpc>
              <a:spcBef>
                <a:spcPts val="600"/>
              </a:spcBef>
            </a:pPr>
            <a:r>
              <a:rPr lang="sl-SI" sz="1600" b="1" dirty="0">
                <a:solidFill>
                  <a:schemeClr val="accent2"/>
                </a:solidFill>
                <a:latin typeface="+mj-lt"/>
              </a:rPr>
              <a:t>1.) VODENJE IN KOORDINACIJA na projektu: </a:t>
            </a:r>
            <a:r>
              <a:rPr lang="sl-SI" sz="1600" dirty="0">
                <a:solidFill>
                  <a:schemeClr val="tx1">
                    <a:lumMod val="65000"/>
                    <a:lumOff val="35000"/>
                  </a:schemeClr>
                </a:solidFill>
                <a:latin typeface="+mj-lt"/>
              </a:rPr>
              <a:t>delo, ki ga opravlja vodja projekta in vrsta nalog, ki jih je potrebno opraviti na projektu v okviru tega dela, in sicer: izvajanje naloge vodenja partnerstva, koordiniranja med člani partnerstva ter skrb za izvajanje upravičenih aktivnosti za izvedbo projekta, vključno z informiranjem javnosti in promocijo projekta </a:t>
            </a:r>
            <a:r>
              <a:rPr lang="sl-SI" sz="1600" b="1" dirty="0">
                <a:solidFill>
                  <a:schemeClr val="tx1">
                    <a:lumMod val="65000"/>
                    <a:lumOff val="35000"/>
                  </a:schemeClr>
                </a:solidFill>
                <a:latin typeface="+mj-lt"/>
              </a:rPr>
              <a:t>(23,33 EUR). </a:t>
            </a:r>
          </a:p>
          <a:p>
            <a:pPr algn="just">
              <a:lnSpc>
                <a:spcPct val="90000"/>
              </a:lnSpc>
              <a:spcBef>
                <a:spcPts val="600"/>
              </a:spcBef>
            </a:pPr>
            <a:r>
              <a:rPr lang="sl-SI" sz="1600" b="1" dirty="0">
                <a:solidFill>
                  <a:schemeClr val="accent2"/>
                </a:solidFill>
                <a:latin typeface="+mj-lt"/>
              </a:rPr>
              <a:t>2.) STROKOVNA IN TEHNIČNA POMOČ na projektu:  </a:t>
            </a:r>
            <a:r>
              <a:rPr lang="sl-SI" sz="1600" dirty="0">
                <a:solidFill>
                  <a:schemeClr val="tx1">
                    <a:lumMod val="65000"/>
                    <a:lumOff val="35000"/>
                  </a:schemeClr>
                </a:solidFill>
                <a:latin typeface="+mj-lt"/>
              </a:rPr>
              <a:t>delo, ki naj bi ga opravljal strokovno tehnični sodelavec in vrsta nalog, ki jih je potrebno opraviti na projektu v okviru tega dela, in sicer: strokovna in tehnična pomoč pri opravljanju nalog povezovanja članov partnerstva, pomoč pri organizaciji, pripravi oziroma sodelovanju na javnih nastopih, tržnicah, razstavah, konferencah, delavnicah, spletnih webinarjih, pripravi dokumentacije za izbiro izvajalca zunanjih storitev, pripravi oz. distribuciji promocijskega materiala za namen informiranja in promocije projekta in pomoč pri izvajanju ostalih aktivnosti, ki so pomembne za izvedbo projekta </a:t>
            </a:r>
            <a:r>
              <a:rPr lang="sl-SI" sz="1600" b="1" dirty="0">
                <a:solidFill>
                  <a:schemeClr val="tx1">
                    <a:lumMod val="65000"/>
                    <a:lumOff val="35000"/>
                  </a:schemeClr>
                </a:solidFill>
                <a:latin typeface="+mj-lt"/>
              </a:rPr>
              <a:t>(17,89 EUR). </a:t>
            </a:r>
          </a:p>
          <a:p>
            <a:pPr algn="just">
              <a:lnSpc>
                <a:spcPct val="90000"/>
              </a:lnSpc>
              <a:spcBef>
                <a:spcPts val="600"/>
              </a:spcBef>
            </a:pPr>
            <a:r>
              <a:rPr lang="sl-SI" sz="1600" b="1" dirty="0">
                <a:solidFill>
                  <a:schemeClr val="accent2"/>
                </a:solidFill>
                <a:latin typeface="+mj-lt"/>
              </a:rPr>
              <a:t>3.) Izvajanje NEINDUSTRIJSKE DEJAVNOSTI na projektu: </a:t>
            </a:r>
            <a:r>
              <a:rPr lang="sl-SI" sz="1600" dirty="0">
                <a:solidFill>
                  <a:schemeClr val="tx1">
                    <a:lumMod val="65000"/>
                    <a:lumOff val="35000"/>
                  </a:schemeClr>
                </a:solidFill>
                <a:latin typeface="+mj-lt"/>
              </a:rPr>
              <a:t>delo, kjer se uporabljajo znanja in veščine na področjih gradnje in vzdrževanja zgradb, oblikujejo kovine, postavljajo kovinske konstrukcije, nastavljajo strojna orodja ali izdelujejo, montirajo, vzdržujejo in popravljajo stroje, opremo ali orodja, opravljajo tiskarska dela, izdelujejo ali predelujejo živila, tekstilne, lesene, kovinske in druge izdelke, vključno z rokodelskimi izdelki </a:t>
            </a:r>
            <a:r>
              <a:rPr lang="sl-SI" sz="1600" b="1" dirty="0">
                <a:solidFill>
                  <a:schemeClr val="tx1">
                    <a:lumMod val="65000"/>
                    <a:lumOff val="35000"/>
                  </a:schemeClr>
                </a:solidFill>
                <a:latin typeface="+mj-lt"/>
              </a:rPr>
              <a:t>(13,24 EUR).</a:t>
            </a:r>
          </a:p>
          <a:p>
            <a:pPr algn="just">
              <a:lnSpc>
                <a:spcPct val="90000"/>
              </a:lnSpc>
              <a:spcBef>
                <a:spcPts val="600"/>
              </a:spcBef>
            </a:pPr>
            <a:r>
              <a:rPr lang="sl-SI" sz="1600" b="1" u="sng" dirty="0">
                <a:solidFill>
                  <a:srgbClr val="66A73A"/>
                </a:solidFill>
                <a:latin typeface="+mj-lt"/>
              </a:rPr>
              <a:t>VRSTO PROSTOVOLJSKEGA DELA </a:t>
            </a:r>
            <a:r>
              <a:rPr lang="sl-SI" sz="1600" dirty="0">
                <a:solidFill>
                  <a:schemeClr val="tx1">
                    <a:lumMod val="65000"/>
                    <a:lumOff val="35000"/>
                  </a:schemeClr>
                </a:solidFill>
                <a:latin typeface="+mj-lt"/>
              </a:rPr>
              <a:t>določa Zakon o prostovoljstvu, in sicer pozna tri oblike: </a:t>
            </a:r>
          </a:p>
          <a:p>
            <a:pPr algn="just">
              <a:lnSpc>
                <a:spcPct val="90000"/>
              </a:lnSpc>
              <a:spcBef>
                <a:spcPts val="600"/>
              </a:spcBef>
            </a:pPr>
            <a:r>
              <a:rPr lang="sl-SI" sz="1600" b="1" dirty="0">
                <a:solidFill>
                  <a:srgbClr val="66A73A"/>
                </a:solidFill>
                <a:latin typeface="+mj-lt"/>
              </a:rPr>
              <a:t>1.) organizacijsko delo</a:t>
            </a:r>
            <a:r>
              <a:rPr lang="sl-SI" sz="1600" dirty="0">
                <a:solidFill>
                  <a:schemeClr val="tx1">
                    <a:lumMod val="65000"/>
                    <a:lumOff val="35000"/>
                  </a:schemeClr>
                </a:solidFill>
                <a:latin typeface="+mj-lt"/>
              </a:rPr>
              <a:t>, ki je opravljanje prostovoljskega dela vodenja projektov in programov, njihova organizacija ali organizacija dela projekta ali programa in opravljanje mentorstva prostovoljcem </a:t>
            </a:r>
            <a:r>
              <a:rPr lang="sl-SI" sz="1600" b="1" dirty="0">
                <a:solidFill>
                  <a:schemeClr val="tx1">
                    <a:lumMod val="65000"/>
                    <a:lumOff val="35000"/>
                  </a:schemeClr>
                </a:solidFill>
                <a:latin typeface="+mj-lt"/>
              </a:rPr>
              <a:t>(13 EUR); </a:t>
            </a:r>
          </a:p>
          <a:p>
            <a:pPr algn="just">
              <a:lnSpc>
                <a:spcPct val="90000"/>
              </a:lnSpc>
              <a:spcBef>
                <a:spcPts val="600"/>
              </a:spcBef>
            </a:pPr>
            <a:r>
              <a:rPr lang="sl-SI" sz="1600" b="1" dirty="0">
                <a:solidFill>
                  <a:srgbClr val="66A73A"/>
                </a:solidFill>
                <a:latin typeface="+mj-lt"/>
              </a:rPr>
              <a:t>2.) vsebinsko delo</a:t>
            </a:r>
            <a:r>
              <a:rPr lang="sl-SI" sz="1600" dirty="0">
                <a:solidFill>
                  <a:schemeClr val="tx1">
                    <a:lumMod val="65000"/>
                    <a:lumOff val="35000"/>
                  </a:schemeClr>
                </a:solidFill>
                <a:latin typeface="+mj-lt"/>
              </a:rPr>
              <a:t>, ki je opravljanje prostovoljskega dela, za izvajanje katerega so potrebna posebna znanja in veščine ali pa gre za osnovno prostovoljsko delo posameznega programa ali projekta. Posebna znanja in veščine so znanja in veščine, ki jih prostovoljec pridobi v vzgojno izobraževalnem sistemu ali na usposabljanju prostovoljske organizacije </a:t>
            </a:r>
            <a:r>
              <a:rPr lang="sl-SI" sz="1600" b="1" dirty="0">
                <a:solidFill>
                  <a:schemeClr val="tx1">
                    <a:lumMod val="65000"/>
                    <a:lumOff val="35000"/>
                  </a:schemeClr>
                </a:solidFill>
                <a:latin typeface="+mj-lt"/>
              </a:rPr>
              <a:t>(10 EUR); </a:t>
            </a:r>
          </a:p>
          <a:p>
            <a:pPr>
              <a:lnSpc>
                <a:spcPct val="90000"/>
              </a:lnSpc>
              <a:spcBef>
                <a:spcPts val="600"/>
              </a:spcBef>
            </a:pPr>
            <a:r>
              <a:rPr lang="sl-SI" sz="1600" b="1" dirty="0">
                <a:solidFill>
                  <a:srgbClr val="66A73A"/>
                </a:solidFill>
                <a:latin typeface="+mj-lt"/>
              </a:rPr>
              <a:t>3.) drugo delo</a:t>
            </a:r>
            <a:r>
              <a:rPr lang="sl-SI" sz="1600" dirty="0">
                <a:solidFill>
                  <a:schemeClr val="tx1">
                    <a:lumMod val="65000"/>
                    <a:lumOff val="35000"/>
                  </a:schemeClr>
                </a:solidFill>
                <a:latin typeface="+mj-lt"/>
              </a:rPr>
              <a:t>, ki je opravljanje prostovoljskega dela kot pomožnega dela ali dela za podporo prostovoljskemu programu ali projektu ali dela za opravljanje katerega ni potrebno posebno usposabljanje </a:t>
            </a:r>
            <a:r>
              <a:rPr lang="sl-SI" sz="1600" b="1" dirty="0">
                <a:solidFill>
                  <a:schemeClr val="tx1">
                    <a:lumMod val="65000"/>
                    <a:lumOff val="35000"/>
                  </a:schemeClr>
                </a:solidFill>
                <a:latin typeface="+mj-lt"/>
              </a:rPr>
              <a:t>(6 EUR). </a:t>
            </a:r>
          </a:p>
        </p:txBody>
      </p:sp>
      <p:pic>
        <p:nvPicPr>
          <p:cNvPr id="19" name="Grafika 18" descr="Coins with solid fill">
            <a:extLst>
              <a:ext uri="{FF2B5EF4-FFF2-40B4-BE49-F238E27FC236}">
                <a16:creationId xmlns:a16="http://schemas.microsoft.com/office/drawing/2014/main" id="{203988B8-2777-3784-09F2-4CAC954B62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2E216011-5491-82CB-098F-222A2A2BA9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8659" y="140935"/>
            <a:ext cx="585169" cy="585169"/>
          </a:xfrm>
          <a:prstGeom prst="rect">
            <a:avLst/>
          </a:prstGeom>
        </p:spPr>
      </p:pic>
      <p:sp>
        <p:nvSpPr>
          <p:cNvPr id="4" name="Označba mesta številke diapozitiva 3">
            <a:extLst>
              <a:ext uri="{FF2B5EF4-FFF2-40B4-BE49-F238E27FC236}">
                <a16:creationId xmlns:a16="http://schemas.microsoft.com/office/drawing/2014/main" id="{3B7714C7-8A6B-8136-C8EC-FC3038C7B1E0}"/>
              </a:ext>
            </a:extLst>
          </p:cNvPr>
          <p:cNvSpPr>
            <a:spLocks noGrp="1"/>
          </p:cNvSpPr>
          <p:nvPr>
            <p:ph type="sldNum" sz="quarter" idx="12"/>
          </p:nvPr>
        </p:nvSpPr>
        <p:spPr/>
        <p:txBody>
          <a:bodyPr/>
          <a:lstStyle/>
          <a:p>
            <a:fld id="{DB0541E2-7EB7-469F-924A-AAEADCA667B4}" type="slidenum">
              <a:rPr lang="sl-SI" smtClean="0"/>
              <a:t>40</a:t>
            </a:fld>
            <a:endParaRPr lang="sl-SI"/>
          </a:p>
        </p:txBody>
      </p:sp>
      <p:cxnSp>
        <p:nvCxnSpPr>
          <p:cNvPr id="5" name="Raven povezovalnik 4">
            <a:extLst>
              <a:ext uri="{FF2B5EF4-FFF2-40B4-BE49-F238E27FC236}">
                <a16:creationId xmlns:a16="http://schemas.microsoft.com/office/drawing/2014/main" id="{DBBFD050-F295-7044-DC1A-453314CD02B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281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FE23EB-E7AE-5281-46A5-E8E6D1633E6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B9AF0AA-888D-1D94-0B0C-21774063A6DB}"/>
              </a:ext>
            </a:extLst>
          </p:cNvPr>
          <p:cNvSpPr>
            <a:spLocks noGrp="1"/>
          </p:cNvSpPr>
          <p:nvPr>
            <p:ph type="title"/>
          </p:nvPr>
        </p:nvSpPr>
        <p:spPr>
          <a:xfrm>
            <a:off x="781456" y="0"/>
            <a:ext cx="10552113" cy="1498664"/>
          </a:xfrm>
        </p:spPr>
        <p:txBody>
          <a:bodyPr>
            <a:normAutofit/>
          </a:bodyPr>
          <a:lstStyle/>
          <a:p>
            <a:r>
              <a:rPr lang="sl-SI" b="1" dirty="0">
                <a:solidFill>
                  <a:schemeClr val="accent6">
                    <a:lumMod val="75000"/>
                  </a:schemeClr>
                </a:solidFill>
              </a:rPr>
              <a:t>Neposredni stroški dela - dokazila</a:t>
            </a:r>
          </a:p>
        </p:txBody>
      </p:sp>
      <p:sp>
        <p:nvSpPr>
          <p:cNvPr id="9" name="PoljeZBesedilom 8">
            <a:extLst>
              <a:ext uri="{FF2B5EF4-FFF2-40B4-BE49-F238E27FC236}">
                <a16:creationId xmlns:a16="http://schemas.microsoft.com/office/drawing/2014/main" id="{027D4D56-59E6-6D46-E213-0F6295E6BE3A}"/>
              </a:ext>
            </a:extLst>
          </p:cNvPr>
          <p:cNvSpPr txBox="1"/>
          <p:nvPr/>
        </p:nvSpPr>
        <p:spPr>
          <a:xfrm>
            <a:off x="644694" y="1498664"/>
            <a:ext cx="10709106" cy="4653582"/>
          </a:xfrm>
          <a:prstGeom prst="rect">
            <a:avLst/>
          </a:prstGeom>
          <a:noFill/>
        </p:spPr>
        <p:txBody>
          <a:bodyPr wrap="square" rtlCol="0">
            <a:spAutoFit/>
          </a:bodyPr>
          <a:lstStyle/>
          <a:p>
            <a:pPr algn="just">
              <a:lnSpc>
                <a:spcPct val="90000"/>
              </a:lnSpc>
              <a:spcBef>
                <a:spcPts val="600"/>
              </a:spcBef>
            </a:pPr>
            <a:r>
              <a:rPr lang="sl-SI" dirty="0">
                <a:latin typeface="+mj-lt"/>
              </a:rPr>
              <a:t>Za uveljavljanje stroškov dela </a:t>
            </a:r>
            <a:r>
              <a:rPr lang="sl-SI" b="1" dirty="0">
                <a:solidFill>
                  <a:schemeClr val="accent6"/>
                </a:solidFill>
                <a:latin typeface="+mj-lt"/>
              </a:rPr>
              <a:t>VODENJA IN KOORDINACIJE </a:t>
            </a:r>
            <a:r>
              <a:rPr lang="sl-SI" dirty="0">
                <a:latin typeface="+mj-lt"/>
              </a:rPr>
              <a:t>ter stroškov dela </a:t>
            </a:r>
            <a:r>
              <a:rPr lang="sl-SI" b="1" dirty="0">
                <a:solidFill>
                  <a:schemeClr val="accent6"/>
                </a:solidFill>
                <a:latin typeface="+mj-lt"/>
              </a:rPr>
              <a:t>STROKOVNE IN TEHNIČNE POMOČI </a:t>
            </a:r>
            <a:r>
              <a:rPr lang="sl-SI" dirty="0">
                <a:latin typeface="+mj-lt"/>
              </a:rPr>
              <a:t>v obliki urne postavke je potrebno predložiti: </a:t>
            </a:r>
          </a:p>
          <a:p>
            <a:pPr algn="just">
              <a:lnSpc>
                <a:spcPct val="90000"/>
              </a:lnSpc>
              <a:spcBef>
                <a:spcPts val="600"/>
              </a:spcBef>
            </a:pPr>
            <a:endParaRPr lang="sl-SI" sz="800" dirty="0">
              <a:latin typeface="+mj-lt"/>
            </a:endParaRP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pogodbo o zaposlitvi in drug pravni akt </a:t>
            </a:r>
            <a:r>
              <a:rPr lang="sl-SI" dirty="0">
                <a:latin typeface="+mj-lt"/>
              </a:rPr>
              <a:t>(kadar to ni opredeljeno v pogodbi o zaposlitvi), s katerim je zaposlena oseba razporejena na delo na operaciji (ob prvem zahtevku za izplačilo in ko pride do spremembe),</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podjemno pogodbo</a:t>
            </a:r>
            <a:r>
              <a:rPr lang="sl-SI" dirty="0">
                <a:latin typeface="+mj-lt"/>
              </a:rPr>
              <a:t>, iz katere je razvidno, da oseba izvaja naloge, ki se nanašajo na vodenje in koordinacijo partnerstva, koordinacijo med člani partnerstva ter skrbi za izvajanje upravičenih aktivnosti za izvedbo projekta, vključno z informiranjem javnosti in promocijo projekta,</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sklep o vpisu v poslovni register AJPES </a:t>
            </a:r>
            <a:r>
              <a:rPr lang="sl-SI" dirty="0">
                <a:latin typeface="+mj-lt"/>
              </a:rPr>
              <a:t>kadar je vodja ali koordinator projekta samostojni podjetnik posameznik,</a:t>
            </a:r>
          </a:p>
          <a:p>
            <a:pPr marL="285750" indent="-285750" algn="just">
              <a:lnSpc>
                <a:spcPct val="90000"/>
              </a:lnSpc>
              <a:spcBef>
                <a:spcPts val="600"/>
              </a:spcBef>
              <a:buFont typeface="Arial" panose="020B0604020202020204" pitchFamily="34" charset="0"/>
              <a:buChar char="•"/>
            </a:pPr>
            <a:r>
              <a:rPr lang="sl-SI" b="1" dirty="0" err="1">
                <a:solidFill>
                  <a:schemeClr val="accent2"/>
                </a:solidFill>
                <a:latin typeface="+mj-lt"/>
              </a:rPr>
              <a:t>časovnica</a:t>
            </a:r>
            <a:r>
              <a:rPr lang="sl-SI" b="1" dirty="0">
                <a:solidFill>
                  <a:schemeClr val="accent2"/>
                </a:solidFill>
                <a:latin typeface="+mj-lt"/>
              </a:rPr>
              <a:t> + mesečno poročilo </a:t>
            </a:r>
            <a:r>
              <a:rPr lang="sl-SI" dirty="0">
                <a:latin typeface="+mj-lt"/>
              </a:rPr>
              <a:t>v skladu s </a:t>
            </a:r>
            <a:r>
              <a:rPr lang="sl-SI" b="1" u="sng" dirty="0">
                <a:latin typeface="+mj-lt"/>
              </a:rPr>
              <a:t>Prilogo 1 Navodil </a:t>
            </a:r>
            <a:r>
              <a:rPr lang="sl-SI" dirty="0">
                <a:latin typeface="+mj-lt"/>
              </a:rPr>
              <a:t>organa upravljanja o upravičenih stroških za sredstva evropske kohezijske politike v programskem obdobju 2021-2027, v okviru katere je treba poročati po urah in iz katere je razvidna vsebina in opis izvedenih upravičenih aktivnosti, ki so predmet projekta in obseg opravljenih ur na projektu, ki se nanašajo na vodenje in koordinacijo (upravičene so le efektivne ure, poleg tega pa mora biti iz poročila razviden celoten delovni čas zaposlenega na mesec, vključno z odsotnostmi),</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obračun, s katerim upravičenec prijavljene količine potrdi, upraviči in dokumentira </a:t>
            </a:r>
            <a:r>
              <a:rPr lang="sl-SI" dirty="0">
                <a:latin typeface="+mj-lt"/>
              </a:rPr>
              <a:t>(dokumentacijo o opravljenem delu, ki dokazuje izvedbo upravičenih aktivnosti, kot je lahko fotografija, vabilo, komunikacija, zapisnik sestanka, lista prisotnosti, gradivo, uradni zaznamek, rezultati)</a:t>
            </a:r>
            <a:endParaRPr lang="sl-SI" sz="1600" b="1" dirty="0">
              <a:solidFill>
                <a:schemeClr val="tx1">
                  <a:lumMod val="65000"/>
                  <a:lumOff val="35000"/>
                </a:schemeClr>
              </a:solidFill>
              <a:latin typeface="+mj-lt"/>
            </a:endParaRPr>
          </a:p>
        </p:txBody>
      </p:sp>
      <p:pic>
        <p:nvPicPr>
          <p:cNvPr id="19" name="Grafika 18" descr="Coins with solid fill">
            <a:extLst>
              <a:ext uri="{FF2B5EF4-FFF2-40B4-BE49-F238E27FC236}">
                <a16:creationId xmlns:a16="http://schemas.microsoft.com/office/drawing/2014/main" id="{4063B7E7-61CA-1423-0C9C-DFA8EE397A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98AC2C8D-CB0E-C1FB-933D-7A0715668CB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8659" y="140935"/>
            <a:ext cx="585169" cy="585169"/>
          </a:xfrm>
          <a:prstGeom prst="rect">
            <a:avLst/>
          </a:prstGeom>
        </p:spPr>
      </p:pic>
      <p:sp>
        <p:nvSpPr>
          <p:cNvPr id="6" name="PoljeZBesedilom 5">
            <a:extLst>
              <a:ext uri="{FF2B5EF4-FFF2-40B4-BE49-F238E27FC236}">
                <a16:creationId xmlns:a16="http://schemas.microsoft.com/office/drawing/2014/main" id="{C08C191A-8342-5D70-87F6-F464998D85B9}"/>
              </a:ext>
            </a:extLst>
          </p:cNvPr>
          <p:cNvSpPr txBox="1"/>
          <p:nvPr/>
        </p:nvSpPr>
        <p:spPr>
          <a:xfrm>
            <a:off x="753828" y="6243446"/>
            <a:ext cx="10285647" cy="590931"/>
          </a:xfrm>
          <a:prstGeom prst="rect">
            <a:avLst/>
          </a:prstGeom>
          <a:solidFill>
            <a:schemeClr val="accent2"/>
          </a:solidFill>
        </p:spPr>
        <p:txBody>
          <a:bodyPr wrap="square">
            <a:spAutoFit/>
          </a:bodyPr>
          <a:lstStyle/>
          <a:p>
            <a:pPr algn="just">
              <a:lnSpc>
                <a:spcPct val="90000"/>
              </a:lnSpc>
              <a:spcBef>
                <a:spcPts val="600"/>
              </a:spcBef>
            </a:pPr>
            <a:r>
              <a:rPr lang="sl-SI" b="1" dirty="0">
                <a:solidFill>
                  <a:schemeClr val="bg1"/>
                </a:solidFill>
                <a:latin typeface="+mj-lt"/>
              </a:rPr>
              <a:t>VSA DOKAZILA, PRILOŽENA ZAHTEVKU ZA IZPLAČILO ZA SKLAD ESRR, SE MORAJO GLASITI NA UPRAVIČENCA ALI NA PARTNERJA V PROJEKTU.</a:t>
            </a:r>
          </a:p>
        </p:txBody>
      </p:sp>
      <p:sp>
        <p:nvSpPr>
          <p:cNvPr id="4" name="Označba mesta številke diapozitiva 3">
            <a:extLst>
              <a:ext uri="{FF2B5EF4-FFF2-40B4-BE49-F238E27FC236}">
                <a16:creationId xmlns:a16="http://schemas.microsoft.com/office/drawing/2014/main" id="{4B1D4BB9-32E4-F130-16CE-C23384BDA4EB}"/>
              </a:ext>
            </a:extLst>
          </p:cNvPr>
          <p:cNvSpPr>
            <a:spLocks noGrp="1"/>
          </p:cNvSpPr>
          <p:nvPr>
            <p:ph type="sldNum" sz="quarter" idx="12"/>
          </p:nvPr>
        </p:nvSpPr>
        <p:spPr/>
        <p:txBody>
          <a:bodyPr/>
          <a:lstStyle/>
          <a:p>
            <a:fld id="{DB0541E2-7EB7-469F-924A-AAEADCA667B4}" type="slidenum">
              <a:rPr lang="sl-SI" smtClean="0"/>
              <a:t>41</a:t>
            </a:fld>
            <a:endParaRPr lang="sl-SI"/>
          </a:p>
        </p:txBody>
      </p:sp>
      <p:cxnSp>
        <p:nvCxnSpPr>
          <p:cNvPr id="5" name="Raven povezovalnik 4">
            <a:extLst>
              <a:ext uri="{FF2B5EF4-FFF2-40B4-BE49-F238E27FC236}">
                <a16:creationId xmlns:a16="http://schemas.microsoft.com/office/drawing/2014/main" id="{C76A2005-563C-2135-7C8F-11F36C866611}"/>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937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F39B-A079-0256-CA9E-213D8DDE2B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56E7B6-6F6E-BF0E-E4BA-C3F92C326C97}"/>
              </a:ext>
            </a:extLst>
          </p:cNvPr>
          <p:cNvSpPr>
            <a:spLocks noGrp="1"/>
          </p:cNvSpPr>
          <p:nvPr>
            <p:ph type="title"/>
          </p:nvPr>
        </p:nvSpPr>
        <p:spPr>
          <a:xfrm>
            <a:off x="762000" y="-91608"/>
            <a:ext cx="10515600" cy="1325563"/>
          </a:xfrm>
        </p:spPr>
        <p:txBody>
          <a:bodyPr/>
          <a:lstStyle/>
          <a:p>
            <a:r>
              <a:rPr lang="sl-SI" b="1" dirty="0"/>
              <a:t>ČASOVNICA</a:t>
            </a:r>
          </a:p>
        </p:txBody>
      </p:sp>
      <p:sp>
        <p:nvSpPr>
          <p:cNvPr id="3" name="Označba mesta vsebine 2">
            <a:extLst>
              <a:ext uri="{FF2B5EF4-FFF2-40B4-BE49-F238E27FC236}">
                <a16:creationId xmlns:a16="http://schemas.microsoft.com/office/drawing/2014/main" id="{71D09592-C740-366A-5FC4-1F6636F4037F}"/>
              </a:ext>
            </a:extLst>
          </p:cNvPr>
          <p:cNvSpPr>
            <a:spLocks noGrp="1"/>
          </p:cNvSpPr>
          <p:nvPr>
            <p:ph idx="1"/>
          </p:nvPr>
        </p:nvSpPr>
        <p:spPr>
          <a:xfrm>
            <a:off x="838200" y="1411818"/>
            <a:ext cx="4124326" cy="5099844"/>
          </a:xfrm>
        </p:spPr>
        <p:txBody>
          <a:bodyPr>
            <a:normAutofit lnSpcReduction="10000"/>
          </a:bodyPr>
          <a:lstStyle/>
          <a:p>
            <a:pPr marL="0" indent="0" algn="just">
              <a:spcBef>
                <a:spcPts val="600"/>
              </a:spcBef>
              <a:buNone/>
            </a:pPr>
            <a:r>
              <a:rPr lang="sl-SI" sz="2000" b="1" u="sng" dirty="0">
                <a:solidFill>
                  <a:schemeClr val="accent2"/>
                </a:solidFill>
                <a:latin typeface="+mj-lt"/>
              </a:rPr>
              <a:t>PREDPISAN OBRAZEC</a:t>
            </a:r>
          </a:p>
          <a:p>
            <a:pPr marL="0" indent="0" algn="just">
              <a:spcBef>
                <a:spcPts val="600"/>
              </a:spcBef>
              <a:buNone/>
            </a:pPr>
            <a:r>
              <a:rPr lang="sl-SI" sz="2000" b="1" dirty="0">
                <a:solidFill>
                  <a:schemeClr val="accent2"/>
                </a:solidFill>
                <a:latin typeface="+mj-lt"/>
              </a:rPr>
              <a:t>Obvezna priloga za vse, ki uveljavljajo stroške dela</a:t>
            </a:r>
          </a:p>
          <a:p>
            <a:pPr marL="0" indent="0" algn="just">
              <a:spcBef>
                <a:spcPts val="600"/>
              </a:spcBef>
              <a:buNone/>
            </a:pPr>
            <a:endParaRPr lang="sl-SI" sz="2000" dirty="0">
              <a:latin typeface="+mj-lt"/>
            </a:endParaRPr>
          </a:p>
          <a:p>
            <a:pPr>
              <a:spcBef>
                <a:spcPts val="600"/>
              </a:spcBef>
            </a:pPr>
            <a:r>
              <a:rPr lang="sl-SI" sz="1800" dirty="0">
                <a:latin typeface="+mj-lt"/>
              </a:rPr>
              <a:t>naziv upravičenca</a:t>
            </a:r>
          </a:p>
          <a:p>
            <a:pPr>
              <a:spcBef>
                <a:spcPts val="600"/>
              </a:spcBef>
            </a:pPr>
            <a:r>
              <a:rPr lang="sl-SI" sz="1800" dirty="0">
                <a:latin typeface="+mj-lt"/>
              </a:rPr>
              <a:t>ime in priimek zaposlene osebe</a:t>
            </a:r>
          </a:p>
          <a:p>
            <a:pPr>
              <a:spcBef>
                <a:spcPts val="600"/>
              </a:spcBef>
            </a:pPr>
            <a:r>
              <a:rPr lang="sl-SI" sz="1800" dirty="0">
                <a:latin typeface="+mj-lt"/>
              </a:rPr>
              <a:t>natančen opis opravljenih del po datumih</a:t>
            </a:r>
          </a:p>
          <a:p>
            <a:pPr>
              <a:spcBef>
                <a:spcPts val="600"/>
              </a:spcBef>
            </a:pPr>
            <a:r>
              <a:rPr lang="sl-SI" sz="1800" dirty="0">
                <a:latin typeface="+mj-lt"/>
              </a:rPr>
              <a:t>število opravljenih ur dela na projektu na posamezen datum</a:t>
            </a:r>
          </a:p>
          <a:p>
            <a:pPr>
              <a:spcBef>
                <a:spcPts val="600"/>
              </a:spcBef>
            </a:pPr>
            <a:r>
              <a:rPr lang="sl-SI" sz="1800" dirty="0">
                <a:latin typeface="+mj-lt"/>
              </a:rPr>
              <a:t>izračun upravičenega stroška</a:t>
            </a:r>
          </a:p>
          <a:p>
            <a:pPr>
              <a:spcBef>
                <a:spcPts val="600"/>
              </a:spcBef>
            </a:pPr>
            <a:r>
              <a:rPr lang="sl-SI" sz="1800" dirty="0">
                <a:latin typeface="+mj-lt"/>
              </a:rPr>
              <a:t>opredelitev dela zaposlenega na drugih projektih</a:t>
            </a:r>
          </a:p>
          <a:p>
            <a:pPr>
              <a:spcBef>
                <a:spcPts val="600"/>
              </a:spcBef>
            </a:pPr>
            <a:r>
              <a:rPr lang="sl-SI" sz="1800" dirty="0">
                <a:latin typeface="+mj-lt"/>
              </a:rPr>
              <a:t>ime in priimek zaposlenega, datum in podpis zaposlene osebe</a:t>
            </a:r>
          </a:p>
          <a:p>
            <a:pPr>
              <a:spcBef>
                <a:spcPts val="600"/>
              </a:spcBef>
            </a:pPr>
            <a:r>
              <a:rPr lang="sl-SI" sz="1800" dirty="0">
                <a:latin typeface="+mj-lt"/>
              </a:rPr>
              <a:t>ime in priimek odgovorne osebe upravičenca</a:t>
            </a:r>
          </a:p>
          <a:p>
            <a:pPr>
              <a:spcBef>
                <a:spcPts val="600"/>
              </a:spcBef>
            </a:pPr>
            <a:r>
              <a:rPr lang="sl-SI" sz="1800" dirty="0">
                <a:latin typeface="+mj-lt"/>
              </a:rPr>
              <a:t>datum in podpis delodajalca</a:t>
            </a:r>
            <a:endParaRPr lang="sl-SI" sz="1800" dirty="0">
              <a:solidFill>
                <a:schemeClr val="bg2">
                  <a:lumMod val="25000"/>
                </a:schemeClr>
              </a:solidFill>
              <a:latin typeface="+mj-lt"/>
            </a:endParaRPr>
          </a:p>
          <a:p>
            <a:pPr marL="0" indent="0">
              <a:buNone/>
            </a:pPr>
            <a:endParaRPr lang="sl-SI" sz="2400" b="1" dirty="0">
              <a:solidFill>
                <a:schemeClr val="bg2">
                  <a:lumMod val="25000"/>
                </a:schemeClr>
              </a:solidFill>
              <a:latin typeface="+mj-lt"/>
            </a:endParaRPr>
          </a:p>
        </p:txBody>
      </p:sp>
      <p:pic>
        <p:nvPicPr>
          <p:cNvPr id="12" name="Slika 11">
            <a:extLst>
              <a:ext uri="{FF2B5EF4-FFF2-40B4-BE49-F238E27FC236}">
                <a16:creationId xmlns:a16="http://schemas.microsoft.com/office/drawing/2014/main" id="{55BE98EE-0EF0-039E-1FAF-174590309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278" y="179270"/>
            <a:ext cx="6625372" cy="3249730"/>
          </a:xfrm>
          <a:prstGeom prst="rect">
            <a:avLst/>
          </a:prstGeom>
        </p:spPr>
      </p:pic>
      <p:pic>
        <p:nvPicPr>
          <p:cNvPr id="14" name="Slika 13">
            <a:extLst>
              <a:ext uri="{FF2B5EF4-FFF2-40B4-BE49-F238E27FC236}">
                <a16:creationId xmlns:a16="http://schemas.microsoft.com/office/drawing/2014/main" id="{417967FF-1DF7-82EA-C385-C59CD93FD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77" y="3878805"/>
            <a:ext cx="6625373" cy="2770502"/>
          </a:xfrm>
          <a:prstGeom prst="rect">
            <a:avLst/>
          </a:prstGeom>
        </p:spPr>
      </p:pic>
      <p:pic>
        <p:nvPicPr>
          <p:cNvPr id="5" name="Grafika 4" descr="Business Growth with solid fill">
            <a:extLst>
              <a:ext uri="{FF2B5EF4-FFF2-40B4-BE49-F238E27FC236}">
                <a16:creationId xmlns:a16="http://schemas.microsoft.com/office/drawing/2014/main" id="{8F2DE66B-A2BC-E350-AB4C-F5760A267D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608" y="142251"/>
            <a:ext cx="841215" cy="841215"/>
          </a:xfrm>
          <a:prstGeom prst="rect">
            <a:avLst/>
          </a:prstGeom>
        </p:spPr>
      </p:pic>
      <p:sp>
        <p:nvSpPr>
          <p:cNvPr id="6" name="Označba mesta številke diapozitiva 5">
            <a:extLst>
              <a:ext uri="{FF2B5EF4-FFF2-40B4-BE49-F238E27FC236}">
                <a16:creationId xmlns:a16="http://schemas.microsoft.com/office/drawing/2014/main" id="{DACAE209-C000-4C0F-BB2B-8A5404D5D397}"/>
              </a:ext>
            </a:extLst>
          </p:cNvPr>
          <p:cNvSpPr>
            <a:spLocks noGrp="1"/>
          </p:cNvSpPr>
          <p:nvPr>
            <p:ph type="sldNum" sz="quarter" idx="12"/>
          </p:nvPr>
        </p:nvSpPr>
        <p:spPr/>
        <p:txBody>
          <a:bodyPr/>
          <a:lstStyle/>
          <a:p>
            <a:fld id="{DB0541E2-7EB7-469F-924A-AAEADCA667B4}" type="slidenum">
              <a:rPr lang="sl-SI" smtClean="0"/>
              <a:t>42</a:t>
            </a:fld>
            <a:endParaRPr lang="sl-SI"/>
          </a:p>
        </p:txBody>
      </p:sp>
      <p:sp>
        <p:nvSpPr>
          <p:cNvPr id="7" name="Pravokotnik 6">
            <a:extLst>
              <a:ext uri="{FF2B5EF4-FFF2-40B4-BE49-F238E27FC236}">
                <a16:creationId xmlns:a16="http://schemas.microsoft.com/office/drawing/2014/main" id="{B5375743-12D9-C4B2-94E6-30EF7CDBCD0D}"/>
              </a:ext>
            </a:extLst>
          </p:cNvPr>
          <p:cNvSpPr/>
          <p:nvPr/>
        </p:nvSpPr>
        <p:spPr>
          <a:xfrm>
            <a:off x="3556000" y="93088"/>
            <a:ext cx="1762978" cy="95616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ZA VSAKEGA ZAPOSLENEGA ZA VSAK MESEC POSEBEJ </a:t>
            </a:r>
          </a:p>
        </p:txBody>
      </p:sp>
      <p:cxnSp>
        <p:nvCxnSpPr>
          <p:cNvPr id="8" name="Raven povezovalnik 7">
            <a:extLst>
              <a:ext uri="{FF2B5EF4-FFF2-40B4-BE49-F238E27FC236}">
                <a16:creationId xmlns:a16="http://schemas.microsoft.com/office/drawing/2014/main" id="{91F9C1AD-5DF6-CBC3-5694-DC175D407BCE}"/>
              </a:ext>
            </a:extLst>
          </p:cNvPr>
          <p:cNvCxnSpPr>
            <a:cxnSpLocks/>
          </p:cNvCxnSpPr>
          <p:nvPr/>
        </p:nvCxnSpPr>
        <p:spPr>
          <a:xfrm>
            <a:off x="0" y="1117854"/>
            <a:ext cx="5318978"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1687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F39B-A079-0256-CA9E-213D8DDE2B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56E7B6-6F6E-BF0E-E4BA-C3F92C326C97}"/>
              </a:ext>
            </a:extLst>
          </p:cNvPr>
          <p:cNvSpPr>
            <a:spLocks noGrp="1"/>
          </p:cNvSpPr>
          <p:nvPr>
            <p:ph type="title"/>
          </p:nvPr>
        </p:nvSpPr>
        <p:spPr>
          <a:xfrm>
            <a:off x="762000" y="-91608"/>
            <a:ext cx="10515600" cy="1325563"/>
          </a:xfrm>
        </p:spPr>
        <p:txBody>
          <a:bodyPr/>
          <a:lstStyle/>
          <a:p>
            <a:r>
              <a:rPr lang="sl-SI" b="1" dirty="0">
                <a:solidFill>
                  <a:schemeClr val="accent6">
                    <a:lumMod val="75000"/>
                  </a:schemeClr>
                </a:solidFill>
              </a:rPr>
              <a:t>Mesečno poročilo</a:t>
            </a:r>
          </a:p>
        </p:txBody>
      </p:sp>
      <p:sp>
        <p:nvSpPr>
          <p:cNvPr id="3" name="Označba mesta vsebine 2">
            <a:extLst>
              <a:ext uri="{FF2B5EF4-FFF2-40B4-BE49-F238E27FC236}">
                <a16:creationId xmlns:a16="http://schemas.microsoft.com/office/drawing/2014/main" id="{71D09592-C740-366A-5FC4-1F6636F4037F}"/>
              </a:ext>
            </a:extLst>
          </p:cNvPr>
          <p:cNvSpPr>
            <a:spLocks noGrp="1"/>
          </p:cNvSpPr>
          <p:nvPr>
            <p:ph idx="1"/>
          </p:nvPr>
        </p:nvSpPr>
        <p:spPr>
          <a:xfrm>
            <a:off x="838199" y="1411818"/>
            <a:ext cx="6368705" cy="5099844"/>
          </a:xfrm>
        </p:spPr>
        <p:txBody>
          <a:bodyPr>
            <a:normAutofit/>
          </a:bodyPr>
          <a:lstStyle/>
          <a:p>
            <a:pPr marL="0" indent="0" algn="just">
              <a:spcBef>
                <a:spcPts val="600"/>
              </a:spcBef>
              <a:buNone/>
            </a:pPr>
            <a:r>
              <a:rPr lang="sl-SI" sz="2000" b="1" u="sng" dirty="0">
                <a:solidFill>
                  <a:schemeClr val="accent2"/>
                </a:solidFill>
                <a:latin typeface="+mj-lt"/>
              </a:rPr>
              <a:t>PREDPISAN OBRAZEC</a:t>
            </a:r>
          </a:p>
          <a:p>
            <a:pPr marL="0" indent="0" algn="just">
              <a:spcBef>
                <a:spcPts val="600"/>
              </a:spcBef>
              <a:buNone/>
            </a:pPr>
            <a:endParaRPr lang="sl-SI" sz="2000" dirty="0">
              <a:latin typeface="+mj-lt"/>
            </a:endParaRPr>
          </a:p>
          <a:p>
            <a:pPr>
              <a:spcBef>
                <a:spcPts val="600"/>
              </a:spcBef>
            </a:pPr>
            <a:r>
              <a:rPr lang="sl-SI" sz="1800" dirty="0">
                <a:latin typeface="+mj-lt"/>
              </a:rPr>
              <a:t>ime in priimek zaposlenega</a:t>
            </a:r>
          </a:p>
          <a:p>
            <a:pPr>
              <a:spcBef>
                <a:spcPts val="600"/>
              </a:spcBef>
            </a:pPr>
            <a:r>
              <a:rPr lang="sl-SI" sz="1800" dirty="0">
                <a:latin typeface="+mj-lt"/>
              </a:rPr>
              <a:t>mesec in leto</a:t>
            </a:r>
          </a:p>
          <a:p>
            <a:pPr>
              <a:spcBef>
                <a:spcPts val="600"/>
              </a:spcBef>
            </a:pPr>
            <a:r>
              <a:rPr lang="sl-SI" sz="1800" dirty="0">
                <a:latin typeface="+mj-lt"/>
              </a:rPr>
              <a:t>naziv upravičenca (delodajalca)</a:t>
            </a:r>
          </a:p>
          <a:p>
            <a:pPr>
              <a:spcBef>
                <a:spcPts val="600"/>
              </a:spcBef>
            </a:pPr>
            <a:r>
              <a:rPr lang="sl-SI" sz="1800" dirty="0">
                <a:latin typeface="+mj-lt"/>
              </a:rPr>
              <a:t>natančen opis opravljenih del po datumih</a:t>
            </a:r>
          </a:p>
          <a:p>
            <a:pPr>
              <a:spcBef>
                <a:spcPts val="600"/>
              </a:spcBef>
            </a:pPr>
            <a:r>
              <a:rPr lang="sl-SI" sz="1800" dirty="0">
                <a:latin typeface="+mj-lt"/>
              </a:rPr>
              <a:t>število opravljenih ur dela na projektu na posamezen datum</a:t>
            </a:r>
          </a:p>
          <a:p>
            <a:pPr>
              <a:spcBef>
                <a:spcPts val="600"/>
              </a:spcBef>
            </a:pPr>
            <a:r>
              <a:rPr lang="sl-SI" sz="1800" dirty="0">
                <a:latin typeface="+mj-lt"/>
              </a:rPr>
              <a:t>opredelitev dela zaposlenega na drugih projektih in drugo delo</a:t>
            </a:r>
          </a:p>
          <a:p>
            <a:pPr>
              <a:spcBef>
                <a:spcPts val="600"/>
              </a:spcBef>
            </a:pPr>
            <a:r>
              <a:rPr lang="sl-SI" sz="1800" dirty="0">
                <a:latin typeface="+mj-lt"/>
              </a:rPr>
              <a:t>datum in podpis zaposlenega in delodajalca</a:t>
            </a:r>
            <a:endParaRPr lang="sl-SI" sz="1800" dirty="0">
              <a:solidFill>
                <a:schemeClr val="bg2">
                  <a:lumMod val="25000"/>
                </a:schemeClr>
              </a:solidFill>
              <a:latin typeface="+mj-lt"/>
            </a:endParaRPr>
          </a:p>
          <a:p>
            <a:pPr marL="0" indent="0">
              <a:buNone/>
            </a:pPr>
            <a:endParaRPr lang="sl-SI" sz="2400" b="1" dirty="0">
              <a:solidFill>
                <a:schemeClr val="bg2">
                  <a:lumMod val="25000"/>
                </a:schemeClr>
              </a:solidFill>
              <a:latin typeface="+mj-lt"/>
            </a:endParaRPr>
          </a:p>
        </p:txBody>
      </p:sp>
      <p:pic>
        <p:nvPicPr>
          <p:cNvPr id="7" name="Slika 6">
            <a:extLst>
              <a:ext uri="{FF2B5EF4-FFF2-40B4-BE49-F238E27FC236}">
                <a16:creationId xmlns:a16="http://schemas.microsoft.com/office/drawing/2014/main" id="{E89FED45-DE87-0CAC-11AA-02EA34622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905" y="0"/>
            <a:ext cx="4985095" cy="6858000"/>
          </a:xfrm>
          <a:prstGeom prst="rect">
            <a:avLst/>
          </a:prstGeom>
        </p:spPr>
      </p:pic>
      <p:sp>
        <p:nvSpPr>
          <p:cNvPr id="6" name="Označba mesta številke diapozitiva 5">
            <a:extLst>
              <a:ext uri="{FF2B5EF4-FFF2-40B4-BE49-F238E27FC236}">
                <a16:creationId xmlns:a16="http://schemas.microsoft.com/office/drawing/2014/main" id="{7251CD29-A41D-78E2-172F-50AB13E208D5}"/>
              </a:ext>
            </a:extLst>
          </p:cNvPr>
          <p:cNvSpPr>
            <a:spLocks noGrp="1"/>
          </p:cNvSpPr>
          <p:nvPr>
            <p:ph type="sldNum" sz="quarter" idx="12"/>
          </p:nvPr>
        </p:nvSpPr>
        <p:spPr/>
        <p:txBody>
          <a:bodyPr/>
          <a:lstStyle/>
          <a:p>
            <a:fld id="{DB0541E2-7EB7-469F-924A-AAEADCA667B4}" type="slidenum">
              <a:rPr lang="sl-SI" smtClean="0"/>
              <a:t>43</a:t>
            </a:fld>
            <a:endParaRPr lang="sl-SI"/>
          </a:p>
        </p:txBody>
      </p:sp>
      <p:sp>
        <p:nvSpPr>
          <p:cNvPr id="8" name="Pravokotnik 7">
            <a:extLst>
              <a:ext uri="{FF2B5EF4-FFF2-40B4-BE49-F238E27FC236}">
                <a16:creationId xmlns:a16="http://schemas.microsoft.com/office/drawing/2014/main" id="{405C87F2-05F5-DE9F-26D5-F9C12FE290B6}"/>
              </a:ext>
            </a:extLst>
          </p:cNvPr>
          <p:cNvSpPr/>
          <p:nvPr/>
        </p:nvSpPr>
        <p:spPr>
          <a:xfrm>
            <a:off x="5213445" y="177422"/>
            <a:ext cx="2216055" cy="651983"/>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ZA VSAKEGA ZAPOSLENEGA ZA VSAK MESEC POSEBEJ</a:t>
            </a:r>
          </a:p>
        </p:txBody>
      </p:sp>
      <p:sp>
        <p:nvSpPr>
          <p:cNvPr id="9" name="Pravokotnik 8">
            <a:extLst>
              <a:ext uri="{FF2B5EF4-FFF2-40B4-BE49-F238E27FC236}">
                <a16:creationId xmlns:a16="http://schemas.microsoft.com/office/drawing/2014/main" id="{CCC21D19-053F-BD8E-C428-26BA8CC0B81C}"/>
              </a:ext>
            </a:extLst>
          </p:cNvPr>
          <p:cNvSpPr/>
          <p:nvPr/>
        </p:nvSpPr>
        <p:spPr>
          <a:xfrm>
            <a:off x="503764" y="5582744"/>
            <a:ext cx="4096811" cy="956168"/>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MESEČNO POROČILO zaposleni izpolni, če opravlja delo na več projektih. Skupno mesečno poročilo izpolni za vse projekte in drugo delo, ki ni financirano iz operacij.</a:t>
            </a:r>
          </a:p>
        </p:txBody>
      </p:sp>
      <p:sp>
        <p:nvSpPr>
          <p:cNvPr id="10" name="Pravokotnik 9">
            <a:extLst>
              <a:ext uri="{FF2B5EF4-FFF2-40B4-BE49-F238E27FC236}">
                <a16:creationId xmlns:a16="http://schemas.microsoft.com/office/drawing/2014/main" id="{78737E5C-F781-8340-7D69-C9512345C5B0}"/>
              </a:ext>
            </a:extLst>
          </p:cNvPr>
          <p:cNvSpPr/>
          <p:nvPr/>
        </p:nvSpPr>
        <p:spPr>
          <a:xfrm>
            <a:off x="4985096" y="5582744"/>
            <a:ext cx="1333500" cy="95616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VSI, KI NISO POLNO ZAPOSLENI NA PROJEKTU</a:t>
            </a:r>
          </a:p>
        </p:txBody>
      </p:sp>
      <p:pic>
        <p:nvPicPr>
          <p:cNvPr id="12" name="Grafika 11" descr="Chevron arrows with solid fill">
            <a:extLst>
              <a:ext uri="{FF2B5EF4-FFF2-40B4-BE49-F238E27FC236}">
                <a16:creationId xmlns:a16="http://schemas.microsoft.com/office/drawing/2014/main" id="{6EAF49C3-9C85-1191-55EB-AE05A90EE6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64236" y="5866739"/>
            <a:ext cx="457199" cy="457199"/>
          </a:xfrm>
          <a:prstGeom prst="rect">
            <a:avLst/>
          </a:prstGeom>
        </p:spPr>
      </p:pic>
      <p:cxnSp>
        <p:nvCxnSpPr>
          <p:cNvPr id="11" name="Raven povezovalnik 10">
            <a:extLst>
              <a:ext uri="{FF2B5EF4-FFF2-40B4-BE49-F238E27FC236}">
                <a16:creationId xmlns:a16="http://schemas.microsoft.com/office/drawing/2014/main" id="{EA7FE27F-793C-42D2-F71E-D86D79A3BBCB}"/>
              </a:ext>
            </a:extLst>
          </p:cNvPr>
          <p:cNvCxnSpPr>
            <a:cxnSpLocks/>
          </p:cNvCxnSpPr>
          <p:nvPr/>
        </p:nvCxnSpPr>
        <p:spPr>
          <a:xfrm>
            <a:off x="0" y="1117854"/>
            <a:ext cx="74295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Business Growth with solid fill">
            <a:extLst>
              <a:ext uri="{FF2B5EF4-FFF2-40B4-BE49-F238E27FC236}">
                <a16:creationId xmlns:a16="http://schemas.microsoft.com/office/drawing/2014/main" id="{6CF3F4BA-7220-A092-4D7C-CACBCB4CA8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608" y="142251"/>
            <a:ext cx="841215" cy="841215"/>
          </a:xfrm>
          <a:prstGeom prst="rect">
            <a:avLst/>
          </a:prstGeom>
        </p:spPr>
      </p:pic>
    </p:spTree>
    <p:extLst>
      <p:ext uri="{BB962C8B-B14F-4D97-AF65-F5344CB8AC3E}">
        <p14:creationId xmlns:p14="http://schemas.microsoft.com/office/powerpoint/2010/main" val="3476436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7F4B-F230-1B1A-159C-F158B72891A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3518DDC-8D50-A8B9-BD45-DF47AE210AAD}"/>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OSTALI STROŠKI (pavšal)</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219BE11B-DFC6-8A7C-2EEF-25027F70401D}"/>
              </a:ext>
            </a:extLst>
          </p:cNvPr>
          <p:cNvSpPr>
            <a:spLocks noGrp="1"/>
          </p:cNvSpPr>
          <p:nvPr>
            <p:ph idx="1"/>
          </p:nvPr>
        </p:nvSpPr>
        <p:spPr>
          <a:xfrm>
            <a:off x="838200" y="1231251"/>
            <a:ext cx="10515600" cy="4975585"/>
          </a:xfrm>
        </p:spPr>
        <p:txBody>
          <a:bodyPr numCol="1">
            <a:normAutofit/>
          </a:bodyPr>
          <a:lstStyle/>
          <a:p>
            <a:pPr marL="0" indent="0" algn="just">
              <a:lnSpc>
                <a:spcPct val="100000"/>
              </a:lnSpc>
              <a:buNone/>
            </a:pPr>
            <a:r>
              <a:rPr lang="sl-SI" sz="1600" b="1" dirty="0">
                <a:solidFill>
                  <a:schemeClr val="accent2"/>
                </a:solidFill>
                <a:latin typeface="+mj-lt"/>
              </a:rPr>
              <a:t>40 % pavšalna stopnja za ostale stroške je povezana z upravičenimi neposrednimi stroški osebja posameznega partnerja projekta. </a:t>
            </a:r>
          </a:p>
          <a:p>
            <a:pPr marL="0" indent="0" algn="just">
              <a:lnSpc>
                <a:spcPct val="100000"/>
              </a:lnSpc>
              <a:buNone/>
            </a:pPr>
            <a:r>
              <a:rPr lang="sl-SI" sz="1600" dirty="0">
                <a:solidFill>
                  <a:schemeClr val="bg2">
                    <a:lumMod val="25000"/>
                  </a:schemeClr>
                </a:solidFill>
                <a:latin typeface="+mj-lt"/>
              </a:rPr>
              <a:t>Če MKRR zmanjša stroške osebja, se tudi znesek pavšala sorazmerno zmanjša.</a:t>
            </a:r>
          </a:p>
          <a:p>
            <a:pPr marL="0" indent="0" algn="just">
              <a:lnSpc>
                <a:spcPct val="100000"/>
              </a:lnSpc>
              <a:buNone/>
            </a:pPr>
            <a:r>
              <a:rPr lang="sl-SI" sz="1600" b="1" dirty="0">
                <a:solidFill>
                  <a:schemeClr val="bg2">
                    <a:lumMod val="25000"/>
                  </a:schemeClr>
                </a:solidFill>
                <a:latin typeface="+mj-lt"/>
              </a:rPr>
              <a:t>Stopnja javne podpore </a:t>
            </a:r>
            <a:r>
              <a:rPr lang="sl-SI" sz="1600" dirty="0">
                <a:solidFill>
                  <a:schemeClr val="bg2">
                    <a:lumMod val="25000"/>
                  </a:schemeClr>
                </a:solidFill>
                <a:latin typeface="+mj-lt"/>
              </a:rPr>
              <a:t>znaša 80%.</a:t>
            </a:r>
          </a:p>
          <a:p>
            <a:pPr marL="0" indent="0" algn="just">
              <a:lnSpc>
                <a:spcPct val="100000"/>
              </a:lnSpc>
              <a:buNone/>
            </a:pPr>
            <a:endParaRPr lang="sl-SI" sz="900" dirty="0">
              <a:solidFill>
                <a:schemeClr val="bg2">
                  <a:lumMod val="25000"/>
                </a:schemeClr>
              </a:solidFill>
              <a:latin typeface="+mj-lt"/>
            </a:endParaRPr>
          </a:p>
          <a:p>
            <a:pPr marL="0" indent="0" algn="just">
              <a:lnSpc>
                <a:spcPct val="100000"/>
              </a:lnSpc>
              <a:spcBef>
                <a:spcPts val="600"/>
              </a:spcBef>
              <a:buNone/>
            </a:pPr>
            <a:r>
              <a:rPr lang="sl-SI" sz="1600" dirty="0">
                <a:solidFill>
                  <a:schemeClr val="bg2">
                    <a:lumMod val="25000"/>
                  </a:schemeClr>
                </a:solidFill>
                <a:latin typeface="+mj-lt"/>
              </a:rPr>
              <a:t>Ta pavšalna stopnja zajema vse preostale kategorije upravičenih stroškov (projektne aktivnosti) posameznega partnerja projekta:</a:t>
            </a:r>
          </a:p>
          <a:p>
            <a:pPr algn="just">
              <a:lnSpc>
                <a:spcPct val="100000"/>
              </a:lnSpc>
              <a:spcBef>
                <a:spcPts val="0"/>
              </a:spcBef>
            </a:pPr>
            <a:r>
              <a:rPr lang="sl-SI" sz="1600" dirty="0">
                <a:solidFill>
                  <a:schemeClr val="bg2">
                    <a:lumMod val="25000"/>
                  </a:schemeClr>
                </a:solidFill>
                <a:latin typeface="+mj-lt"/>
              </a:rPr>
              <a:t>pisarniške in administrativne stroške, </a:t>
            </a:r>
          </a:p>
          <a:p>
            <a:pPr algn="just">
              <a:lnSpc>
                <a:spcPct val="100000"/>
              </a:lnSpc>
              <a:spcBef>
                <a:spcPts val="0"/>
              </a:spcBef>
            </a:pPr>
            <a:r>
              <a:rPr lang="sl-SI" sz="1600" dirty="0">
                <a:solidFill>
                  <a:schemeClr val="bg2">
                    <a:lumMod val="25000"/>
                  </a:schemeClr>
                </a:solidFill>
                <a:latin typeface="+mj-lt"/>
              </a:rPr>
              <a:t>potne in namestitvene stroške, </a:t>
            </a:r>
          </a:p>
          <a:p>
            <a:pPr algn="just">
              <a:lnSpc>
                <a:spcPct val="100000"/>
              </a:lnSpc>
              <a:spcBef>
                <a:spcPts val="0"/>
              </a:spcBef>
            </a:pPr>
            <a:r>
              <a:rPr lang="sl-SI" sz="1600" dirty="0">
                <a:solidFill>
                  <a:schemeClr val="bg2">
                    <a:lumMod val="25000"/>
                  </a:schemeClr>
                </a:solidFill>
                <a:latin typeface="+mj-lt"/>
              </a:rPr>
              <a:t>stroške zunanjih strokovnjakov in storitev, </a:t>
            </a:r>
          </a:p>
          <a:p>
            <a:pPr algn="just">
              <a:lnSpc>
                <a:spcPct val="100000"/>
              </a:lnSpc>
              <a:spcBef>
                <a:spcPts val="0"/>
              </a:spcBef>
            </a:pPr>
            <a:r>
              <a:rPr lang="sl-SI" sz="1600" dirty="0">
                <a:solidFill>
                  <a:schemeClr val="bg2">
                    <a:lumMod val="25000"/>
                  </a:schemeClr>
                </a:solidFill>
                <a:latin typeface="+mj-lt"/>
              </a:rPr>
              <a:t>stroške opreme, </a:t>
            </a:r>
          </a:p>
          <a:p>
            <a:pPr algn="just">
              <a:lnSpc>
                <a:spcPct val="100000"/>
              </a:lnSpc>
              <a:spcBef>
                <a:spcPts val="0"/>
              </a:spcBef>
            </a:pPr>
            <a:r>
              <a:rPr lang="sl-SI" sz="1600" dirty="0">
                <a:solidFill>
                  <a:schemeClr val="bg2">
                    <a:lumMod val="25000"/>
                  </a:schemeClr>
                </a:solidFill>
                <a:latin typeface="+mj-lt"/>
              </a:rPr>
              <a:t>stroške gradnje,</a:t>
            </a:r>
          </a:p>
          <a:p>
            <a:pPr algn="just">
              <a:lnSpc>
                <a:spcPct val="100000"/>
              </a:lnSpc>
              <a:spcBef>
                <a:spcPts val="0"/>
              </a:spcBef>
            </a:pPr>
            <a:r>
              <a:rPr lang="sl-SI" sz="1600" dirty="0">
                <a:solidFill>
                  <a:schemeClr val="bg2">
                    <a:lumMod val="25000"/>
                  </a:schemeClr>
                </a:solidFill>
                <a:latin typeface="+mj-lt"/>
              </a:rPr>
              <a:t>… </a:t>
            </a:r>
          </a:p>
          <a:p>
            <a:pPr marL="0" indent="0" algn="just">
              <a:lnSpc>
                <a:spcPct val="100000"/>
              </a:lnSpc>
              <a:buNone/>
            </a:pPr>
            <a:r>
              <a:rPr lang="sl-SI" sz="1600" b="0" i="0" u="none" strike="noStrike" baseline="0" dirty="0">
                <a:solidFill>
                  <a:schemeClr val="bg2">
                    <a:lumMod val="25000"/>
                  </a:schemeClr>
                </a:solidFill>
                <a:latin typeface="+mj-lt"/>
              </a:rPr>
              <a:t>Ker se stroški po pavšalni stopnji samodejno izračunajo na podlagi neposrednih stroškov osebja, partnerjem </a:t>
            </a:r>
            <a:r>
              <a:rPr lang="sl-SI" sz="1600" b="1" i="0" u="none" strike="noStrike" baseline="0" dirty="0">
                <a:solidFill>
                  <a:schemeClr val="bg2">
                    <a:lumMod val="25000"/>
                  </a:schemeClr>
                </a:solidFill>
                <a:latin typeface="+mj-lt"/>
              </a:rPr>
              <a:t>ni treba dokazovati dejanskega stanja </a:t>
            </a:r>
            <a:r>
              <a:rPr lang="sl-SI" sz="1600" b="0" i="0" u="none" strike="noStrike" baseline="0" dirty="0">
                <a:solidFill>
                  <a:schemeClr val="bg2">
                    <a:lumMod val="25000"/>
                  </a:schemeClr>
                </a:solidFill>
                <a:latin typeface="+mj-lt"/>
              </a:rPr>
              <a:t>le teh, saj se ne povrnejo na podlagi dejanskih stroškov. V skladu s tem ni treba MKRR predložiti </a:t>
            </a:r>
            <a:r>
              <a:rPr lang="sl-SI" sz="1600" b="1" i="0" u="none" strike="noStrike" baseline="0" dirty="0">
                <a:solidFill>
                  <a:schemeClr val="bg2">
                    <a:lumMod val="25000"/>
                  </a:schemeClr>
                </a:solidFill>
                <a:latin typeface="+mj-lt"/>
              </a:rPr>
              <a:t>nobene dokumentacije </a:t>
            </a:r>
            <a:r>
              <a:rPr lang="sl-SI" sz="1600" b="0" i="0" u="none" strike="noStrike" baseline="0" dirty="0">
                <a:solidFill>
                  <a:schemeClr val="bg2">
                    <a:lumMod val="25000"/>
                  </a:schemeClr>
                </a:solidFill>
                <a:latin typeface="+mj-lt"/>
              </a:rPr>
              <a:t>o dejansko nastalih stroških (računi, dokazila o plačilih ipd.) ali jo </a:t>
            </a:r>
            <a:r>
              <a:rPr lang="sl-SI" sz="1600" b="1" i="0" u="none" strike="noStrike" baseline="0" dirty="0">
                <a:solidFill>
                  <a:schemeClr val="bg2">
                    <a:lumMod val="25000"/>
                  </a:schemeClr>
                </a:solidFill>
                <a:latin typeface="+mj-lt"/>
              </a:rPr>
              <a:t>hraniti za naknadne kontrole</a:t>
            </a:r>
            <a:r>
              <a:rPr lang="sl-SI" sz="1600" b="0" i="0" u="none" strike="noStrike" baseline="0" dirty="0">
                <a:solidFill>
                  <a:schemeClr val="bg2">
                    <a:lumMod val="25000"/>
                  </a:schemeClr>
                </a:solidFill>
                <a:latin typeface="+mj-lt"/>
              </a:rPr>
              <a:t>. </a:t>
            </a:r>
          </a:p>
          <a:p>
            <a:pPr marL="0" indent="0" algn="just">
              <a:lnSpc>
                <a:spcPct val="100000"/>
              </a:lnSpc>
              <a:buNone/>
            </a:pPr>
            <a:r>
              <a:rPr lang="sl-SI" sz="1600" b="1" i="0" u="none" strike="noStrike" baseline="0" dirty="0">
                <a:solidFill>
                  <a:schemeClr val="bg2">
                    <a:lumMod val="25000"/>
                  </a:schemeClr>
                </a:solidFill>
                <a:latin typeface="+mj-lt"/>
              </a:rPr>
              <a:t>Potrebno pa je </a:t>
            </a:r>
            <a:r>
              <a:rPr lang="sl-SI" sz="1600" b="1" i="0" u="sng" strike="noStrike" baseline="0" dirty="0">
                <a:solidFill>
                  <a:schemeClr val="accent2"/>
                </a:solidFill>
                <a:latin typeface="+mj-lt"/>
              </a:rPr>
              <a:t>dokazati izvedene aktivnosti s podpornimi dokazili </a:t>
            </a:r>
            <a:r>
              <a:rPr lang="sl-SI" sz="1600" b="0" i="0" u="none" strike="noStrike" baseline="0" dirty="0">
                <a:solidFill>
                  <a:schemeClr val="bg2">
                    <a:lumMod val="25000"/>
                  </a:schemeClr>
                </a:solidFill>
                <a:latin typeface="+mj-lt"/>
              </a:rPr>
              <a:t>(npr. liste prisotnosti, promocijska gradiva, fotografije, investicije...) </a:t>
            </a:r>
            <a:r>
              <a:rPr lang="sl-SI" sz="1600" b="0" i="0" u="none" strike="noStrike" baseline="0" dirty="0">
                <a:solidFill>
                  <a:schemeClr val="bg2">
                    <a:lumMod val="25000"/>
                  </a:schemeClr>
                </a:solidFill>
                <a:latin typeface="+mj-lt"/>
                <a:sym typeface="Wingdings" panose="05000000000000000000" pitchFamily="2" charset="2"/>
              </a:rPr>
              <a:t></a:t>
            </a:r>
            <a:r>
              <a:rPr lang="sl-SI" sz="1600" b="0" i="0" u="none" strike="noStrike" baseline="0" dirty="0">
                <a:solidFill>
                  <a:schemeClr val="bg2">
                    <a:lumMod val="25000"/>
                  </a:schemeClr>
                </a:solidFill>
                <a:latin typeface="+mj-lt"/>
              </a:rPr>
              <a:t>v skladu z vlogo in vnosom v </a:t>
            </a:r>
            <a:r>
              <a:rPr lang="sl-SI" sz="1600" b="0" i="0" u="none" strike="noStrike" baseline="0" dirty="0" err="1">
                <a:solidFill>
                  <a:schemeClr val="bg2">
                    <a:lumMod val="25000"/>
                  </a:schemeClr>
                </a:solidFill>
                <a:latin typeface="+mj-lt"/>
              </a:rPr>
              <a:t>eJR</a:t>
            </a:r>
            <a:r>
              <a:rPr lang="sl-SI" sz="1600" b="0" i="0" u="none" strike="noStrike" baseline="0" dirty="0">
                <a:solidFill>
                  <a:schemeClr val="bg2">
                    <a:lumMod val="25000"/>
                  </a:schemeClr>
                </a:solidFill>
                <a:latin typeface="+mj-lt"/>
              </a:rPr>
              <a:t>. </a:t>
            </a:r>
            <a:endParaRPr lang="sl-SI" sz="1800" dirty="0">
              <a:solidFill>
                <a:srgbClr val="000000"/>
              </a:solidFill>
              <a:latin typeface="+mj-lt"/>
            </a:endParaRPr>
          </a:p>
        </p:txBody>
      </p:sp>
      <p:sp>
        <p:nvSpPr>
          <p:cNvPr id="6" name="Označba mesta številke diapozitiva 5">
            <a:extLst>
              <a:ext uri="{FF2B5EF4-FFF2-40B4-BE49-F238E27FC236}">
                <a16:creationId xmlns:a16="http://schemas.microsoft.com/office/drawing/2014/main" id="{1A6ED913-AF05-31B7-AA8B-149D256B2EF0}"/>
              </a:ext>
            </a:extLst>
          </p:cNvPr>
          <p:cNvSpPr>
            <a:spLocks noGrp="1"/>
          </p:cNvSpPr>
          <p:nvPr>
            <p:ph type="sldNum" sz="quarter" idx="12"/>
          </p:nvPr>
        </p:nvSpPr>
        <p:spPr/>
        <p:txBody>
          <a:bodyPr/>
          <a:lstStyle/>
          <a:p>
            <a:fld id="{DB0541E2-7EB7-469F-924A-AAEADCA667B4}" type="slidenum">
              <a:rPr lang="sl-SI" smtClean="0"/>
              <a:t>44</a:t>
            </a:fld>
            <a:endParaRPr lang="sl-SI"/>
          </a:p>
        </p:txBody>
      </p:sp>
      <p:cxnSp>
        <p:nvCxnSpPr>
          <p:cNvPr id="7" name="Raven povezovalnik 6">
            <a:extLst>
              <a:ext uri="{FF2B5EF4-FFF2-40B4-BE49-F238E27FC236}">
                <a16:creationId xmlns:a16="http://schemas.microsoft.com/office/drawing/2014/main" id="{66069C5F-A46B-EA4A-3B2B-148D09FDAD4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9" name="Pravokotnik 8">
            <a:extLst>
              <a:ext uri="{FF2B5EF4-FFF2-40B4-BE49-F238E27FC236}">
                <a16:creationId xmlns:a16="http://schemas.microsoft.com/office/drawing/2014/main" id="{E3C7D78D-4B55-2721-2D81-B58799B3649D}"/>
              </a:ext>
            </a:extLst>
          </p:cNvPr>
          <p:cNvSpPr/>
          <p:nvPr/>
        </p:nvSpPr>
        <p:spPr>
          <a:xfrm>
            <a:off x="7980218" y="3112655"/>
            <a:ext cx="3373582" cy="133680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300" b="1" dirty="0">
                <a:latin typeface="+mj-lt"/>
              </a:rPr>
              <a:t>POZORNOST NA PRIDOBIVANJE VSEH POTREBNIH DOKUMENTOV PRI POSEGIH V PROSTOR IN OBVEZNO OZNAČITEV TUDI NA ELEMENTIH IZDELANIH V OKVIRU PAVŠALA.</a:t>
            </a:r>
          </a:p>
        </p:txBody>
      </p:sp>
      <p:sp>
        <p:nvSpPr>
          <p:cNvPr id="11" name="PoljeZBesedilom 10">
            <a:extLst>
              <a:ext uri="{FF2B5EF4-FFF2-40B4-BE49-F238E27FC236}">
                <a16:creationId xmlns:a16="http://schemas.microsoft.com/office/drawing/2014/main" id="{7B3E5242-F784-6AD1-DBD8-71F0C51F4149}"/>
              </a:ext>
            </a:extLst>
          </p:cNvPr>
          <p:cNvSpPr txBox="1"/>
          <p:nvPr/>
        </p:nvSpPr>
        <p:spPr>
          <a:xfrm>
            <a:off x="7206019" y="3183104"/>
            <a:ext cx="914401" cy="1107996"/>
          </a:xfrm>
          <a:prstGeom prst="rect">
            <a:avLst/>
          </a:prstGeom>
          <a:noFill/>
        </p:spPr>
        <p:txBody>
          <a:bodyPr wrap="square">
            <a:spAutoFit/>
          </a:bodyPr>
          <a:lstStyle/>
          <a:p>
            <a:r>
              <a:rPr lang="sl-SI" sz="6600" b="1" dirty="0">
                <a:solidFill>
                  <a:schemeClr val="accent6">
                    <a:lumMod val="75000"/>
                  </a:schemeClr>
                </a:solidFill>
              </a:rPr>
              <a:t>!!</a:t>
            </a:r>
            <a:endParaRPr lang="sl-SI" sz="6600" dirty="0">
              <a:solidFill>
                <a:schemeClr val="accent6">
                  <a:lumMod val="75000"/>
                </a:schemeClr>
              </a:solidFill>
            </a:endParaRPr>
          </a:p>
        </p:txBody>
      </p:sp>
      <p:pic>
        <p:nvPicPr>
          <p:cNvPr id="5" name="Grafika 4" descr="Business Growth with solid fill">
            <a:extLst>
              <a:ext uri="{FF2B5EF4-FFF2-40B4-BE49-F238E27FC236}">
                <a16:creationId xmlns:a16="http://schemas.microsoft.com/office/drawing/2014/main" id="{8274EE91-5F61-0B1D-DDF4-BC844781F30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6608" y="142251"/>
            <a:ext cx="841215" cy="841215"/>
          </a:xfrm>
          <a:prstGeom prst="rect">
            <a:avLst/>
          </a:prstGeom>
        </p:spPr>
      </p:pic>
    </p:spTree>
    <p:extLst>
      <p:ext uri="{BB962C8B-B14F-4D97-AF65-F5344CB8AC3E}">
        <p14:creationId xmlns:p14="http://schemas.microsoft.com/office/powerpoint/2010/main" val="128667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3A7D7-6969-07CB-8A17-AD54832CEAC0}"/>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D8769BF7-99B8-9180-A4EB-7C35DEFC0C7C}"/>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A7AED2D7-163F-B277-0D74-FC1910610982}"/>
              </a:ext>
            </a:extLst>
          </p:cNvPr>
          <p:cNvSpPr txBox="1">
            <a:spLocks/>
          </p:cNvSpPr>
          <p:nvPr/>
        </p:nvSpPr>
        <p:spPr>
          <a:xfrm>
            <a:off x="760741" y="16383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VODENJE RAČUNOVODSTVA</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6" name="Označba mesta številke diapozitiva 5">
            <a:extLst>
              <a:ext uri="{FF2B5EF4-FFF2-40B4-BE49-F238E27FC236}">
                <a16:creationId xmlns:a16="http://schemas.microsoft.com/office/drawing/2014/main" id="{ECA0EE26-B2C3-02AA-F410-C3642E1F9779}"/>
              </a:ext>
            </a:extLst>
          </p:cNvPr>
          <p:cNvSpPr>
            <a:spLocks noGrp="1"/>
          </p:cNvSpPr>
          <p:nvPr>
            <p:ph type="sldNum" sz="quarter" idx="12"/>
          </p:nvPr>
        </p:nvSpPr>
        <p:spPr/>
        <p:txBody>
          <a:bodyPr/>
          <a:lstStyle/>
          <a:p>
            <a:fld id="{DB0541E2-7EB7-469F-924A-AAEADCA667B4}" type="slidenum">
              <a:rPr lang="sl-SI" smtClean="0"/>
              <a:t>45</a:t>
            </a:fld>
            <a:endParaRPr lang="sl-SI"/>
          </a:p>
        </p:txBody>
      </p:sp>
      <p:cxnSp>
        <p:nvCxnSpPr>
          <p:cNvPr id="3" name="Raven povezovalnik 2">
            <a:extLst>
              <a:ext uri="{FF2B5EF4-FFF2-40B4-BE49-F238E27FC236}">
                <a16:creationId xmlns:a16="http://schemas.microsoft.com/office/drawing/2014/main" id="{2EADA166-6035-E95E-AFE4-BFDCD386278F}"/>
              </a:ext>
            </a:extLst>
          </p:cNvPr>
          <p:cNvCxnSpPr>
            <a:cxnSpLocks/>
          </p:cNvCxnSpPr>
          <p:nvPr/>
        </p:nvCxnSpPr>
        <p:spPr>
          <a:xfrm>
            <a:off x="0" y="3064991"/>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Research with solid fill">
            <a:extLst>
              <a:ext uri="{FF2B5EF4-FFF2-40B4-BE49-F238E27FC236}">
                <a16:creationId xmlns:a16="http://schemas.microsoft.com/office/drawing/2014/main" id="{9091AD29-373F-8CCD-FF30-A020AC23BA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61510" y="2049513"/>
            <a:ext cx="914400" cy="914400"/>
          </a:xfrm>
          <a:prstGeom prst="rect">
            <a:avLst/>
          </a:prstGeom>
        </p:spPr>
      </p:pic>
    </p:spTree>
    <p:extLst>
      <p:ext uri="{BB962C8B-B14F-4D97-AF65-F5344CB8AC3E}">
        <p14:creationId xmlns:p14="http://schemas.microsoft.com/office/powerpoint/2010/main" val="748683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3EF5-6C35-684F-3D57-65480972AEB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DAB92D4-026A-FC41-3866-671B8BCDD772}"/>
              </a:ext>
            </a:extLst>
          </p:cNvPr>
          <p:cNvSpPr>
            <a:spLocks noGrp="1"/>
          </p:cNvSpPr>
          <p:nvPr>
            <p:ph type="title"/>
          </p:nvPr>
        </p:nvSpPr>
        <p:spPr>
          <a:xfrm>
            <a:off x="771525" y="191143"/>
            <a:ext cx="10515600" cy="888620"/>
          </a:xfrm>
        </p:spPr>
        <p:txBody>
          <a:bodyPr>
            <a:normAutofit/>
          </a:bodyPr>
          <a:lstStyle/>
          <a:p>
            <a:r>
              <a:rPr lang="sl-SI" sz="4000" b="1" dirty="0">
                <a:solidFill>
                  <a:schemeClr val="tx1">
                    <a:lumMod val="65000"/>
                    <a:lumOff val="35000"/>
                  </a:schemeClr>
                </a:solidFill>
              </a:rPr>
              <a:t>VODENJA RAČUNOVODSTVA</a:t>
            </a:r>
          </a:p>
        </p:txBody>
      </p:sp>
      <p:sp>
        <p:nvSpPr>
          <p:cNvPr id="3" name="Označba mesta vsebine 2">
            <a:extLst>
              <a:ext uri="{FF2B5EF4-FFF2-40B4-BE49-F238E27FC236}">
                <a16:creationId xmlns:a16="http://schemas.microsoft.com/office/drawing/2014/main" id="{FA8DA5AA-ED50-5445-963B-7038A76E8168}"/>
              </a:ext>
            </a:extLst>
          </p:cNvPr>
          <p:cNvSpPr>
            <a:spLocks noGrp="1"/>
          </p:cNvSpPr>
          <p:nvPr>
            <p:ph idx="1"/>
          </p:nvPr>
        </p:nvSpPr>
        <p:spPr>
          <a:xfrm>
            <a:off x="611221" y="1339849"/>
            <a:ext cx="10199654" cy="5413375"/>
          </a:xfrm>
        </p:spPr>
        <p:txBody>
          <a:bodyPr numCol="1">
            <a:noAutofit/>
          </a:bodyPr>
          <a:lstStyle/>
          <a:p>
            <a:pPr algn="just"/>
            <a:r>
              <a:rPr lang="sl-SI" sz="2400" b="1" dirty="0">
                <a:solidFill>
                  <a:schemeClr val="accent2"/>
                </a:solidFill>
                <a:latin typeface="+mj-lt"/>
              </a:rPr>
              <a:t>Ločeno računovodstvo</a:t>
            </a:r>
          </a:p>
          <a:p>
            <a:pPr algn="just"/>
            <a:r>
              <a:rPr lang="sl-SI" sz="2400" dirty="0">
                <a:solidFill>
                  <a:schemeClr val="bg2">
                    <a:lumMod val="25000"/>
                  </a:schemeClr>
                </a:solidFill>
                <a:latin typeface="+mj-lt"/>
              </a:rPr>
              <a:t>Ločena stroškovna mesta ali ločeni računovodski konti</a:t>
            </a:r>
          </a:p>
          <a:p>
            <a:pPr algn="just"/>
            <a:r>
              <a:rPr lang="sl-SI" sz="2400" b="1" dirty="0">
                <a:solidFill>
                  <a:schemeClr val="bg2">
                    <a:lumMod val="25000"/>
                  </a:schemeClr>
                </a:solidFill>
                <a:latin typeface="+mj-lt"/>
              </a:rPr>
              <a:t>Vpis osnovnih sredstev v register osnovnih sredstev</a:t>
            </a:r>
          </a:p>
          <a:p>
            <a:pPr marL="0" indent="0" algn="just">
              <a:buNone/>
            </a:pPr>
            <a:endParaRPr lang="sl-SI" sz="2400" b="1" dirty="0">
              <a:solidFill>
                <a:schemeClr val="bg2">
                  <a:lumMod val="25000"/>
                </a:schemeClr>
              </a:solidFill>
              <a:latin typeface="+mj-lt"/>
            </a:endParaRPr>
          </a:p>
          <a:p>
            <a:pPr marL="0" indent="0" algn="just">
              <a:buNone/>
            </a:pPr>
            <a:r>
              <a:rPr lang="sl-SI" sz="2400" b="1" dirty="0">
                <a:solidFill>
                  <a:schemeClr val="bg2">
                    <a:lumMod val="25000"/>
                  </a:schemeClr>
                </a:solidFill>
                <a:latin typeface="+mj-lt"/>
              </a:rPr>
              <a:t>Upoštevati je potrebno: </a:t>
            </a:r>
          </a:p>
          <a:p>
            <a:pPr algn="just"/>
            <a:r>
              <a:rPr lang="sl-SI" sz="2400" b="1" dirty="0">
                <a:solidFill>
                  <a:schemeClr val="bg2">
                    <a:lumMod val="25000"/>
                  </a:schemeClr>
                </a:solidFill>
                <a:latin typeface="+mj-lt"/>
              </a:rPr>
              <a:t>Navodila OU o </a:t>
            </a:r>
            <a:r>
              <a:rPr lang="sl-SI" sz="2400" b="1">
                <a:solidFill>
                  <a:schemeClr val="bg2">
                    <a:lumMod val="25000"/>
                  </a:schemeClr>
                </a:solidFill>
                <a:latin typeface="+mj-lt"/>
              </a:rPr>
              <a:t>upravičenih stroških </a:t>
            </a:r>
            <a:r>
              <a:rPr lang="sl-SI" sz="2400" b="1">
                <a:solidFill>
                  <a:schemeClr val="bg2">
                    <a:lumMod val="25000"/>
                  </a:schemeClr>
                </a:solidFill>
                <a:latin typeface="+mj-lt"/>
                <a:sym typeface="Wingdings" panose="05000000000000000000" pitchFamily="2" charset="2"/>
              </a:rPr>
              <a:t></a:t>
            </a:r>
            <a:r>
              <a:rPr lang="sl-SI" sz="2400" b="1">
                <a:solidFill>
                  <a:schemeClr val="bg2">
                    <a:lumMod val="25000"/>
                  </a:schemeClr>
                </a:solidFill>
                <a:latin typeface="+mj-lt"/>
              </a:rPr>
              <a:t> </a:t>
            </a:r>
            <a:r>
              <a:rPr lang="sl-SI" sz="2400" b="1" dirty="0">
                <a:solidFill>
                  <a:schemeClr val="bg2">
                    <a:lumMod val="25000"/>
                  </a:schemeClr>
                </a:solidFill>
                <a:latin typeface="+mj-lt"/>
              </a:rPr>
              <a:t>poglavje 2.1 Spremljanje in evidentiranje operacije.</a:t>
            </a:r>
          </a:p>
          <a:p>
            <a:pPr marL="0" indent="0" algn="just">
              <a:buNone/>
            </a:pPr>
            <a:endParaRPr lang="sl-SI" sz="2400" b="1" u="sng" dirty="0">
              <a:solidFill>
                <a:schemeClr val="bg2">
                  <a:lumMod val="25000"/>
                </a:schemeClr>
              </a:solidFill>
              <a:effectLst/>
              <a:latin typeface="+mj-lt"/>
            </a:endParaRPr>
          </a:p>
          <a:p>
            <a:pPr marL="0" indent="0" algn="just">
              <a:buNone/>
            </a:pPr>
            <a:endParaRPr lang="sl-SI" sz="2400" b="1" u="sng" dirty="0">
              <a:solidFill>
                <a:schemeClr val="bg2">
                  <a:lumMod val="25000"/>
                </a:schemeClr>
              </a:solidFill>
              <a:latin typeface="+mj-lt"/>
            </a:endParaRPr>
          </a:p>
          <a:p>
            <a:pPr marL="0" indent="0" algn="just">
              <a:buNone/>
            </a:pPr>
            <a:endParaRPr lang="sl-SI" sz="2400" b="1" u="sng" dirty="0">
              <a:solidFill>
                <a:schemeClr val="bg2">
                  <a:lumMod val="25000"/>
                </a:schemeClr>
              </a:solidFill>
              <a:effectLst/>
              <a:latin typeface="+mj-lt"/>
            </a:endParaRPr>
          </a:p>
          <a:p>
            <a:pPr marL="0" indent="0" algn="just">
              <a:buNone/>
            </a:pPr>
            <a:r>
              <a:rPr lang="sl-SI" sz="1400" b="0" i="1" dirty="0">
                <a:solidFill>
                  <a:schemeClr val="bg2">
                    <a:lumMod val="50000"/>
                  </a:schemeClr>
                </a:solidFill>
                <a:effectLst/>
                <a:latin typeface="+mj-lt"/>
              </a:rPr>
              <a:t>„Upravičenec, vključen v izvajanje projekta, ki je </a:t>
            </a:r>
            <a:r>
              <a:rPr lang="sl-SI" sz="1400" b="1" i="1" dirty="0">
                <a:solidFill>
                  <a:schemeClr val="bg2">
                    <a:lumMod val="50000"/>
                  </a:schemeClr>
                </a:solidFill>
                <a:effectLst/>
                <a:latin typeface="+mj-lt"/>
              </a:rPr>
              <a:t>pravna oseba ali samostojni podjetnik posameznik</a:t>
            </a:r>
            <a:r>
              <a:rPr lang="sl-SI" sz="1400" b="0" i="1" dirty="0">
                <a:solidFill>
                  <a:schemeClr val="bg2">
                    <a:lumMod val="50000"/>
                  </a:schemeClr>
                </a:solidFill>
                <a:effectLst/>
                <a:latin typeface="+mj-lt"/>
              </a:rPr>
              <a:t>, in vodi računovodstvo v skladu z računovodskimi standardi za davčne namene, za vse poslovne dogodke v zvezi z izvedbo projekta, ki je predmet podpore, </a:t>
            </a:r>
            <a:r>
              <a:rPr lang="sl-SI" sz="1400" b="1" i="1" dirty="0">
                <a:solidFill>
                  <a:schemeClr val="bg2">
                    <a:lumMod val="50000"/>
                  </a:schemeClr>
                </a:solidFill>
                <a:effectLst/>
                <a:latin typeface="+mj-lt"/>
              </a:rPr>
              <a:t>od vložitve vloge za odobritev projekta </a:t>
            </a:r>
            <a:r>
              <a:rPr lang="sl-SI" sz="1400" b="0" i="1" dirty="0">
                <a:solidFill>
                  <a:schemeClr val="bg2">
                    <a:lumMod val="50000"/>
                  </a:schemeClr>
                </a:solidFill>
                <a:effectLst/>
                <a:latin typeface="+mj-lt"/>
              </a:rPr>
              <a:t>vodi </a:t>
            </a:r>
            <a:r>
              <a:rPr lang="sl-SI" sz="1400" b="1" i="1" dirty="0">
                <a:solidFill>
                  <a:schemeClr val="bg2">
                    <a:lumMod val="50000"/>
                  </a:schemeClr>
                </a:solidFill>
                <a:effectLst/>
                <a:latin typeface="+mj-lt"/>
              </a:rPr>
              <a:t>ločeno računovodstvo </a:t>
            </a:r>
            <a:r>
              <a:rPr lang="sl-SI" sz="1400" b="0" i="1" dirty="0">
                <a:solidFill>
                  <a:schemeClr val="bg2">
                    <a:lumMod val="50000"/>
                  </a:schemeClr>
                </a:solidFill>
                <a:effectLst/>
                <a:latin typeface="+mj-lt"/>
              </a:rPr>
              <a:t>v skladu z računovodskimi standardi, na primer </a:t>
            </a:r>
            <a:r>
              <a:rPr lang="sl-SI" sz="1400" b="1" i="1" dirty="0">
                <a:solidFill>
                  <a:schemeClr val="bg2">
                    <a:lumMod val="50000"/>
                  </a:schemeClr>
                </a:solidFill>
                <a:effectLst/>
                <a:latin typeface="+mj-lt"/>
              </a:rPr>
              <a:t>ločeno stroškovno mesto ali ločene ustrezne računovodske konte</a:t>
            </a:r>
            <a:r>
              <a:rPr lang="sl-SI" sz="1400" b="0" i="1" dirty="0">
                <a:solidFill>
                  <a:schemeClr val="bg2">
                    <a:lumMod val="50000"/>
                  </a:schemeClr>
                </a:solidFill>
                <a:effectLst/>
                <a:latin typeface="+mj-lt"/>
              </a:rPr>
              <a:t>.“ </a:t>
            </a:r>
          </a:p>
        </p:txBody>
      </p:sp>
      <p:sp>
        <p:nvSpPr>
          <p:cNvPr id="4" name="Pravokotnik 3">
            <a:extLst>
              <a:ext uri="{FF2B5EF4-FFF2-40B4-BE49-F238E27FC236}">
                <a16:creationId xmlns:a16="http://schemas.microsoft.com/office/drawing/2014/main" id="{124708B6-6E89-20D8-BDF2-AED1E70502DE}"/>
              </a:ext>
            </a:extLst>
          </p:cNvPr>
          <p:cNvSpPr/>
          <p:nvPr/>
        </p:nvSpPr>
        <p:spPr>
          <a:xfrm>
            <a:off x="7834568" y="1860022"/>
            <a:ext cx="2521085" cy="1237692"/>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b="1" dirty="0"/>
              <a:t>SPROTNO</a:t>
            </a:r>
            <a:r>
              <a:rPr lang="sl-SI" dirty="0"/>
              <a:t> ustvarjanje ločenih računovodskih evidenc</a:t>
            </a:r>
          </a:p>
        </p:txBody>
      </p:sp>
      <p:pic>
        <p:nvPicPr>
          <p:cNvPr id="8" name="Grafika 7" descr="Exclamation mark with solid fill">
            <a:extLst>
              <a:ext uri="{FF2B5EF4-FFF2-40B4-BE49-F238E27FC236}">
                <a16:creationId xmlns:a16="http://schemas.microsoft.com/office/drawing/2014/main" id="{DA4CA396-3D67-5466-A474-A5BB28B280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28674" y="2019719"/>
            <a:ext cx="914400" cy="914400"/>
          </a:xfrm>
          <a:prstGeom prst="rect">
            <a:avLst/>
          </a:prstGeom>
        </p:spPr>
      </p:pic>
      <p:sp>
        <p:nvSpPr>
          <p:cNvPr id="6" name="Označba mesta številke diapozitiva 5">
            <a:extLst>
              <a:ext uri="{FF2B5EF4-FFF2-40B4-BE49-F238E27FC236}">
                <a16:creationId xmlns:a16="http://schemas.microsoft.com/office/drawing/2014/main" id="{FB211BD0-A0DF-BC38-0348-7A5617040EB7}"/>
              </a:ext>
            </a:extLst>
          </p:cNvPr>
          <p:cNvSpPr>
            <a:spLocks noGrp="1"/>
          </p:cNvSpPr>
          <p:nvPr>
            <p:ph type="sldNum" sz="quarter" idx="12"/>
          </p:nvPr>
        </p:nvSpPr>
        <p:spPr/>
        <p:txBody>
          <a:bodyPr/>
          <a:lstStyle/>
          <a:p>
            <a:fld id="{DB0541E2-7EB7-469F-924A-AAEADCA667B4}" type="slidenum">
              <a:rPr lang="sl-SI" smtClean="0"/>
              <a:t>46</a:t>
            </a:fld>
            <a:endParaRPr lang="sl-SI"/>
          </a:p>
        </p:txBody>
      </p:sp>
      <p:cxnSp>
        <p:nvCxnSpPr>
          <p:cNvPr id="10" name="Raven povezovalnik 9">
            <a:extLst>
              <a:ext uri="{FF2B5EF4-FFF2-40B4-BE49-F238E27FC236}">
                <a16:creationId xmlns:a16="http://schemas.microsoft.com/office/drawing/2014/main" id="{F2CA79D5-1171-722B-4F92-B64C451EB13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5" name="Grafika 4" descr="Research with solid fill">
            <a:extLst>
              <a:ext uri="{FF2B5EF4-FFF2-40B4-BE49-F238E27FC236}">
                <a16:creationId xmlns:a16="http://schemas.microsoft.com/office/drawing/2014/main" id="{A824B493-880B-F944-83BA-F03D2803E2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16764"/>
            <a:ext cx="904875" cy="904875"/>
          </a:xfrm>
          <a:prstGeom prst="rect">
            <a:avLst/>
          </a:prstGeom>
        </p:spPr>
      </p:pic>
    </p:spTree>
    <p:extLst>
      <p:ext uri="{BB962C8B-B14F-4D97-AF65-F5344CB8AC3E}">
        <p14:creationId xmlns:p14="http://schemas.microsoft.com/office/powerpoint/2010/main" val="1492014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F1DB-589F-3EAE-94E3-5711CF9994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3B93BDE-861D-3E44-13C6-13DC81210019}"/>
              </a:ext>
            </a:extLst>
          </p:cNvPr>
          <p:cNvSpPr>
            <a:spLocks noGrp="1"/>
          </p:cNvSpPr>
          <p:nvPr>
            <p:ph type="title"/>
          </p:nvPr>
        </p:nvSpPr>
        <p:spPr>
          <a:xfrm>
            <a:off x="838200" y="188151"/>
            <a:ext cx="10515600" cy="888620"/>
          </a:xfrm>
        </p:spPr>
        <p:txBody>
          <a:bodyPr>
            <a:normAutofit/>
          </a:bodyPr>
          <a:lstStyle/>
          <a:p>
            <a:r>
              <a:rPr lang="sl-SI" sz="4000" b="1" dirty="0"/>
              <a:t>KNJIŽENJE</a:t>
            </a:r>
          </a:p>
        </p:txBody>
      </p:sp>
      <p:sp>
        <p:nvSpPr>
          <p:cNvPr id="3" name="Označba mesta vsebine 2">
            <a:extLst>
              <a:ext uri="{FF2B5EF4-FFF2-40B4-BE49-F238E27FC236}">
                <a16:creationId xmlns:a16="http://schemas.microsoft.com/office/drawing/2014/main" id="{6ED655AE-B214-C795-EB1D-0694CFBE2067}"/>
              </a:ext>
            </a:extLst>
          </p:cNvPr>
          <p:cNvSpPr>
            <a:spLocks noGrp="1"/>
          </p:cNvSpPr>
          <p:nvPr>
            <p:ph idx="1"/>
          </p:nvPr>
        </p:nvSpPr>
        <p:spPr>
          <a:xfrm>
            <a:off x="838198" y="1315805"/>
            <a:ext cx="10812847" cy="3365500"/>
          </a:xfrm>
        </p:spPr>
        <p:txBody>
          <a:bodyPr numCol="1">
            <a:noAutofit/>
          </a:bodyPr>
          <a:lstStyle/>
          <a:p>
            <a:pPr marL="0" indent="0" algn="just">
              <a:buNone/>
            </a:pPr>
            <a:r>
              <a:rPr lang="sl-SI" sz="2000" b="1" i="1" dirty="0">
                <a:solidFill>
                  <a:schemeClr val="bg2">
                    <a:lumMod val="25000"/>
                  </a:schemeClr>
                </a:solidFill>
                <a:latin typeface="+mj-lt"/>
              </a:rPr>
              <a:t>V primeru investicijskih projektov boste knjižili na ločenih stroškovnih mestih oz. kontih:</a:t>
            </a:r>
          </a:p>
          <a:p>
            <a:pPr marL="0" indent="0" algn="just">
              <a:buNone/>
            </a:pPr>
            <a:endParaRPr lang="sl-SI" sz="2000" b="1" dirty="0">
              <a:solidFill>
                <a:schemeClr val="bg2">
                  <a:lumMod val="25000"/>
                </a:schemeClr>
              </a:solidFill>
              <a:latin typeface="+mj-lt"/>
            </a:endParaRPr>
          </a:p>
          <a:p>
            <a:pPr marL="0" indent="0" algn="just">
              <a:buNone/>
            </a:pPr>
            <a:endParaRPr lang="sl-SI" sz="2000" b="1" dirty="0">
              <a:solidFill>
                <a:schemeClr val="bg2">
                  <a:lumMod val="25000"/>
                </a:schemeClr>
              </a:solidFill>
              <a:latin typeface="+mj-lt"/>
            </a:endParaRPr>
          </a:p>
          <a:p>
            <a:pPr marL="0" indent="0" algn="just">
              <a:buNone/>
            </a:pPr>
            <a:endParaRPr lang="sl-SI" sz="2000" b="1" dirty="0">
              <a:solidFill>
                <a:schemeClr val="bg2">
                  <a:lumMod val="25000"/>
                </a:schemeClr>
              </a:solidFill>
              <a:latin typeface="+mj-lt"/>
            </a:endParaRPr>
          </a:p>
          <a:p>
            <a:pPr marL="0" indent="0" algn="just">
              <a:buNone/>
            </a:pPr>
            <a:endParaRPr lang="sl-SI" sz="2000" b="1" dirty="0">
              <a:solidFill>
                <a:schemeClr val="bg2">
                  <a:lumMod val="25000"/>
                </a:schemeClr>
              </a:solidFill>
              <a:latin typeface="+mj-lt"/>
            </a:endParaRPr>
          </a:p>
          <a:p>
            <a:pPr marL="0" indent="0" algn="just">
              <a:buNone/>
            </a:pPr>
            <a:r>
              <a:rPr lang="sl-SI" sz="2000" b="1" i="1" dirty="0">
                <a:solidFill>
                  <a:schemeClr val="bg2">
                    <a:lumMod val="25000"/>
                  </a:schemeClr>
                </a:solidFill>
                <a:latin typeface="+mj-lt"/>
              </a:rPr>
              <a:t>V primeru </a:t>
            </a:r>
            <a:r>
              <a:rPr lang="sl-SI" sz="2000" b="1" i="1" dirty="0" err="1">
                <a:solidFill>
                  <a:schemeClr val="bg2">
                    <a:lumMod val="25000"/>
                  </a:schemeClr>
                </a:solidFill>
                <a:latin typeface="+mj-lt"/>
              </a:rPr>
              <a:t>neinvesticijskih</a:t>
            </a:r>
            <a:r>
              <a:rPr lang="sl-SI" sz="2000" b="1" i="1" dirty="0">
                <a:solidFill>
                  <a:schemeClr val="bg2">
                    <a:lumMod val="25000"/>
                  </a:schemeClr>
                </a:solidFill>
                <a:latin typeface="+mj-lt"/>
              </a:rPr>
              <a:t> projektov boste knjižili na ločenih stroškovnih mestih oz. kontih:</a:t>
            </a:r>
          </a:p>
        </p:txBody>
      </p:sp>
      <p:sp>
        <p:nvSpPr>
          <p:cNvPr id="4" name="PoljeZBesedilom 3">
            <a:extLst>
              <a:ext uri="{FF2B5EF4-FFF2-40B4-BE49-F238E27FC236}">
                <a16:creationId xmlns:a16="http://schemas.microsoft.com/office/drawing/2014/main" id="{490F03BF-7B8F-BFFE-A379-68F6170DC2D9}"/>
              </a:ext>
            </a:extLst>
          </p:cNvPr>
          <p:cNvSpPr txBox="1"/>
          <p:nvPr/>
        </p:nvSpPr>
        <p:spPr>
          <a:xfrm>
            <a:off x="885331" y="3977670"/>
            <a:ext cx="3586656" cy="1200329"/>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ODHODKOVNI STRANI:</a:t>
            </a:r>
          </a:p>
          <a:p>
            <a:endParaRPr lang="sl-SI" b="1" dirty="0">
              <a:solidFill>
                <a:schemeClr val="accent2"/>
              </a:solidFill>
              <a:latin typeface="+mj-lt"/>
            </a:endParaRPr>
          </a:p>
          <a:p>
            <a:r>
              <a:rPr lang="sl-SI" b="1" dirty="0" err="1">
                <a:latin typeface="+mj-lt"/>
              </a:rPr>
              <a:t>Prenakazilo</a:t>
            </a:r>
            <a:r>
              <a:rPr lang="sl-SI" b="1" dirty="0">
                <a:latin typeface="+mj-lt"/>
              </a:rPr>
              <a:t> projektnim partnerjem</a:t>
            </a:r>
          </a:p>
          <a:p>
            <a:endParaRPr lang="sl-SI" dirty="0">
              <a:solidFill>
                <a:schemeClr val="bg2">
                  <a:lumMod val="50000"/>
                </a:schemeClr>
              </a:solidFill>
              <a:latin typeface="+mj-lt"/>
            </a:endParaRPr>
          </a:p>
        </p:txBody>
      </p:sp>
      <p:sp>
        <p:nvSpPr>
          <p:cNvPr id="6" name="PoljeZBesedilom 5">
            <a:extLst>
              <a:ext uri="{FF2B5EF4-FFF2-40B4-BE49-F238E27FC236}">
                <a16:creationId xmlns:a16="http://schemas.microsoft.com/office/drawing/2014/main" id="{00851FE5-36E2-BD87-05BA-5DD0479FFE67}"/>
              </a:ext>
            </a:extLst>
          </p:cNvPr>
          <p:cNvSpPr txBox="1"/>
          <p:nvPr/>
        </p:nvSpPr>
        <p:spPr>
          <a:xfrm>
            <a:off x="6357934" y="3955925"/>
            <a:ext cx="4257674" cy="1200329"/>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PRIHODKOVNI STRANI:</a:t>
            </a:r>
          </a:p>
          <a:p>
            <a:endParaRPr lang="sl-SI" b="1" dirty="0">
              <a:solidFill>
                <a:schemeClr val="accent2"/>
              </a:solidFill>
              <a:latin typeface="+mj-lt"/>
            </a:endParaRPr>
          </a:p>
          <a:p>
            <a:r>
              <a:rPr lang="sl-SI" b="1" dirty="0">
                <a:latin typeface="+mj-lt"/>
              </a:rPr>
              <a:t>Vsi prihodki in prilivi projekta</a:t>
            </a:r>
          </a:p>
          <a:p>
            <a:r>
              <a:rPr lang="sl-SI" dirty="0">
                <a:latin typeface="+mj-lt"/>
              </a:rPr>
              <a:t>(s strani ministrstva + trženje projekta)</a:t>
            </a:r>
          </a:p>
        </p:txBody>
      </p:sp>
      <p:pic>
        <p:nvPicPr>
          <p:cNvPr id="8" name="Grafika 7" descr="Business Growth with solid fill">
            <a:extLst>
              <a:ext uri="{FF2B5EF4-FFF2-40B4-BE49-F238E27FC236}">
                <a16:creationId xmlns:a16="http://schemas.microsoft.com/office/drawing/2014/main" id="{2EDF864F-8312-147B-8F84-70C9EFBCE9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2461" y="4289243"/>
            <a:ext cx="533691" cy="533691"/>
          </a:xfrm>
          <a:prstGeom prst="rect">
            <a:avLst/>
          </a:prstGeom>
        </p:spPr>
      </p:pic>
      <p:sp>
        <p:nvSpPr>
          <p:cNvPr id="9" name="PoljeZBesedilom 8">
            <a:extLst>
              <a:ext uri="{FF2B5EF4-FFF2-40B4-BE49-F238E27FC236}">
                <a16:creationId xmlns:a16="http://schemas.microsoft.com/office/drawing/2014/main" id="{0FF10F8B-0B75-757D-247D-95E509EDB34D}"/>
              </a:ext>
            </a:extLst>
          </p:cNvPr>
          <p:cNvSpPr txBox="1"/>
          <p:nvPr/>
        </p:nvSpPr>
        <p:spPr>
          <a:xfrm>
            <a:off x="904875" y="5707915"/>
            <a:ext cx="9730277" cy="830997"/>
          </a:xfrm>
          <a:prstGeom prst="rect">
            <a:avLst/>
          </a:prstGeom>
          <a:solidFill>
            <a:schemeClr val="accent2"/>
          </a:solidFill>
        </p:spPr>
        <p:txBody>
          <a:bodyPr wrap="square">
            <a:spAutoFit/>
          </a:bodyPr>
          <a:lstStyle/>
          <a:p>
            <a:r>
              <a:rPr lang="sl-SI" sz="1600" dirty="0">
                <a:solidFill>
                  <a:schemeClr val="bg1"/>
                </a:solidFill>
                <a:latin typeface="+mj-lt"/>
              </a:rPr>
              <a:t>Ločenost računovodskega evidentiranja poslovnih dogodkov, ki se nanašajo na projekt velja za vse projektne partnerje. Pri vodilnem partnerju mora biti na ločenem stroškovnem mestu knjiženo tudi </a:t>
            </a:r>
            <a:r>
              <a:rPr lang="sl-SI" sz="1600" dirty="0" err="1">
                <a:solidFill>
                  <a:schemeClr val="bg1"/>
                </a:solidFill>
                <a:latin typeface="+mj-lt"/>
              </a:rPr>
              <a:t>prenakazilo</a:t>
            </a:r>
            <a:r>
              <a:rPr lang="sl-SI" sz="1600" dirty="0">
                <a:solidFill>
                  <a:schemeClr val="bg1"/>
                </a:solidFill>
                <a:latin typeface="+mj-lt"/>
              </a:rPr>
              <a:t> ostalim projektnim, partnerjem (v skladu s pogodbo).</a:t>
            </a:r>
          </a:p>
        </p:txBody>
      </p:sp>
      <p:sp>
        <p:nvSpPr>
          <p:cNvPr id="7" name="Označba mesta številke diapozitiva 6">
            <a:extLst>
              <a:ext uri="{FF2B5EF4-FFF2-40B4-BE49-F238E27FC236}">
                <a16:creationId xmlns:a16="http://schemas.microsoft.com/office/drawing/2014/main" id="{882D89C3-EF35-B9EB-7238-35315F9993E8}"/>
              </a:ext>
            </a:extLst>
          </p:cNvPr>
          <p:cNvSpPr>
            <a:spLocks noGrp="1"/>
          </p:cNvSpPr>
          <p:nvPr>
            <p:ph type="sldNum" sz="quarter" idx="12"/>
          </p:nvPr>
        </p:nvSpPr>
        <p:spPr/>
        <p:txBody>
          <a:bodyPr/>
          <a:lstStyle/>
          <a:p>
            <a:fld id="{DB0541E2-7EB7-469F-924A-AAEADCA667B4}" type="slidenum">
              <a:rPr lang="sl-SI" smtClean="0">
                <a:latin typeface="+mj-lt"/>
              </a:rPr>
              <a:t>47</a:t>
            </a:fld>
            <a:endParaRPr lang="sl-SI">
              <a:latin typeface="+mj-lt"/>
            </a:endParaRPr>
          </a:p>
        </p:txBody>
      </p:sp>
      <p:cxnSp>
        <p:nvCxnSpPr>
          <p:cNvPr id="10" name="Raven povezovalnik 9">
            <a:extLst>
              <a:ext uri="{FF2B5EF4-FFF2-40B4-BE49-F238E27FC236}">
                <a16:creationId xmlns:a16="http://schemas.microsoft.com/office/drawing/2014/main" id="{DCC6F6F3-1D52-E081-B23C-1E3C1EF5DBF3}"/>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5" name="PoljeZBesedilom 4">
            <a:extLst>
              <a:ext uri="{FF2B5EF4-FFF2-40B4-BE49-F238E27FC236}">
                <a16:creationId xmlns:a16="http://schemas.microsoft.com/office/drawing/2014/main" id="{036046D6-F97A-4982-9A0F-C9392A31919B}"/>
              </a:ext>
            </a:extLst>
          </p:cNvPr>
          <p:cNvSpPr txBox="1"/>
          <p:nvPr/>
        </p:nvSpPr>
        <p:spPr>
          <a:xfrm>
            <a:off x="885331" y="1811613"/>
            <a:ext cx="4257675" cy="923330"/>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ODHODKOVNI STRANI</a:t>
            </a:r>
            <a:r>
              <a:rPr lang="sl-SI" dirty="0">
                <a:solidFill>
                  <a:schemeClr val="accent2"/>
                </a:solidFill>
                <a:latin typeface="+mj-lt"/>
              </a:rPr>
              <a:t>:</a:t>
            </a:r>
          </a:p>
          <a:p>
            <a:endParaRPr lang="sl-SI" dirty="0">
              <a:solidFill>
                <a:schemeClr val="accent2"/>
              </a:solidFill>
              <a:latin typeface="+mj-lt"/>
            </a:endParaRPr>
          </a:p>
          <a:p>
            <a:r>
              <a:rPr lang="sl-SI" b="1" dirty="0">
                <a:latin typeface="+mj-lt"/>
              </a:rPr>
              <a:t>Vsi prejeti računi brez pavšala</a:t>
            </a:r>
          </a:p>
        </p:txBody>
      </p:sp>
      <p:sp>
        <p:nvSpPr>
          <p:cNvPr id="11" name="PoljeZBesedilom 10">
            <a:extLst>
              <a:ext uri="{FF2B5EF4-FFF2-40B4-BE49-F238E27FC236}">
                <a16:creationId xmlns:a16="http://schemas.microsoft.com/office/drawing/2014/main" id="{D3E8BB8B-5225-BC41-D0A6-E43264926F7F}"/>
              </a:ext>
            </a:extLst>
          </p:cNvPr>
          <p:cNvSpPr txBox="1"/>
          <p:nvPr/>
        </p:nvSpPr>
        <p:spPr>
          <a:xfrm>
            <a:off x="6357934" y="1811613"/>
            <a:ext cx="4257675" cy="1200329"/>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PRIHODKOVNI STRANI:</a:t>
            </a:r>
          </a:p>
          <a:p>
            <a:endParaRPr lang="sl-SI" dirty="0">
              <a:latin typeface="+mj-lt"/>
            </a:endParaRPr>
          </a:p>
          <a:p>
            <a:r>
              <a:rPr lang="sl-SI" b="1" dirty="0">
                <a:latin typeface="+mj-lt"/>
              </a:rPr>
              <a:t>Vsi prihodki in prilivi projekta</a:t>
            </a:r>
          </a:p>
          <a:p>
            <a:r>
              <a:rPr lang="sl-SI" dirty="0">
                <a:latin typeface="+mj-lt"/>
              </a:rPr>
              <a:t>(s strani ministrstva + trženje projekta)</a:t>
            </a:r>
          </a:p>
        </p:txBody>
      </p:sp>
      <p:pic>
        <p:nvPicPr>
          <p:cNvPr id="12" name="Grafika 11" descr="House with solid fill">
            <a:extLst>
              <a:ext uri="{FF2B5EF4-FFF2-40B4-BE49-F238E27FC236}">
                <a16:creationId xmlns:a16="http://schemas.microsoft.com/office/drawing/2014/main" id="{C83166C2-7826-6A0A-1734-2D3CB8AD60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6409" y="1905980"/>
            <a:ext cx="505797" cy="505797"/>
          </a:xfrm>
          <a:prstGeom prst="rect">
            <a:avLst/>
          </a:prstGeom>
        </p:spPr>
      </p:pic>
      <p:pic>
        <p:nvPicPr>
          <p:cNvPr id="14" name="Grafika 13" descr="Research with solid fill">
            <a:extLst>
              <a:ext uri="{FF2B5EF4-FFF2-40B4-BE49-F238E27FC236}">
                <a16:creationId xmlns:a16="http://schemas.microsoft.com/office/drawing/2014/main" id="{1C0154CA-A7C8-144A-374C-BAE3C721045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0" y="16764"/>
            <a:ext cx="904875" cy="904875"/>
          </a:xfrm>
          <a:prstGeom prst="rect">
            <a:avLst/>
          </a:prstGeom>
        </p:spPr>
      </p:pic>
    </p:spTree>
    <p:extLst>
      <p:ext uri="{BB962C8B-B14F-4D97-AF65-F5344CB8AC3E}">
        <p14:creationId xmlns:p14="http://schemas.microsoft.com/office/powerpoint/2010/main" val="3517640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B0E2-68F2-8700-603E-17F9ABAA9A6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E4D4876F-BA39-6EA9-76E0-195C51EC7968}"/>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586B5C2-843B-EE51-3744-EB39A29CE3C9}"/>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DOKAZILA O IZVEDBI AKTIVNOSTI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8" name="Označba mesta številke diapozitiva 7">
            <a:extLst>
              <a:ext uri="{FF2B5EF4-FFF2-40B4-BE49-F238E27FC236}">
                <a16:creationId xmlns:a16="http://schemas.microsoft.com/office/drawing/2014/main" id="{C3A534D5-9D14-2E2A-3721-1CEA83923E17}"/>
              </a:ext>
            </a:extLst>
          </p:cNvPr>
          <p:cNvSpPr>
            <a:spLocks noGrp="1"/>
          </p:cNvSpPr>
          <p:nvPr>
            <p:ph type="sldNum" sz="quarter" idx="12"/>
          </p:nvPr>
        </p:nvSpPr>
        <p:spPr/>
        <p:txBody>
          <a:bodyPr/>
          <a:lstStyle/>
          <a:p>
            <a:fld id="{DB0541E2-7EB7-469F-924A-AAEADCA667B4}" type="slidenum">
              <a:rPr lang="sl-SI" smtClean="0"/>
              <a:t>48</a:t>
            </a:fld>
            <a:endParaRPr lang="sl-SI"/>
          </a:p>
        </p:txBody>
      </p:sp>
      <p:cxnSp>
        <p:nvCxnSpPr>
          <p:cNvPr id="9" name="Raven povezovalnik 8">
            <a:extLst>
              <a:ext uri="{FF2B5EF4-FFF2-40B4-BE49-F238E27FC236}">
                <a16:creationId xmlns:a16="http://schemas.microsoft.com/office/drawing/2014/main" id="{46F04AAE-F51A-5DF4-D654-2E7FB4894310}"/>
              </a:ext>
            </a:extLst>
          </p:cNvPr>
          <p:cNvCxnSpPr>
            <a:cxnSpLocks/>
          </p:cNvCxnSpPr>
          <p:nvPr/>
        </p:nvCxnSpPr>
        <p:spPr>
          <a:xfrm>
            <a:off x="0" y="338945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1" name="Grafika 10" descr="Camera with solid fill">
            <a:extLst>
              <a:ext uri="{FF2B5EF4-FFF2-40B4-BE49-F238E27FC236}">
                <a16:creationId xmlns:a16="http://schemas.microsoft.com/office/drawing/2014/main" id="{6F50FDB2-C3B9-EFCE-9C00-C92878F0A5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27968" y="2407621"/>
            <a:ext cx="725832" cy="725832"/>
          </a:xfrm>
          <a:prstGeom prst="rect">
            <a:avLst/>
          </a:prstGeom>
        </p:spPr>
      </p:pic>
    </p:spTree>
    <p:extLst>
      <p:ext uri="{BB962C8B-B14F-4D97-AF65-F5344CB8AC3E}">
        <p14:creationId xmlns:p14="http://schemas.microsoft.com/office/powerpoint/2010/main" val="344176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AD4C4-177E-CB6A-ABA1-CF1362B55B3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FE5CB1-F897-12EE-46FF-52950C8FF3DC}"/>
              </a:ext>
            </a:extLst>
          </p:cNvPr>
          <p:cNvSpPr>
            <a:spLocks noGrp="1"/>
          </p:cNvSpPr>
          <p:nvPr>
            <p:ph type="title"/>
          </p:nvPr>
        </p:nvSpPr>
        <p:spPr>
          <a:xfrm>
            <a:off x="1086678" y="89610"/>
            <a:ext cx="10515600" cy="1325563"/>
          </a:xfrm>
        </p:spPr>
        <p:txBody>
          <a:bodyPr>
            <a:normAutofit/>
          </a:bodyPr>
          <a:lstStyle/>
          <a:p>
            <a:r>
              <a:rPr lang="sl-SI" sz="4000" b="1" dirty="0">
                <a:solidFill>
                  <a:schemeClr val="accent6">
                    <a:lumMod val="75000"/>
                  </a:schemeClr>
                </a:solidFill>
              </a:rPr>
              <a:t>AKTIVNOSTI</a:t>
            </a:r>
          </a:p>
        </p:txBody>
      </p:sp>
      <p:sp>
        <p:nvSpPr>
          <p:cNvPr id="8" name="PoljeZBesedilom 7">
            <a:extLst>
              <a:ext uri="{FF2B5EF4-FFF2-40B4-BE49-F238E27FC236}">
                <a16:creationId xmlns:a16="http://schemas.microsoft.com/office/drawing/2014/main" id="{5892C6F5-88A7-D1EE-4DA3-6C1552C49AC5}"/>
              </a:ext>
            </a:extLst>
          </p:cNvPr>
          <p:cNvSpPr txBox="1"/>
          <p:nvPr/>
        </p:nvSpPr>
        <p:spPr>
          <a:xfrm>
            <a:off x="1086678" y="1766233"/>
            <a:ext cx="9718306" cy="3277820"/>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Nazivi aktivnosti se morajo ujemati z nazivi v vlogi.</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Aktivnosti morajo biti izvedene skladno z vlogo.</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Doseganje rezultatov in kazalnikov SLR.</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Vse aktivnosti in rezultate </a:t>
            </a:r>
            <a:r>
              <a:rPr lang="sl-SI" b="1" dirty="0">
                <a:solidFill>
                  <a:schemeClr val="accent2"/>
                </a:solidFill>
                <a:latin typeface="+mj-lt"/>
              </a:rPr>
              <a:t>FOTOGRAFIRAJTE</a:t>
            </a:r>
            <a:r>
              <a:rPr lang="sl-SI" b="1" dirty="0">
                <a:solidFill>
                  <a:schemeClr val="bg2">
                    <a:lumMod val="25000"/>
                  </a:schemeClr>
                </a:solidFill>
                <a:latin typeface="+mj-lt"/>
              </a:rPr>
              <a:t>. </a:t>
            </a:r>
          </a:p>
          <a:p>
            <a:pPr marL="285750" indent="-285750">
              <a:lnSpc>
                <a:spcPct val="150000"/>
              </a:lnSpc>
              <a:buClr>
                <a:schemeClr val="accent2"/>
              </a:buClr>
              <a:buFont typeface="Wingdings" panose="05000000000000000000" pitchFamily="2" charset="2"/>
              <a:buChar char="ü"/>
            </a:pPr>
            <a:endParaRPr lang="sl-SI" b="1" dirty="0">
              <a:solidFill>
                <a:schemeClr val="bg2">
                  <a:lumMod val="25000"/>
                </a:schemeClr>
              </a:solidFill>
              <a:latin typeface="+mj-lt"/>
            </a:endParaRP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Ob zaključku vsake faze je potrebno izpolniti obrazec </a:t>
            </a:r>
            <a:r>
              <a:rPr lang="sl-SI" b="1" dirty="0">
                <a:solidFill>
                  <a:schemeClr val="accent2"/>
                </a:solidFill>
                <a:latin typeface="+mj-lt"/>
              </a:rPr>
              <a:t>VSEBINSKO POROČILO </a:t>
            </a:r>
            <a:r>
              <a:rPr lang="sl-SI" b="1" dirty="0">
                <a:solidFill>
                  <a:schemeClr val="bg2">
                    <a:lumMod val="25000"/>
                  </a:schemeClr>
                </a:solidFill>
                <a:latin typeface="+mj-lt"/>
              </a:rPr>
              <a:t>– usklajeno z izvedenimi aktivnostmi, vlogo in </a:t>
            </a:r>
            <a:r>
              <a:rPr lang="sl-SI" b="1" dirty="0" err="1">
                <a:solidFill>
                  <a:schemeClr val="bg2">
                    <a:lumMod val="25000"/>
                  </a:schemeClr>
                </a:solidFill>
                <a:latin typeface="+mj-lt"/>
              </a:rPr>
              <a:t>časovnicami</a:t>
            </a:r>
            <a:r>
              <a:rPr lang="sl-SI" b="1" dirty="0">
                <a:solidFill>
                  <a:schemeClr val="bg2">
                    <a:lumMod val="25000"/>
                  </a:schemeClr>
                </a:solidFill>
                <a:latin typeface="+mj-lt"/>
              </a:rPr>
              <a:t>/mesečnimi poročili. </a:t>
            </a:r>
            <a:r>
              <a:rPr lang="sl-SI" b="1" dirty="0">
                <a:solidFill>
                  <a:schemeClr val="accent2"/>
                </a:solidFill>
                <a:latin typeface="+mj-lt"/>
              </a:rPr>
              <a:t>TUDI AKTIVNOSTI IZVEDENE IZ PAVŠALA!!</a:t>
            </a:r>
          </a:p>
          <a:p>
            <a:endParaRPr lang="sl-SI" b="1" dirty="0">
              <a:latin typeface="+mj-lt"/>
            </a:endParaRPr>
          </a:p>
        </p:txBody>
      </p:sp>
      <p:pic>
        <p:nvPicPr>
          <p:cNvPr id="7" name="Grafika 6" descr="Presentation with pie chart with solid fill">
            <a:extLst>
              <a:ext uri="{FF2B5EF4-FFF2-40B4-BE49-F238E27FC236}">
                <a16:creationId xmlns:a16="http://schemas.microsoft.com/office/drawing/2014/main" id="{45BC3947-7CE1-EE45-700F-5B696BE612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85506" y="485841"/>
            <a:ext cx="608432" cy="608432"/>
          </a:xfrm>
          <a:prstGeom prst="rect">
            <a:avLst/>
          </a:prstGeom>
        </p:spPr>
      </p:pic>
      <p:sp>
        <p:nvSpPr>
          <p:cNvPr id="3" name="Označba mesta številke diapozitiva 2">
            <a:extLst>
              <a:ext uri="{FF2B5EF4-FFF2-40B4-BE49-F238E27FC236}">
                <a16:creationId xmlns:a16="http://schemas.microsoft.com/office/drawing/2014/main" id="{FE6F31D3-A4ED-9837-4522-2D56DC99059F}"/>
              </a:ext>
            </a:extLst>
          </p:cNvPr>
          <p:cNvSpPr>
            <a:spLocks noGrp="1"/>
          </p:cNvSpPr>
          <p:nvPr>
            <p:ph type="sldNum" sz="quarter" idx="12"/>
          </p:nvPr>
        </p:nvSpPr>
        <p:spPr/>
        <p:txBody>
          <a:bodyPr/>
          <a:lstStyle/>
          <a:p>
            <a:fld id="{DB0541E2-7EB7-469F-924A-AAEADCA667B4}" type="slidenum">
              <a:rPr lang="sl-SI" smtClean="0"/>
              <a:t>49</a:t>
            </a:fld>
            <a:endParaRPr lang="sl-SI"/>
          </a:p>
        </p:txBody>
      </p:sp>
      <p:cxnSp>
        <p:nvCxnSpPr>
          <p:cNvPr id="5" name="Raven povezovalnik 4">
            <a:extLst>
              <a:ext uri="{FF2B5EF4-FFF2-40B4-BE49-F238E27FC236}">
                <a16:creationId xmlns:a16="http://schemas.microsoft.com/office/drawing/2014/main" id="{5BC9C9AE-3A3E-502A-3BE8-AA1BEAAEEFF0}"/>
              </a:ext>
            </a:extLst>
          </p:cNvPr>
          <p:cNvCxnSpPr>
            <a:cxnSpLocks/>
          </p:cNvCxnSpPr>
          <p:nvPr/>
        </p:nvCxnSpPr>
        <p:spPr>
          <a:xfrm>
            <a:off x="0" y="129994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12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F098-83E5-0233-81E5-5BF913B54D3E}"/>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7471471E-F29F-6828-B180-F3445287D372}"/>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TERMINSKI PLAN</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90AC5F2C-196D-54E7-0301-2F007B8AAB09}"/>
              </a:ext>
            </a:extLst>
          </p:cNvPr>
          <p:cNvSpPr txBox="1"/>
          <p:nvPr/>
        </p:nvSpPr>
        <p:spPr>
          <a:xfrm>
            <a:off x="684121" y="1097953"/>
            <a:ext cx="10779997" cy="5012654"/>
          </a:xfrm>
          <a:prstGeom prst="rect">
            <a:avLst/>
          </a:prstGeom>
          <a:noFill/>
        </p:spPr>
        <p:txBody>
          <a:bodyPr wrap="square">
            <a:spAutoFit/>
          </a:bodyPr>
          <a:lstStyle/>
          <a:p>
            <a:pPr lvl="0" algn="just">
              <a:lnSpc>
                <a:spcPct val="115000"/>
              </a:lnSpc>
            </a:pPr>
            <a:r>
              <a:rPr lang="sl-SI" sz="2400" kern="100" dirty="0">
                <a:solidFill>
                  <a:schemeClr val="accent2"/>
                </a:solidFill>
                <a:effectLst/>
                <a:latin typeface="+mj-lt"/>
                <a:ea typeface="Aptos" panose="020B0004020202020204" pitchFamily="34" charset="0"/>
                <a:cs typeface="Times New Roman" panose="02020603050405020304" pitchFamily="18" charset="0"/>
              </a:rPr>
              <a:t>OBDOBJE TRAJANJA PROJEKTA VKLJUČUJE </a:t>
            </a:r>
            <a:r>
              <a:rPr lang="sl-SI" sz="2400" b="1" kern="100" dirty="0">
                <a:solidFill>
                  <a:schemeClr val="accent2"/>
                </a:solidFill>
                <a:effectLst/>
                <a:latin typeface="+mj-lt"/>
                <a:ea typeface="Aptos" panose="020B0004020202020204" pitchFamily="34" charset="0"/>
                <a:cs typeface="Times New Roman" panose="02020603050405020304" pitchFamily="18" charset="0"/>
              </a:rPr>
              <a:t>ČAS ZA IZVEDBO GLAVNIH AKTIVNOSTI</a:t>
            </a:r>
            <a:r>
              <a:rPr lang="sl-SI" sz="2400" kern="100" dirty="0">
                <a:solidFill>
                  <a:schemeClr val="accent2"/>
                </a:solidFill>
                <a:effectLst/>
                <a:latin typeface="+mj-lt"/>
                <a:ea typeface="Aptos" panose="020B0004020202020204" pitchFamily="34" charset="0"/>
                <a:cs typeface="Times New Roman" panose="02020603050405020304" pitchFamily="18" charset="0"/>
              </a:rPr>
              <a:t> TER </a:t>
            </a:r>
            <a:r>
              <a:rPr lang="sl-SI" sz="2400" b="1" kern="100" dirty="0">
                <a:solidFill>
                  <a:schemeClr val="accent2"/>
                </a:solidFill>
                <a:effectLst/>
                <a:latin typeface="+mj-lt"/>
                <a:ea typeface="Aptos" panose="020B0004020202020204" pitchFamily="34" charset="0"/>
                <a:cs typeface="Times New Roman" panose="02020603050405020304" pitchFamily="18" charset="0"/>
              </a:rPr>
              <a:t>ČAS ZA ADMINISTRATIVNI ZAKLJUČEK PROJEKTA Z IZPLAČILOM.</a:t>
            </a:r>
          </a:p>
          <a:p>
            <a:pPr lvl="0" algn="just">
              <a:lnSpc>
                <a:spcPct val="115000"/>
              </a:lnSpc>
            </a:pPr>
            <a:endParaRPr lang="sl-SI" sz="7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Projekt se lahko izvede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v 2 fazah </a:t>
            </a:r>
            <a:r>
              <a:rPr lang="sl-SI" kern="100" dirty="0">
                <a:solidFill>
                  <a:schemeClr val="bg2">
                    <a:lumMod val="25000"/>
                  </a:schemeClr>
                </a:solidFill>
                <a:latin typeface="+mj-lt"/>
                <a:cs typeface="Times New Roman" panose="02020603050405020304" pitchFamily="18" charset="0"/>
              </a:rPr>
              <a:t>(posamezni </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zahtevek za izplačilo ne sme biti nižji 5.000 EUR</a:t>
            </a:r>
            <a:r>
              <a:rPr lang="sl-SI" kern="100" dirty="0">
                <a:solidFill>
                  <a:schemeClr val="bg2">
                    <a:lumMod val="25000"/>
                  </a:schemeClr>
                </a:solidFill>
                <a:effectLst/>
                <a:latin typeface="+mj-lt"/>
                <a:cs typeface="Times New Roman" panose="02020603050405020304" pitchFamily="18" charset="0"/>
              </a:rPr>
              <a:t>)</a:t>
            </a:r>
            <a:endParaRPr lang="sl-SI"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Roki za oddajo zahtevkov morajo biti skladni z vašo vlogo in vnosom v aplikacijo </a:t>
            </a:r>
            <a:r>
              <a:rPr lang="sl-SI" kern="100" dirty="0" err="1">
                <a:solidFill>
                  <a:schemeClr val="bg2">
                    <a:lumMod val="25000"/>
                  </a:schemeClr>
                </a:solidFill>
                <a:effectLst/>
                <a:latin typeface="+mj-lt"/>
                <a:ea typeface="Aptos" panose="020B0004020202020204" pitchFamily="34" charset="0"/>
                <a:cs typeface="Times New Roman" panose="02020603050405020304" pitchFamily="18" charset="0"/>
              </a:rPr>
              <a:t>eJR</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indent="-342900" algn="just">
              <a:lnSpc>
                <a:spcPct val="115000"/>
              </a:lnSpc>
              <a:spcAft>
                <a:spcPts val="600"/>
              </a:spcAft>
              <a:buFont typeface="Symbol" panose="05050102010706020507" pitchFamily="18" charset="2"/>
              <a:buChar char=""/>
            </a:pPr>
            <a:r>
              <a:rPr lang="sl-SI" b="1" dirty="0">
                <a:solidFill>
                  <a:schemeClr val="bg2">
                    <a:lumMod val="25000"/>
                  </a:schemeClr>
                </a:solidFill>
                <a:latin typeface="+mj-lt"/>
              </a:rPr>
              <a:t>Dokumentacija se v elektronski obliki odda Vodilnemu partnerju LAS Zgornja Gorenjska – BOJA </a:t>
            </a:r>
            <a:r>
              <a:rPr lang="sl-SI" b="1" u="sng" dirty="0">
                <a:solidFill>
                  <a:schemeClr val="accent2"/>
                </a:solidFill>
                <a:latin typeface="+mj-lt"/>
              </a:rPr>
              <a:t>30 dni pred rokom navedenim v odločbi</a:t>
            </a:r>
            <a:r>
              <a:rPr lang="sl-SI" b="1" dirty="0">
                <a:solidFill>
                  <a:schemeClr val="bg2">
                    <a:lumMod val="25000"/>
                  </a:schemeClr>
                </a:solidFill>
                <a:latin typeface="+mj-lt"/>
              </a:rPr>
              <a:t>. </a:t>
            </a:r>
            <a:r>
              <a:rPr lang="sl-SI" dirty="0">
                <a:solidFill>
                  <a:schemeClr val="bg2">
                    <a:lumMod val="25000"/>
                  </a:schemeClr>
                </a:solidFill>
                <a:latin typeface="+mj-lt"/>
              </a:rPr>
              <a:t>Zahtevek na MKRR oddaja VP LAS.</a:t>
            </a:r>
          </a:p>
          <a:p>
            <a:pPr marL="342900" lvl="0" indent="-342900" algn="just">
              <a:lnSpc>
                <a:spcPct val="115000"/>
              </a:lnSpc>
              <a:spcAft>
                <a:spcPts val="600"/>
              </a:spcAft>
              <a:buFont typeface="Symbol" panose="05050102010706020507" pitchFamily="18" charset="2"/>
              <a:buChar char=""/>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Projekt mora biti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izveden najpozneje v 3 letih</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 od pravnomočnosti odločbe o pravici do sredstev, vendar najpozneje do 31. avgusta 2029. </a:t>
            </a:r>
          </a:p>
          <a:p>
            <a:pPr marL="342900" lvl="0" indent="-342900" algn="just">
              <a:lnSpc>
                <a:spcPct val="115000"/>
              </a:lnSpc>
              <a:spcAft>
                <a:spcPts val="600"/>
              </a:spcAft>
              <a:buFont typeface="Symbol" panose="05050102010706020507" pitchFamily="18" charset="2"/>
              <a:buChar char=""/>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Projekt se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ne sme začeti izvajati pred obdobjem upravičenosti</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 Upravičeni so samo stroški, ki so </a:t>
            </a:r>
            <a:r>
              <a:rPr lang="sl-SI" u="sng" kern="100" dirty="0">
                <a:solidFill>
                  <a:schemeClr val="bg2">
                    <a:lumMod val="25000"/>
                  </a:schemeClr>
                </a:solidFill>
                <a:effectLst/>
                <a:latin typeface="+mj-lt"/>
                <a:ea typeface="Aptos" panose="020B0004020202020204" pitchFamily="34" charset="0"/>
                <a:cs typeface="Times New Roman" panose="02020603050405020304" pitchFamily="18" charset="0"/>
              </a:rPr>
              <a:t>nastali </a:t>
            </a:r>
            <a:r>
              <a:rPr lang="sl-SI" b="1" u="sng" kern="100" dirty="0">
                <a:solidFill>
                  <a:schemeClr val="bg2">
                    <a:lumMod val="25000"/>
                  </a:schemeClr>
                </a:solidFill>
                <a:effectLst/>
                <a:latin typeface="+mj-lt"/>
                <a:ea typeface="Aptos" panose="020B0004020202020204" pitchFamily="34" charset="0"/>
                <a:cs typeface="Times New Roman" panose="02020603050405020304" pitchFamily="18" charset="0"/>
              </a:rPr>
              <a:t>po vložitvi vloge</a:t>
            </a:r>
            <a:r>
              <a:rPr lang="sl-SI" u="sng" kern="100" dirty="0">
                <a:solidFill>
                  <a:schemeClr val="bg2">
                    <a:lumMod val="25000"/>
                  </a:schemeClr>
                </a:solidFill>
                <a:effectLst/>
                <a:latin typeface="+mj-lt"/>
                <a:ea typeface="Aptos" panose="020B0004020202020204" pitchFamily="34" charset="0"/>
                <a:cs typeface="Times New Roman" panose="02020603050405020304" pitchFamily="18" charset="0"/>
              </a:rPr>
              <a:t> </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za odobritev projekta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na MKRR </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(vlogo je/bo v aplikacijo vlagal VP LAS). </a:t>
            </a:r>
          </a:p>
          <a:p>
            <a:pPr marL="342900" lvl="0" indent="-342900" algn="just">
              <a:lnSpc>
                <a:spcPct val="115000"/>
              </a:lnSpc>
              <a:spcAft>
                <a:spcPts val="600"/>
              </a:spcAft>
              <a:buFont typeface="Symbol" panose="05050102010706020507" pitchFamily="18" charset="2"/>
              <a:buChar char=""/>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Projekt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ne sme biti fizično zaključen ali v celoti izveden pred odobritvijo projekta in Podpisom pogodbe o sofinanciranju</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r>
              <a:rPr lang="sl-SI" b="1" u="sng" kern="100" dirty="0">
                <a:solidFill>
                  <a:schemeClr val="accent2"/>
                </a:solidFill>
                <a:latin typeface="+mj-lt"/>
                <a:ea typeface="Aptos" panose="020B0004020202020204" pitchFamily="34" charset="0"/>
                <a:cs typeface="Times New Roman" panose="02020603050405020304" pitchFamily="18" charset="0"/>
              </a:rPr>
              <a:t>Možnost vložitve 1 spremembe projekta!</a:t>
            </a:r>
            <a:endParaRPr lang="sl-SI" sz="2400" kern="100" dirty="0">
              <a:effectLst/>
              <a:latin typeface="+mj-lt"/>
              <a:ea typeface="Aptos" panose="020B0004020202020204" pitchFamily="34" charset="0"/>
              <a:cs typeface="Times New Roman" panose="02020603050405020304" pitchFamily="18" charset="0"/>
            </a:endParaRPr>
          </a:p>
        </p:txBody>
      </p:sp>
      <p:pic>
        <p:nvPicPr>
          <p:cNvPr id="5" name="Grafika 4" descr="Daily calendar with solid fill">
            <a:extLst>
              <a:ext uri="{FF2B5EF4-FFF2-40B4-BE49-F238E27FC236}">
                <a16:creationId xmlns:a16="http://schemas.microsoft.com/office/drawing/2014/main" id="{0C9F5C4F-603B-03DA-ADA2-A4BEB3F0F40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9513" y="238954"/>
            <a:ext cx="648687" cy="648687"/>
          </a:xfrm>
          <a:prstGeom prst="rect">
            <a:avLst/>
          </a:prstGeom>
        </p:spPr>
      </p:pic>
      <p:sp>
        <p:nvSpPr>
          <p:cNvPr id="6" name="Označba mesta vsebine 2">
            <a:extLst>
              <a:ext uri="{FF2B5EF4-FFF2-40B4-BE49-F238E27FC236}">
                <a16:creationId xmlns:a16="http://schemas.microsoft.com/office/drawing/2014/main" id="{C8408B45-4C9A-DA1C-2804-32FD13BB42E7}"/>
              </a:ext>
            </a:extLst>
          </p:cNvPr>
          <p:cNvSpPr txBox="1">
            <a:spLocks/>
          </p:cNvSpPr>
          <p:nvPr/>
        </p:nvSpPr>
        <p:spPr>
          <a:xfrm>
            <a:off x="838200" y="6137279"/>
            <a:ext cx="6449291" cy="642977"/>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1"/>
                </a:solidFill>
                <a:effectLst/>
                <a:latin typeface="+mj-lt"/>
              </a:rPr>
              <a:t>Prosimo vas, da zahtevke oddajate v najkrajšem možnem času oz. takoj po opravljenih aktivnostih in doseženih kazalnikih.</a:t>
            </a:r>
            <a:endParaRPr lang="sl-SI" sz="1600" i="0" dirty="0">
              <a:effectLst/>
              <a:latin typeface="+mj-lt"/>
            </a:endParaRPr>
          </a:p>
          <a:p>
            <a:pPr marL="0" indent="0">
              <a:buNone/>
            </a:pPr>
            <a:endParaRPr lang="sl-SI" sz="1600" b="0" i="0" dirty="0">
              <a:solidFill>
                <a:schemeClr val="bg1">
                  <a:lumMod val="50000"/>
                </a:schemeClr>
              </a:solidFill>
              <a:effectLst/>
              <a:latin typeface="+mj-lt"/>
            </a:endParaRPr>
          </a:p>
        </p:txBody>
      </p:sp>
      <p:sp>
        <p:nvSpPr>
          <p:cNvPr id="7" name="Označba mesta številke diapozitiva 6">
            <a:extLst>
              <a:ext uri="{FF2B5EF4-FFF2-40B4-BE49-F238E27FC236}">
                <a16:creationId xmlns:a16="http://schemas.microsoft.com/office/drawing/2014/main" id="{A602251A-0906-D529-F85D-A910D81EC1A4}"/>
              </a:ext>
            </a:extLst>
          </p:cNvPr>
          <p:cNvSpPr>
            <a:spLocks noGrp="1"/>
          </p:cNvSpPr>
          <p:nvPr>
            <p:ph type="sldNum" sz="quarter" idx="12"/>
          </p:nvPr>
        </p:nvSpPr>
        <p:spPr/>
        <p:txBody>
          <a:bodyPr/>
          <a:lstStyle/>
          <a:p>
            <a:fld id="{DB0541E2-7EB7-469F-924A-AAEADCA667B4}" type="slidenum">
              <a:rPr lang="sl-SI" smtClean="0"/>
              <a:t>5</a:t>
            </a:fld>
            <a:endParaRPr lang="sl-SI"/>
          </a:p>
        </p:txBody>
      </p:sp>
      <p:cxnSp>
        <p:nvCxnSpPr>
          <p:cNvPr id="8" name="Raven povezovalnik 7">
            <a:extLst>
              <a:ext uri="{FF2B5EF4-FFF2-40B4-BE49-F238E27FC236}">
                <a16:creationId xmlns:a16="http://schemas.microsoft.com/office/drawing/2014/main" id="{A6DC306A-A792-92AE-5219-574DB57DFD0C}"/>
              </a:ext>
            </a:extLst>
          </p:cNvPr>
          <p:cNvCxnSpPr>
            <a:cxnSpLocks/>
          </p:cNvCxnSpPr>
          <p:nvPr/>
        </p:nvCxnSpPr>
        <p:spPr>
          <a:xfrm>
            <a:off x="0" y="997955"/>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3" name="PoljeZBesedilom 2">
            <a:extLst>
              <a:ext uri="{FF2B5EF4-FFF2-40B4-BE49-F238E27FC236}">
                <a16:creationId xmlns:a16="http://schemas.microsoft.com/office/drawing/2014/main" id="{A8C1020C-8C55-D6F2-BB78-4DD1EED89654}"/>
              </a:ext>
            </a:extLst>
          </p:cNvPr>
          <p:cNvSpPr txBox="1"/>
          <p:nvPr/>
        </p:nvSpPr>
        <p:spPr>
          <a:xfrm>
            <a:off x="7443993" y="5359798"/>
            <a:ext cx="4020125" cy="830997"/>
          </a:xfrm>
          <a:prstGeom prst="rect">
            <a:avLst/>
          </a:prstGeom>
          <a:solidFill>
            <a:schemeClr val="accent6">
              <a:lumMod val="75000"/>
            </a:schemeClr>
          </a:solidFill>
        </p:spPr>
        <p:txBody>
          <a:bodyPr wrap="square">
            <a:spAutoFit/>
          </a:bodyPr>
          <a:lstStyle/>
          <a:p>
            <a:pPr algn="ctr"/>
            <a:r>
              <a:rPr lang="sl-SI" sz="1600" b="1" kern="100" dirty="0">
                <a:solidFill>
                  <a:schemeClr val="bg1"/>
                </a:solidFill>
                <a:effectLst/>
                <a:latin typeface="+mj-lt"/>
                <a:ea typeface="Aptos" panose="020B0004020202020204" pitchFamily="34" charset="0"/>
                <a:cs typeface="Times New Roman" panose="02020603050405020304" pitchFamily="18" charset="0"/>
              </a:rPr>
              <a:t>PRED PODPISOM POGODBE Z ESSR SO UPRAVIČENI STROŠKI NA LASTNO ODGOVORNOST</a:t>
            </a:r>
            <a:endParaRPr lang="sl-SI" sz="1600" b="1" dirty="0">
              <a:solidFill>
                <a:schemeClr val="bg1"/>
              </a:solidFill>
            </a:endParaRPr>
          </a:p>
        </p:txBody>
      </p:sp>
    </p:spTree>
    <p:extLst>
      <p:ext uri="{BB962C8B-B14F-4D97-AF65-F5344CB8AC3E}">
        <p14:creationId xmlns:p14="http://schemas.microsoft.com/office/powerpoint/2010/main" val="1434691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1F98-6B82-A48C-C580-5FB175A1F90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1E13289-2C64-3E08-BE90-BFE7551C969C}"/>
              </a:ext>
            </a:extLst>
          </p:cNvPr>
          <p:cNvSpPr>
            <a:spLocks noGrp="1"/>
          </p:cNvSpPr>
          <p:nvPr>
            <p:ph type="title"/>
          </p:nvPr>
        </p:nvSpPr>
        <p:spPr>
          <a:xfrm>
            <a:off x="1086678" y="89610"/>
            <a:ext cx="10515600" cy="1325563"/>
          </a:xfrm>
        </p:spPr>
        <p:txBody>
          <a:bodyPr>
            <a:normAutofit/>
          </a:bodyPr>
          <a:lstStyle/>
          <a:p>
            <a:r>
              <a:rPr lang="sl-SI" sz="4000" b="1" dirty="0">
                <a:solidFill>
                  <a:schemeClr val="tx1">
                    <a:lumMod val="65000"/>
                    <a:lumOff val="35000"/>
                  </a:schemeClr>
                </a:solidFill>
              </a:rPr>
              <a:t>VKLJUČEVANJE OSEB V PROJEKTE</a:t>
            </a:r>
          </a:p>
        </p:txBody>
      </p:sp>
      <p:sp>
        <p:nvSpPr>
          <p:cNvPr id="3" name="Označba mesta vsebine 2">
            <a:extLst>
              <a:ext uri="{FF2B5EF4-FFF2-40B4-BE49-F238E27FC236}">
                <a16:creationId xmlns:a16="http://schemas.microsoft.com/office/drawing/2014/main" id="{D501F88E-0057-3837-8454-6E2195FFCC69}"/>
              </a:ext>
            </a:extLst>
          </p:cNvPr>
          <p:cNvSpPr>
            <a:spLocks noGrp="1"/>
          </p:cNvSpPr>
          <p:nvPr>
            <p:ph idx="1"/>
          </p:nvPr>
        </p:nvSpPr>
        <p:spPr>
          <a:xfrm>
            <a:off x="1176126" y="2667846"/>
            <a:ext cx="9517453" cy="1337624"/>
          </a:xfrm>
        </p:spPr>
        <p:txBody>
          <a:bodyPr>
            <a:normAutofit lnSpcReduction="10000"/>
          </a:bodyPr>
          <a:lstStyle/>
          <a:p>
            <a:pPr marL="0" indent="0">
              <a:buNone/>
            </a:pPr>
            <a:r>
              <a:rPr lang="sl-SI" sz="1600" dirty="0">
                <a:solidFill>
                  <a:schemeClr val="bg2">
                    <a:lumMod val="25000"/>
                  </a:schemeClr>
                </a:solidFill>
                <a:latin typeface="+mj-lt"/>
              </a:rPr>
              <a:t>Vključevanje oseb v projekte in s tem doseganje posameznih kazalnikov je potrebno </a:t>
            </a:r>
            <a:r>
              <a:rPr lang="sl-SI" sz="1600" b="1" dirty="0">
                <a:solidFill>
                  <a:schemeClr val="bg2">
                    <a:lumMod val="25000"/>
                  </a:schemeClr>
                </a:solidFill>
                <a:latin typeface="+mj-lt"/>
              </a:rPr>
              <a:t>dokazovati</a:t>
            </a:r>
            <a:r>
              <a:rPr lang="sl-SI" sz="1600" dirty="0">
                <a:solidFill>
                  <a:schemeClr val="bg2">
                    <a:lumMod val="25000"/>
                  </a:schemeClr>
                </a:solidFill>
                <a:latin typeface="+mj-lt"/>
              </a:rPr>
              <a:t>.</a:t>
            </a:r>
          </a:p>
          <a:p>
            <a:pPr marL="0" indent="0">
              <a:buNone/>
            </a:pPr>
            <a:r>
              <a:rPr lang="sl-SI" sz="1600" dirty="0">
                <a:solidFill>
                  <a:schemeClr val="bg2">
                    <a:lumMod val="25000"/>
                  </a:schemeClr>
                </a:solidFill>
                <a:latin typeface="+mj-lt"/>
              </a:rPr>
              <a:t>Vključevanje oseb v projekte je najlažje dokazovati s pomočjo </a:t>
            </a:r>
            <a:r>
              <a:rPr lang="sl-SI" sz="1600" b="1" dirty="0">
                <a:solidFill>
                  <a:schemeClr val="accent2"/>
                </a:solidFill>
                <a:latin typeface="+mj-lt"/>
              </a:rPr>
              <a:t>list prisotnosti.</a:t>
            </a:r>
          </a:p>
          <a:p>
            <a:pPr marL="0" indent="0">
              <a:buNone/>
            </a:pPr>
            <a:r>
              <a:rPr lang="sl-SI" sz="1600" dirty="0">
                <a:solidFill>
                  <a:schemeClr val="bg2">
                    <a:lumMod val="25000"/>
                  </a:schemeClr>
                </a:solidFill>
                <a:latin typeface="+mj-lt"/>
              </a:rPr>
              <a:t>Priprava promocijskih gradiv, ki se jih objavi v množičnih medijih, in udeležba na javnih dogodkih, kjer ni liste prisotnosti, ne šteje za tovrstno doseganje kazalnikov (ni mogoče dokazati koliko oseb in koga je ta aktivnost vključila). </a:t>
            </a:r>
          </a:p>
          <a:p>
            <a:pPr marL="0" indent="0">
              <a:buNone/>
            </a:pPr>
            <a:endParaRPr lang="sl-SI" sz="1600" dirty="0">
              <a:latin typeface="+mj-lt"/>
            </a:endParaRPr>
          </a:p>
        </p:txBody>
      </p:sp>
      <p:sp>
        <p:nvSpPr>
          <p:cNvPr id="8" name="PoljeZBesedilom 7">
            <a:extLst>
              <a:ext uri="{FF2B5EF4-FFF2-40B4-BE49-F238E27FC236}">
                <a16:creationId xmlns:a16="http://schemas.microsoft.com/office/drawing/2014/main" id="{BCED0CA1-6BD9-7F69-8A67-0A53CCFB8263}"/>
              </a:ext>
            </a:extLst>
          </p:cNvPr>
          <p:cNvSpPr txBox="1"/>
          <p:nvPr/>
        </p:nvSpPr>
        <p:spPr>
          <a:xfrm>
            <a:off x="1176126" y="1534733"/>
            <a:ext cx="9517453" cy="923330"/>
          </a:xfrm>
          <a:prstGeom prst="rect">
            <a:avLst/>
          </a:prstGeom>
          <a:solidFill>
            <a:schemeClr val="accent2"/>
          </a:solidFill>
        </p:spPr>
        <p:txBody>
          <a:bodyPr wrap="square" rtlCol="0">
            <a:spAutoFit/>
          </a:bodyPr>
          <a:lstStyle/>
          <a:p>
            <a:r>
              <a:rPr lang="sl-SI" b="1" dirty="0">
                <a:latin typeface="+mj-lt"/>
              </a:rPr>
              <a:t>Za doseganje kazalnikov vezanih na število oseb, vključno z ranljivimi ciljnimi skupinami, je potrebna AKTIVNA UDELEŽBA teh oseb v projektnih aktivnostih !!!</a:t>
            </a:r>
          </a:p>
          <a:p>
            <a:r>
              <a:rPr lang="sl-SI" b="1" dirty="0">
                <a:latin typeface="+mj-lt"/>
              </a:rPr>
              <a:t>(npr. sodelovanje na delavnicah, predavanjih, izpolnjevanje vprašalnika …)</a:t>
            </a:r>
          </a:p>
        </p:txBody>
      </p:sp>
      <p:pic>
        <p:nvPicPr>
          <p:cNvPr id="10" name="Grafika 9" descr="Group with solid fill">
            <a:extLst>
              <a:ext uri="{FF2B5EF4-FFF2-40B4-BE49-F238E27FC236}">
                <a16:creationId xmlns:a16="http://schemas.microsoft.com/office/drawing/2014/main" id="{EF1970DA-5996-A19C-62BC-8912D28649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7437" y="414134"/>
            <a:ext cx="680139" cy="680139"/>
          </a:xfrm>
          <a:prstGeom prst="rect">
            <a:avLst/>
          </a:prstGeom>
        </p:spPr>
      </p:pic>
      <p:sp>
        <p:nvSpPr>
          <p:cNvPr id="11" name="Označba mesta vsebine 2">
            <a:extLst>
              <a:ext uri="{FF2B5EF4-FFF2-40B4-BE49-F238E27FC236}">
                <a16:creationId xmlns:a16="http://schemas.microsoft.com/office/drawing/2014/main" id="{555C576F-CD03-6DF3-F478-AA3587072C37}"/>
              </a:ext>
            </a:extLst>
          </p:cNvPr>
          <p:cNvSpPr txBox="1">
            <a:spLocks/>
          </p:cNvSpPr>
          <p:nvPr/>
        </p:nvSpPr>
        <p:spPr>
          <a:xfrm>
            <a:off x="1240782" y="4215253"/>
            <a:ext cx="4220818" cy="2226365"/>
          </a:xfrm>
          <a:prstGeom prst="rect">
            <a:avLst/>
          </a:prstGeom>
          <a:solidFill>
            <a:schemeClr val="accent6"/>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l-SI" sz="2300" b="1" dirty="0">
                <a:solidFill>
                  <a:schemeClr val="bg1"/>
                </a:solidFill>
                <a:latin typeface="+mj-lt"/>
              </a:rPr>
              <a:t>RANLJIVE CILJNE SKUPINE </a:t>
            </a:r>
          </a:p>
          <a:p>
            <a:pPr marL="0" indent="0">
              <a:lnSpc>
                <a:spcPct val="120000"/>
              </a:lnSpc>
              <a:buFont typeface="Arial" panose="020B0604020202020204" pitchFamily="34" charset="0"/>
              <a:buNone/>
            </a:pPr>
            <a:r>
              <a:rPr lang="sl-SI" sz="2300" dirty="0">
                <a:solidFill>
                  <a:schemeClr val="bg1"/>
                </a:solidFill>
                <a:latin typeface="+mj-lt"/>
              </a:rPr>
              <a:t>glede na Strategijo lokalnega razvoja LAS Zgornja Gorenjska – BOJA:</a:t>
            </a:r>
          </a:p>
          <a:p>
            <a:pPr>
              <a:lnSpc>
                <a:spcPct val="120000"/>
              </a:lnSpc>
            </a:pPr>
            <a:r>
              <a:rPr lang="sl-SI" sz="2300" b="1" dirty="0">
                <a:solidFill>
                  <a:schemeClr val="bg1"/>
                </a:solidFill>
                <a:latin typeface="+mj-lt"/>
              </a:rPr>
              <a:t>Mladi do 29 let</a:t>
            </a:r>
          </a:p>
          <a:p>
            <a:pPr>
              <a:lnSpc>
                <a:spcPct val="120000"/>
              </a:lnSpc>
            </a:pPr>
            <a:r>
              <a:rPr lang="sl-SI" sz="2300" b="1" dirty="0">
                <a:solidFill>
                  <a:schemeClr val="bg1"/>
                </a:solidFill>
                <a:latin typeface="+mj-lt"/>
              </a:rPr>
              <a:t>Starejši od 65 let</a:t>
            </a:r>
          </a:p>
          <a:p>
            <a:pPr>
              <a:lnSpc>
                <a:spcPct val="120000"/>
              </a:lnSpc>
            </a:pPr>
            <a:r>
              <a:rPr lang="sl-SI" sz="2300" b="1" dirty="0">
                <a:solidFill>
                  <a:schemeClr val="bg1"/>
                </a:solidFill>
                <a:latin typeface="+mj-lt"/>
              </a:rPr>
              <a:t>Osebe s posebnimi potrebami </a:t>
            </a:r>
          </a:p>
          <a:p>
            <a:pPr marL="342900" indent="-342900">
              <a:buFont typeface="+mj-lt"/>
              <a:buAutoNum type="arabicPeriod"/>
            </a:pPr>
            <a:endParaRPr lang="sl-SI" sz="1600" dirty="0">
              <a:latin typeface="+mj-lt"/>
            </a:endParaRPr>
          </a:p>
        </p:txBody>
      </p:sp>
      <p:sp>
        <p:nvSpPr>
          <p:cNvPr id="6" name="Elipsa 5">
            <a:extLst>
              <a:ext uri="{FF2B5EF4-FFF2-40B4-BE49-F238E27FC236}">
                <a16:creationId xmlns:a16="http://schemas.microsoft.com/office/drawing/2014/main" id="{55B84379-41DA-43C4-3BB7-66B5C7608CC4}"/>
              </a:ext>
            </a:extLst>
          </p:cNvPr>
          <p:cNvSpPr/>
          <p:nvPr/>
        </p:nvSpPr>
        <p:spPr>
          <a:xfrm>
            <a:off x="6734968" y="4609440"/>
            <a:ext cx="2464450" cy="1437990"/>
          </a:xfrm>
          <a:prstGeom prst="ellipse">
            <a:avLst/>
          </a:prstGeom>
          <a:solidFill>
            <a:schemeClr val="accent6"/>
          </a:solidFill>
          <a:ln w="9525" cap="flat">
            <a:noFill/>
            <a:prstDash val="solid"/>
            <a:miter/>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600" b="1" dirty="0">
                <a:solidFill>
                  <a:schemeClr val="bg1"/>
                </a:solidFill>
                <a:effectLst>
                  <a:outerShdw blurRad="38100" dist="38100" dir="2700000" algn="tl">
                    <a:srgbClr val="000000">
                      <a:alpha val="43137"/>
                    </a:srgbClr>
                  </a:outerShdw>
                </a:effectLst>
              </a:rPr>
              <a:t>FOTOGRAFIJE</a:t>
            </a:r>
          </a:p>
          <a:p>
            <a:pPr algn="ctr"/>
            <a:r>
              <a:rPr lang="sl-SI" sz="1600" b="1" dirty="0">
                <a:solidFill>
                  <a:schemeClr val="bg1"/>
                </a:solidFill>
                <a:effectLst>
                  <a:outerShdw blurRad="38100" dist="38100" dir="2700000" algn="tl">
                    <a:srgbClr val="000000">
                      <a:alpha val="43137"/>
                    </a:srgbClr>
                  </a:outerShdw>
                </a:effectLst>
              </a:rPr>
              <a:t>!!!</a:t>
            </a:r>
          </a:p>
        </p:txBody>
      </p:sp>
      <p:pic>
        <p:nvPicPr>
          <p:cNvPr id="9" name="Grafika 8" descr="Chevron arrows with solid fill">
            <a:extLst>
              <a:ext uri="{FF2B5EF4-FFF2-40B4-BE49-F238E27FC236}">
                <a16:creationId xmlns:a16="http://schemas.microsoft.com/office/drawing/2014/main" id="{754053F4-5B3E-1872-039A-5BC2A7FE32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61600" y="4871235"/>
            <a:ext cx="914400" cy="914400"/>
          </a:xfrm>
          <a:prstGeom prst="rect">
            <a:avLst/>
          </a:prstGeom>
        </p:spPr>
      </p:pic>
      <p:sp>
        <p:nvSpPr>
          <p:cNvPr id="5" name="Označba mesta številke diapozitiva 4">
            <a:extLst>
              <a:ext uri="{FF2B5EF4-FFF2-40B4-BE49-F238E27FC236}">
                <a16:creationId xmlns:a16="http://schemas.microsoft.com/office/drawing/2014/main" id="{527CAFE6-38E4-A5C7-D22D-F1B044607E3D}"/>
              </a:ext>
            </a:extLst>
          </p:cNvPr>
          <p:cNvSpPr>
            <a:spLocks noGrp="1"/>
          </p:cNvSpPr>
          <p:nvPr>
            <p:ph type="sldNum" sz="quarter" idx="12"/>
          </p:nvPr>
        </p:nvSpPr>
        <p:spPr/>
        <p:txBody>
          <a:bodyPr/>
          <a:lstStyle/>
          <a:p>
            <a:fld id="{DB0541E2-7EB7-469F-924A-AAEADCA667B4}" type="slidenum">
              <a:rPr lang="sl-SI" smtClean="0"/>
              <a:t>50</a:t>
            </a:fld>
            <a:endParaRPr lang="sl-SI"/>
          </a:p>
        </p:txBody>
      </p:sp>
      <p:cxnSp>
        <p:nvCxnSpPr>
          <p:cNvPr id="7" name="Raven povezovalnik 6">
            <a:extLst>
              <a:ext uri="{FF2B5EF4-FFF2-40B4-BE49-F238E27FC236}">
                <a16:creationId xmlns:a16="http://schemas.microsoft.com/office/drawing/2014/main" id="{B570CF48-5B8B-3055-7939-A886666BD3A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901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204E-59C4-1AE4-CC91-D95BDF998F1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4C9F9DB-CCF2-2D30-54A8-83C34751295E}"/>
              </a:ext>
            </a:extLst>
          </p:cNvPr>
          <p:cNvSpPr>
            <a:spLocks noGrp="1"/>
          </p:cNvSpPr>
          <p:nvPr>
            <p:ph type="title"/>
          </p:nvPr>
        </p:nvSpPr>
        <p:spPr>
          <a:xfrm>
            <a:off x="838200" y="-68744"/>
            <a:ext cx="10515600" cy="1325563"/>
          </a:xfrm>
        </p:spPr>
        <p:txBody>
          <a:bodyPr>
            <a:normAutofit/>
          </a:bodyPr>
          <a:lstStyle/>
          <a:p>
            <a:r>
              <a:rPr lang="sl-SI" sz="4000" b="1" dirty="0">
                <a:solidFill>
                  <a:schemeClr val="tx1">
                    <a:lumMod val="65000"/>
                    <a:lumOff val="35000"/>
                  </a:schemeClr>
                </a:solidFill>
              </a:rPr>
              <a:t>LISTE PRISOTNOSTI</a:t>
            </a:r>
          </a:p>
        </p:txBody>
      </p:sp>
      <p:sp>
        <p:nvSpPr>
          <p:cNvPr id="3" name="Označba mesta vsebine 2">
            <a:extLst>
              <a:ext uri="{FF2B5EF4-FFF2-40B4-BE49-F238E27FC236}">
                <a16:creationId xmlns:a16="http://schemas.microsoft.com/office/drawing/2014/main" id="{652AF1A0-ED50-2C9D-7AD8-0914082E8493}"/>
              </a:ext>
            </a:extLst>
          </p:cNvPr>
          <p:cNvSpPr>
            <a:spLocks noGrp="1"/>
          </p:cNvSpPr>
          <p:nvPr>
            <p:ph idx="1"/>
          </p:nvPr>
        </p:nvSpPr>
        <p:spPr>
          <a:xfrm>
            <a:off x="838200" y="1461259"/>
            <a:ext cx="10515600" cy="4208330"/>
          </a:xfrm>
        </p:spPr>
        <p:txBody>
          <a:bodyPr>
            <a:normAutofit fontScale="92500" lnSpcReduction="20000"/>
          </a:bodyPr>
          <a:lstStyle/>
          <a:p>
            <a:pPr marL="0" indent="0">
              <a:buNone/>
            </a:pPr>
            <a:r>
              <a:rPr lang="sl-SI" sz="1900" dirty="0">
                <a:solidFill>
                  <a:schemeClr val="bg2">
                    <a:lumMod val="25000"/>
                  </a:schemeClr>
                </a:solidFill>
                <a:latin typeface="+mj-lt"/>
              </a:rPr>
              <a:t>Dokazovanje srečanj, sestankov, delavnic in drugega vključevanja deležnikov poteka preko </a:t>
            </a:r>
            <a:r>
              <a:rPr lang="sl-SI" sz="1900" b="1" dirty="0">
                <a:solidFill>
                  <a:schemeClr val="bg2">
                    <a:lumMod val="25000"/>
                  </a:schemeClr>
                </a:solidFill>
                <a:latin typeface="+mj-lt"/>
              </a:rPr>
              <a:t>list prisotnosti.</a:t>
            </a:r>
          </a:p>
          <a:p>
            <a:pPr marL="0" indent="0">
              <a:buNone/>
            </a:pPr>
            <a:endParaRPr lang="sl-SI" sz="1900" dirty="0">
              <a:solidFill>
                <a:schemeClr val="bg2">
                  <a:lumMod val="25000"/>
                </a:schemeClr>
              </a:solidFill>
              <a:latin typeface="+mj-lt"/>
            </a:endParaRPr>
          </a:p>
          <a:p>
            <a:pPr marL="0" indent="0">
              <a:buNone/>
            </a:pPr>
            <a:r>
              <a:rPr lang="sl-SI" sz="1900" b="1" dirty="0">
                <a:solidFill>
                  <a:schemeClr val="accent2"/>
                </a:solidFill>
                <a:latin typeface="+mj-lt"/>
              </a:rPr>
              <a:t>LISTA PRISOTNOSTI MORA VSEBOVATI:</a:t>
            </a:r>
          </a:p>
          <a:p>
            <a:r>
              <a:rPr lang="sl-SI" sz="1900" b="1" dirty="0">
                <a:solidFill>
                  <a:schemeClr val="bg2">
                    <a:lumMod val="25000"/>
                  </a:schemeClr>
                </a:solidFill>
                <a:latin typeface="+mj-lt"/>
              </a:rPr>
              <a:t>naziv projekta</a:t>
            </a:r>
          </a:p>
          <a:p>
            <a:r>
              <a:rPr lang="sl-SI" sz="1900" b="1" dirty="0">
                <a:solidFill>
                  <a:schemeClr val="bg2">
                    <a:lumMod val="25000"/>
                  </a:schemeClr>
                </a:solidFill>
                <a:latin typeface="+mj-lt"/>
              </a:rPr>
              <a:t>naziv projektne aktivnosti</a:t>
            </a:r>
          </a:p>
          <a:p>
            <a:r>
              <a:rPr lang="sl-SI" sz="1900" b="1" dirty="0">
                <a:solidFill>
                  <a:schemeClr val="bg2">
                    <a:lumMod val="25000"/>
                  </a:schemeClr>
                </a:solidFill>
                <a:latin typeface="+mj-lt"/>
              </a:rPr>
              <a:t>datum</a:t>
            </a:r>
            <a:r>
              <a:rPr lang="sl-SI" sz="1900" dirty="0">
                <a:solidFill>
                  <a:schemeClr val="bg2">
                    <a:lumMod val="25000"/>
                  </a:schemeClr>
                </a:solidFill>
                <a:latin typeface="+mj-lt"/>
              </a:rPr>
              <a:t> in </a:t>
            </a:r>
            <a:r>
              <a:rPr lang="sl-SI" sz="1900" b="1" dirty="0">
                <a:solidFill>
                  <a:schemeClr val="bg2">
                    <a:lumMod val="25000"/>
                  </a:schemeClr>
                </a:solidFill>
                <a:latin typeface="+mj-lt"/>
              </a:rPr>
              <a:t>kraj</a:t>
            </a:r>
            <a:r>
              <a:rPr lang="sl-SI" sz="1900" dirty="0">
                <a:solidFill>
                  <a:schemeClr val="bg2">
                    <a:lumMod val="25000"/>
                  </a:schemeClr>
                </a:solidFill>
                <a:latin typeface="+mj-lt"/>
              </a:rPr>
              <a:t> srečanja/sestanka/delavnice</a:t>
            </a:r>
          </a:p>
          <a:p>
            <a:r>
              <a:rPr lang="sl-SI" sz="1900" b="1" dirty="0">
                <a:solidFill>
                  <a:schemeClr val="bg2">
                    <a:lumMod val="25000"/>
                  </a:schemeClr>
                </a:solidFill>
                <a:latin typeface="+mj-lt"/>
              </a:rPr>
              <a:t>podatke o udeležencih </a:t>
            </a:r>
            <a:r>
              <a:rPr lang="sl-SI" sz="1900" dirty="0">
                <a:solidFill>
                  <a:schemeClr val="bg2">
                    <a:lumMod val="25000"/>
                  </a:schemeClr>
                </a:solidFill>
                <a:latin typeface="+mj-lt"/>
              </a:rPr>
              <a:t>(npr. ime, priimek, kraj bivanja, institucija, kontaktni podatki…)</a:t>
            </a:r>
          </a:p>
          <a:p>
            <a:r>
              <a:rPr lang="sl-SI" sz="1900" b="1" dirty="0">
                <a:solidFill>
                  <a:schemeClr val="bg2">
                    <a:lumMod val="25000"/>
                  </a:schemeClr>
                </a:solidFill>
                <a:latin typeface="+mj-lt"/>
              </a:rPr>
              <a:t>podpise </a:t>
            </a:r>
            <a:r>
              <a:rPr lang="sl-SI" sz="1900" dirty="0">
                <a:solidFill>
                  <a:schemeClr val="bg2">
                    <a:lumMod val="25000"/>
                  </a:schemeClr>
                </a:solidFill>
                <a:latin typeface="+mj-lt"/>
              </a:rPr>
              <a:t>udeležencev</a:t>
            </a:r>
          </a:p>
          <a:p>
            <a:r>
              <a:rPr lang="sl-SI" sz="1900" b="1" dirty="0">
                <a:solidFill>
                  <a:schemeClr val="bg2">
                    <a:lumMod val="25000"/>
                  </a:schemeClr>
                </a:solidFill>
                <a:latin typeface="+mj-lt"/>
              </a:rPr>
              <a:t>označitev vira sofinanciranja </a:t>
            </a:r>
            <a:r>
              <a:rPr lang="sl-SI" sz="1900" dirty="0">
                <a:solidFill>
                  <a:schemeClr val="bg2">
                    <a:lumMod val="25000"/>
                  </a:schemeClr>
                </a:solidFill>
                <a:latin typeface="+mj-lt"/>
              </a:rPr>
              <a:t>/ obvezni logotipi</a:t>
            </a:r>
          </a:p>
          <a:p>
            <a:r>
              <a:rPr lang="sl-SI" sz="1900" dirty="0">
                <a:solidFill>
                  <a:schemeClr val="bg2">
                    <a:lumMod val="25000"/>
                  </a:schemeClr>
                </a:solidFill>
                <a:latin typeface="+mj-lt"/>
              </a:rPr>
              <a:t>GDPR politiko organizacije (lahko preko QR kode)</a:t>
            </a:r>
          </a:p>
          <a:p>
            <a:pPr marL="0" indent="0">
              <a:buNone/>
            </a:pPr>
            <a:endParaRPr lang="sl-SI" sz="1900" dirty="0">
              <a:solidFill>
                <a:schemeClr val="bg2">
                  <a:lumMod val="25000"/>
                </a:schemeClr>
              </a:solidFill>
              <a:latin typeface="+mj-lt"/>
            </a:endParaRPr>
          </a:p>
          <a:p>
            <a:pPr marL="0" indent="0">
              <a:buNone/>
            </a:pPr>
            <a:r>
              <a:rPr lang="sl-SI" sz="1900" dirty="0">
                <a:solidFill>
                  <a:schemeClr val="bg2">
                    <a:lumMod val="25000"/>
                  </a:schemeClr>
                </a:solidFill>
                <a:latin typeface="+mj-lt"/>
              </a:rPr>
              <a:t>Na listo prisotnosti se morajo podpisati </a:t>
            </a:r>
            <a:r>
              <a:rPr lang="sl-SI" sz="1900" b="1" dirty="0">
                <a:solidFill>
                  <a:schemeClr val="bg2">
                    <a:lumMod val="25000"/>
                  </a:schemeClr>
                </a:solidFill>
                <a:latin typeface="+mj-lt"/>
              </a:rPr>
              <a:t>vsi udeleženci ter tudi PREDAVATELJI in ORGANIZATORJI</a:t>
            </a:r>
            <a:r>
              <a:rPr lang="sl-SI" sz="1900" dirty="0">
                <a:solidFill>
                  <a:schemeClr val="bg2">
                    <a:lumMod val="25000"/>
                  </a:schemeClr>
                </a:solidFill>
                <a:latin typeface="+mj-lt"/>
              </a:rPr>
              <a:t>.</a:t>
            </a:r>
          </a:p>
          <a:p>
            <a:pPr marL="0" indent="0">
              <a:buNone/>
            </a:pPr>
            <a:r>
              <a:rPr lang="sl-SI" sz="1600" dirty="0">
                <a:latin typeface="+mj-lt"/>
              </a:rPr>
              <a:t> </a:t>
            </a:r>
          </a:p>
          <a:p>
            <a:pPr marL="342900" indent="-342900">
              <a:buFont typeface="+mj-lt"/>
              <a:buAutoNum type="arabicPeriod"/>
            </a:pPr>
            <a:endParaRPr lang="sl-SI" sz="1600" dirty="0">
              <a:latin typeface="+mj-lt"/>
            </a:endParaRPr>
          </a:p>
        </p:txBody>
      </p:sp>
      <p:pic>
        <p:nvPicPr>
          <p:cNvPr id="7" name="Grafika 6" descr="Pencil with solid fill">
            <a:extLst>
              <a:ext uri="{FF2B5EF4-FFF2-40B4-BE49-F238E27FC236}">
                <a16:creationId xmlns:a16="http://schemas.microsoft.com/office/drawing/2014/main" id="{158AF2C7-E462-B45F-539D-1E2841F72E3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8" name="PoljeZBesedilom 7">
            <a:extLst>
              <a:ext uri="{FF2B5EF4-FFF2-40B4-BE49-F238E27FC236}">
                <a16:creationId xmlns:a16="http://schemas.microsoft.com/office/drawing/2014/main" id="{1090531B-126B-7C54-A313-265F3A99FDBC}"/>
              </a:ext>
            </a:extLst>
          </p:cNvPr>
          <p:cNvSpPr txBox="1"/>
          <p:nvPr/>
        </p:nvSpPr>
        <p:spPr>
          <a:xfrm>
            <a:off x="838200" y="5669589"/>
            <a:ext cx="10515600" cy="646331"/>
          </a:xfrm>
          <a:prstGeom prst="rect">
            <a:avLst/>
          </a:prstGeom>
          <a:solidFill>
            <a:schemeClr val="accent2"/>
          </a:solidFill>
        </p:spPr>
        <p:txBody>
          <a:bodyPr wrap="square" rtlCol="0">
            <a:spAutoFit/>
          </a:bodyPr>
          <a:lstStyle/>
          <a:p>
            <a:r>
              <a:rPr lang="sl-SI" b="1" dirty="0">
                <a:solidFill>
                  <a:schemeClr val="bg1"/>
                </a:solidFill>
                <a:latin typeface="+mj-lt"/>
              </a:rPr>
              <a:t>Za dokazovanje vključevanja ranljivih ciljnih skupin, lahko lista prisotnosti zajema tudi razdelek, kjer udeleženci označijo ali so mladi do 29 let, starejši od 65 let ali osebe s posebnimi potrebami.</a:t>
            </a:r>
            <a:endParaRPr lang="sl-SI" dirty="0"/>
          </a:p>
        </p:txBody>
      </p:sp>
      <p:sp>
        <p:nvSpPr>
          <p:cNvPr id="5" name="Pravokotnik 4">
            <a:extLst>
              <a:ext uri="{FF2B5EF4-FFF2-40B4-BE49-F238E27FC236}">
                <a16:creationId xmlns:a16="http://schemas.microsoft.com/office/drawing/2014/main" id="{40769D18-9F1C-531C-A028-1884F352BDEE}"/>
              </a:ext>
            </a:extLst>
          </p:cNvPr>
          <p:cNvSpPr/>
          <p:nvPr/>
        </p:nvSpPr>
        <p:spPr>
          <a:xfrm>
            <a:off x="10020300" y="2140572"/>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pic>
        <p:nvPicPr>
          <p:cNvPr id="6" name="Grafika 5" descr="Chevron arrows with solid fill">
            <a:extLst>
              <a:ext uri="{FF2B5EF4-FFF2-40B4-BE49-F238E27FC236}">
                <a16:creationId xmlns:a16="http://schemas.microsoft.com/office/drawing/2014/main" id="{A3040F09-8008-E9D2-0F37-2BBC86080E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05596" y="2164020"/>
            <a:ext cx="372203" cy="372203"/>
          </a:xfrm>
          <a:prstGeom prst="rect">
            <a:avLst/>
          </a:prstGeom>
        </p:spPr>
      </p:pic>
      <p:pic>
        <p:nvPicPr>
          <p:cNvPr id="9" name="Grafika 8" descr="Chevron arrows with solid fill">
            <a:extLst>
              <a:ext uri="{FF2B5EF4-FFF2-40B4-BE49-F238E27FC236}">
                <a16:creationId xmlns:a16="http://schemas.microsoft.com/office/drawing/2014/main" id="{6E954DA9-4C12-AA0B-7BA2-EEAC436904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020300" y="5279047"/>
            <a:ext cx="372203" cy="372203"/>
          </a:xfrm>
          <a:prstGeom prst="rect">
            <a:avLst/>
          </a:prstGeom>
        </p:spPr>
      </p:pic>
      <p:sp>
        <p:nvSpPr>
          <p:cNvPr id="10" name="Pravokotnik 9">
            <a:extLst>
              <a:ext uri="{FF2B5EF4-FFF2-40B4-BE49-F238E27FC236}">
                <a16:creationId xmlns:a16="http://schemas.microsoft.com/office/drawing/2014/main" id="{23C3FFFA-4C70-62D2-6A09-7FC5AABB65E9}"/>
              </a:ext>
            </a:extLst>
          </p:cNvPr>
          <p:cNvSpPr/>
          <p:nvPr/>
        </p:nvSpPr>
        <p:spPr>
          <a:xfrm>
            <a:off x="10020300" y="4859947"/>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sp>
        <p:nvSpPr>
          <p:cNvPr id="11" name="Označba mesta številke diapozitiva 10">
            <a:extLst>
              <a:ext uri="{FF2B5EF4-FFF2-40B4-BE49-F238E27FC236}">
                <a16:creationId xmlns:a16="http://schemas.microsoft.com/office/drawing/2014/main" id="{16330DC3-4CBA-3687-32F3-83FF8FDB8C75}"/>
              </a:ext>
            </a:extLst>
          </p:cNvPr>
          <p:cNvSpPr>
            <a:spLocks noGrp="1"/>
          </p:cNvSpPr>
          <p:nvPr>
            <p:ph type="sldNum" sz="quarter" idx="12"/>
          </p:nvPr>
        </p:nvSpPr>
        <p:spPr/>
        <p:txBody>
          <a:bodyPr/>
          <a:lstStyle/>
          <a:p>
            <a:fld id="{DB0541E2-7EB7-469F-924A-AAEADCA667B4}" type="slidenum">
              <a:rPr lang="sl-SI" smtClean="0"/>
              <a:t>51</a:t>
            </a:fld>
            <a:endParaRPr lang="sl-SI"/>
          </a:p>
        </p:txBody>
      </p:sp>
      <p:cxnSp>
        <p:nvCxnSpPr>
          <p:cNvPr id="12" name="Raven povezovalnik 11">
            <a:extLst>
              <a:ext uri="{FF2B5EF4-FFF2-40B4-BE49-F238E27FC236}">
                <a16:creationId xmlns:a16="http://schemas.microsoft.com/office/drawing/2014/main" id="{B10B7AF6-776A-F3E0-66E0-E013D642D30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1805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0D16-FA01-F82D-3417-4116F792304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0931A6B-0FD7-010A-B54F-EF6EEA14B319}"/>
              </a:ext>
            </a:extLst>
          </p:cNvPr>
          <p:cNvSpPr>
            <a:spLocks noGrp="1"/>
          </p:cNvSpPr>
          <p:nvPr>
            <p:ph type="title"/>
          </p:nvPr>
        </p:nvSpPr>
        <p:spPr>
          <a:xfrm>
            <a:off x="838200" y="-68745"/>
            <a:ext cx="10515600" cy="1325563"/>
          </a:xfrm>
        </p:spPr>
        <p:txBody>
          <a:bodyPr>
            <a:normAutofit/>
          </a:bodyPr>
          <a:lstStyle/>
          <a:p>
            <a:r>
              <a:rPr lang="sl-SI" sz="4000" b="1" dirty="0">
                <a:solidFill>
                  <a:schemeClr val="tx1">
                    <a:lumMod val="65000"/>
                    <a:lumOff val="35000"/>
                  </a:schemeClr>
                </a:solidFill>
              </a:rPr>
              <a:t>DRUGA DOKAZILA</a:t>
            </a:r>
          </a:p>
        </p:txBody>
      </p:sp>
      <p:pic>
        <p:nvPicPr>
          <p:cNvPr id="7" name="Grafika 6" descr="Pencil with solid fill">
            <a:extLst>
              <a:ext uri="{FF2B5EF4-FFF2-40B4-BE49-F238E27FC236}">
                <a16:creationId xmlns:a16="http://schemas.microsoft.com/office/drawing/2014/main" id="{F7D37447-CB6E-F4F3-1DE0-B3A862D4E65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BE25ED3F-4517-BEEA-32B7-0BF291CFB885}"/>
              </a:ext>
            </a:extLst>
          </p:cNvPr>
          <p:cNvSpPr>
            <a:spLocks noGrp="1"/>
          </p:cNvSpPr>
          <p:nvPr>
            <p:ph idx="1"/>
          </p:nvPr>
        </p:nvSpPr>
        <p:spPr>
          <a:xfrm>
            <a:off x="838200" y="1477755"/>
            <a:ext cx="9517453" cy="4351338"/>
          </a:xfrm>
        </p:spPr>
        <p:txBody>
          <a:bodyPr/>
          <a:lstStyle/>
          <a:p>
            <a:r>
              <a:rPr lang="sl-SI" b="1" dirty="0">
                <a:solidFill>
                  <a:schemeClr val="bg2">
                    <a:lumMod val="25000"/>
                  </a:schemeClr>
                </a:solidFill>
                <a:latin typeface="+mj-lt"/>
              </a:rPr>
              <a:t>Vabila</a:t>
            </a:r>
            <a:r>
              <a:rPr lang="sl-SI" dirty="0">
                <a:solidFill>
                  <a:schemeClr val="bg2">
                    <a:lumMod val="25000"/>
                  </a:schemeClr>
                </a:solidFill>
                <a:latin typeface="+mj-lt"/>
              </a:rPr>
              <a:t> (dokazila o objavah in </a:t>
            </a:r>
            <a:r>
              <a:rPr lang="sl-SI" dirty="0" err="1">
                <a:solidFill>
                  <a:schemeClr val="bg2">
                    <a:lumMod val="25000"/>
                  </a:schemeClr>
                </a:solidFill>
                <a:latin typeface="+mj-lt"/>
              </a:rPr>
              <a:t>diseminaciji</a:t>
            </a:r>
            <a:r>
              <a:rPr lang="sl-SI" dirty="0">
                <a:solidFill>
                  <a:schemeClr val="bg2">
                    <a:lumMod val="25000"/>
                  </a:schemeClr>
                </a:solidFill>
                <a:latin typeface="+mj-lt"/>
              </a:rPr>
              <a:t>)</a:t>
            </a:r>
          </a:p>
          <a:p>
            <a:r>
              <a:rPr lang="sl-SI" b="1" dirty="0">
                <a:solidFill>
                  <a:schemeClr val="bg2">
                    <a:lumMod val="25000"/>
                  </a:schemeClr>
                </a:solidFill>
                <a:latin typeface="+mj-lt"/>
              </a:rPr>
              <a:t>Zapisniki sestankov </a:t>
            </a:r>
          </a:p>
          <a:p>
            <a:r>
              <a:rPr lang="sl-SI" b="1" dirty="0">
                <a:solidFill>
                  <a:schemeClr val="bg2">
                    <a:lumMod val="25000"/>
                  </a:schemeClr>
                </a:solidFill>
                <a:latin typeface="+mj-lt"/>
              </a:rPr>
              <a:t>Gradiva</a:t>
            </a:r>
          </a:p>
          <a:p>
            <a:r>
              <a:rPr lang="sl-SI" b="1" dirty="0">
                <a:solidFill>
                  <a:schemeClr val="bg2">
                    <a:lumMod val="25000"/>
                  </a:schemeClr>
                </a:solidFill>
                <a:latin typeface="+mj-lt"/>
              </a:rPr>
              <a:t>Uradni zaznamki</a:t>
            </a:r>
          </a:p>
          <a:p>
            <a:r>
              <a:rPr lang="sl-SI" b="1" dirty="0">
                <a:solidFill>
                  <a:schemeClr val="bg2">
                    <a:lumMod val="25000"/>
                  </a:schemeClr>
                </a:solidFill>
                <a:latin typeface="+mj-lt"/>
              </a:rPr>
              <a:t>Fotografije</a:t>
            </a:r>
            <a:r>
              <a:rPr lang="sl-SI" dirty="0">
                <a:solidFill>
                  <a:schemeClr val="bg2">
                    <a:lumMod val="25000"/>
                  </a:schemeClr>
                </a:solidFill>
                <a:latin typeface="+mj-lt"/>
              </a:rPr>
              <a:t> (dogodkov, storitev, investicij …)</a:t>
            </a:r>
          </a:p>
          <a:p>
            <a:r>
              <a:rPr lang="sl-SI" b="1" dirty="0">
                <a:solidFill>
                  <a:schemeClr val="bg2">
                    <a:lumMod val="25000"/>
                  </a:schemeClr>
                </a:solidFill>
                <a:latin typeface="+mj-lt"/>
              </a:rPr>
              <a:t>Tiskani materiali</a:t>
            </a:r>
          </a:p>
          <a:p>
            <a:r>
              <a:rPr lang="sl-SI" b="1" dirty="0">
                <a:solidFill>
                  <a:schemeClr val="bg2">
                    <a:lumMod val="25000"/>
                  </a:schemeClr>
                </a:solidFill>
                <a:latin typeface="+mj-lt"/>
              </a:rPr>
              <a:t>Rezultati</a:t>
            </a:r>
            <a:r>
              <a:rPr lang="sl-SI" dirty="0">
                <a:solidFill>
                  <a:schemeClr val="bg2">
                    <a:lumMod val="25000"/>
                  </a:schemeClr>
                </a:solidFill>
                <a:latin typeface="+mj-lt"/>
              </a:rPr>
              <a:t> (npr. poročila, analize, promocijski materiali, videoposnetki …) </a:t>
            </a:r>
          </a:p>
        </p:txBody>
      </p:sp>
      <p:sp>
        <p:nvSpPr>
          <p:cNvPr id="9" name="Elipsa 8">
            <a:extLst>
              <a:ext uri="{FF2B5EF4-FFF2-40B4-BE49-F238E27FC236}">
                <a16:creationId xmlns:a16="http://schemas.microsoft.com/office/drawing/2014/main" id="{BB06362F-AF81-BC1E-B7C0-828C0E85C15B}"/>
              </a:ext>
            </a:extLst>
          </p:cNvPr>
          <p:cNvSpPr/>
          <p:nvPr/>
        </p:nvSpPr>
        <p:spPr>
          <a:xfrm>
            <a:off x="9302105" y="4353340"/>
            <a:ext cx="2366434" cy="217349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Ne pozabite na ustrezno označevanje – logotipi, navedba sofinanciranja in naziv projekta</a:t>
            </a:r>
          </a:p>
        </p:txBody>
      </p:sp>
      <p:sp>
        <p:nvSpPr>
          <p:cNvPr id="3" name="Označba mesta vsebine 2">
            <a:extLst>
              <a:ext uri="{FF2B5EF4-FFF2-40B4-BE49-F238E27FC236}">
                <a16:creationId xmlns:a16="http://schemas.microsoft.com/office/drawing/2014/main" id="{D4B536E5-41EE-7466-FE60-DC7DAD8900F8}"/>
              </a:ext>
            </a:extLst>
          </p:cNvPr>
          <p:cNvSpPr txBox="1">
            <a:spLocks/>
          </p:cNvSpPr>
          <p:nvPr/>
        </p:nvSpPr>
        <p:spPr>
          <a:xfrm>
            <a:off x="9302105" y="1514649"/>
            <a:ext cx="2366434" cy="2465286"/>
          </a:xfrm>
          <a:prstGeom prst="rect">
            <a:avLst/>
          </a:prstGeom>
          <a:solidFill>
            <a:schemeClr val="accent2"/>
          </a:solidFill>
        </p:spPr>
        <p:txBody>
          <a:bodyPr vert="horz" lIns="91440" tIns="45720" rIns="91440" bIns="45720" numCol="1"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5600" b="1" dirty="0">
                <a:solidFill>
                  <a:schemeClr val="bg1"/>
                </a:solidFill>
                <a:latin typeface="+mj-lt"/>
              </a:rPr>
              <a:t>FOTOGRAFIJE !!!</a:t>
            </a:r>
          </a:p>
          <a:p>
            <a:pPr algn="ctr">
              <a:buFontTx/>
              <a:buChar char="-"/>
            </a:pPr>
            <a:r>
              <a:rPr lang="pl-PL" sz="3800" b="1" dirty="0">
                <a:latin typeface="+mj-lt"/>
              </a:rPr>
              <a:t>udeleženci</a:t>
            </a:r>
          </a:p>
          <a:p>
            <a:pPr algn="ctr">
              <a:buFontTx/>
              <a:buChar char="-"/>
            </a:pPr>
            <a:r>
              <a:rPr lang="pl-PL" sz="3800" b="1" dirty="0">
                <a:latin typeface="+mj-lt"/>
              </a:rPr>
              <a:t>prostor</a:t>
            </a:r>
          </a:p>
          <a:p>
            <a:pPr algn="ctr">
              <a:buFontTx/>
              <a:buChar char="-"/>
            </a:pPr>
            <a:r>
              <a:rPr lang="pl-PL" sz="3800" b="1" dirty="0">
                <a:latin typeface="+mj-lt"/>
              </a:rPr>
              <a:t>pogostitev</a:t>
            </a:r>
          </a:p>
          <a:p>
            <a:pPr algn="ctr">
              <a:buFontTx/>
              <a:buChar char="-"/>
            </a:pPr>
            <a:r>
              <a:rPr lang="pl-PL" sz="3800" b="1" dirty="0">
                <a:latin typeface="+mj-lt"/>
              </a:rPr>
              <a:t>vse za kar imate račun in uveljavljate stroške</a:t>
            </a:r>
          </a:p>
          <a:p>
            <a:pPr algn="ctr">
              <a:buFontTx/>
              <a:buChar char="-"/>
            </a:pPr>
            <a:endParaRPr lang="pl-PL" sz="5600" b="1" dirty="0">
              <a:latin typeface="+mj-lt"/>
            </a:endParaRPr>
          </a:p>
          <a:p>
            <a:pPr algn="ctr">
              <a:buFontTx/>
              <a:buChar char="-"/>
            </a:pPr>
            <a:endParaRPr lang="pl-PL" sz="1600" b="1" dirty="0">
              <a:latin typeface="+mj-lt"/>
            </a:endParaRPr>
          </a:p>
        </p:txBody>
      </p:sp>
      <p:sp>
        <p:nvSpPr>
          <p:cNvPr id="5" name="Pravokotnik 4">
            <a:extLst>
              <a:ext uri="{FF2B5EF4-FFF2-40B4-BE49-F238E27FC236}">
                <a16:creationId xmlns:a16="http://schemas.microsoft.com/office/drawing/2014/main" id="{2506235F-A805-97EA-08B3-7E9858D26283}"/>
              </a:ext>
            </a:extLst>
          </p:cNvPr>
          <p:cNvSpPr/>
          <p:nvPr/>
        </p:nvSpPr>
        <p:spPr>
          <a:xfrm>
            <a:off x="4048125" y="3009900"/>
            <a:ext cx="16764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URADNEGA ZAZNAMKA</a:t>
            </a:r>
          </a:p>
        </p:txBody>
      </p:sp>
      <p:pic>
        <p:nvPicPr>
          <p:cNvPr id="8" name="Grafika 7" descr="Chevron arrows with solid fill">
            <a:extLst>
              <a:ext uri="{FF2B5EF4-FFF2-40B4-BE49-F238E27FC236}">
                <a16:creationId xmlns:a16="http://schemas.microsoft.com/office/drawing/2014/main" id="{B1FB410B-BEED-7577-C069-D56D41193A3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33421" y="3033348"/>
            <a:ext cx="372203" cy="372203"/>
          </a:xfrm>
          <a:prstGeom prst="rect">
            <a:avLst/>
          </a:prstGeom>
        </p:spPr>
      </p:pic>
      <p:sp>
        <p:nvSpPr>
          <p:cNvPr id="10" name="Označba mesta številke diapozitiva 9">
            <a:extLst>
              <a:ext uri="{FF2B5EF4-FFF2-40B4-BE49-F238E27FC236}">
                <a16:creationId xmlns:a16="http://schemas.microsoft.com/office/drawing/2014/main" id="{924CE6E9-86B8-5133-3148-177529F263EF}"/>
              </a:ext>
            </a:extLst>
          </p:cNvPr>
          <p:cNvSpPr>
            <a:spLocks noGrp="1"/>
          </p:cNvSpPr>
          <p:nvPr>
            <p:ph type="sldNum" sz="quarter" idx="12"/>
          </p:nvPr>
        </p:nvSpPr>
        <p:spPr/>
        <p:txBody>
          <a:bodyPr/>
          <a:lstStyle/>
          <a:p>
            <a:fld id="{DB0541E2-7EB7-469F-924A-AAEADCA667B4}" type="slidenum">
              <a:rPr lang="sl-SI" smtClean="0"/>
              <a:t>52</a:t>
            </a:fld>
            <a:endParaRPr lang="sl-SI"/>
          </a:p>
        </p:txBody>
      </p:sp>
      <p:cxnSp>
        <p:nvCxnSpPr>
          <p:cNvPr id="11" name="Raven povezovalnik 10">
            <a:extLst>
              <a:ext uri="{FF2B5EF4-FFF2-40B4-BE49-F238E27FC236}">
                <a16:creationId xmlns:a16="http://schemas.microsoft.com/office/drawing/2014/main" id="{972E118C-8829-85E1-6A28-D5E0EBDDEE6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0790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CA3F-B170-F220-58F5-3C2FD81DB3A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05CD2380-C994-93C1-1CB1-87B3FD4ADB5C}"/>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5D504432-E40F-60BA-2142-2EB114C412AB}"/>
              </a:ext>
            </a:extLst>
          </p:cNvPr>
          <p:cNvSpPr txBox="1">
            <a:spLocks/>
          </p:cNvSpPr>
          <p:nvPr/>
        </p:nvSpPr>
        <p:spPr>
          <a:xfrm>
            <a:off x="487293" y="216853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SPREMEMBE PROJEKTOV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6" name="Označba mesta številke diapozitiva 5">
            <a:extLst>
              <a:ext uri="{FF2B5EF4-FFF2-40B4-BE49-F238E27FC236}">
                <a16:creationId xmlns:a16="http://schemas.microsoft.com/office/drawing/2014/main" id="{D3E82BF5-1D9A-9E8E-EA26-4E36C9362AFE}"/>
              </a:ext>
            </a:extLst>
          </p:cNvPr>
          <p:cNvSpPr>
            <a:spLocks noGrp="1"/>
          </p:cNvSpPr>
          <p:nvPr>
            <p:ph type="sldNum" sz="quarter" idx="12"/>
          </p:nvPr>
        </p:nvSpPr>
        <p:spPr/>
        <p:txBody>
          <a:bodyPr/>
          <a:lstStyle/>
          <a:p>
            <a:fld id="{DB0541E2-7EB7-469F-924A-AAEADCA667B4}" type="slidenum">
              <a:rPr lang="sl-SI" smtClean="0"/>
              <a:t>53</a:t>
            </a:fld>
            <a:endParaRPr lang="sl-SI"/>
          </a:p>
        </p:txBody>
      </p:sp>
      <p:cxnSp>
        <p:nvCxnSpPr>
          <p:cNvPr id="3" name="Raven povezovalnik 2">
            <a:extLst>
              <a:ext uri="{FF2B5EF4-FFF2-40B4-BE49-F238E27FC236}">
                <a16:creationId xmlns:a16="http://schemas.microsoft.com/office/drawing/2014/main" id="{42F20332-B628-BEAC-6AB3-D5508A4A66AA}"/>
              </a:ext>
            </a:extLst>
          </p:cNvPr>
          <p:cNvCxnSpPr>
            <a:cxnSpLocks/>
          </p:cNvCxnSpPr>
          <p:nvPr/>
        </p:nvCxnSpPr>
        <p:spPr>
          <a:xfrm>
            <a:off x="0" y="386741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Transfer with solid fill">
            <a:extLst>
              <a:ext uri="{FF2B5EF4-FFF2-40B4-BE49-F238E27FC236}">
                <a16:creationId xmlns:a16="http://schemas.microsoft.com/office/drawing/2014/main" id="{3BCEA927-EB15-1CD5-3E09-C37679B250C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42072" y="2766358"/>
            <a:ext cx="811727" cy="811727"/>
          </a:xfrm>
          <a:prstGeom prst="rect">
            <a:avLst/>
          </a:prstGeom>
        </p:spPr>
      </p:pic>
    </p:spTree>
    <p:extLst>
      <p:ext uri="{BB962C8B-B14F-4D97-AF65-F5344CB8AC3E}">
        <p14:creationId xmlns:p14="http://schemas.microsoft.com/office/powerpoint/2010/main" val="406806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873C-C003-B481-8E6B-22C7B4A7F3B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28B293-F2BE-02DB-4FF4-B759381D3743}"/>
              </a:ext>
            </a:extLst>
          </p:cNvPr>
          <p:cNvSpPr>
            <a:spLocks noGrp="1"/>
          </p:cNvSpPr>
          <p:nvPr>
            <p:ph type="title"/>
          </p:nvPr>
        </p:nvSpPr>
        <p:spPr>
          <a:xfrm>
            <a:off x="838200" y="-68745"/>
            <a:ext cx="10515600" cy="1325563"/>
          </a:xfrm>
        </p:spPr>
        <p:txBody>
          <a:bodyPr>
            <a:normAutofit/>
          </a:bodyPr>
          <a:lstStyle/>
          <a:p>
            <a:r>
              <a:rPr lang="sl-SI" sz="4000" b="1" dirty="0">
                <a:solidFill>
                  <a:schemeClr val="accent6">
                    <a:lumMod val="75000"/>
                  </a:schemeClr>
                </a:solidFill>
              </a:rPr>
              <a:t>SPREMEMBE PROJEKTA</a:t>
            </a:r>
          </a:p>
        </p:txBody>
      </p:sp>
      <p:pic>
        <p:nvPicPr>
          <p:cNvPr id="7" name="Grafika 6" descr="Pencil with solid fill">
            <a:extLst>
              <a:ext uri="{FF2B5EF4-FFF2-40B4-BE49-F238E27FC236}">
                <a16:creationId xmlns:a16="http://schemas.microsoft.com/office/drawing/2014/main" id="{7742AC81-08EB-B133-CCFF-39DB44366D1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5CEEC982-2C7E-4FCB-7DD3-6F3475FB4950}"/>
              </a:ext>
            </a:extLst>
          </p:cNvPr>
          <p:cNvSpPr>
            <a:spLocks noGrp="1"/>
          </p:cNvSpPr>
          <p:nvPr>
            <p:ph idx="1"/>
          </p:nvPr>
        </p:nvSpPr>
        <p:spPr>
          <a:xfrm>
            <a:off x="838198" y="1355073"/>
            <a:ext cx="10515599" cy="3946599"/>
          </a:xfrm>
        </p:spPr>
        <p:txBody>
          <a:bodyPr>
            <a:normAutofit/>
          </a:bodyPr>
          <a:lstStyle/>
          <a:p>
            <a:pPr marL="0" indent="0">
              <a:buNone/>
            </a:pPr>
            <a:r>
              <a:rPr lang="sl-SI" sz="2200" dirty="0">
                <a:solidFill>
                  <a:schemeClr val="bg2">
                    <a:lumMod val="25000"/>
                  </a:schemeClr>
                </a:solidFill>
                <a:latin typeface="+mj-lt"/>
              </a:rPr>
              <a:t>Upravičenec lahko v obdobju izvajanja projekta in pred nastankom sprememb zaprosi za spremembo (</a:t>
            </a:r>
            <a:r>
              <a:rPr lang="sl-SI" sz="2200" i="1" dirty="0">
                <a:solidFill>
                  <a:schemeClr val="accent6">
                    <a:lumMod val="75000"/>
                  </a:schemeClr>
                </a:solidFill>
              </a:rPr>
              <a:t>vsebinsko oziroma časovno spremembo, ki bi vplivala ali bi lahko vplivala na cilje, kazalnike ali rezultate</a:t>
            </a:r>
            <a:r>
              <a:rPr lang="sl-SI" sz="2200" i="1" dirty="0"/>
              <a:t>)</a:t>
            </a:r>
            <a:r>
              <a:rPr lang="sl-SI" sz="2200" dirty="0">
                <a:solidFill>
                  <a:schemeClr val="bg2">
                    <a:lumMod val="25000"/>
                  </a:schemeClr>
                </a:solidFill>
                <a:latin typeface="+mj-lt"/>
              </a:rPr>
              <a:t> projekta, in sicer za sklad ESRR največ </a:t>
            </a:r>
            <a:r>
              <a:rPr lang="sl-SI" sz="2200" b="1" u="sng" dirty="0">
                <a:solidFill>
                  <a:schemeClr val="accent2"/>
                </a:solidFill>
                <a:latin typeface="+mj-lt"/>
              </a:rPr>
              <a:t>ENKRAT</a:t>
            </a:r>
            <a:r>
              <a:rPr lang="sl-SI" sz="2200" b="1" dirty="0">
                <a:solidFill>
                  <a:schemeClr val="bg2">
                    <a:lumMod val="25000"/>
                  </a:schemeClr>
                </a:solidFill>
                <a:latin typeface="+mj-lt"/>
              </a:rPr>
              <a:t>.</a:t>
            </a:r>
          </a:p>
          <a:p>
            <a:pPr marL="0" indent="0">
              <a:buNone/>
            </a:pPr>
            <a:endParaRPr lang="sl-SI" sz="2200" b="1" dirty="0">
              <a:solidFill>
                <a:schemeClr val="bg2">
                  <a:lumMod val="25000"/>
                </a:schemeClr>
              </a:solidFill>
              <a:latin typeface="+mj-lt"/>
            </a:endParaRPr>
          </a:p>
          <a:p>
            <a:pPr marL="0" indent="0">
              <a:buNone/>
            </a:pPr>
            <a:r>
              <a:rPr lang="sl-SI" sz="2200" b="1" dirty="0">
                <a:solidFill>
                  <a:schemeClr val="bg2">
                    <a:lumMod val="25000"/>
                  </a:schemeClr>
                </a:solidFill>
                <a:latin typeface="+mj-lt"/>
              </a:rPr>
              <a:t>Potrebna je utemeljitev in pravočasna oddaja vloge za spremembo! </a:t>
            </a:r>
          </a:p>
          <a:p>
            <a:pPr marL="0" indent="0">
              <a:buNone/>
            </a:pPr>
            <a:endParaRPr lang="sl-SI" sz="2200" i="1" dirty="0">
              <a:solidFill>
                <a:schemeClr val="accent6">
                  <a:lumMod val="75000"/>
                </a:schemeClr>
              </a:solidFill>
              <a:latin typeface="+mj-lt"/>
            </a:endParaRPr>
          </a:p>
          <a:p>
            <a:pPr marL="0" indent="0">
              <a:buNone/>
            </a:pPr>
            <a:r>
              <a:rPr lang="sl-SI" sz="2200" b="1" dirty="0">
                <a:solidFill>
                  <a:schemeClr val="accent2"/>
                </a:solidFill>
                <a:latin typeface="+mj-lt"/>
              </a:rPr>
              <a:t>NAJPOGOSTEJŠI PRIMERI SPREMEMB:</a:t>
            </a:r>
          </a:p>
          <a:p>
            <a:r>
              <a:rPr lang="sl-SI" sz="2200" b="1" dirty="0">
                <a:solidFill>
                  <a:schemeClr val="bg2">
                    <a:lumMod val="25000"/>
                  </a:schemeClr>
                </a:solidFill>
                <a:latin typeface="+mj-lt"/>
              </a:rPr>
              <a:t>Podaljšanje posamezne faze oz. projekta</a:t>
            </a:r>
            <a:r>
              <a:rPr lang="sl-SI" sz="2200" dirty="0">
                <a:solidFill>
                  <a:schemeClr val="bg2">
                    <a:lumMod val="25000"/>
                  </a:schemeClr>
                </a:solidFill>
                <a:latin typeface="+mj-lt"/>
              </a:rPr>
              <a:t> (z upoštevanimi splošnimi omejitvami - npr. v primeru predplačil, prekoračenje 3 let…)</a:t>
            </a:r>
          </a:p>
          <a:p>
            <a:r>
              <a:rPr lang="sl-SI" sz="2200" b="1" dirty="0">
                <a:solidFill>
                  <a:schemeClr val="bg2">
                    <a:lumMod val="25000"/>
                  </a:schemeClr>
                </a:solidFill>
                <a:latin typeface="+mj-lt"/>
              </a:rPr>
              <a:t>Prenos sredstev med posameznimi postavkami in fazami</a:t>
            </a:r>
            <a:endParaRPr lang="sl-SI" b="1" dirty="0">
              <a:solidFill>
                <a:schemeClr val="bg2">
                  <a:lumMod val="25000"/>
                </a:schemeClr>
              </a:solidFill>
              <a:latin typeface="+mj-lt"/>
            </a:endParaRPr>
          </a:p>
        </p:txBody>
      </p:sp>
      <p:sp>
        <p:nvSpPr>
          <p:cNvPr id="3" name="PoljeZBesedilom 2">
            <a:extLst>
              <a:ext uri="{FF2B5EF4-FFF2-40B4-BE49-F238E27FC236}">
                <a16:creationId xmlns:a16="http://schemas.microsoft.com/office/drawing/2014/main" id="{9EDD646C-46C1-5773-422B-21BC81704808}"/>
              </a:ext>
            </a:extLst>
          </p:cNvPr>
          <p:cNvSpPr txBox="1"/>
          <p:nvPr/>
        </p:nvSpPr>
        <p:spPr>
          <a:xfrm>
            <a:off x="838198" y="6060114"/>
            <a:ext cx="9896477" cy="646331"/>
          </a:xfrm>
          <a:prstGeom prst="rect">
            <a:avLst/>
          </a:prstGeom>
          <a:solidFill>
            <a:schemeClr val="accent2"/>
          </a:solidFill>
        </p:spPr>
        <p:txBody>
          <a:bodyPr wrap="square" rtlCol="0">
            <a:spAutoFit/>
          </a:bodyPr>
          <a:lstStyle/>
          <a:p>
            <a:r>
              <a:rPr lang="sl-SI" b="1" dirty="0">
                <a:solidFill>
                  <a:schemeClr val="bg1"/>
                </a:solidFill>
                <a:latin typeface="+mj-lt"/>
              </a:rPr>
              <a:t>Vsako FINANČNO, VSEBINSKO oziroma ČASOVNO SPREMEMBO, ki bi vplivala ali bi lahko vplivala na cilje, kazalnike ali rezultate projekta je potrebno pisno obrazložiti in utemeljiti ter ZAPROSITI ZA SPREMEMBO.</a:t>
            </a:r>
            <a:endParaRPr lang="sl-SI" dirty="0">
              <a:latin typeface="+mj-lt"/>
            </a:endParaRPr>
          </a:p>
        </p:txBody>
      </p:sp>
      <p:sp>
        <p:nvSpPr>
          <p:cNvPr id="5" name="Označba mesta številke diapozitiva 4">
            <a:extLst>
              <a:ext uri="{FF2B5EF4-FFF2-40B4-BE49-F238E27FC236}">
                <a16:creationId xmlns:a16="http://schemas.microsoft.com/office/drawing/2014/main" id="{6EDF6665-40DD-6FAD-58DA-77BAE6D1CD8D}"/>
              </a:ext>
            </a:extLst>
          </p:cNvPr>
          <p:cNvSpPr>
            <a:spLocks noGrp="1"/>
          </p:cNvSpPr>
          <p:nvPr>
            <p:ph type="sldNum" sz="quarter" idx="12"/>
          </p:nvPr>
        </p:nvSpPr>
        <p:spPr/>
        <p:txBody>
          <a:bodyPr/>
          <a:lstStyle/>
          <a:p>
            <a:fld id="{DB0541E2-7EB7-469F-924A-AAEADCA667B4}" type="slidenum">
              <a:rPr lang="sl-SI" smtClean="0"/>
              <a:t>54</a:t>
            </a:fld>
            <a:endParaRPr lang="sl-SI"/>
          </a:p>
        </p:txBody>
      </p:sp>
      <p:cxnSp>
        <p:nvCxnSpPr>
          <p:cNvPr id="8" name="Raven povezovalnik 7">
            <a:extLst>
              <a:ext uri="{FF2B5EF4-FFF2-40B4-BE49-F238E27FC236}">
                <a16:creationId xmlns:a16="http://schemas.microsoft.com/office/drawing/2014/main" id="{E9DB0A0C-E8A7-72A2-ADB6-556B775ED3A8}"/>
              </a:ext>
            </a:extLst>
          </p:cNvPr>
          <p:cNvCxnSpPr>
            <a:cxnSpLocks/>
          </p:cNvCxnSpPr>
          <p:nvPr/>
        </p:nvCxnSpPr>
        <p:spPr>
          <a:xfrm>
            <a:off x="0" y="98365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9" name="PoljeZBesedilom 8">
            <a:extLst>
              <a:ext uri="{FF2B5EF4-FFF2-40B4-BE49-F238E27FC236}">
                <a16:creationId xmlns:a16="http://schemas.microsoft.com/office/drawing/2014/main" id="{FF14B41C-7278-DC11-A76B-3C52FB1AB99B}"/>
              </a:ext>
            </a:extLst>
          </p:cNvPr>
          <p:cNvSpPr txBox="1"/>
          <p:nvPr/>
        </p:nvSpPr>
        <p:spPr>
          <a:xfrm>
            <a:off x="838198" y="5505010"/>
            <a:ext cx="9896477" cy="369332"/>
          </a:xfrm>
          <a:prstGeom prst="rect">
            <a:avLst/>
          </a:prstGeom>
          <a:solidFill>
            <a:schemeClr val="accent6">
              <a:lumMod val="75000"/>
            </a:schemeClr>
          </a:solidFill>
        </p:spPr>
        <p:txBody>
          <a:bodyPr wrap="square">
            <a:spAutoFit/>
          </a:bodyPr>
          <a:lstStyle/>
          <a:p>
            <a:pPr marL="457200" lvl="1" indent="0" algn="ctr">
              <a:buNone/>
            </a:pPr>
            <a:r>
              <a:rPr lang="sl-SI" sz="1800" b="1" dirty="0">
                <a:solidFill>
                  <a:schemeClr val="bg1"/>
                </a:solidFill>
                <a:latin typeface="+mj-lt"/>
              </a:rPr>
              <a:t>Sredstev iz zaključne faze ni moč prenašati, niti s spremembo.</a:t>
            </a:r>
          </a:p>
        </p:txBody>
      </p:sp>
    </p:spTree>
    <p:extLst>
      <p:ext uri="{BB962C8B-B14F-4D97-AF65-F5344CB8AC3E}">
        <p14:creationId xmlns:p14="http://schemas.microsoft.com/office/powerpoint/2010/main" val="763947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71B9-E6B9-5E46-C00D-0A959A86A73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51284FD-4E10-4249-B7C7-7347413570FE}"/>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5EBB577-445D-85A5-9687-5D1D32FFDBDD}"/>
              </a:ext>
            </a:extLst>
          </p:cNvPr>
          <p:cNvSpPr txBox="1">
            <a:spLocks/>
          </p:cNvSpPr>
          <p:nvPr/>
        </p:nvSpPr>
        <p:spPr>
          <a:xfrm>
            <a:off x="808365" y="238696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VLAGANJE ZAHTEVKOV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Piggy Bank with solid fill">
            <a:extLst>
              <a:ext uri="{FF2B5EF4-FFF2-40B4-BE49-F238E27FC236}">
                <a16:creationId xmlns:a16="http://schemas.microsoft.com/office/drawing/2014/main" id="{C299DD0A-C6BE-F371-B6C5-DA421D9904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69235" y="2870127"/>
            <a:ext cx="914400" cy="914400"/>
          </a:xfrm>
          <a:prstGeom prst="rect">
            <a:avLst/>
          </a:prstGeom>
        </p:spPr>
      </p:pic>
      <p:sp>
        <p:nvSpPr>
          <p:cNvPr id="6" name="Označba mesta številke diapozitiva 5">
            <a:extLst>
              <a:ext uri="{FF2B5EF4-FFF2-40B4-BE49-F238E27FC236}">
                <a16:creationId xmlns:a16="http://schemas.microsoft.com/office/drawing/2014/main" id="{FEDFAB55-910A-A1F6-6E36-8D5306A57253}"/>
              </a:ext>
            </a:extLst>
          </p:cNvPr>
          <p:cNvSpPr>
            <a:spLocks noGrp="1"/>
          </p:cNvSpPr>
          <p:nvPr>
            <p:ph type="sldNum" sz="quarter" idx="12"/>
          </p:nvPr>
        </p:nvSpPr>
        <p:spPr/>
        <p:txBody>
          <a:bodyPr/>
          <a:lstStyle/>
          <a:p>
            <a:fld id="{DB0541E2-7EB7-469F-924A-AAEADCA667B4}" type="slidenum">
              <a:rPr lang="sl-SI" smtClean="0"/>
              <a:t>55</a:t>
            </a:fld>
            <a:endParaRPr lang="sl-SI"/>
          </a:p>
        </p:txBody>
      </p:sp>
      <p:cxnSp>
        <p:nvCxnSpPr>
          <p:cNvPr id="3" name="Raven povezovalnik 2">
            <a:extLst>
              <a:ext uri="{FF2B5EF4-FFF2-40B4-BE49-F238E27FC236}">
                <a16:creationId xmlns:a16="http://schemas.microsoft.com/office/drawing/2014/main" id="{EF2F6493-0C71-91A4-782C-C6272F09B04F}"/>
              </a:ext>
            </a:extLst>
          </p:cNvPr>
          <p:cNvCxnSpPr>
            <a:cxnSpLocks/>
          </p:cNvCxnSpPr>
          <p:nvPr/>
        </p:nvCxnSpPr>
        <p:spPr>
          <a:xfrm>
            <a:off x="0" y="399834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3917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E631-47B7-3C77-CCDB-7AA4C5FA65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8761EFE-FD62-C4D4-912E-EF5A8BA30751}"/>
              </a:ext>
            </a:extLst>
          </p:cNvPr>
          <p:cNvSpPr>
            <a:spLocks noGrp="1"/>
          </p:cNvSpPr>
          <p:nvPr>
            <p:ph type="title"/>
          </p:nvPr>
        </p:nvSpPr>
        <p:spPr>
          <a:xfrm>
            <a:off x="785090" y="283663"/>
            <a:ext cx="10265565" cy="662782"/>
          </a:xfrm>
        </p:spPr>
        <p:txBody>
          <a:bodyPr>
            <a:normAutofit fontScale="90000"/>
          </a:bodyPr>
          <a:lstStyle/>
          <a:p>
            <a:r>
              <a:rPr lang="sl-SI" b="1" dirty="0">
                <a:solidFill>
                  <a:schemeClr val="accent6">
                    <a:lumMod val="75000"/>
                  </a:schemeClr>
                </a:solidFill>
              </a:rPr>
              <a:t>ZAHTEVKI ZA IZPLAČILO SREDSTEV</a:t>
            </a:r>
          </a:p>
        </p:txBody>
      </p:sp>
      <p:sp>
        <p:nvSpPr>
          <p:cNvPr id="3" name="Označba mesta vsebine 2">
            <a:extLst>
              <a:ext uri="{FF2B5EF4-FFF2-40B4-BE49-F238E27FC236}">
                <a16:creationId xmlns:a16="http://schemas.microsoft.com/office/drawing/2014/main" id="{5CE25CD5-9719-C4C6-91EA-1D860516DC8D}"/>
              </a:ext>
            </a:extLst>
          </p:cNvPr>
          <p:cNvSpPr>
            <a:spLocks noGrp="1"/>
          </p:cNvSpPr>
          <p:nvPr>
            <p:ph idx="1"/>
          </p:nvPr>
        </p:nvSpPr>
        <p:spPr>
          <a:xfrm>
            <a:off x="785090" y="1432718"/>
            <a:ext cx="10871853" cy="4386850"/>
          </a:xfrm>
        </p:spPr>
        <p:txBody>
          <a:bodyPr>
            <a:noAutofit/>
          </a:bodyPr>
          <a:lstStyle/>
          <a:p>
            <a:pPr>
              <a:lnSpc>
                <a:spcPts val="2660"/>
              </a:lnSpc>
              <a:spcBef>
                <a:spcPts val="600"/>
              </a:spcBef>
            </a:pPr>
            <a:r>
              <a:rPr lang="sl-SI" sz="1800" dirty="0">
                <a:solidFill>
                  <a:schemeClr val="bg2">
                    <a:lumMod val="25000"/>
                  </a:schemeClr>
                </a:solidFill>
                <a:latin typeface="+mj-lt"/>
              </a:rPr>
              <a:t>V imenu upravičencev zahtevke za izplačilo v aplikacijo eMA2 </a:t>
            </a:r>
            <a:r>
              <a:rPr lang="sl-SI" sz="1800" b="1" dirty="0">
                <a:solidFill>
                  <a:schemeClr val="bg2">
                    <a:lumMod val="25000"/>
                  </a:schemeClr>
                </a:solidFill>
                <a:latin typeface="+mj-lt"/>
              </a:rPr>
              <a:t>vlaga Vodilni partner LAS Zgornja Gorenjska – BOJA.</a:t>
            </a:r>
          </a:p>
          <a:p>
            <a:pPr>
              <a:lnSpc>
                <a:spcPts val="2660"/>
              </a:lnSpc>
              <a:spcBef>
                <a:spcPts val="600"/>
              </a:spcBef>
            </a:pPr>
            <a:r>
              <a:rPr lang="sl-SI" sz="1800" b="1" dirty="0">
                <a:solidFill>
                  <a:schemeClr val="bg2">
                    <a:lumMod val="25000"/>
                  </a:schemeClr>
                </a:solidFill>
                <a:latin typeface="+mj-lt"/>
              </a:rPr>
              <a:t>Rok za oddajo zahtevkov </a:t>
            </a:r>
            <a:r>
              <a:rPr lang="sl-SI" sz="1800" dirty="0">
                <a:solidFill>
                  <a:schemeClr val="bg2">
                    <a:lumMod val="25000"/>
                  </a:schemeClr>
                </a:solidFill>
                <a:latin typeface="+mj-lt"/>
              </a:rPr>
              <a:t>je skladno z vašo vlogo </a:t>
            </a:r>
            <a:r>
              <a:rPr lang="sl-SI" sz="1800" b="1" dirty="0">
                <a:solidFill>
                  <a:schemeClr val="bg2">
                    <a:lumMod val="25000"/>
                  </a:schemeClr>
                </a:solidFill>
                <a:latin typeface="+mj-lt"/>
              </a:rPr>
              <a:t>naveden v Pogodbi o sofinanciranju.</a:t>
            </a:r>
          </a:p>
          <a:p>
            <a:pPr>
              <a:lnSpc>
                <a:spcPts val="2660"/>
              </a:lnSpc>
              <a:spcBef>
                <a:spcPts val="600"/>
              </a:spcBef>
            </a:pPr>
            <a:r>
              <a:rPr lang="sl-SI" sz="1800" b="1" dirty="0">
                <a:solidFill>
                  <a:schemeClr val="bg2">
                    <a:lumMod val="25000"/>
                  </a:schemeClr>
                </a:solidFill>
                <a:latin typeface="+mj-lt"/>
              </a:rPr>
              <a:t>Dokumentacija se v elektronski obliki odda </a:t>
            </a:r>
            <a:r>
              <a:rPr lang="sl-SI" sz="1800" b="1" u="sng" dirty="0">
                <a:solidFill>
                  <a:schemeClr val="accent2"/>
                </a:solidFill>
                <a:latin typeface="+mj-lt"/>
              </a:rPr>
              <a:t>30 dni pred rokom </a:t>
            </a:r>
            <a:r>
              <a:rPr lang="sl-SI" sz="1800" b="1" dirty="0">
                <a:solidFill>
                  <a:schemeClr val="bg2">
                    <a:lumMod val="25000"/>
                  </a:schemeClr>
                </a:solidFill>
                <a:latin typeface="+mj-lt"/>
              </a:rPr>
              <a:t>navedenim v odločbi Vodilnemu parterju LAS Zgornja Gorenjska – BOJA.</a:t>
            </a:r>
          </a:p>
          <a:p>
            <a:pPr lvl="1">
              <a:lnSpc>
                <a:spcPts val="2660"/>
              </a:lnSpc>
              <a:spcBef>
                <a:spcPts val="600"/>
              </a:spcBef>
            </a:pPr>
            <a:r>
              <a:rPr lang="sl-SI" sz="1800" dirty="0">
                <a:solidFill>
                  <a:schemeClr val="bg2">
                    <a:lumMod val="25000"/>
                  </a:schemeClr>
                </a:solidFill>
                <a:latin typeface="+mj-lt"/>
              </a:rPr>
              <a:t>Dokumentacija mora biti pripravljena skladno z navodili</a:t>
            </a:r>
          </a:p>
          <a:p>
            <a:pPr lvl="1">
              <a:lnSpc>
                <a:spcPts val="2660"/>
              </a:lnSpc>
              <a:spcBef>
                <a:spcPts val="600"/>
              </a:spcBef>
            </a:pPr>
            <a:r>
              <a:rPr lang="sl-SI" sz="1800" b="1" dirty="0">
                <a:solidFill>
                  <a:schemeClr val="accent2"/>
                </a:solidFill>
                <a:latin typeface="+mj-lt"/>
              </a:rPr>
              <a:t>VODILNI PARTNER PROJEKTA </a:t>
            </a:r>
            <a:r>
              <a:rPr lang="sl-SI" sz="1800" dirty="0">
                <a:solidFill>
                  <a:schemeClr val="bg2">
                    <a:lumMod val="25000"/>
                  </a:schemeClr>
                </a:solidFill>
                <a:latin typeface="+mj-lt"/>
              </a:rPr>
              <a:t>skladno z navodili </a:t>
            </a:r>
            <a:r>
              <a:rPr lang="sl-SI" sz="1800" b="1" dirty="0">
                <a:solidFill>
                  <a:schemeClr val="bg2">
                    <a:lumMod val="25000"/>
                  </a:schemeClr>
                </a:solidFill>
                <a:latin typeface="+mj-lt"/>
              </a:rPr>
              <a:t>zbere, uredi in posreduje dokumentacijo za celoten projekt </a:t>
            </a:r>
            <a:r>
              <a:rPr lang="sl-SI" sz="1800" dirty="0">
                <a:solidFill>
                  <a:schemeClr val="bg2">
                    <a:lumMod val="25000"/>
                  </a:schemeClr>
                </a:solidFill>
                <a:latin typeface="+mj-lt"/>
              </a:rPr>
              <a:t>na LAS Zgornja Gorenjska – BOJA</a:t>
            </a:r>
          </a:p>
          <a:p>
            <a:pPr lvl="1">
              <a:lnSpc>
                <a:spcPts val="2660"/>
              </a:lnSpc>
              <a:spcBef>
                <a:spcPts val="600"/>
              </a:spcBef>
            </a:pPr>
            <a:r>
              <a:rPr lang="sl-SI" sz="1800" dirty="0">
                <a:solidFill>
                  <a:schemeClr val="bg2">
                    <a:lumMod val="25000"/>
                  </a:schemeClr>
                </a:solidFill>
                <a:latin typeface="+mj-lt"/>
              </a:rPr>
              <a:t>Vso dokumentacijo ustrezno </a:t>
            </a:r>
            <a:r>
              <a:rPr lang="sl-SI" sz="1800" b="1" dirty="0">
                <a:solidFill>
                  <a:schemeClr val="bg2">
                    <a:lumMod val="25000"/>
                  </a:schemeClr>
                </a:solidFill>
                <a:latin typeface="+mj-lt"/>
              </a:rPr>
              <a:t>shranite in arhivirajte           </a:t>
            </a:r>
            <a:r>
              <a:rPr lang="sl-SI" sz="1800" dirty="0">
                <a:solidFill>
                  <a:schemeClr val="bg2">
                    <a:lumMod val="25000"/>
                  </a:schemeClr>
                </a:solidFill>
                <a:latin typeface="+mj-lt"/>
              </a:rPr>
              <a:t>    KONTROLE</a:t>
            </a:r>
          </a:p>
          <a:p>
            <a:pPr marL="457200" lvl="1" indent="0">
              <a:lnSpc>
                <a:spcPts val="2660"/>
              </a:lnSpc>
              <a:spcBef>
                <a:spcPts val="600"/>
              </a:spcBef>
              <a:buNone/>
            </a:pPr>
            <a:endParaRPr lang="sl-SI" sz="1800" dirty="0">
              <a:solidFill>
                <a:schemeClr val="bg2">
                  <a:lumMod val="25000"/>
                </a:schemeClr>
              </a:solidFill>
              <a:latin typeface="+mj-lt"/>
            </a:endParaRPr>
          </a:p>
          <a:p>
            <a:pPr marL="0" indent="0">
              <a:lnSpc>
                <a:spcPts val="2660"/>
              </a:lnSpc>
              <a:spcBef>
                <a:spcPts val="600"/>
              </a:spcBef>
              <a:buNone/>
            </a:pPr>
            <a:r>
              <a:rPr lang="sl-SI" sz="1800" dirty="0">
                <a:solidFill>
                  <a:schemeClr val="bg2">
                    <a:lumMod val="25000"/>
                  </a:schemeClr>
                </a:solidFill>
                <a:latin typeface="+mj-lt"/>
              </a:rPr>
              <a:t>Dokumentacija se prilaga skladno z navodili pristojnega ministrstva in LAS Zgornja Gorenjska - BOJA. </a:t>
            </a:r>
          </a:p>
          <a:p>
            <a:pPr marL="0" indent="0">
              <a:lnSpc>
                <a:spcPts val="2660"/>
              </a:lnSpc>
              <a:spcBef>
                <a:spcPts val="600"/>
              </a:spcBef>
              <a:buNone/>
            </a:pPr>
            <a:endParaRPr lang="sl-SI" sz="1800" dirty="0">
              <a:latin typeface="+mj-lt"/>
            </a:endParaRPr>
          </a:p>
          <a:p>
            <a:pPr marL="0" indent="0">
              <a:lnSpc>
                <a:spcPts val="2660"/>
              </a:lnSpc>
              <a:spcBef>
                <a:spcPts val="600"/>
              </a:spcBef>
              <a:buNone/>
            </a:pPr>
            <a:r>
              <a:rPr lang="sl-SI" sz="1800" dirty="0">
                <a:latin typeface="+mj-lt"/>
              </a:rPr>
              <a:t> </a:t>
            </a:r>
          </a:p>
        </p:txBody>
      </p:sp>
      <p:sp>
        <p:nvSpPr>
          <p:cNvPr id="6" name="Puščica: desno 5">
            <a:extLst>
              <a:ext uri="{FF2B5EF4-FFF2-40B4-BE49-F238E27FC236}">
                <a16:creationId xmlns:a16="http://schemas.microsoft.com/office/drawing/2014/main" id="{813554B1-DCCE-8B54-5910-D64DFC9715CD}"/>
              </a:ext>
            </a:extLst>
          </p:cNvPr>
          <p:cNvSpPr/>
          <p:nvPr/>
        </p:nvSpPr>
        <p:spPr>
          <a:xfrm>
            <a:off x="6011086" y="4341171"/>
            <a:ext cx="523875" cy="210312"/>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7" name="Označba mesta številke diapozitiva 6">
            <a:extLst>
              <a:ext uri="{FF2B5EF4-FFF2-40B4-BE49-F238E27FC236}">
                <a16:creationId xmlns:a16="http://schemas.microsoft.com/office/drawing/2014/main" id="{1C8195BC-290E-3916-DF0D-1BE681284C0D}"/>
              </a:ext>
            </a:extLst>
          </p:cNvPr>
          <p:cNvSpPr>
            <a:spLocks noGrp="1"/>
          </p:cNvSpPr>
          <p:nvPr>
            <p:ph type="sldNum" sz="quarter" idx="12"/>
          </p:nvPr>
        </p:nvSpPr>
        <p:spPr>
          <a:xfrm>
            <a:off x="9601200" y="6342062"/>
            <a:ext cx="2352675" cy="365125"/>
          </a:xfrm>
        </p:spPr>
        <p:txBody>
          <a:bodyPr/>
          <a:lstStyle/>
          <a:p>
            <a:fld id="{DB0541E2-7EB7-469F-924A-AAEADCA667B4}" type="slidenum">
              <a:rPr lang="sl-SI" smtClean="0"/>
              <a:t>56</a:t>
            </a:fld>
            <a:endParaRPr lang="sl-SI" dirty="0"/>
          </a:p>
        </p:txBody>
      </p:sp>
      <p:pic>
        <p:nvPicPr>
          <p:cNvPr id="9" name="Grafika 8" descr="Exclamation mark with solid fill">
            <a:extLst>
              <a:ext uri="{FF2B5EF4-FFF2-40B4-BE49-F238E27FC236}">
                <a16:creationId xmlns:a16="http://schemas.microsoft.com/office/drawing/2014/main" id="{913FCB73-6F56-6477-FE99-8B706EAF0D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9427" y="5716587"/>
            <a:ext cx="625475" cy="625475"/>
          </a:xfrm>
          <a:prstGeom prst="rect">
            <a:avLst/>
          </a:prstGeom>
        </p:spPr>
      </p:pic>
      <p:cxnSp>
        <p:nvCxnSpPr>
          <p:cNvPr id="8" name="Raven povezovalnik 7">
            <a:extLst>
              <a:ext uri="{FF2B5EF4-FFF2-40B4-BE49-F238E27FC236}">
                <a16:creationId xmlns:a16="http://schemas.microsoft.com/office/drawing/2014/main" id="{07687384-3991-8F12-984F-94DFF8F1B34A}"/>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Piggy Bank with solid fill">
            <a:extLst>
              <a:ext uri="{FF2B5EF4-FFF2-40B4-BE49-F238E27FC236}">
                <a16:creationId xmlns:a16="http://schemas.microsoft.com/office/drawing/2014/main" id="{791E02ED-BB9D-4885-5201-3F3DDEA587C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3003" y="283663"/>
            <a:ext cx="525589" cy="525589"/>
          </a:xfrm>
          <a:prstGeom prst="rect">
            <a:avLst/>
          </a:prstGeom>
        </p:spPr>
      </p:pic>
      <p:sp>
        <p:nvSpPr>
          <p:cNvPr id="10" name="PoljeZBesedilom 9">
            <a:extLst>
              <a:ext uri="{FF2B5EF4-FFF2-40B4-BE49-F238E27FC236}">
                <a16:creationId xmlns:a16="http://schemas.microsoft.com/office/drawing/2014/main" id="{C6B68C1B-6A2F-8990-9D04-FE8785C66EC6}"/>
              </a:ext>
            </a:extLst>
          </p:cNvPr>
          <p:cNvSpPr txBox="1"/>
          <p:nvPr/>
        </p:nvSpPr>
        <p:spPr>
          <a:xfrm>
            <a:off x="1470857" y="5649733"/>
            <a:ext cx="6105236" cy="759182"/>
          </a:xfrm>
          <a:prstGeom prst="rect">
            <a:avLst/>
          </a:prstGeom>
          <a:solidFill>
            <a:schemeClr val="accent6"/>
          </a:solidFill>
        </p:spPr>
        <p:txBody>
          <a:bodyPr wrap="square">
            <a:spAutoFit/>
          </a:bodyPr>
          <a:lstStyle/>
          <a:p>
            <a:pPr marL="0" indent="0">
              <a:lnSpc>
                <a:spcPts val="2660"/>
              </a:lnSpc>
              <a:spcBef>
                <a:spcPts val="600"/>
              </a:spcBef>
              <a:buNone/>
            </a:pPr>
            <a:r>
              <a:rPr lang="sl-SI" sz="1800" b="1" dirty="0">
                <a:solidFill>
                  <a:schemeClr val="bg1"/>
                </a:solidFill>
                <a:effectLst>
                  <a:outerShdw blurRad="38100" dist="38100" dir="2700000" algn="tl">
                    <a:srgbClr val="000000">
                      <a:alpha val="43137"/>
                    </a:srgbClr>
                  </a:outerShdw>
                </a:effectLst>
                <a:latin typeface="+mj-lt"/>
              </a:rPr>
              <a:t>Vsa dokazila, priložena zahtevku za izplačilo za sklad ESRR, se morajo </a:t>
            </a:r>
            <a:r>
              <a:rPr lang="sl-SI" sz="1800" b="1" u="sng" dirty="0">
                <a:solidFill>
                  <a:schemeClr val="bg1"/>
                </a:solidFill>
                <a:effectLst>
                  <a:outerShdw blurRad="38100" dist="38100" dir="2700000" algn="tl">
                    <a:srgbClr val="000000">
                      <a:alpha val="43137"/>
                    </a:srgbClr>
                  </a:outerShdw>
                </a:effectLst>
                <a:latin typeface="+mj-lt"/>
              </a:rPr>
              <a:t>glasiti na upravičenca </a:t>
            </a:r>
            <a:r>
              <a:rPr lang="sl-SI" sz="1800" b="1" dirty="0">
                <a:solidFill>
                  <a:schemeClr val="bg1"/>
                </a:solidFill>
                <a:effectLst>
                  <a:outerShdw blurRad="38100" dist="38100" dir="2700000" algn="tl">
                    <a:srgbClr val="000000">
                      <a:alpha val="43137"/>
                    </a:srgbClr>
                  </a:outerShdw>
                </a:effectLst>
                <a:latin typeface="+mj-lt"/>
              </a:rPr>
              <a:t>ali </a:t>
            </a:r>
            <a:r>
              <a:rPr lang="sl-SI" sz="1800" b="1" u="sng" dirty="0">
                <a:solidFill>
                  <a:schemeClr val="bg1"/>
                </a:solidFill>
                <a:effectLst>
                  <a:outerShdw blurRad="38100" dist="38100" dir="2700000" algn="tl">
                    <a:srgbClr val="000000">
                      <a:alpha val="43137"/>
                    </a:srgbClr>
                  </a:outerShdw>
                </a:effectLst>
                <a:latin typeface="+mj-lt"/>
              </a:rPr>
              <a:t>na partnerja v projektu</a:t>
            </a:r>
            <a:r>
              <a:rPr lang="sl-SI" sz="1800" b="1"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42775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C6B0-427D-BFD3-CC24-5B63C741CE8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124798-CE45-DE57-BBC1-4D1A5DDC5B1C}"/>
              </a:ext>
            </a:extLst>
          </p:cNvPr>
          <p:cNvSpPr>
            <a:spLocks noGrp="1"/>
          </p:cNvSpPr>
          <p:nvPr>
            <p:ph type="title"/>
          </p:nvPr>
        </p:nvSpPr>
        <p:spPr>
          <a:xfrm>
            <a:off x="800100" y="-74596"/>
            <a:ext cx="10515600" cy="1325563"/>
          </a:xfrm>
        </p:spPr>
        <p:txBody>
          <a:bodyPr>
            <a:normAutofit/>
          </a:bodyPr>
          <a:lstStyle/>
          <a:p>
            <a:r>
              <a:rPr lang="sl-SI" sz="4000" b="1" dirty="0">
                <a:solidFill>
                  <a:schemeClr val="accent6">
                    <a:lumMod val="75000"/>
                  </a:schemeClr>
                </a:solidFill>
              </a:rPr>
              <a:t>ZAHTEVKI ZA IZPLAČILO SREDSTEV</a:t>
            </a:r>
          </a:p>
        </p:txBody>
      </p:sp>
      <p:sp>
        <p:nvSpPr>
          <p:cNvPr id="3" name="Označba mesta vsebine 2">
            <a:extLst>
              <a:ext uri="{FF2B5EF4-FFF2-40B4-BE49-F238E27FC236}">
                <a16:creationId xmlns:a16="http://schemas.microsoft.com/office/drawing/2014/main" id="{7BA44AAA-F837-AF81-4D88-38ED7DC91AD1}"/>
              </a:ext>
            </a:extLst>
          </p:cNvPr>
          <p:cNvSpPr>
            <a:spLocks noGrp="1"/>
          </p:cNvSpPr>
          <p:nvPr>
            <p:ph idx="1"/>
          </p:nvPr>
        </p:nvSpPr>
        <p:spPr>
          <a:xfrm>
            <a:off x="838200" y="1709738"/>
            <a:ext cx="10515600" cy="4351338"/>
          </a:xfrm>
        </p:spPr>
        <p:txBody>
          <a:bodyPr>
            <a:normAutofit/>
          </a:bodyPr>
          <a:lstStyle/>
          <a:p>
            <a:pPr marL="0" indent="0">
              <a:buNone/>
            </a:pPr>
            <a:r>
              <a:rPr lang="sl-SI" sz="1800" dirty="0">
                <a:solidFill>
                  <a:schemeClr val="bg2">
                    <a:lumMod val="25000"/>
                  </a:schemeClr>
                </a:solidFill>
                <a:latin typeface="+mj-lt"/>
              </a:rPr>
              <a:t>Poročilo o izvajanju projekta mora vsebovati obvezne sestavine:</a:t>
            </a:r>
          </a:p>
          <a:p>
            <a:pPr marL="342900" indent="-342900">
              <a:buFont typeface="+mj-lt"/>
              <a:buAutoNum type="arabicPeriod"/>
            </a:pPr>
            <a:r>
              <a:rPr lang="sl-SI" sz="1800" b="1" dirty="0">
                <a:solidFill>
                  <a:schemeClr val="bg2">
                    <a:lumMod val="25000"/>
                  </a:schemeClr>
                </a:solidFill>
                <a:latin typeface="+mj-lt"/>
              </a:rPr>
              <a:t>povzetek izvedenih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doseženih ciljev, rezultatov projekta in učinkov projekta </a:t>
            </a:r>
            <a:r>
              <a:rPr lang="sl-SI" sz="1800" dirty="0">
                <a:solidFill>
                  <a:schemeClr val="bg2">
                    <a:lumMod val="25000"/>
                  </a:schemeClr>
                </a:solidFill>
                <a:latin typeface="+mj-lt"/>
              </a:rPr>
              <a:t>(z opredeljenimi kazalniki določenimi v vlogi);</a:t>
            </a:r>
          </a:p>
          <a:p>
            <a:pPr marL="342900" indent="-342900">
              <a:buFont typeface="+mj-lt"/>
              <a:buAutoNum type="arabicPeriod"/>
            </a:pPr>
            <a:r>
              <a:rPr lang="sl-SI" sz="1800" b="1" dirty="0">
                <a:solidFill>
                  <a:schemeClr val="bg2">
                    <a:lumMod val="25000"/>
                  </a:schemeClr>
                </a:solidFill>
                <a:latin typeface="+mj-lt"/>
              </a:rPr>
              <a:t>pojasnila o morebitnih odstopanjih</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aktivnosti za dosego ciljev</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načinov in obseg razširjanja rezultata projekta (promocijske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finančno poročilo</a:t>
            </a:r>
            <a:r>
              <a:rPr lang="sl-SI" sz="1800" dirty="0">
                <a:solidFill>
                  <a:schemeClr val="bg2">
                    <a:lumMod val="25000"/>
                  </a:schemeClr>
                </a:solidFill>
                <a:latin typeface="+mj-lt"/>
              </a:rPr>
              <a:t>.</a:t>
            </a:r>
          </a:p>
          <a:p>
            <a:pPr marL="342900" indent="-342900">
              <a:buFont typeface="+mj-lt"/>
              <a:buAutoNum type="arabicPeriod"/>
            </a:pPr>
            <a:endParaRPr lang="sl-SI" sz="1600" dirty="0">
              <a:latin typeface="+mj-lt"/>
            </a:endParaRPr>
          </a:p>
          <a:p>
            <a:pPr marL="0" indent="0">
              <a:buNone/>
            </a:pPr>
            <a:r>
              <a:rPr lang="sl-SI" sz="1600" b="1" dirty="0">
                <a:latin typeface="+mj-lt"/>
              </a:rPr>
              <a:t>POROČILO SE BO ODDAJALO NA PREDPISANIH OBRAZCIH:</a:t>
            </a:r>
          </a:p>
          <a:p>
            <a:r>
              <a:rPr lang="sl-SI" sz="1600" b="1" dirty="0">
                <a:solidFill>
                  <a:schemeClr val="accent2"/>
                </a:solidFill>
                <a:latin typeface="+mj-lt"/>
              </a:rPr>
              <a:t>Vsebinsko poročilo - obrazec</a:t>
            </a:r>
          </a:p>
          <a:p>
            <a:r>
              <a:rPr lang="sl-SI" sz="1600" b="1" dirty="0">
                <a:solidFill>
                  <a:schemeClr val="accent2"/>
                </a:solidFill>
                <a:latin typeface="+mj-lt"/>
              </a:rPr>
              <a:t>Finančno poročilo – obrazec</a:t>
            </a:r>
          </a:p>
          <a:p>
            <a:pPr marL="0" indent="0">
              <a:buNone/>
            </a:pPr>
            <a:endParaRPr lang="sl-SI" sz="1600" dirty="0">
              <a:latin typeface="+mj-lt"/>
            </a:endParaRPr>
          </a:p>
        </p:txBody>
      </p:sp>
      <p:sp>
        <p:nvSpPr>
          <p:cNvPr id="6" name="Elipsa 5">
            <a:extLst>
              <a:ext uri="{FF2B5EF4-FFF2-40B4-BE49-F238E27FC236}">
                <a16:creationId xmlns:a16="http://schemas.microsoft.com/office/drawing/2014/main" id="{88C2D68E-F6B7-55F7-9A08-1D86F97A568E}"/>
              </a:ext>
            </a:extLst>
          </p:cNvPr>
          <p:cNvSpPr/>
          <p:nvPr/>
        </p:nvSpPr>
        <p:spPr>
          <a:xfrm>
            <a:off x="10187930" y="2896015"/>
            <a:ext cx="1546870" cy="14092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Vsebinsko poročilo</a:t>
            </a:r>
          </a:p>
        </p:txBody>
      </p:sp>
      <p:sp>
        <p:nvSpPr>
          <p:cNvPr id="7" name="Elipsa 6">
            <a:extLst>
              <a:ext uri="{FF2B5EF4-FFF2-40B4-BE49-F238E27FC236}">
                <a16:creationId xmlns:a16="http://schemas.microsoft.com/office/drawing/2014/main" id="{CD0AAD56-AAAC-090F-DE2E-D8A701DCC9E6}"/>
              </a:ext>
            </a:extLst>
          </p:cNvPr>
          <p:cNvSpPr/>
          <p:nvPr/>
        </p:nvSpPr>
        <p:spPr>
          <a:xfrm>
            <a:off x="10187929" y="4846287"/>
            <a:ext cx="1546870" cy="140928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700" b="1" dirty="0">
                <a:solidFill>
                  <a:schemeClr val="bg1"/>
                </a:solidFill>
                <a:latin typeface="+mj-lt"/>
              </a:rPr>
              <a:t>Finančno poročilo</a:t>
            </a:r>
          </a:p>
        </p:txBody>
      </p:sp>
      <p:sp>
        <p:nvSpPr>
          <p:cNvPr id="9" name="Znak plus 8">
            <a:extLst>
              <a:ext uri="{FF2B5EF4-FFF2-40B4-BE49-F238E27FC236}">
                <a16:creationId xmlns:a16="http://schemas.microsoft.com/office/drawing/2014/main" id="{69CEA2F5-A9F4-4B5A-12C6-66D4AF3EC193}"/>
              </a:ext>
            </a:extLst>
          </p:cNvPr>
          <p:cNvSpPr/>
          <p:nvPr/>
        </p:nvSpPr>
        <p:spPr>
          <a:xfrm>
            <a:off x="10689902" y="4316488"/>
            <a:ext cx="542925" cy="518611"/>
          </a:xfrm>
          <a:prstGeom prst="mathPlus">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10" name="Pravokotnik 9">
            <a:extLst>
              <a:ext uri="{FF2B5EF4-FFF2-40B4-BE49-F238E27FC236}">
                <a16:creationId xmlns:a16="http://schemas.microsoft.com/office/drawing/2014/main" id="{71266BFB-7415-8C03-4911-1D7C42EFF6D1}"/>
              </a:ext>
            </a:extLst>
          </p:cNvPr>
          <p:cNvSpPr/>
          <p:nvPr/>
        </p:nvSpPr>
        <p:spPr>
          <a:xfrm>
            <a:off x="762000" y="2162175"/>
            <a:ext cx="76200" cy="165735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10971989-7196-F1D6-E6E2-FFB9B85806BC}"/>
              </a:ext>
            </a:extLst>
          </p:cNvPr>
          <p:cNvSpPr/>
          <p:nvPr/>
        </p:nvSpPr>
        <p:spPr>
          <a:xfrm>
            <a:off x="762000" y="3981450"/>
            <a:ext cx="76200" cy="29051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A7FB8F40-66B5-2139-A9B2-ACAC8A12FFFE}"/>
              </a:ext>
            </a:extLst>
          </p:cNvPr>
          <p:cNvSpPr/>
          <p:nvPr/>
        </p:nvSpPr>
        <p:spPr>
          <a:xfrm>
            <a:off x="762000" y="5784058"/>
            <a:ext cx="5905501" cy="781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1400" b="1" dirty="0"/>
              <a:t>Opozorilo: </a:t>
            </a:r>
            <a:r>
              <a:rPr lang="sl-SI" sz="1400" dirty="0"/>
              <a:t>Finančno poročilo v Google preglednicah izgubi nekatere funkcije in prihaja do težav pri prenosu dokumenta. Odsvetujemo uporabo tovrstnega načina dela.</a:t>
            </a:r>
          </a:p>
        </p:txBody>
      </p:sp>
      <p:sp>
        <p:nvSpPr>
          <p:cNvPr id="12" name="Pravokotnik 11">
            <a:extLst>
              <a:ext uri="{FF2B5EF4-FFF2-40B4-BE49-F238E27FC236}">
                <a16:creationId xmlns:a16="http://schemas.microsoft.com/office/drawing/2014/main" id="{057FF193-E5B2-6AA5-4AE5-50B6A2B5ED41}"/>
              </a:ext>
            </a:extLst>
          </p:cNvPr>
          <p:cNvSpPr/>
          <p:nvPr/>
        </p:nvSpPr>
        <p:spPr>
          <a:xfrm>
            <a:off x="5334001" y="5131829"/>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PREDPISANI OBRAZCI</a:t>
            </a:r>
          </a:p>
        </p:txBody>
      </p:sp>
      <p:pic>
        <p:nvPicPr>
          <p:cNvPr id="13" name="Grafika 12" descr="Chevron arrows with solid fill">
            <a:extLst>
              <a:ext uri="{FF2B5EF4-FFF2-40B4-BE49-F238E27FC236}">
                <a16:creationId xmlns:a16="http://schemas.microsoft.com/office/drawing/2014/main" id="{4C676BF7-8DDC-2923-5F43-7E8F2875139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923698" y="5178726"/>
            <a:ext cx="372203" cy="372203"/>
          </a:xfrm>
          <a:prstGeom prst="rect">
            <a:avLst/>
          </a:prstGeom>
        </p:spPr>
      </p:pic>
      <p:sp>
        <p:nvSpPr>
          <p:cNvPr id="14" name="Označba mesta številke diapozitiva 13">
            <a:extLst>
              <a:ext uri="{FF2B5EF4-FFF2-40B4-BE49-F238E27FC236}">
                <a16:creationId xmlns:a16="http://schemas.microsoft.com/office/drawing/2014/main" id="{BF47F704-FCDA-3549-F7E3-7D9F8CF60747}"/>
              </a:ext>
            </a:extLst>
          </p:cNvPr>
          <p:cNvSpPr>
            <a:spLocks noGrp="1"/>
          </p:cNvSpPr>
          <p:nvPr>
            <p:ph type="sldNum" sz="quarter" idx="12"/>
          </p:nvPr>
        </p:nvSpPr>
        <p:spPr/>
        <p:txBody>
          <a:bodyPr/>
          <a:lstStyle/>
          <a:p>
            <a:fld id="{DB0541E2-7EB7-469F-924A-AAEADCA667B4}" type="slidenum">
              <a:rPr lang="sl-SI" smtClean="0"/>
              <a:t>57</a:t>
            </a:fld>
            <a:endParaRPr lang="sl-SI"/>
          </a:p>
        </p:txBody>
      </p:sp>
      <p:cxnSp>
        <p:nvCxnSpPr>
          <p:cNvPr id="15" name="Raven povezovalnik 14">
            <a:extLst>
              <a:ext uri="{FF2B5EF4-FFF2-40B4-BE49-F238E27FC236}">
                <a16:creationId xmlns:a16="http://schemas.microsoft.com/office/drawing/2014/main" id="{E9382E1F-D930-7516-69B1-4884C7AD5FDC}"/>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6" name="Grafika 15" descr="Piggy Bank with solid fill">
            <a:extLst>
              <a:ext uri="{FF2B5EF4-FFF2-40B4-BE49-F238E27FC236}">
                <a16:creationId xmlns:a16="http://schemas.microsoft.com/office/drawing/2014/main" id="{F578BB5D-3D14-28D2-1A65-A0C7894E38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3003" y="283663"/>
            <a:ext cx="525589" cy="525589"/>
          </a:xfrm>
          <a:prstGeom prst="rect">
            <a:avLst/>
          </a:prstGeom>
        </p:spPr>
      </p:pic>
    </p:spTree>
    <p:extLst>
      <p:ext uri="{BB962C8B-B14F-4D97-AF65-F5344CB8AC3E}">
        <p14:creationId xmlns:p14="http://schemas.microsoft.com/office/powerpoint/2010/main" val="3012823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CE00-032E-84CA-F5D1-674875B8347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DE08E20-D0C5-C588-4FA4-623A27EBDE8E}"/>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D8F99867-D135-83F4-29EC-39B959E9A0F4}"/>
              </a:ext>
            </a:extLst>
          </p:cNvPr>
          <p:cNvSpPr>
            <a:spLocks noGrp="1"/>
          </p:cNvSpPr>
          <p:nvPr>
            <p:ph idx="1"/>
          </p:nvPr>
        </p:nvSpPr>
        <p:spPr>
          <a:xfrm>
            <a:off x="838200" y="1209675"/>
            <a:ext cx="9953625" cy="4851401"/>
          </a:xfrm>
        </p:spPr>
        <p:txBody>
          <a:bodyPr>
            <a:normAutofit fontScale="92500"/>
          </a:bodyPr>
          <a:lstStyle/>
          <a:p>
            <a:pPr marL="0" indent="0">
              <a:buNone/>
            </a:pPr>
            <a:r>
              <a:rPr lang="sl-SI" b="1" dirty="0">
                <a:solidFill>
                  <a:schemeClr val="accent2"/>
                </a:solidFill>
                <a:latin typeface="+mj-lt"/>
              </a:rPr>
              <a:t>INVESTICIJSKI PROJEKT</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Kopije računov</a:t>
            </a:r>
            <a:r>
              <a:rPr lang="sl-SI" sz="1900" dirty="0">
                <a:solidFill>
                  <a:schemeClr val="bg2">
                    <a:lumMod val="25000"/>
                  </a:schemeClr>
                </a:solidFill>
                <a:latin typeface="+mj-lt"/>
              </a:rPr>
              <a:t>, elektronske ali e-račune, ki se morajo </a:t>
            </a:r>
            <a:r>
              <a:rPr lang="sl-SI" sz="1900" u="sng" dirty="0">
                <a:solidFill>
                  <a:schemeClr val="bg2">
                    <a:lumMod val="25000"/>
                  </a:schemeClr>
                </a:solidFill>
                <a:latin typeface="+mj-lt"/>
              </a:rPr>
              <a:t>glasiti na upravičenca</a:t>
            </a:r>
            <a:r>
              <a:rPr lang="sl-SI" sz="1900" dirty="0">
                <a:solidFill>
                  <a:schemeClr val="bg2">
                    <a:lumMod val="25000"/>
                  </a:schemeClr>
                </a:solidFill>
                <a:latin typeface="+mj-lt"/>
              </a:rPr>
              <a:t>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Kopije dokazil o plačilu računov </a:t>
            </a:r>
            <a:r>
              <a:rPr lang="sl-SI" sz="1900" dirty="0">
                <a:solidFill>
                  <a:schemeClr val="bg2">
                    <a:lumMod val="25000"/>
                  </a:schemeClr>
                </a:solidFill>
                <a:latin typeface="+mj-lt"/>
              </a:rPr>
              <a:t>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Tržno primerljive pisne ponudbe ponudnikov</a:t>
            </a:r>
            <a:r>
              <a:rPr lang="sl-SI" sz="1900" dirty="0">
                <a:solidFill>
                  <a:schemeClr val="bg2">
                    <a:lumMod val="25000"/>
                  </a:schemeClr>
                </a:solidFill>
                <a:latin typeface="+mj-lt"/>
              </a:rPr>
              <a:t>, ki se </a:t>
            </a:r>
            <a:r>
              <a:rPr lang="sl-SI" sz="1900" u="sng" dirty="0">
                <a:solidFill>
                  <a:schemeClr val="bg2">
                    <a:lumMod val="25000"/>
                  </a:schemeClr>
                </a:solidFill>
                <a:latin typeface="+mj-lt"/>
              </a:rPr>
              <a:t>glasijo na upravičenca</a:t>
            </a:r>
            <a:r>
              <a:rPr lang="sl-SI" sz="1900" dirty="0">
                <a:solidFill>
                  <a:schemeClr val="bg2">
                    <a:lumMod val="25000"/>
                  </a:schemeClr>
                </a:solidFill>
                <a:latin typeface="+mj-lt"/>
              </a:rPr>
              <a:t>, za upravičene stroške, pri čemer se pri izplačilu sredstev upošteva vrednost ponudbe z najnižjo ceno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Pogodbe o sodelovanju </a:t>
            </a:r>
            <a:r>
              <a:rPr lang="sl-SI" sz="1900" dirty="0">
                <a:solidFill>
                  <a:schemeClr val="bg2">
                    <a:lumMod val="25000"/>
                  </a:schemeClr>
                </a:solidFill>
                <a:latin typeface="+mj-lt"/>
              </a:rPr>
              <a:t>ali</a:t>
            </a:r>
            <a:r>
              <a:rPr lang="sl-SI" sz="1900" b="1" dirty="0">
                <a:solidFill>
                  <a:schemeClr val="bg2">
                    <a:lumMod val="25000"/>
                  </a:schemeClr>
                </a:solidFill>
                <a:latin typeface="+mj-lt"/>
              </a:rPr>
              <a:t> naročilnice</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Fotografije in druga dokazila </a:t>
            </a:r>
            <a:r>
              <a:rPr lang="sl-SI" sz="1900" dirty="0">
                <a:solidFill>
                  <a:schemeClr val="bg2">
                    <a:lumMod val="25000"/>
                  </a:schemeClr>
                </a:solidFill>
                <a:latin typeface="+mj-lt"/>
              </a:rPr>
              <a:t>o izvedenih aktivnostih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Dokazila o označevanju vira sofinanciranja </a:t>
            </a:r>
            <a:r>
              <a:rPr lang="sl-SI" sz="1900" dirty="0">
                <a:solidFill>
                  <a:schemeClr val="bg2">
                    <a:lumMod val="25000"/>
                  </a:schemeClr>
                </a:solidFill>
                <a:latin typeface="+mj-lt"/>
              </a:rPr>
              <a:t>(fotografije!)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Izjava s podpisom odgovorne osebe upravičenca o namenskosti sredstev</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Izpis iz registra osnovnih sredstev IN izpis iz ločenih knjigovodskih evidenc </a:t>
            </a:r>
            <a:r>
              <a:rPr lang="sl-SI" sz="1900" dirty="0">
                <a:solidFill>
                  <a:schemeClr val="bg2">
                    <a:lumMod val="25000"/>
                  </a:schemeClr>
                </a:solidFill>
                <a:latin typeface="+mj-lt"/>
              </a:rPr>
              <a:t>skladno z navodili </a:t>
            </a:r>
            <a:r>
              <a:rPr lang="sl-SI" sz="1900" b="1" dirty="0">
                <a:solidFill>
                  <a:schemeClr val="accent6"/>
                </a:solidFill>
                <a:latin typeface="+mj-lt"/>
                <a:hlinkClick r:id="rId2">
                  <a:extLst>
                    <a:ext uri="{A12FA001-AC4F-418D-AE19-62706E023703}">
                      <ahyp:hlinkClr xmlns:ahyp="http://schemas.microsoft.com/office/drawing/2018/hyperlinkcolor" val="tx"/>
                    </a:ext>
                  </a:extLst>
                </a:hlinkClick>
              </a:rPr>
              <a:t>POVEZAVA</a:t>
            </a:r>
            <a:endParaRPr lang="sl-SI" sz="1900" b="1" dirty="0">
              <a:solidFill>
                <a:schemeClr val="accent6"/>
              </a:solidFill>
              <a:latin typeface="+mj-lt"/>
            </a:endParaRPr>
          </a:p>
          <a:p>
            <a:pPr marL="342900" indent="-342900">
              <a:buFont typeface="+mj-lt"/>
              <a:buAutoNum type="arabicPeriod"/>
            </a:pPr>
            <a:r>
              <a:rPr lang="sl-SI" sz="1900" b="1" dirty="0">
                <a:solidFill>
                  <a:schemeClr val="bg2">
                    <a:lumMod val="25000"/>
                  </a:schemeClr>
                </a:solidFill>
                <a:latin typeface="+mj-lt"/>
              </a:rPr>
              <a:t>Izjava upravičenca o drugih že odobrenih sredstvih za isti namen</a:t>
            </a:r>
            <a:endParaRPr lang="sl-SI" sz="2000" b="1" dirty="0">
              <a:solidFill>
                <a:schemeClr val="accent6"/>
              </a:solidFill>
              <a:highlight>
                <a:srgbClr val="FFFF00"/>
              </a:highlight>
            </a:endParaRPr>
          </a:p>
          <a:p>
            <a:pPr marL="342900" indent="-342900">
              <a:buFont typeface="+mj-lt"/>
              <a:buAutoNum type="arabicPeriod"/>
            </a:pPr>
            <a:r>
              <a:rPr lang="sl-SI" sz="1900" b="1" dirty="0">
                <a:latin typeface="+mj-lt"/>
              </a:rPr>
              <a:t>Usklajen NRP </a:t>
            </a:r>
            <a:r>
              <a:rPr lang="sl-SI" sz="1900" dirty="0">
                <a:latin typeface="+mj-lt"/>
              </a:rPr>
              <a:t>se mora predložiti do oddaje prvega zahtevka za izplačilo.</a:t>
            </a:r>
          </a:p>
        </p:txBody>
      </p:sp>
      <p:sp>
        <p:nvSpPr>
          <p:cNvPr id="6" name="Pravokotnik 5">
            <a:extLst>
              <a:ext uri="{FF2B5EF4-FFF2-40B4-BE49-F238E27FC236}">
                <a16:creationId xmlns:a16="http://schemas.microsoft.com/office/drawing/2014/main" id="{E5901F53-65E1-6095-3165-4DD84FE3BB67}"/>
              </a:ext>
            </a:extLst>
          </p:cNvPr>
          <p:cNvSpPr/>
          <p:nvPr/>
        </p:nvSpPr>
        <p:spPr>
          <a:xfrm>
            <a:off x="10896600" y="2670143"/>
            <a:ext cx="1209675" cy="1028700"/>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latin typeface="+mj-lt"/>
              </a:rPr>
              <a:t>MKRR lahko zahteva tudi predložitev dodatnih dokazil.</a:t>
            </a:r>
          </a:p>
        </p:txBody>
      </p:sp>
      <p:pic>
        <p:nvPicPr>
          <p:cNvPr id="7" name="Grafika 6" descr="Chevron arrows with solid fill">
            <a:extLst>
              <a:ext uri="{FF2B5EF4-FFF2-40B4-BE49-F238E27FC236}">
                <a16:creationId xmlns:a16="http://schemas.microsoft.com/office/drawing/2014/main" id="{B1C59223-7983-6CA2-C6A0-3BA7794B57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58450" y="3017806"/>
            <a:ext cx="333375" cy="333375"/>
          </a:xfrm>
          <a:prstGeom prst="rect">
            <a:avLst/>
          </a:prstGeom>
        </p:spPr>
      </p:pic>
      <p:sp>
        <p:nvSpPr>
          <p:cNvPr id="8" name="Označba mesta številke diapozitiva 7">
            <a:extLst>
              <a:ext uri="{FF2B5EF4-FFF2-40B4-BE49-F238E27FC236}">
                <a16:creationId xmlns:a16="http://schemas.microsoft.com/office/drawing/2014/main" id="{3042C708-3087-4984-319E-EE18FDE69A47}"/>
              </a:ext>
            </a:extLst>
          </p:cNvPr>
          <p:cNvSpPr>
            <a:spLocks noGrp="1"/>
          </p:cNvSpPr>
          <p:nvPr>
            <p:ph type="sldNum" sz="quarter" idx="12"/>
          </p:nvPr>
        </p:nvSpPr>
        <p:spPr/>
        <p:txBody>
          <a:bodyPr/>
          <a:lstStyle/>
          <a:p>
            <a:fld id="{DB0541E2-7EB7-469F-924A-AAEADCA667B4}" type="slidenum">
              <a:rPr lang="sl-SI" smtClean="0"/>
              <a:t>58</a:t>
            </a:fld>
            <a:endParaRPr lang="sl-SI"/>
          </a:p>
        </p:txBody>
      </p:sp>
      <p:cxnSp>
        <p:nvCxnSpPr>
          <p:cNvPr id="11" name="Raven povezovalnik 10">
            <a:extLst>
              <a:ext uri="{FF2B5EF4-FFF2-40B4-BE49-F238E27FC236}">
                <a16:creationId xmlns:a16="http://schemas.microsoft.com/office/drawing/2014/main" id="{7E135B0E-9B98-AFC5-1105-F90D39D7DB09}"/>
              </a:ext>
            </a:extLst>
          </p:cNvPr>
          <p:cNvCxnSpPr>
            <a:cxnSpLocks/>
          </p:cNvCxnSpPr>
          <p:nvPr/>
        </p:nvCxnSpPr>
        <p:spPr>
          <a:xfrm>
            <a:off x="0" y="97001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Piggy Bank with solid fill">
            <a:extLst>
              <a:ext uri="{FF2B5EF4-FFF2-40B4-BE49-F238E27FC236}">
                <a16:creationId xmlns:a16="http://schemas.microsoft.com/office/drawing/2014/main" id="{D720A5FF-E667-EBDD-AA55-EA2AC7A5E38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3003" y="190255"/>
            <a:ext cx="618997" cy="618997"/>
          </a:xfrm>
          <a:prstGeom prst="rect">
            <a:avLst/>
          </a:prstGeom>
        </p:spPr>
      </p:pic>
    </p:spTree>
    <p:extLst>
      <p:ext uri="{BB962C8B-B14F-4D97-AF65-F5344CB8AC3E}">
        <p14:creationId xmlns:p14="http://schemas.microsoft.com/office/powerpoint/2010/main" val="4180430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009C-9110-3A1F-170A-5CBC430E043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48EBFCA-DBC8-138E-4D27-831A1EB4FBE6}"/>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11D86881-2E55-96ED-8685-27D49D7EFD15}"/>
              </a:ext>
            </a:extLst>
          </p:cNvPr>
          <p:cNvSpPr>
            <a:spLocks noGrp="1"/>
          </p:cNvSpPr>
          <p:nvPr>
            <p:ph idx="1"/>
          </p:nvPr>
        </p:nvSpPr>
        <p:spPr>
          <a:xfrm>
            <a:off x="838200" y="1209675"/>
            <a:ext cx="10515600" cy="4851401"/>
          </a:xfrm>
        </p:spPr>
        <p:txBody>
          <a:bodyPr>
            <a:normAutofit fontScale="77500" lnSpcReduction="20000"/>
          </a:bodyPr>
          <a:lstStyle/>
          <a:p>
            <a:pPr marL="0" indent="0">
              <a:buNone/>
            </a:pPr>
            <a:r>
              <a:rPr lang="sl-SI" b="1" dirty="0">
                <a:solidFill>
                  <a:schemeClr val="accent2"/>
                </a:solidFill>
                <a:latin typeface="+mj-lt"/>
              </a:rPr>
              <a:t>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Račun za izvedbo delavnice izdan s strani predavatelja ABC, ki ga v finančno poročilo vnašate pod zaporedno številko 5</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5_Racun ABC</a:t>
            </a:r>
          </a:p>
          <a:p>
            <a:pPr marL="0" indent="0">
              <a:buNone/>
            </a:pPr>
            <a:r>
              <a:rPr lang="sl-SI" sz="1800" dirty="0">
                <a:solidFill>
                  <a:schemeClr val="bg2">
                    <a:lumMod val="25000"/>
                  </a:schemeClr>
                </a:solidFill>
                <a:latin typeface="+mj-lt"/>
              </a:rPr>
              <a:t>5_Narocilnica_pogodba ABC </a:t>
            </a:r>
          </a:p>
          <a:p>
            <a:pPr marL="0" indent="0">
              <a:buNone/>
            </a:pPr>
            <a:r>
              <a:rPr lang="sl-SI" sz="1800" dirty="0">
                <a:solidFill>
                  <a:schemeClr val="bg2">
                    <a:lumMod val="25000"/>
                  </a:schemeClr>
                </a:solidFill>
                <a:latin typeface="+mj-lt"/>
              </a:rPr>
              <a:t>5_Dobavnica ABC </a:t>
            </a:r>
          </a:p>
          <a:p>
            <a:pPr marL="0" indent="0">
              <a:buNone/>
            </a:pPr>
            <a:r>
              <a:rPr lang="sl-SI" sz="1800" dirty="0">
                <a:solidFill>
                  <a:schemeClr val="bg2">
                    <a:lumMod val="25000"/>
                  </a:schemeClr>
                </a:solidFill>
                <a:latin typeface="+mj-lt"/>
              </a:rPr>
              <a:t>5_Potrdilo o plačilu računa ABC  </a:t>
            </a:r>
          </a:p>
          <a:p>
            <a:pPr marL="0" indent="0">
              <a:buNone/>
            </a:pPr>
            <a:r>
              <a:rPr lang="sl-SI" sz="1800" dirty="0">
                <a:solidFill>
                  <a:schemeClr val="bg2">
                    <a:lumMod val="25000"/>
                  </a:schemeClr>
                </a:solidFill>
                <a:latin typeface="+mj-lt"/>
              </a:rPr>
              <a:t>5_Izbirni postopek za račun ABC</a:t>
            </a:r>
          </a:p>
          <a:p>
            <a:pPr marL="0" indent="0">
              <a:buNone/>
            </a:pPr>
            <a:r>
              <a:rPr lang="sl-SI" sz="1800" dirty="0">
                <a:solidFill>
                  <a:schemeClr val="bg2">
                    <a:lumMod val="25000"/>
                  </a:schemeClr>
                </a:solidFill>
                <a:latin typeface="+mj-lt"/>
              </a:rPr>
              <a:t>5_Dokazila o izvedeni aktivnosti ABC</a:t>
            </a:r>
          </a:p>
          <a:p>
            <a:pPr marL="0" indent="0">
              <a:buNone/>
            </a:pPr>
            <a:r>
              <a:rPr lang="sl-SI" sz="1800" dirty="0">
                <a:solidFill>
                  <a:schemeClr val="bg2">
                    <a:lumMod val="25000"/>
                  </a:schemeClr>
                </a:solidFill>
                <a:latin typeface="+mj-lt"/>
              </a:rPr>
              <a:t>5_Izjava o namembnosti sredstev/opreme</a:t>
            </a:r>
          </a:p>
          <a:p>
            <a:pPr marL="0" indent="0">
              <a:buNone/>
            </a:pPr>
            <a:r>
              <a:rPr lang="sl-SI" sz="1800" dirty="0">
                <a:solidFill>
                  <a:schemeClr val="bg2">
                    <a:lumMod val="25000"/>
                  </a:schemeClr>
                </a:solidFill>
                <a:latin typeface="+mj-lt"/>
              </a:rPr>
              <a:t>5_Dokazilo, da je kupljena oprema nova</a:t>
            </a:r>
          </a:p>
          <a:p>
            <a:pPr marL="0" indent="0">
              <a:buNone/>
            </a:pPr>
            <a:r>
              <a:rPr lang="sl-SI" sz="1800" dirty="0">
                <a:solidFill>
                  <a:schemeClr val="bg2">
                    <a:lumMod val="25000"/>
                  </a:schemeClr>
                </a:solidFill>
                <a:latin typeface="+mj-lt"/>
              </a:rPr>
              <a:t>5_Fotografije </a:t>
            </a:r>
          </a:p>
          <a:p>
            <a:pPr marL="0" indent="0">
              <a:buNone/>
            </a:pPr>
            <a:r>
              <a:rPr lang="sl-SI" sz="1800" dirty="0">
                <a:solidFill>
                  <a:schemeClr val="bg2">
                    <a:lumMod val="25000"/>
                  </a:schemeClr>
                </a:solidFill>
                <a:latin typeface="+mj-lt"/>
              </a:rPr>
              <a:t>5_Izpis iz registra OS</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*Na naveden način bo potrebno predložiti dokumentacijo za vsak račun, ki ga boste uveljavljali z zahtevkom</a:t>
            </a:r>
          </a:p>
        </p:txBody>
      </p:sp>
      <p:sp>
        <p:nvSpPr>
          <p:cNvPr id="6" name="PoljeZBesedilom 5">
            <a:extLst>
              <a:ext uri="{FF2B5EF4-FFF2-40B4-BE49-F238E27FC236}">
                <a16:creationId xmlns:a16="http://schemas.microsoft.com/office/drawing/2014/main" id="{499E7516-44C4-9410-83FC-18A4DD515852}"/>
              </a:ext>
            </a:extLst>
          </p:cNvPr>
          <p:cNvSpPr txBox="1"/>
          <p:nvPr/>
        </p:nvSpPr>
        <p:spPr>
          <a:xfrm>
            <a:off x="6200775" y="3245525"/>
            <a:ext cx="5153025" cy="1754326"/>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Konto kartice vseh projektnih partnerjev</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22C8B8AA-7DAD-EE2E-93D5-136FC3FD6B28}"/>
              </a:ext>
            </a:extLst>
          </p:cNvPr>
          <p:cNvSpPr/>
          <p:nvPr/>
        </p:nvSpPr>
        <p:spPr>
          <a:xfrm>
            <a:off x="9980223" y="223838"/>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latin typeface="+mj-lt"/>
              </a:rPr>
              <a:t>ZA VSAKEGA PROJEKTNEGA PARTNERJA PRIPRAVITE SVOJO MAPO</a:t>
            </a:r>
            <a:r>
              <a:rPr lang="sl-SI" sz="1400" dirty="0">
                <a:latin typeface="+mj-lt"/>
              </a:rPr>
              <a:t>.</a:t>
            </a:r>
          </a:p>
        </p:txBody>
      </p:sp>
      <p:sp>
        <p:nvSpPr>
          <p:cNvPr id="8" name="Označba mesta številke diapozitiva 7">
            <a:extLst>
              <a:ext uri="{FF2B5EF4-FFF2-40B4-BE49-F238E27FC236}">
                <a16:creationId xmlns:a16="http://schemas.microsoft.com/office/drawing/2014/main" id="{9B82E485-8E2E-9DA2-1E97-29341D041D91}"/>
              </a:ext>
            </a:extLst>
          </p:cNvPr>
          <p:cNvSpPr>
            <a:spLocks noGrp="1"/>
          </p:cNvSpPr>
          <p:nvPr>
            <p:ph type="sldNum" sz="quarter" idx="12"/>
          </p:nvPr>
        </p:nvSpPr>
        <p:spPr/>
        <p:txBody>
          <a:bodyPr/>
          <a:lstStyle/>
          <a:p>
            <a:fld id="{DB0541E2-7EB7-469F-924A-AAEADCA667B4}" type="slidenum">
              <a:rPr lang="sl-SI" smtClean="0"/>
              <a:t>59</a:t>
            </a:fld>
            <a:endParaRPr lang="sl-SI"/>
          </a:p>
        </p:txBody>
      </p:sp>
      <p:cxnSp>
        <p:nvCxnSpPr>
          <p:cNvPr id="9" name="Raven povezovalnik 8">
            <a:extLst>
              <a:ext uri="{FF2B5EF4-FFF2-40B4-BE49-F238E27FC236}">
                <a16:creationId xmlns:a16="http://schemas.microsoft.com/office/drawing/2014/main" id="{B28A8DF6-1A04-AA37-7501-CC58283FF510}"/>
              </a:ext>
            </a:extLst>
          </p:cNvPr>
          <p:cNvCxnSpPr>
            <a:cxnSpLocks/>
          </p:cNvCxnSpPr>
          <p:nvPr/>
        </p:nvCxnSpPr>
        <p:spPr>
          <a:xfrm>
            <a:off x="0" y="1047750"/>
            <a:ext cx="968991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Piggy Bank with solid fill">
            <a:extLst>
              <a:ext uri="{FF2B5EF4-FFF2-40B4-BE49-F238E27FC236}">
                <a16:creationId xmlns:a16="http://schemas.microsoft.com/office/drawing/2014/main" id="{512F16D9-8D28-0664-6F81-3FAC50A5E7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003" y="190255"/>
            <a:ext cx="618997" cy="618997"/>
          </a:xfrm>
          <a:prstGeom prst="rect">
            <a:avLst/>
          </a:prstGeom>
        </p:spPr>
      </p:pic>
    </p:spTree>
    <p:extLst>
      <p:ext uri="{BB962C8B-B14F-4D97-AF65-F5344CB8AC3E}">
        <p14:creationId xmlns:p14="http://schemas.microsoft.com/office/powerpoint/2010/main" val="413953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0925-E45A-42FD-7E06-35860CD7FD76}"/>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DC867A08-348D-BBCF-6A88-FD6C341280E6}"/>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TERMINSKI PLAN</a:t>
            </a:r>
          </a:p>
          <a:p>
            <a:endParaRPr lang="sl-SI" b="1" dirty="0">
              <a:solidFill>
                <a:schemeClr val="tx1">
                  <a:lumMod val="65000"/>
                  <a:lumOff val="35000"/>
                </a:schemeClr>
              </a:solidFill>
            </a:endParaRPr>
          </a:p>
        </p:txBody>
      </p:sp>
      <p:pic>
        <p:nvPicPr>
          <p:cNvPr id="5" name="Grafika 4" descr="Daily calendar with solid fill">
            <a:extLst>
              <a:ext uri="{FF2B5EF4-FFF2-40B4-BE49-F238E27FC236}">
                <a16:creationId xmlns:a16="http://schemas.microsoft.com/office/drawing/2014/main" id="{50E06515-0E22-4B8B-F869-281DBEFB9D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9513" y="238954"/>
            <a:ext cx="648687" cy="648687"/>
          </a:xfrm>
          <a:prstGeom prst="rect">
            <a:avLst/>
          </a:prstGeom>
        </p:spPr>
      </p:pic>
      <p:sp>
        <p:nvSpPr>
          <p:cNvPr id="6" name="Označba mesta številke diapozitiva 5">
            <a:extLst>
              <a:ext uri="{FF2B5EF4-FFF2-40B4-BE49-F238E27FC236}">
                <a16:creationId xmlns:a16="http://schemas.microsoft.com/office/drawing/2014/main" id="{E38395B6-013C-1E4A-79E0-97BC72C87A05}"/>
              </a:ext>
            </a:extLst>
          </p:cNvPr>
          <p:cNvSpPr>
            <a:spLocks noGrp="1"/>
          </p:cNvSpPr>
          <p:nvPr>
            <p:ph type="sldNum" sz="quarter" idx="12"/>
          </p:nvPr>
        </p:nvSpPr>
        <p:spPr/>
        <p:txBody>
          <a:bodyPr/>
          <a:lstStyle/>
          <a:p>
            <a:fld id="{DB0541E2-7EB7-469F-924A-AAEADCA667B4}" type="slidenum">
              <a:rPr lang="sl-SI" smtClean="0"/>
              <a:t>6</a:t>
            </a:fld>
            <a:endParaRPr lang="sl-SI"/>
          </a:p>
        </p:txBody>
      </p:sp>
      <p:cxnSp>
        <p:nvCxnSpPr>
          <p:cNvPr id="7" name="Raven povezovalnik 6">
            <a:extLst>
              <a:ext uri="{FF2B5EF4-FFF2-40B4-BE49-F238E27FC236}">
                <a16:creationId xmlns:a16="http://schemas.microsoft.com/office/drawing/2014/main" id="{4F350776-7B0A-0C2A-6946-B3695E473C8C}"/>
              </a:ext>
            </a:extLst>
          </p:cNvPr>
          <p:cNvCxnSpPr>
            <a:cxnSpLocks/>
          </p:cNvCxnSpPr>
          <p:nvPr/>
        </p:nvCxnSpPr>
        <p:spPr>
          <a:xfrm>
            <a:off x="0" y="121632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PoljeZBesedilom 1">
            <a:extLst>
              <a:ext uri="{FF2B5EF4-FFF2-40B4-BE49-F238E27FC236}">
                <a16:creationId xmlns:a16="http://schemas.microsoft.com/office/drawing/2014/main" id="{6982F965-7A50-2831-E13C-9034DEDF09F8}"/>
              </a:ext>
            </a:extLst>
          </p:cNvPr>
          <p:cNvSpPr txBox="1"/>
          <p:nvPr/>
        </p:nvSpPr>
        <p:spPr>
          <a:xfrm>
            <a:off x="838200" y="1421960"/>
            <a:ext cx="7267575" cy="3040512"/>
          </a:xfrm>
          <a:prstGeom prst="rect">
            <a:avLst/>
          </a:prstGeom>
          <a:solidFill>
            <a:schemeClr val="bg1"/>
          </a:solidFill>
        </p:spPr>
        <p:txBody>
          <a:bodyPr wrap="square">
            <a:spAutoFit/>
          </a:bodyPr>
          <a:lstStyle/>
          <a:p>
            <a:pPr lvl="0" algn="just">
              <a:lnSpc>
                <a:spcPct val="115000"/>
              </a:lnSpc>
            </a:pPr>
            <a:r>
              <a:rPr lang="sl-SI" sz="2400" b="1" kern="100" dirty="0">
                <a:solidFill>
                  <a:schemeClr val="accent2"/>
                </a:solidFill>
                <a:latin typeface="+mj-lt"/>
                <a:cs typeface="Times New Roman" panose="02020603050405020304" pitchFamily="18" charset="0"/>
              </a:rPr>
              <a:t>Datum</a:t>
            </a:r>
            <a:r>
              <a:rPr lang="sl-SI" sz="2400" kern="100" dirty="0">
                <a:solidFill>
                  <a:schemeClr val="bg2">
                    <a:lumMod val="25000"/>
                  </a:schemeClr>
                </a:solidFill>
                <a:latin typeface="+mj-lt"/>
                <a:cs typeface="Times New Roman" panose="02020603050405020304" pitchFamily="18" charset="0"/>
              </a:rPr>
              <a:t> </a:t>
            </a:r>
            <a:r>
              <a:rPr lang="sl-SI" sz="2400" b="1" kern="100" dirty="0">
                <a:solidFill>
                  <a:schemeClr val="accent2"/>
                </a:solidFill>
                <a:latin typeface="+mj-lt"/>
                <a:cs typeface="Times New Roman" panose="02020603050405020304" pitchFamily="18" charset="0"/>
              </a:rPr>
              <a:t>zaključka projekta </a:t>
            </a:r>
            <a:r>
              <a:rPr lang="sl-SI" sz="2400" kern="100" dirty="0">
                <a:solidFill>
                  <a:schemeClr val="bg2">
                    <a:lumMod val="25000"/>
                  </a:schemeClr>
                </a:solidFill>
                <a:latin typeface="+mj-lt"/>
                <a:cs typeface="Times New Roman" panose="02020603050405020304" pitchFamily="18" charset="0"/>
              </a:rPr>
              <a:t>v okviru pogodbe se smatra </a:t>
            </a:r>
            <a:r>
              <a:rPr lang="sl-SI" sz="2400" b="1" u="sng" kern="100" dirty="0">
                <a:solidFill>
                  <a:schemeClr val="accent2"/>
                </a:solidFill>
                <a:latin typeface="+mj-lt"/>
                <a:cs typeface="Times New Roman" panose="02020603050405020304" pitchFamily="18" charset="0"/>
              </a:rPr>
              <a:t>3 mesece po zaključku aktivnosti</a:t>
            </a:r>
            <a:r>
              <a:rPr lang="sl-SI" sz="2400" kern="100" dirty="0">
                <a:solidFill>
                  <a:schemeClr val="accent2"/>
                </a:solidFill>
                <a:latin typeface="+mj-lt"/>
                <a:cs typeface="Times New Roman" panose="02020603050405020304" pitchFamily="18" charset="0"/>
              </a:rPr>
              <a:t>,</a:t>
            </a:r>
            <a:r>
              <a:rPr lang="sl-SI" sz="2400" kern="100" dirty="0">
                <a:solidFill>
                  <a:schemeClr val="accent2">
                    <a:lumMod val="75000"/>
                  </a:schemeClr>
                </a:solidFill>
                <a:latin typeface="+mj-lt"/>
                <a:cs typeface="Times New Roman" panose="02020603050405020304" pitchFamily="18" charset="0"/>
              </a:rPr>
              <a:t> </a:t>
            </a:r>
            <a:r>
              <a:rPr lang="sl-SI" sz="2400" kern="100" dirty="0">
                <a:solidFill>
                  <a:schemeClr val="bg2">
                    <a:lumMod val="25000"/>
                  </a:schemeClr>
                </a:solidFill>
                <a:latin typeface="+mj-lt"/>
                <a:cs typeface="Times New Roman" panose="02020603050405020304" pitchFamily="18" charset="0"/>
              </a:rPr>
              <a:t>ko za vse stroške nastanejo tudi izdatki, tudi nakazilo s strani MKRR (upošteva se pripomba, ki je zapisana v aplikaciji “Projekt se zaključi, ko so izvedene vse načrtovane aktivnosti v okviru projekta in ko za vse stroške nastanejo tudi izdatki.«) </a:t>
            </a:r>
          </a:p>
        </p:txBody>
      </p:sp>
      <p:sp>
        <p:nvSpPr>
          <p:cNvPr id="3" name="Elipsa 2">
            <a:extLst>
              <a:ext uri="{FF2B5EF4-FFF2-40B4-BE49-F238E27FC236}">
                <a16:creationId xmlns:a16="http://schemas.microsoft.com/office/drawing/2014/main" id="{C7C18040-0521-F0DE-84CD-34E403FA5435}"/>
              </a:ext>
            </a:extLst>
          </p:cNvPr>
          <p:cNvSpPr/>
          <p:nvPr/>
        </p:nvSpPr>
        <p:spPr>
          <a:xfrm>
            <a:off x="9066258" y="3724275"/>
            <a:ext cx="1917609" cy="17907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mj-lt"/>
              </a:rPr>
              <a:t>Projekt je potrebno izvesti skladno z vlogo. </a:t>
            </a:r>
          </a:p>
          <a:p>
            <a:pPr algn="ctr"/>
            <a:r>
              <a:rPr lang="sl-SI" sz="1400" b="1" dirty="0">
                <a:solidFill>
                  <a:schemeClr val="bg1"/>
                </a:solidFill>
                <a:latin typeface="+mj-lt"/>
              </a:rPr>
              <a:t>Pazite na navedene </a:t>
            </a:r>
          </a:p>
          <a:p>
            <a:pPr algn="ctr"/>
            <a:r>
              <a:rPr lang="sl-SI" sz="1400" b="1" dirty="0">
                <a:solidFill>
                  <a:schemeClr val="bg1"/>
                </a:solidFill>
                <a:latin typeface="+mj-lt"/>
              </a:rPr>
              <a:t>ROKE v </a:t>
            </a:r>
          </a:p>
          <a:p>
            <a:pPr algn="ctr"/>
            <a:r>
              <a:rPr lang="sl-SI" sz="1400" b="1" dirty="0">
                <a:solidFill>
                  <a:schemeClr val="bg1"/>
                </a:solidFill>
                <a:latin typeface="+mj-lt"/>
              </a:rPr>
              <a:t>Pogodbi z MKRR!</a:t>
            </a:r>
          </a:p>
        </p:txBody>
      </p:sp>
      <p:pic>
        <p:nvPicPr>
          <p:cNvPr id="8" name="Grafika 7" descr="Clock with solid fill">
            <a:extLst>
              <a:ext uri="{FF2B5EF4-FFF2-40B4-BE49-F238E27FC236}">
                <a16:creationId xmlns:a16="http://schemas.microsoft.com/office/drawing/2014/main" id="{120034EE-4481-713B-A243-D391BAF701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29688" y="1421960"/>
            <a:ext cx="2190750" cy="2190750"/>
          </a:xfrm>
          <a:prstGeom prst="rect">
            <a:avLst/>
          </a:prstGeom>
        </p:spPr>
      </p:pic>
    </p:spTree>
    <p:extLst>
      <p:ext uri="{BB962C8B-B14F-4D97-AF65-F5344CB8AC3E}">
        <p14:creationId xmlns:p14="http://schemas.microsoft.com/office/powerpoint/2010/main" val="147835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452D6-9858-D81C-916F-A5A6782DB78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7802DE0-7454-9AA7-3129-21AC603F9003}"/>
              </a:ext>
            </a:extLst>
          </p:cNvPr>
          <p:cNvSpPr>
            <a:spLocks noGrp="1"/>
          </p:cNvSpPr>
          <p:nvPr>
            <p:ph type="title"/>
          </p:nvPr>
        </p:nvSpPr>
        <p:spPr>
          <a:xfrm>
            <a:off x="762000" y="113682"/>
            <a:ext cx="10515600" cy="772144"/>
          </a:xfrm>
        </p:spPr>
        <p:txBody>
          <a:bodyPr>
            <a:normAutofit/>
          </a:bodyPr>
          <a:lstStyle/>
          <a:p>
            <a:r>
              <a:rPr lang="sl-SI" sz="4000" b="1" dirty="0">
                <a:solidFill>
                  <a:schemeClr val="tx1">
                    <a:lumMod val="65000"/>
                    <a:lumOff val="35000"/>
                  </a:schemeClr>
                </a:solidFill>
              </a:rPr>
              <a:t>ZAHTEVKI ZA IZPLAČILO SREDSTEV - Priloge</a:t>
            </a:r>
          </a:p>
        </p:txBody>
      </p:sp>
      <p:sp>
        <p:nvSpPr>
          <p:cNvPr id="3" name="Označba mesta vsebine 2">
            <a:extLst>
              <a:ext uri="{FF2B5EF4-FFF2-40B4-BE49-F238E27FC236}">
                <a16:creationId xmlns:a16="http://schemas.microsoft.com/office/drawing/2014/main" id="{7EF165E6-2A5F-CBC3-D54B-D00FE15A2707}"/>
              </a:ext>
            </a:extLst>
          </p:cNvPr>
          <p:cNvSpPr>
            <a:spLocks noGrp="1"/>
          </p:cNvSpPr>
          <p:nvPr>
            <p:ph idx="1"/>
          </p:nvPr>
        </p:nvSpPr>
        <p:spPr>
          <a:xfrm>
            <a:off x="904875" y="1343025"/>
            <a:ext cx="10515600" cy="5157181"/>
          </a:xfrm>
        </p:spPr>
        <p:txBody>
          <a:bodyPr>
            <a:normAutofit fontScale="92500" lnSpcReduction="20000"/>
          </a:bodyPr>
          <a:lstStyle/>
          <a:p>
            <a:pPr marL="0" indent="0">
              <a:buNone/>
            </a:pPr>
            <a:r>
              <a:rPr lang="sl-SI" b="1" dirty="0">
                <a:solidFill>
                  <a:schemeClr val="accent2"/>
                </a:solidFill>
                <a:latin typeface="+mj-lt"/>
              </a:rPr>
              <a:t>NEINVESTICIJSKI PROJEKT</a:t>
            </a:r>
          </a:p>
          <a:p>
            <a:pPr marL="0" indent="0">
              <a:buNone/>
            </a:pPr>
            <a:endParaRPr lang="sl-SI" sz="1500" b="1" dirty="0">
              <a:solidFill>
                <a:schemeClr val="accent2"/>
              </a:solidFill>
              <a:latin typeface="+mj-lt"/>
            </a:endParaRPr>
          </a:p>
          <a:p>
            <a:pPr marL="342900" indent="-342900">
              <a:buFont typeface="+mj-lt"/>
              <a:buAutoNum type="arabicPeriod"/>
            </a:pPr>
            <a:r>
              <a:rPr lang="sl-SI" sz="1800" b="1" dirty="0">
                <a:solidFill>
                  <a:schemeClr val="bg2">
                    <a:lumMod val="25000"/>
                  </a:schemeClr>
                </a:solidFill>
                <a:latin typeface="+mj-lt"/>
              </a:rPr>
              <a:t>Časovnice </a:t>
            </a:r>
          </a:p>
          <a:p>
            <a:pPr marL="342900" indent="-342900">
              <a:buFont typeface="+mj-lt"/>
              <a:buAutoNum type="arabicPeriod"/>
            </a:pPr>
            <a:r>
              <a:rPr lang="sl-SI" sz="1800" b="1" dirty="0">
                <a:solidFill>
                  <a:schemeClr val="bg2">
                    <a:lumMod val="25000"/>
                  </a:schemeClr>
                </a:solidFill>
                <a:latin typeface="+mj-lt"/>
              </a:rPr>
              <a:t>Kopije </a:t>
            </a:r>
            <a:r>
              <a:rPr lang="sl-SI" sz="1800" dirty="0">
                <a:solidFill>
                  <a:schemeClr val="bg2">
                    <a:lumMod val="25000"/>
                  </a:schemeClr>
                </a:solidFill>
                <a:latin typeface="+mj-lt"/>
              </a:rPr>
              <a:t>vseh veljavnih </a:t>
            </a:r>
            <a:r>
              <a:rPr lang="sl-SI" sz="1800" b="1" dirty="0">
                <a:solidFill>
                  <a:schemeClr val="bg2">
                    <a:lumMod val="25000"/>
                  </a:schemeClr>
                </a:solidFill>
                <a:latin typeface="+mj-lt"/>
              </a:rPr>
              <a:t>pogodb in aneksov k pogodbam </a:t>
            </a:r>
          </a:p>
          <a:p>
            <a:pPr marL="342900" indent="-342900">
              <a:buFont typeface="+mj-lt"/>
              <a:buAutoNum type="arabicPeriod"/>
            </a:pPr>
            <a:r>
              <a:rPr lang="sl-SI" sz="1800" b="1" dirty="0">
                <a:solidFill>
                  <a:schemeClr val="bg2">
                    <a:lumMod val="25000"/>
                  </a:schemeClr>
                </a:solidFill>
                <a:latin typeface="+mj-lt"/>
              </a:rPr>
              <a:t>Dokazila o označevanju vira sofinanciranja </a:t>
            </a:r>
            <a:r>
              <a:rPr lang="sl-SI" sz="1800" dirty="0">
                <a:solidFill>
                  <a:schemeClr val="bg2">
                    <a:lumMod val="25000"/>
                  </a:schemeClr>
                </a:solidFill>
                <a:latin typeface="+mj-lt"/>
              </a:rPr>
              <a:t>(fotografije!) </a:t>
            </a:r>
          </a:p>
          <a:p>
            <a:pPr marL="342900" indent="-342900">
              <a:buFont typeface="+mj-lt"/>
              <a:buAutoNum type="arabicPeriod"/>
            </a:pPr>
            <a:r>
              <a:rPr lang="sl-SI" sz="1800" b="1" dirty="0">
                <a:solidFill>
                  <a:schemeClr val="bg2">
                    <a:lumMod val="25000"/>
                  </a:schemeClr>
                </a:solidFill>
                <a:latin typeface="+mj-lt"/>
              </a:rPr>
              <a:t>Fotografije in druga dokazila </a:t>
            </a:r>
            <a:r>
              <a:rPr lang="sl-SI" sz="1800" dirty="0">
                <a:solidFill>
                  <a:schemeClr val="bg2">
                    <a:lumMod val="25000"/>
                  </a:schemeClr>
                </a:solidFill>
                <a:latin typeface="+mj-lt"/>
              </a:rPr>
              <a:t>o izvedenih aktivnostih </a:t>
            </a:r>
          </a:p>
          <a:p>
            <a:pPr marL="342900" indent="-342900">
              <a:lnSpc>
                <a:spcPct val="160000"/>
              </a:lnSpc>
              <a:buFont typeface="+mj-lt"/>
              <a:buAutoNum type="arabicPeriod"/>
            </a:pPr>
            <a:r>
              <a:rPr lang="sl-SI" sz="1800" b="1" dirty="0">
                <a:solidFill>
                  <a:schemeClr val="bg2">
                    <a:lumMod val="25000"/>
                  </a:schemeClr>
                </a:solidFill>
                <a:latin typeface="+mj-lt"/>
              </a:rPr>
              <a:t>Izjava upravičenca o drugih že odobrenih sredstvih za isti namen </a:t>
            </a:r>
            <a:r>
              <a:rPr lang="sl-SI" sz="1800" b="1" dirty="0">
                <a:solidFill>
                  <a:schemeClr val="bg2">
                    <a:lumMod val="25000"/>
                  </a:schemeClr>
                </a:solidFill>
                <a:latin typeface="+mj-lt"/>
                <a:sym typeface="Wingdings" panose="05000000000000000000" pitchFamily="2" charset="2"/>
              </a:rPr>
              <a:t></a:t>
            </a:r>
            <a:r>
              <a:rPr lang="sl-SI" sz="1800" b="1" dirty="0">
                <a:solidFill>
                  <a:schemeClr val="bg2">
                    <a:lumMod val="25000"/>
                  </a:schemeClr>
                </a:solidFill>
                <a:latin typeface="+mj-lt"/>
              </a:rPr>
              <a:t> </a:t>
            </a:r>
            <a:r>
              <a:rPr lang="sl-SI" sz="1800" b="1" dirty="0">
                <a:solidFill>
                  <a:schemeClr val="accent6"/>
                </a:solidFill>
                <a:latin typeface="+mj-lt"/>
              </a:rPr>
              <a:t>POTRDILO O PREJEMU SREDSTEV IZ OBČINSKEGA PRORAČUNA</a:t>
            </a:r>
          </a:p>
          <a:p>
            <a:pPr marL="0" indent="0">
              <a:buNone/>
            </a:pPr>
            <a:endParaRPr lang="sl-SI" sz="1800" b="1" dirty="0">
              <a:solidFill>
                <a:schemeClr val="bg2">
                  <a:lumMod val="25000"/>
                </a:schemeClr>
              </a:solidFill>
              <a:latin typeface="+mj-lt"/>
            </a:endParaRPr>
          </a:p>
          <a:p>
            <a:pPr marL="0" indent="0">
              <a:buNone/>
            </a:pPr>
            <a:endParaRPr lang="sl-SI" sz="1800" b="1" dirty="0">
              <a:solidFill>
                <a:schemeClr val="bg2">
                  <a:lumMod val="25000"/>
                </a:schemeClr>
              </a:solidFill>
              <a:latin typeface="+mj-lt"/>
            </a:endParaRPr>
          </a:p>
          <a:p>
            <a:pPr marL="0" indent="0">
              <a:buNone/>
            </a:pPr>
            <a:endParaRPr lang="sl-SI" sz="1800" b="1" dirty="0">
              <a:solidFill>
                <a:schemeClr val="bg2">
                  <a:lumMod val="25000"/>
                </a:schemeClr>
              </a:solidFill>
              <a:latin typeface="+mj-lt"/>
            </a:endParaRPr>
          </a:p>
          <a:p>
            <a:pPr marL="0" indent="0">
              <a:buNone/>
            </a:pPr>
            <a:r>
              <a:rPr lang="sl-SI" sz="1800" b="1" dirty="0">
                <a:solidFill>
                  <a:schemeClr val="bg2">
                    <a:lumMod val="25000"/>
                  </a:schemeClr>
                </a:solidFill>
                <a:latin typeface="+mj-lt"/>
              </a:rPr>
              <a:t>Pogojno:</a:t>
            </a:r>
          </a:p>
          <a:p>
            <a:r>
              <a:rPr lang="sl-SI" sz="1800" i="1" dirty="0">
                <a:solidFill>
                  <a:schemeClr val="bg2">
                    <a:lumMod val="25000"/>
                  </a:schemeClr>
                </a:solidFill>
                <a:latin typeface="+mj-lt"/>
              </a:rPr>
              <a:t>Izpis iz mesečne evidence prisotnosti na delovnem mestu </a:t>
            </a:r>
          </a:p>
          <a:p>
            <a:r>
              <a:rPr lang="sl-SI" sz="1800" i="1" dirty="0">
                <a:solidFill>
                  <a:schemeClr val="bg2">
                    <a:lumMod val="25000"/>
                  </a:schemeClr>
                </a:solidFill>
                <a:latin typeface="+mj-lt"/>
              </a:rPr>
              <a:t>Potrdila o izplačilu plač</a:t>
            </a:r>
          </a:p>
          <a:p>
            <a:pPr marL="0" indent="0">
              <a:buNone/>
            </a:pPr>
            <a:r>
              <a:rPr lang="sl-SI" sz="1800" b="1" dirty="0">
                <a:solidFill>
                  <a:schemeClr val="bg2">
                    <a:lumMod val="25000"/>
                  </a:schemeClr>
                </a:solidFill>
                <a:latin typeface="+mj-lt"/>
              </a:rPr>
              <a:t> </a:t>
            </a:r>
          </a:p>
        </p:txBody>
      </p:sp>
      <p:pic>
        <p:nvPicPr>
          <p:cNvPr id="5" name="Grafika 4" descr="Piggy Bank with solid fill">
            <a:extLst>
              <a:ext uri="{FF2B5EF4-FFF2-40B4-BE49-F238E27FC236}">
                <a16:creationId xmlns:a16="http://schemas.microsoft.com/office/drawing/2014/main" id="{24653582-7FCB-C92A-77C6-60E16A0ABD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003" y="190255"/>
            <a:ext cx="618997" cy="618997"/>
          </a:xfrm>
          <a:prstGeom prst="rect">
            <a:avLst/>
          </a:prstGeom>
        </p:spPr>
      </p:pic>
      <p:pic>
        <p:nvPicPr>
          <p:cNvPr id="8" name="Grafika 7" descr="Teacher with solid fill">
            <a:extLst>
              <a:ext uri="{FF2B5EF4-FFF2-40B4-BE49-F238E27FC236}">
                <a16:creationId xmlns:a16="http://schemas.microsoft.com/office/drawing/2014/main" id="{36D235A9-C1B1-C868-B543-15CF62F5EA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3100" y="4642832"/>
            <a:ext cx="1857375" cy="1857375"/>
          </a:xfrm>
          <a:prstGeom prst="rect">
            <a:avLst/>
          </a:prstGeom>
        </p:spPr>
      </p:pic>
      <p:sp>
        <p:nvSpPr>
          <p:cNvPr id="9" name="Pravokotnik 8">
            <a:extLst>
              <a:ext uri="{FF2B5EF4-FFF2-40B4-BE49-F238E27FC236}">
                <a16:creationId xmlns:a16="http://schemas.microsoft.com/office/drawing/2014/main" id="{1DA5F79A-D7A8-2467-7647-1245A234AC69}"/>
              </a:ext>
            </a:extLst>
          </p:cNvPr>
          <p:cNvSpPr/>
          <p:nvPr/>
        </p:nvSpPr>
        <p:spPr>
          <a:xfrm>
            <a:off x="10133193" y="2029066"/>
            <a:ext cx="1209675" cy="372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200" b="1" dirty="0">
                <a:latin typeface="+mj-lt"/>
              </a:rPr>
              <a:t>PREDPISAN OBRAZEC</a:t>
            </a:r>
          </a:p>
        </p:txBody>
      </p:sp>
      <p:pic>
        <p:nvPicPr>
          <p:cNvPr id="10" name="Grafika 9" descr="Chevron arrows with solid fill">
            <a:extLst>
              <a:ext uri="{FF2B5EF4-FFF2-40B4-BE49-F238E27FC236}">
                <a16:creationId xmlns:a16="http://schemas.microsoft.com/office/drawing/2014/main" id="{A52ACBEA-77F4-1415-0A42-78269982BE3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8759" y="2041050"/>
            <a:ext cx="372203" cy="372203"/>
          </a:xfrm>
          <a:prstGeom prst="rect">
            <a:avLst/>
          </a:prstGeom>
        </p:spPr>
      </p:pic>
      <p:sp>
        <p:nvSpPr>
          <p:cNvPr id="11" name="Označba mesta številke diapozitiva 10">
            <a:extLst>
              <a:ext uri="{FF2B5EF4-FFF2-40B4-BE49-F238E27FC236}">
                <a16:creationId xmlns:a16="http://schemas.microsoft.com/office/drawing/2014/main" id="{0BF23D28-D9AB-6056-3A5E-2192E831B657}"/>
              </a:ext>
            </a:extLst>
          </p:cNvPr>
          <p:cNvSpPr>
            <a:spLocks noGrp="1"/>
          </p:cNvSpPr>
          <p:nvPr>
            <p:ph type="sldNum" sz="quarter" idx="12"/>
          </p:nvPr>
        </p:nvSpPr>
        <p:spPr/>
        <p:txBody>
          <a:bodyPr/>
          <a:lstStyle/>
          <a:p>
            <a:fld id="{DB0541E2-7EB7-469F-924A-AAEADCA667B4}" type="slidenum">
              <a:rPr lang="sl-SI" smtClean="0"/>
              <a:t>60</a:t>
            </a:fld>
            <a:endParaRPr lang="sl-SI"/>
          </a:p>
        </p:txBody>
      </p:sp>
      <p:sp>
        <p:nvSpPr>
          <p:cNvPr id="6" name="Pravokotnik 5">
            <a:extLst>
              <a:ext uri="{FF2B5EF4-FFF2-40B4-BE49-F238E27FC236}">
                <a16:creationId xmlns:a16="http://schemas.microsoft.com/office/drawing/2014/main" id="{279CC550-EB33-AC54-6C0C-E63171C06536}"/>
              </a:ext>
            </a:extLst>
          </p:cNvPr>
          <p:cNvSpPr/>
          <p:nvPr/>
        </p:nvSpPr>
        <p:spPr>
          <a:xfrm>
            <a:off x="7400925" y="5000625"/>
            <a:ext cx="1209675" cy="1028700"/>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latin typeface="+mj-lt"/>
              </a:rPr>
              <a:t>Agencija lahko zahteva tudi predložitev dodatnih dokazil.</a:t>
            </a:r>
          </a:p>
        </p:txBody>
      </p:sp>
      <p:pic>
        <p:nvPicPr>
          <p:cNvPr id="7" name="Grafika 6" descr="Chevron arrows with solid fill">
            <a:extLst>
              <a:ext uri="{FF2B5EF4-FFF2-40B4-BE49-F238E27FC236}">
                <a16:creationId xmlns:a16="http://schemas.microsoft.com/office/drawing/2014/main" id="{77B1750B-D26E-E06F-C950-1FA0DD6A2AA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10362" y="5321300"/>
            <a:ext cx="561975" cy="561975"/>
          </a:xfrm>
          <a:prstGeom prst="rect">
            <a:avLst/>
          </a:prstGeom>
        </p:spPr>
      </p:pic>
      <p:cxnSp>
        <p:nvCxnSpPr>
          <p:cNvPr id="12" name="Raven povezovalnik 11">
            <a:extLst>
              <a:ext uri="{FF2B5EF4-FFF2-40B4-BE49-F238E27FC236}">
                <a16:creationId xmlns:a16="http://schemas.microsoft.com/office/drawing/2014/main" id="{DA2E4EDE-8D1B-B8BE-2535-0D36364DABB3}"/>
              </a:ext>
            </a:extLst>
          </p:cNvPr>
          <p:cNvCxnSpPr>
            <a:cxnSpLocks/>
          </p:cNvCxnSpPr>
          <p:nvPr/>
        </p:nvCxnSpPr>
        <p:spPr>
          <a:xfrm>
            <a:off x="0" y="1038341"/>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3333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A15-2903-41E3-6924-853E9799114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66E389F-94E9-60DC-A847-3EA41BAADE48}"/>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52C6420F-4104-F067-A2EB-FEEB3CF81927}"/>
              </a:ext>
            </a:extLst>
          </p:cNvPr>
          <p:cNvSpPr>
            <a:spLocks noGrp="1"/>
          </p:cNvSpPr>
          <p:nvPr>
            <p:ph idx="1"/>
          </p:nvPr>
        </p:nvSpPr>
        <p:spPr>
          <a:xfrm>
            <a:off x="838200" y="1209675"/>
            <a:ext cx="10515600" cy="4851401"/>
          </a:xfrm>
        </p:spPr>
        <p:txBody>
          <a:bodyPr>
            <a:normAutofit/>
          </a:bodyPr>
          <a:lstStyle/>
          <a:p>
            <a:pPr marL="0" indent="0">
              <a:buNone/>
            </a:pPr>
            <a:r>
              <a:rPr lang="sl-SI" b="1" dirty="0">
                <a:solidFill>
                  <a:schemeClr val="accent2"/>
                </a:solidFill>
                <a:latin typeface="+mj-lt"/>
              </a:rPr>
              <a:t>NEINVESTICIJSKI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err="1">
                <a:solidFill>
                  <a:schemeClr val="bg2">
                    <a:lumMod val="25000"/>
                  </a:schemeClr>
                </a:solidFill>
                <a:latin typeface="+mj-lt"/>
              </a:rPr>
              <a:t>Časovnica</a:t>
            </a:r>
            <a:r>
              <a:rPr lang="sl-SI" sz="1800" dirty="0">
                <a:solidFill>
                  <a:schemeClr val="bg2">
                    <a:lumMod val="25000"/>
                  </a:schemeClr>
                </a:solidFill>
                <a:latin typeface="+mj-lt"/>
              </a:rPr>
              <a:t> za M.N. za mesec november 2025, ki jo v finančno poročilo vnašate pod zaporedno številko 3</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3_Časovnica MN nov 2025</a:t>
            </a:r>
          </a:p>
          <a:p>
            <a:pPr marL="0" indent="0">
              <a:buNone/>
            </a:pPr>
            <a:r>
              <a:rPr lang="sl-SI" sz="1800" dirty="0">
                <a:solidFill>
                  <a:schemeClr val="bg2">
                    <a:lumMod val="25000"/>
                  </a:schemeClr>
                </a:solidFill>
                <a:latin typeface="+mj-lt"/>
              </a:rPr>
              <a:t>3_Mesečno poročilo MN nov 2025</a:t>
            </a:r>
          </a:p>
          <a:p>
            <a:pPr marL="0" indent="0">
              <a:buNone/>
            </a:pPr>
            <a:r>
              <a:rPr lang="sl-SI" sz="1800" dirty="0">
                <a:solidFill>
                  <a:schemeClr val="bg2">
                    <a:lumMod val="25000"/>
                  </a:schemeClr>
                </a:solidFill>
                <a:latin typeface="+mj-lt"/>
              </a:rPr>
              <a:t>3_Pogodba o zaposlitvi-aneks MN </a:t>
            </a:r>
          </a:p>
          <a:p>
            <a:pPr marL="0" indent="0">
              <a:buNone/>
            </a:pPr>
            <a:r>
              <a:rPr lang="sl-SI" sz="1800" dirty="0">
                <a:solidFill>
                  <a:schemeClr val="bg2">
                    <a:lumMod val="25000"/>
                  </a:schemeClr>
                </a:solidFill>
                <a:latin typeface="+mj-lt"/>
              </a:rPr>
              <a:t>3_Dokazila o izvedeni aktivnosti </a:t>
            </a:r>
          </a:p>
          <a:p>
            <a:pPr marL="0" indent="0">
              <a:buNone/>
            </a:pPr>
            <a:r>
              <a:rPr lang="sl-SI" sz="1400" i="1" dirty="0">
                <a:solidFill>
                  <a:schemeClr val="tx2"/>
                </a:solidFill>
                <a:latin typeface="+mj-lt"/>
              </a:rPr>
              <a:t>3_Izpis iz mesečne evidence prisotnosti na delovnem mestu (pogojno)</a:t>
            </a:r>
          </a:p>
          <a:p>
            <a:pPr marL="0" indent="0">
              <a:buNone/>
            </a:pPr>
            <a:endParaRPr lang="sl-SI" sz="1800" dirty="0">
              <a:solidFill>
                <a:schemeClr val="bg2">
                  <a:lumMod val="25000"/>
                </a:schemeClr>
              </a:solidFill>
              <a:latin typeface="+mj-lt"/>
            </a:endParaRPr>
          </a:p>
          <a:p>
            <a:pPr marL="0" indent="0">
              <a:lnSpc>
                <a:spcPct val="100000"/>
              </a:lnSpc>
              <a:spcBef>
                <a:spcPts val="0"/>
              </a:spcBef>
              <a:buNone/>
            </a:pPr>
            <a:r>
              <a:rPr lang="sl-SI" sz="1800" dirty="0">
                <a:solidFill>
                  <a:schemeClr val="bg2">
                    <a:lumMod val="25000"/>
                  </a:schemeClr>
                </a:solidFill>
                <a:latin typeface="+mj-lt"/>
              </a:rPr>
              <a:t>*Na naveden način bo potrebno predložiti dokumentacijo za vse </a:t>
            </a:r>
            <a:r>
              <a:rPr lang="sl-SI" sz="1800" dirty="0" err="1">
                <a:solidFill>
                  <a:schemeClr val="bg2">
                    <a:lumMod val="25000"/>
                  </a:schemeClr>
                </a:solidFill>
                <a:latin typeface="+mj-lt"/>
              </a:rPr>
              <a:t>časovnice</a:t>
            </a:r>
            <a:r>
              <a:rPr lang="sl-SI" sz="1800" dirty="0">
                <a:solidFill>
                  <a:schemeClr val="bg2">
                    <a:lumMod val="25000"/>
                  </a:schemeClr>
                </a:solidFill>
                <a:latin typeface="+mj-lt"/>
              </a:rPr>
              <a:t>, ki jih boste uveljavljali z zahtevkom.</a:t>
            </a:r>
          </a:p>
          <a:p>
            <a:pPr marL="0" indent="0">
              <a:lnSpc>
                <a:spcPct val="100000"/>
              </a:lnSpc>
              <a:spcBef>
                <a:spcPts val="0"/>
              </a:spcBef>
              <a:buNone/>
            </a:pPr>
            <a:r>
              <a:rPr lang="sl-SI" sz="1800" dirty="0">
                <a:solidFill>
                  <a:schemeClr val="bg2">
                    <a:lumMod val="25000"/>
                  </a:schemeClr>
                </a:solidFill>
                <a:latin typeface="+mj-lt"/>
              </a:rPr>
              <a:t>*Pazite na pravilno izpolnjevanje </a:t>
            </a:r>
            <a:r>
              <a:rPr lang="sl-SI" sz="1800" dirty="0" err="1">
                <a:solidFill>
                  <a:schemeClr val="bg2">
                    <a:lumMod val="25000"/>
                  </a:schemeClr>
                </a:solidFill>
                <a:latin typeface="+mj-lt"/>
              </a:rPr>
              <a:t>časovnic</a:t>
            </a:r>
            <a:r>
              <a:rPr lang="sl-SI" sz="1800" dirty="0">
                <a:solidFill>
                  <a:schemeClr val="bg2">
                    <a:lumMod val="25000"/>
                  </a:schemeClr>
                </a:solidFill>
                <a:latin typeface="+mj-lt"/>
              </a:rPr>
              <a:t>.</a:t>
            </a:r>
          </a:p>
        </p:txBody>
      </p:sp>
      <p:sp>
        <p:nvSpPr>
          <p:cNvPr id="6" name="PoljeZBesedilom 5">
            <a:extLst>
              <a:ext uri="{FF2B5EF4-FFF2-40B4-BE49-F238E27FC236}">
                <a16:creationId xmlns:a16="http://schemas.microsoft.com/office/drawing/2014/main" id="{60D7DB86-CADC-2926-7D65-326F636DC295}"/>
              </a:ext>
            </a:extLst>
          </p:cNvPr>
          <p:cNvSpPr txBox="1"/>
          <p:nvPr/>
        </p:nvSpPr>
        <p:spPr>
          <a:xfrm>
            <a:off x="6019800" y="3178850"/>
            <a:ext cx="5153025" cy="1477328"/>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600DEB91-599A-4123-A69F-FD28D97114CE}"/>
              </a:ext>
            </a:extLst>
          </p:cNvPr>
          <p:cNvSpPr/>
          <p:nvPr/>
        </p:nvSpPr>
        <p:spPr>
          <a:xfrm>
            <a:off x="9961264" y="160943"/>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latin typeface="+mj-lt"/>
              </a:rPr>
              <a:t>ZA VSAKEGA PROJEKTNEGA PARTNERJA PRIPRAVITE SVOJO MAPO</a:t>
            </a:r>
            <a:r>
              <a:rPr lang="sl-SI" sz="1400" dirty="0">
                <a:latin typeface="+mj-lt"/>
              </a:rPr>
              <a:t>.</a:t>
            </a:r>
          </a:p>
        </p:txBody>
      </p:sp>
      <p:sp>
        <p:nvSpPr>
          <p:cNvPr id="8" name="Označba mesta številke diapozitiva 7">
            <a:extLst>
              <a:ext uri="{FF2B5EF4-FFF2-40B4-BE49-F238E27FC236}">
                <a16:creationId xmlns:a16="http://schemas.microsoft.com/office/drawing/2014/main" id="{E4728773-9B69-8689-32B5-D8900D8DE2BF}"/>
              </a:ext>
            </a:extLst>
          </p:cNvPr>
          <p:cNvSpPr>
            <a:spLocks noGrp="1"/>
          </p:cNvSpPr>
          <p:nvPr>
            <p:ph type="sldNum" sz="quarter" idx="12"/>
          </p:nvPr>
        </p:nvSpPr>
        <p:spPr/>
        <p:txBody>
          <a:bodyPr/>
          <a:lstStyle/>
          <a:p>
            <a:fld id="{DB0541E2-7EB7-469F-924A-AAEADCA667B4}" type="slidenum">
              <a:rPr lang="sl-SI" smtClean="0"/>
              <a:t>61</a:t>
            </a:fld>
            <a:endParaRPr lang="sl-SI"/>
          </a:p>
        </p:txBody>
      </p:sp>
      <p:cxnSp>
        <p:nvCxnSpPr>
          <p:cNvPr id="9" name="Raven povezovalnik 8">
            <a:extLst>
              <a:ext uri="{FF2B5EF4-FFF2-40B4-BE49-F238E27FC236}">
                <a16:creationId xmlns:a16="http://schemas.microsoft.com/office/drawing/2014/main" id="{B8438162-55E1-4677-137C-7A3DE90EF241}"/>
              </a:ext>
            </a:extLst>
          </p:cNvPr>
          <p:cNvCxnSpPr>
            <a:cxnSpLocks/>
          </p:cNvCxnSpPr>
          <p:nvPr/>
        </p:nvCxnSpPr>
        <p:spPr>
          <a:xfrm>
            <a:off x="0" y="1047750"/>
            <a:ext cx="968991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4" name="Grafika 3" descr="Piggy Bank with solid fill">
            <a:extLst>
              <a:ext uri="{FF2B5EF4-FFF2-40B4-BE49-F238E27FC236}">
                <a16:creationId xmlns:a16="http://schemas.microsoft.com/office/drawing/2014/main" id="{82480224-6698-8225-61C7-52D2F8C1BB9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003" y="190255"/>
            <a:ext cx="618997" cy="618997"/>
          </a:xfrm>
          <a:prstGeom prst="rect">
            <a:avLst/>
          </a:prstGeom>
        </p:spPr>
      </p:pic>
    </p:spTree>
    <p:extLst>
      <p:ext uri="{BB962C8B-B14F-4D97-AF65-F5344CB8AC3E}">
        <p14:creationId xmlns:p14="http://schemas.microsoft.com/office/powerpoint/2010/main" val="1348760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DE3261-2476-306A-F033-0DA7BEFE4416}"/>
              </a:ext>
            </a:extLst>
          </p:cNvPr>
          <p:cNvSpPr>
            <a:spLocks noGrp="1"/>
          </p:cNvSpPr>
          <p:nvPr>
            <p:ph type="title"/>
          </p:nvPr>
        </p:nvSpPr>
        <p:spPr>
          <a:xfrm>
            <a:off x="722947" y="31411"/>
            <a:ext cx="10515600" cy="842963"/>
          </a:xfrm>
        </p:spPr>
        <p:txBody>
          <a:bodyPr>
            <a:normAutofit/>
          </a:bodyPr>
          <a:lstStyle/>
          <a:p>
            <a:r>
              <a:rPr lang="sl-SI" sz="3600" b="1" dirty="0">
                <a:solidFill>
                  <a:schemeClr val="accent6">
                    <a:lumMod val="75000"/>
                  </a:schemeClr>
                </a:solidFill>
              </a:rPr>
              <a:t>POGOJI OB VLOŽITVI ZAHTEVKA ZA IZPLAČILO SREDSTEV</a:t>
            </a:r>
          </a:p>
        </p:txBody>
      </p:sp>
      <p:sp>
        <p:nvSpPr>
          <p:cNvPr id="3" name="Označba mesta vsebine 2">
            <a:extLst>
              <a:ext uri="{FF2B5EF4-FFF2-40B4-BE49-F238E27FC236}">
                <a16:creationId xmlns:a16="http://schemas.microsoft.com/office/drawing/2014/main" id="{58729CE0-28C2-EFF2-F69B-AF3FA6E8823C}"/>
              </a:ext>
            </a:extLst>
          </p:cNvPr>
          <p:cNvSpPr>
            <a:spLocks noGrp="1"/>
          </p:cNvSpPr>
          <p:nvPr>
            <p:ph idx="1"/>
          </p:nvPr>
        </p:nvSpPr>
        <p:spPr>
          <a:xfrm>
            <a:off x="761999" y="752476"/>
            <a:ext cx="10707053" cy="6002179"/>
          </a:xfrm>
        </p:spPr>
        <p:txBody>
          <a:bodyPr>
            <a:noAutofit/>
          </a:bodyPr>
          <a:lstStyle/>
          <a:p>
            <a:pPr marL="0" indent="0">
              <a:lnSpc>
                <a:spcPct val="120000"/>
              </a:lnSpc>
              <a:spcBef>
                <a:spcPts val="600"/>
              </a:spcBef>
              <a:buNone/>
            </a:pPr>
            <a:r>
              <a:rPr lang="sl-SI" sz="1400" b="1" i="1" dirty="0">
                <a:solidFill>
                  <a:schemeClr val="accent2"/>
                </a:solidFill>
                <a:latin typeface="+mj-lt"/>
              </a:rPr>
              <a:t>Uredba o izvajanju lokalnega razvoja, ki ga vodi skupnost, v obdobju do leta 2027 - 27. člen</a:t>
            </a:r>
          </a:p>
          <a:p>
            <a:pPr marL="0" indent="0">
              <a:lnSpc>
                <a:spcPct val="120000"/>
              </a:lnSpc>
              <a:spcBef>
                <a:spcPts val="600"/>
              </a:spcBef>
              <a:buNone/>
            </a:pPr>
            <a:r>
              <a:rPr lang="sl-SI" sz="1400" dirty="0">
                <a:solidFill>
                  <a:schemeClr val="bg2">
                    <a:lumMod val="25000"/>
                  </a:schemeClr>
                </a:solidFill>
                <a:latin typeface="+mj-lt"/>
              </a:rPr>
              <a:t>(1) Pred vložitvijo posameznega zahtevka za izplačilo morajo biti </a:t>
            </a:r>
            <a:r>
              <a:rPr lang="sl-SI" sz="1400" b="1" dirty="0">
                <a:solidFill>
                  <a:schemeClr val="bg2">
                    <a:lumMod val="25000"/>
                  </a:schemeClr>
                </a:solidFill>
                <a:latin typeface="+mj-lt"/>
              </a:rPr>
              <a:t>posamezne aktivnosti izvedene </a:t>
            </a:r>
            <a:r>
              <a:rPr lang="sl-SI" sz="1400" dirty="0">
                <a:solidFill>
                  <a:schemeClr val="bg2">
                    <a:lumMod val="25000"/>
                  </a:schemeClr>
                </a:solidFill>
                <a:latin typeface="+mj-lt"/>
              </a:rPr>
              <a:t>oziroma pred vložitvijo zadnjega zahtevka za izplačilo mora biti </a:t>
            </a:r>
            <a:r>
              <a:rPr lang="sl-SI" sz="1400" b="1" dirty="0">
                <a:solidFill>
                  <a:schemeClr val="bg2">
                    <a:lumMod val="25000"/>
                  </a:schemeClr>
                </a:solidFill>
                <a:latin typeface="+mj-lt"/>
              </a:rPr>
              <a:t>končan celoten projekt</a:t>
            </a:r>
            <a:r>
              <a:rPr lang="sl-SI" sz="1400" dirty="0">
                <a:solidFill>
                  <a:schemeClr val="bg2">
                    <a:lumMod val="25000"/>
                  </a:schemeClr>
                </a:solidFill>
                <a:latin typeface="+mj-lt"/>
              </a:rPr>
              <a:t>. Vsi </a:t>
            </a:r>
            <a:r>
              <a:rPr lang="sl-SI" sz="1400" b="1" dirty="0">
                <a:solidFill>
                  <a:schemeClr val="bg2">
                    <a:lumMod val="25000"/>
                  </a:schemeClr>
                </a:solidFill>
                <a:latin typeface="+mj-lt"/>
              </a:rPr>
              <a:t>računi</a:t>
            </a:r>
            <a:r>
              <a:rPr lang="sl-SI" sz="1400" dirty="0">
                <a:solidFill>
                  <a:schemeClr val="bg2">
                    <a:lumMod val="25000"/>
                  </a:schemeClr>
                </a:solidFill>
                <a:latin typeface="+mj-lt"/>
              </a:rPr>
              <a:t>, ki jih upravičenec uveljavlja v zahtevku za izplačilo, morajo biti </a:t>
            </a:r>
            <a:r>
              <a:rPr lang="sl-SI" sz="1400" b="1" dirty="0">
                <a:solidFill>
                  <a:schemeClr val="bg2">
                    <a:lumMod val="25000"/>
                  </a:schemeClr>
                </a:solidFill>
                <a:latin typeface="+mj-lt"/>
              </a:rPr>
              <a:t>plačani</a:t>
            </a:r>
            <a:r>
              <a:rPr lang="sl-SI" sz="1400" dirty="0">
                <a:solidFill>
                  <a:schemeClr val="bg2">
                    <a:lumMod val="25000"/>
                  </a:schemeClr>
                </a:solidFill>
                <a:latin typeface="+mj-lt"/>
              </a:rPr>
              <a:t> in </a:t>
            </a:r>
            <a:r>
              <a:rPr lang="sl-SI" sz="1400" b="1" dirty="0">
                <a:solidFill>
                  <a:schemeClr val="bg2">
                    <a:lumMod val="25000"/>
                  </a:schemeClr>
                </a:solidFill>
                <a:latin typeface="+mj-lt"/>
              </a:rPr>
              <a:t>pridobljena morajo biti vsa potrebna dovoljenja in soglasja</a:t>
            </a:r>
            <a:r>
              <a:rPr lang="sl-SI" sz="1400" dirty="0">
                <a:solidFill>
                  <a:schemeClr val="bg2">
                    <a:lumMod val="25000"/>
                  </a:schemeClr>
                </a:solidFill>
                <a:latin typeface="+mj-lt"/>
              </a:rPr>
              <a:t>.</a:t>
            </a:r>
          </a:p>
          <a:p>
            <a:pPr marL="0" indent="0">
              <a:lnSpc>
                <a:spcPct val="120000"/>
              </a:lnSpc>
              <a:spcBef>
                <a:spcPts val="600"/>
              </a:spcBef>
              <a:buNone/>
            </a:pPr>
            <a:r>
              <a:rPr lang="sl-SI" sz="1400" dirty="0">
                <a:solidFill>
                  <a:schemeClr val="bg2">
                    <a:lumMod val="25000"/>
                  </a:schemeClr>
                </a:solidFill>
                <a:latin typeface="+mj-lt"/>
              </a:rPr>
              <a:t>(2) Zahtevku za izplačilo sredstev mora upravičenec priložiti </a:t>
            </a:r>
            <a:r>
              <a:rPr lang="sl-SI" sz="1400" b="1" dirty="0">
                <a:solidFill>
                  <a:schemeClr val="bg2">
                    <a:lumMod val="25000"/>
                  </a:schemeClr>
                </a:solidFill>
                <a:latin typeface="+mj-lt"/>
              </a:rPr>
              <a:t>poročilo o izvajanju projekta</a:t>
            </a:r>
            <a:r>
              <a:rPr lang="sl-SI" sz="1400" dirty="0">
                <a:solidFill>
                  <a:schemeClr val="bg2">
                    <a:lumMod val="25000"/>
                  </a:schemeClr>
                </a:solidFill>
                <a:latin typeface="+mj-lt"/>
              </a:rPr>
              <a:t>, iz katerega so </a:t>
            </a:r>
            <a:r>
              <a:rPr lang="sl-SI" sz="1400" b="1" dirty="0">
                <a:solidFill>
                  <a:schemeClr val="bg2">
                    <a:lumMod val="25000"/>
                  </a:schemeClr>
                </a:solidFill>
                <a:latin typeface="+mj-lt"/>
              </a:rPr>
              <a:t>razvidni doseženi kazalniki</a:t>
            </a:r>
            <a:r>
              <a:rPr lang="sl-SI" sz="1400" dirty="0">
                <a:solidFill>
                  <a:schemeClr val="bg2">
                    <a:lumMod val="25000"/>
                  </a:schemeClr>
                </a:solidFill>
                <a:latin typeface="+mj-lt"/>
              </a:rPr>
              <a:t>, in druge priloge, določene v Uredbi.</a:t>
            </a:r>
          </a:p>
          <a:p>
            <a:pPr marL="0" indent="0">
              <a:buNone/>
            </a:pPr>
            <a:r>
              <a:rPr lang="sl-SI" sz="1400" dirty="0">
                <a:solidFill>
                  <a:schemeClr val="bg2">
                    <a:lumMod val="25000"/>
                  </a:schemeClr>
                </a:solidFill>
                <a:latin typeface="+mj-lt"/>
              </a:rPr>
              <a:t>(5) V zahtevku za izplačilo sredstev se upravičenec </a:t>
            </a:r>
            <a:r>
              <a:rPr lang="sl-SI" sz="1400" b="1" dirty="0">
                <a:solidFill>
                  <a:schemeClr val="bg2">
                    <a:lumMod val="25000"/>
                  </a:schemeClr>
                </a:solidFill>
                <a:latin typeface="+mj-lt"/>
              </a:rPr>
              <a:t>izjavi o izpolnjevanju pogoja glede združevanja državnih pomoči </a:t>
            </a:r>
            <a:r>
              <a:rPr lang="sl-SI" sz="1400" dirty="0">
                <a:solidFill>
                  <a:schemeClr val="bg2">
                    <a:lumMod val="25000"/>
                  </a:schemeClr>
                </a:solidFill>
                <a:latin typeface="+mj-lt"/>
              </a:rPr>
              <a:t>iz 29. člena te uredbe.</a:t>
            </a:r>
            <a:endParaRPr lang="sl-SI" sz="1400" i="1" dirty="0">
              <a:solidFill>
                <a:schemeClr val="bg2">
                  <a:lumMod val="25000"/>
                </a:schemeClr>
              </a:solidFill>
              <a:latin typeface="+mj-lt"/>
            </a:endParaRPr>
          </a:p>
          <a:p>
            <a:pPr marL="0" indent="0">
              <a:buNone/>
            </a:pPr>
            <a:r>
              <a:rPr lang="sl-SI" sz="1400" dirty="0">
                <a:solidFill>
                  <a:schemeClr val="bg2">
                    <a:lumMod val="25000"/>
                  </a:schemeClr>
                </a:solidFill>
                <a:latin typeface="+mj-lt"/>
              </a:rPr>
              <a:t>(6) Če je predmet podpore </a:t>
            </a:r>
            <a:r>
              <a:rPr lang="sl-SI" sz="1400" b="1" dirty="0">
                <a:solidFill>
                  <a:schemeClr val="bg2">
                    <a:lumMod val="25000"/>
                  </a:schemeClr>
                </a:solidFill>
                <a:latin typeface="+mj-lt"/>
              </a:rPr>
              <a:t>naložba, nakup materiala ali izvedba storitve v okviru projekta</a:t>
            </a:r>
            <a:r>
              <a:rPr lang="sl-SI" sz="1400" dirty="0">
                <a:solidFill>
                  <a:schemeClr val="bg2">
                    <a:lumMod val="25000"/>
                  </a:schemeClr>
                </a:solidFill>
                <a:latin typeface="+mj-lt"/>
              </a:rPr>
              <a:t>, upravičenec ne sme pridobiti opredmetenih osnovnih sredstev, neopredmetenih sredstev, materiala ali storitev od pravnih oseb, </a:t>
            </a:r>
            <a:r>
              <a:rPr lang="sl-SI" sz="1400" b="1" dirty="0">
                <a:solidFill>
                  <a:schemeClr val="bg2">
                    <a:lumMod val="25000"/>
                  </a:schemeClr>
                </a:solidFill>
                <a:latin typeface="+mj-lt"/>
              </a:rPr>
              <a:t>ki so 25 % ali več lastniško povezane z upravičencem</a:t>
            </a:r>
            <a:r>
              <a:rPr lang="sl-SI" sz="1400" dirty="0">
                <a:solidFill>
                  <a:schemeClr val="bg2">
                    <a:lumMod val="25000"/>
                  </a:schemeClr>
                </a:solidFill>
                <a:latin typeface="+mj-lt"/>
              </a:rPr>
              <a:t>.</a:t>
            </a:r>
          </a:p>
          <a:p>
            <a:pPr marL="0" indent="0">
              <a:buNone/>
            </a:pPr>
            <a:r>
              <a:rPr lang="sl-SI" sz="1400" dirty="0">
                <a:solidFill>
                  <a:schemeClr val="bg2">
                    <a:lumMod val="25000"/>
                  </a:schemeClr>
                </a:solidFill>
                <a:latin typeface="+mj-lt"/>
              </a:rPr>
              <a:t>(8) Če je upravičenec </a:t>
            </a:r>
            <a:r>
              <a:rPr lang="sl-SI" sz="1400" b="1" dirty="0">
                <a:solidFill>
                  <a:schemeClr val="bg2">
                    <a:lumMod val="25000"/>
                  </a:schemeClr>
                </a:solidFill>
                <a:latin typeface="+mj-lt"/>
              </a:rPr>
              <a:t>javni naročnik</a:t>
            </a:r>
            <a:r>
              <a:rPr lang="sl-SI" sz="1400" dirty="0">
                <a:solidFill>
                  <a:schemeClr val="bg2">
                    <a:lumMod val="25000"/>
                  </a:schemeClr>
                </a:solidFill>
                <a:latin typeface="+mj-lt"/>
              </a:rPr>
              <a:t>, mora:</a:t>
            </a:r>
          </a:p>
          <a:p>
            <a:pPr marL="342900" indent="-342900">
              <a:buFont typeface="+mj-lt"/>
              <a:buAutoNum type="arabicPeriod"/>
            </a:pPr>
            <a:r>
              <a:rPr lang="sl-SI" sz="1400" dirty="0">
                <a:solidFill>
                  <a:schemeClr val="bg2">
                    <a:lumMod val="25000"/>
                  </a:schemeClr>
                </a:solidFill>
                <a:latin typeface="+mj-lt"/>
              </a:rPr>
              <a:t>v prvem zahtevku za izplačilo sredstev, ki se nanaša na stroške v okviru </a:t>
            </a:r>
            <a:r>
              <a:rPr lang="sl-SI" sz="1400" b="1" dirty="0">
                <a:solidFill>
                  <a:schemeClr val="bg2">
                    <a:lumMod val="25000"/>
                  </a:schemeClr>
                </a:solidFill>
                <a:latin typeface="+mj-lt"/>
              </a:rPr>
              <a:t>oddanega javnega naročila</a:t>
            </a:r>
            <a:r>
              <a:rPr lang="sl-SI" sz="1400" dirty="0">
                <a:solidFill>
                  <a:schemeClr val="bg2">
                    <a:lumMod val="25000"/>
                  </a:schemeClr>
                </a:solidFill>
                <a:latin typeface="+mj-lt"/>
              </a:rPr>
              <a:t>, navesti številko objave oddanega javnega naročila, če gre za javno naročilo, katerega ocenjena vrednost brez DDV je enaka ali višja od mejnih vrednosti iz zakona, ki ureja javno naročanje;</a:t>
            </a:r>
          </a:p>
          <a:p>
            <a:pPr marL="342900" indent="-342900">
              <a:buFont typeface="+mj-lt"/>
              <a:buAutoNum type="arabicPeriod"/>
            </a:pPr>
            <a:r>
              <a:rPr lang="sl-SI" sz="1400" dirty="0">
                <a:solidFill>
                  <a:schemeClr val="bg2">
                    <a:lumMod val="25000"/>
                  </a:schemeClr>
                </a:solidFill>
                <a:latin typeface="+mj-lt"/>
              </a:rPr>
              <a:t>zahtevku za izplačilo sredstev iz prejšnje točke priložiti </a:t>
            </a:r>
            <a:r>
              <a:rPr lang="sl-SI" sz="1400" b="1" dirty="0">
                <a:solidFill>
                  <a:schemeClr val="bg2">
                    <a:lumMod val="25000"/>
                  </a:schemeClr>
                </a:solidFill>
                <a:latin typeface="+mj-lt"/>
              </a:rPr>
              <a:t>kopijo dokumentacije postopka oddaje javnega naročila</a:t>
            </a:r>
            <a:r>
              <a:rPr lang="sl-SI" sz="1400" dirty="0">
                <a:solidFill>
                  <a:schemeClr val="bg2">
                    <a:lumMod val="25000"/>
                  </a:schemeClr>
                </a:solidFill>
                <a:latin typeface="+mj-lt"/>
              </a:rPr>
              <a:t>, iz katere je razviden način določitve vrednosti javnega naročila, če gre za javno naročilo, katerega ocenjena vrednost brez DDV je nižja od mejnih vrednosti iz predpisa, ki ureja javno naročanje.</a:t>
            </a:r>
          </a:p>
          <a:p>
            <a:pPr marL="0" indent="0">
              <a:buNone/>
            </a:pPr>
            <a:r>
              <a:rPr lang="sl-SI" sz="1400" dirty="0">
                <a:solidFill>
                  <a:schemeClr val="bg2">
                    <a:lumMod val="25000"/>
                  </a:schemeClr>
                </a:solidFill>
                <a:latin typeface="+mj-lt"/>
              </a:rPr>
              <a:t>(9) V primeru iz prejšnjega odstavka se na podlagi zahtevka za izplačilo sredstev sredstva izplačajo </a:t>
            </a:r>
            <a:r>
              <a:rPr lang="sl-SI" sz="1400" b="1" dirty="0">
                <a:solidFill>
                  <a:schemeClr val="bg2">
                    <a:lumMod val="25000"/>
                  </a:schemeClr>
                </a:solidFill>
                <a:latin typeface="+mj-lt"/>
              </a:rPr>
              <a:t>do višine vrednosti pogodbe z izbranim ponudnikom, če je ta nižja od višine dodeljenih sredstev iz odločbe o pravici do sredstev.</a:t>
            </a:r>
          </a:p>
          <a:p>
            <a:pPr marL="0" indent="0">
              <a:buNone/>
            </a:pPr>
            <a:r>
              <a:rPr lang="sl-SI" sz="1400" dirty="0">
                <a:solidFill>
                  <a:schemeClr val="bg2">
                    <a:lumMod val="25000"/>
                  </a:schemeClr>
                </a:solidFill>
                <a:latin typeface="+mj-lt"/>
              </a:rPr>
              <a:t>(11) Če gre za naložbo v okviru projekta, mora upravičenec priložiti dovoljenja v skladu s predpisi, ki urejajo graditev objektov, in dokazila, ki so podrobneje določena v Prilogi 2 te uredbe.</a:t>
            </a:r>
          </a:p>
          <a:p>
            <a:pPr marL="0" indent="0">
              <a:lnSpc>
                <a:spcPct val="120000"/>
              </a:lnSpc>
              <a:spcBef>
                <a:spcPts val="600"/>
              </a:spcBef>
              <a:buNone/>
            </a:pPr>
            <a:r>
              <a:rPr lang="sl-SI" sz="1400" dirty="0">
                <a:solidFill>
                  <a:schemeClr val="bg2">
                    <a:lumMod val="25000"/>
                  </a:schemeClr>
                </a:solidFill>
                <a:latin typeface="+mj-lt"/>
              </a:rPr>
              <a:t>(12) Za sklad ESRR mora biti zahtevek za izplačilo pripravljen in predložen na MKRR v skladu z uredbo, ki ureja izvajanje evropske kohezijske politike za programsko obdobje 2021–2027 za cilj naložbe za rast in delovna mesta.</a:t>
            </a:r>
          </a:p>
        </p:txBody>
      </p:sp>
      <p:cxnSp>
        <p:nvCxnSpPr>
          <p:cNvPr id="5" name="Raven povezovalnik 4">
            <a:extLst>
              <a:ext uri="{FF2B5EF4-FFF2-40B4-BE49-F238E27FC236}">
                <a16:creationId xmlns:a16="http://schemas.microsoft.com/office/drawing/2014/main" id="{8EB5C45C-B6AE-6466-F925-76AD1CA3620B}"/>
              </a:ext>
            </a:extLst>
          </p:cNvPr>
          <p:cNvCxnSpPr/>
          <p:nvPr/>
        </p:nvCxnSpPr>
        <p:spPr>
          <a:xfrm>
            <a:off x="722947" y="752476"/>
            <a:ext cx="10746105" cy="0"/>
          </a:xfrm>
          <a:prstGeom prst="line">
            <a:avLst/>
          </a:prstGeom>
        </p:spPr>
        <p:style>
          <a:lnRef idx="3">
            <a:schemeClr val="accent6"/>
          </a:lnRef>
          <a:fillRef idx="0">
            <a:schemeClr val="accent6"/>
          </a:fillRef>
          <a:effectRef idx="2">
            <a:schemeClr val="accent6"/>
          </a:effectRef>
          <a:fontRef idx="minor">
            <a:schemeClr val="tx1"/>
          </a:fontRef>
        </p:style>
      </p:cxnSp>
      <p:sp>
        <p:nvSpPr>
          <p:cNvPr id="4" name="Označba mesta številke diapozitiva 3">
            <a:extLst>
              <a:ext uri="{FF2B5EF4-FFF2-40B4-BE49-F238E27FC236}">
                <a16:creationId xmlns:a16="http://schemas.microsoft.com/office/drawing/2014/main" id="{ABE1432F-E4D9-0857-2A7D-81E75ECF695C}"/>
              </a:ext>
            </a:extLst>
          </p:cNvPr>
          <p:cNvSpPr>
            <a:spLocks noGrp="1"/>
          </p:cNvSpPr>
          <p:nvPr>
            <p:ph type="sldNum" sz="quarter" idx="12"/>
          </p:nvPr>
        </p:nvSpPr>
        <p:spPr/>
        <p:txBody>
          <a:bodyPr/>
          <a:lstStyle/>
          <a:p>
            <a:fld id="{DB0541E2-7EB7-469F-924A-AAEADCA667B4}" type="slidenum">
              <a:rPr lang="sl-SI" smtClean="0">
                <a:highlight>
                  <a:srgbClr val="FFFF00"/>
                </a:highlight>
              </a:rPr>
              <a:t>62</a:t>
            </a:fld>
            <a:endParaRPr lang="sl-SI">
              <a:highlight>
                <a:srgbClr val="FFFF00"/>
              </a:highlight>
            </a:endParaRPr>
          </a:p>
        </p:txBody>
      </p:sp>
      <p:pic>
        <p:nvPicPr>
          <p:cNvPr id="7" name="Grafika 6" descr="Piggy Bank with solid fill">
            <a:extLst>
              <a:ext uri="{FF2B5EF4-FFF2-40B4-BE49-F238E27FC236}">
                <a16:creationId xmlns:a16="http://schemas.microsoft.com/office/drawing/2014/main" id="{26BAEF52-B023-DE4C-67BE-7A932A7820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003" y="190255"/>
            <a:ext cx="618997" cy="618997"/>
          </a:xfrm>
          <a:prstGeom prst="rect">
            <a:avLst/>
          </a:prstGeom>
        </p:spPr>
      </p:pic>
    </p:spTree>
    <p:extLst>
      <p:ext uri="{BB962C8B-B14F-4D97-AF65-F5344CB8AC3E}">
        <p14:creationId xmlns:p14="http://schemas.microsoft.com/office/powerpoint/2010/main" val="3348836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29607" y="133349"/>
            <a:ext cx="11460806" cy="1216761"/>
          </a:xfrm>
        </p:spPr>
        <p:txBody>
          <a:bodyPr>
            <a:normAutofit/>
          </a:bodyPr>
          <a:lstStyle/>
          <a:p>
            <a:r>
              <a:rPr lang="sl-SI" b="1" dirty="0">
                <a:solidFill>
                  <a:schemeClr val="accent6">
                    <a:lumMod val="75000"/>
                  </a:schemeClr>
                </a:solidFill>
              </a:rPr>
              <a:t>PREDPLAČILA</a:t>
            </a:r>
            <a:endParaRPr lang="sl-SI" sz="2800" b="1" dirty="0">
              <a:solidFill>
                <a:schemeClr val="accent2"/>
              </a:solidFill>
            </a:endParaRPr>
          </a:p>
        </p:txBody>
      </p:sp>
      <p:sp>
        <p:nvSpPr>
          <p:cNvPr id="4" name="PoljeZBesedilom 3">
            <a:extLst>
              <a:ext uri="{FF2B5EF4-FFF2-40B4-BE49-F238E27FC236}">
                <a16:creationId xmlns:a16="http://schemas.microsoft.com/office/drawing/2014/main" id="{7F3E61C5-5DEA-2F5C-8228-29AACC7E86A8}"/>
              </a:ext>
            </a:extLst>
          </p:cNvPr>
          <p:cNvSpPr txBox="1"/>
          <p:nvPr/>
        </p:nvSpPr>
        <p:spPr>
          <a:xfrm>
            <a:off x="729606" y="1595974"/>
            <a:ext cx="10680937" cy="1754326"/>
          </a:xfrm>
          <a:prstGeom prst="rect">
            <a:avLst/>
          </a:prstGeom>
          <a:noFill/>
        </p:spPr>
        <p:txBody>
          <a:bodyPr wrap="square">
            <a:spAutoFit/>
          </a:bodyPr>
          <a:lstStyle/>
          <a:p>
            <a:r>
              <a:rPr lang="sl-SI" dirty="0">
                <a:solidFill>
                  <a:schemeClr val="bg2">
                    <a:lumMod val="25000"/>
                  </a:schemeClr>
                </a:solidFill>
                <a:latin typeface="+mj-lt"/>
              </a:rPr>
              <a:t>Če upravičenec uveljavlja predplačilo brez bančne garancije, mora vložiti zahtevek za izplačilo sredstev najmanj v višini predplačila najpozneje </a:t>
            </a:r>
            <a:r>
              <a:rPr lang="sl-SI" b="1" dirty="0">
                <a:solidFill>
                  <a:schemeClr val="bg2">
                    <a:lumMod val="25000"/>
                  </a:schemeClr>
                </a:solidFill>
                <a:latin typeface="+mj-lt"/>
              </a:rPr>
              <a:t>v 180 dneh po izplačilu predplačila</a:t>
            </a:r>
            <a:r>
              <a:rPr lang="sl-SI" dirty="0">
                <a:solidFill>
                  <a:schemeClr val="bg2">
                    <a:lumMod val="25000"/>
                  </a:schemeClr>
                </a:solidFill>
                <a:latin typeface="+mj-lt"/>
              </a:rPr>
              <a:t>. Gre za 1. redni zahtevek. Če zahtevek za izplačilo ni pravočasno vložen, bo MKRR izdala terjatveno odločbo, na podlagi katere mora upravičenec predplačilo vrniti. Projekt se lahko izvaja naprej brez predplačila. </a:t>
            </a:r>
          </a:p>
          <a:p>
            <a:endParaRPr lang="sl-SI" dirty="0"/>
          </a:p>
          <a:p>
            <a:endParaRPr lang="sl-SI" dirty="0"/>
          </a:p>
        </p:txBody>
      </p:sp>
      <p:sp>
        <p:nvSpPr>
          <p:cNvPr id="6" name="PoljeZBesedilom 5">
            <a:extLst>
              <a:ext uri="{FF2B5EF4-FFF2-40B4-BE49-F238E27FC236}">
                <a16:creationId xmlns:a16="http://schemas.microsoft.com/office/drawing/2014/main" id="{CAD4D324-E06D-A42D-6356-D945283B3BD5}"/>
              </a:ext>
            </a:extLst>
          </p:cNvPr>
          <p:cNvSpPr txBox="1"/>
          <p:nvPr/>
        </p:nvSpPr>
        <p:spPr>
          <a:xfrm>
            <a:off x="781457" y="2992748"/>
            <a:ext cx="3180943" cy="1323439"/>
          </a:xfrm>
          <a:prstGeom prst="rect">
            <a:avLst/>
          </a:prstGeom>
          <a:solidFill>
            <a:schemeClr val="accent2"/>
          </a:solidFill>
        </p:spPr>
        <p:txBody>
          <a:bodyPr wrap="square">
            <a:spAutoFit/>
          </a:bodyPr>
          <a:lstStyle/>
          <a:p>
            <a:pPr algn="l"/>
            <a:r>
              <a:rPr lang="sl-SI" sz="2000" b="0" i="0" u="none" strike="noStrike" baseline="0" dirty="0">
                <a:solidFill>
                  <a:schemeClr val="bg1"/>
                </a:solidFill>
                <a:latin typeface="Calibri" panose="020F0502020204030204" pitchFamily="34" charset="0"/>
              </a:rPr>
              <a:t>V primeru predplačila mora </a:t>
            </a:r>
          </a:p>
          <a:p>
            <a:r>
              <a:rPr lang="sl-SI" sz="2000" b="0" i="0" u="none" strike="noStrike" baseline="0" dirty="0">
                <a:solidFill>
                  <a:schemeClr val="bg1"/>
                </a:solidFill>
                <a:latin typeface="Calibri" panose="020F0502020204030204" pitchFamily="34" charset="0"/>
              </a:rPr>
              <a:t>biti 1. faza projekta </a:t>
            </a:r>
          </a:p>
          <a:p>
            <a:r>
              <a:rPr lang="pl-PL" sz="2000" b="0" i="0" u="none" strike="noStrike" baseline="0" dirty="0">
                <a:solidFill>
                  <a:schemeClr val="bg1"/>
                </a:solidFill>
                <a:latin typeface="Calibri" panose="020F0502020204030204" pitchFamily="34" charset="0"/>
              </a:rPr>
              <a:t>zaključena v 180 dneh od </a:t>
            </a:r>
          </a:p>
          <a:p>
            <a:r>
              <a:rPr lang="sl-SI" sz="2000" b="0" i="0" u="none" strike="noStrike" baseline="0" dirty="0">
                <a:solidFill>
                  <a:schemeClr val="bg1"/>
                </a:solidFill>
                <a:latin typeface="Calibri" panose="020F0502020204030204" pitchFamily="34" charset="0"/>
              </a:rPr>
              <a:t>izplačila predplačila ! </a:t>
            </a:r>
            <a:endParaRPr lang="sl-SI" sz="2000" dirty="0">
              <a:solidFill>
                <a:schemeClr val="bg1"/>
              </a:solidFill>
            </a:endParaRPr>
          </a:p>
        </p:txBody>
      </p:sp>
      <p:sp>
        <p:nvSpPr>
          <p:cNvPr id="7" name="PoljeZBesedilom 6">
            <a:extLst>
              <a:ext uri="{FF2B5EF4-FFF2-40B4-BE49-F238E27FC236}">
                <a16:creationId xmlns:a16="http://schemas.microsoft.com/office/drawing/2014/main" id="{2C53A62C-7474-57B4-12C2-4DA0FC542F2C}"/>
              </a:ext>
            </a:extLst>
          </p:cNvPr>
          <p:cNvSpPr txBox="1"/>
          <p:nvPr/>
        </p:nvSpPr>
        <p:spPr>
          <a:xfrm>
            <a:off x="7515023" y="4431029"/>
            <a:ext cx="3895520" cy="1661993"/>
          </a:xfrm>
          <a:prstGeom prst="rect">
            <a:avLst/>
          </a:prstGeom>
          <a:noFill/>
        </p:spPr>
        <p:txBody>
          <a:bodyPr wrap="square">
            <a:spAutoFit/>
          </a:bodyPr>
          <a:lstStyle/>
          <a:p>
            <a:r>
              <a:rPr lang="sl-SI" sz="2800" b="1" baseline="-25000" dirty="0">
                <a:solidFill>
                  <a:schemeClr val="accent2"/>
                </a:solidFill>
                <a:latin typeface="+mj-lt"/>
              </a:rPr>
              <a:t>* Ne pozabite na to, da je 30 dni pred rokom oddaje zahtevka dokumentacijo potrebno oddati Vodilnemu partnerju LAS Zgornja Gorenjska – BOJA.  </a:t>
            </a:r>
            <a:endParaRPr lang="sl-SI" sz="2800" b="1" dirty="0">
              <a:solidFill>
                <a:schemeClr val="accent2"/>
              </a:solidFill>
              <a:latin typeface="+mj-lt"/>
            </a:endParaRPr>
          </a:p>
          <a:p>
            <a:endParaRPr lang="sl-SI" b="1" dirty="0">
              <a:solidFill>
                <a:schemeClr val="accent2"/>
              </a:solidFill>
            </a:endParaRPr>
          </a:p>
        </p:txBody>
      </p:sp>
      <p:sp>
        <p:nvSpPr>
          <p:cNvPr id="10" name="PoljeZBesedilom 9">
            <a:extLst>
              <a:ext uri="{FF2B5EF4-FFF2-40B4-BE49-F238E27FC236}">
                <a16:creationId xmlns:a16="http://schemas.microsoft.com/office/drawing/2014/main" id="{2CE35CD0-1B18-D596-93DC-0E4D5BFC381E}"/>
              </a:ext>
            </a:extLst>
          </p:cNvPr>
          <p:cNvSpPr txBox="1"/>
          <p:nvPr/>
        </p:nvSpPr>
        <p:spPr>
          <a:xfrm>
            <a:off x="781456" y="4552631"/>
            <a:ext cx="3180943" cy="1323439"/>
          </a:xfrm>
          <a:prstGeom prst="rect">
            <a:avLst/>
          </a:prstGeom>
          <a:solidFill>
            <a:schemeClr val="accent6"/>
          </a:solidFill>
        </p:spPr>
        <p:txBody>
          <a:bodyPr wrap="square">
            <a:spAutoFit/>
          </a:bodyPr>
          <a:lstStyle/>
          <a:p>
            <a:r>
              <a:rPr lang="sl-SI" sz="2000" dirty="0">
                <a:solidFill>
                  <a:schemeClr val="bg1"/>
                </a:solidFill>
                <a:latin typeface="Calibri" panose="020F0502020204030204" pitchFamily="34" charset="0"/>
              </a:rPr>
              <a:t>V primeru malih projektov </a:t>
            </a:r>
          </a:p>
          <a:p>
            <a:r>
              <a:rPr lang="sl-SI" sz="2000" dirty="0">
                <a:solidFill>
                  <a:schemeClr val="bg1"/>
                </a:solidFill>
                <a:latin typeface="Calibri" panose="020F0502020204030204" pitchFamily="34" charset="0"/>
              </a:rPr>
              <a:t>mora biti projekt zaključen </a:t>
            </a:r>
          </a:p>
          <a:p>
            <a:r>
              <a:rPr lang="pl-PL" sz="2000" dirty="0">
                <a:solidFill>
                  <a:schemeClr val="bg1"/>
                </a:solidFill>
                <a:latin typeface="Calibri" panose="020F0502020204030204" pitchFamily="34" charset="0"/>
              </a:rPr>
              <a:t>v 180 dneh od izplačila </a:t>
            </a:r>
          </a:p>
          <a:p>
            <a:r>
              <a:rPr lang="sl-SI" sz="2000" dirty="0">
                <a:solidFill>
                  <a:schemeClr val="bg1"/>
                </a:solidFill>
                <a:latin typeface="Calibri" panose="020F0502020204030204" pitchFamily="34" charset="0"/>
              </a:rPr>
              <a:t>predplačila ! </a:t>
            </a:r>
          </a:p>
        </p:txBody>
      </p:sp>
      <p:pic>
        <p:nvPicPr>
          <p:cNvPr id="5" name="Grafika 4" descr="Exclamation mark with solid fill">
            <a:extLst>
              <a:ext uri="{FF2B5EF4-FFF2-40B4-BE49-F238E27FC236}">
                <a16:creationId xmlns:a16="http://schemas.microsoft.com/office/drawing/2014/main" id="{815E7880-581F-E7D6-F7A8-2721D0D4F3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90343" y="4766565"/>
            <a:ext cx="914400" cy="914400"/>
          </a:xfrm>
          <a:prstGeom prst="rect">
            <a:avLst/>
          </a:prstGeom>
        </p:spPr>
      </p:pic>
      <p:sp>
        <p:nvSpPr>
          <p:cNvPr id="3" name="PoljeZBesedilom 2">
            <a:extLst>
              <a:ext uri="{FF2B5EF4-FFF2-40B4-BE49-F238E27FC236}">
                <a16:creationId xmlns:a16="http://schemas.microsoft.com/office/drawing/2014/main" id="{163D7E84-9321-43E1-BEEB-62242C5CD07F}"/>
              </a:ext>
            </a:extLst>
          </p:cNvPr>
          <p:cNvSpPr txBox="1"/>
          <p:nvPr/>
        </p:nvSpPr>
        <p:spPr>
          <a:xfrm>
            <a:off x="4197894" y="3012239"/>
            <a:ext cx="7212649" cy="1323439"/>
          </a:xfrm>
          <a:prstGeom prst="rect">
            <a:avLst/>
          </a:prstGeom>
          <a:solidFill>
            <a:schemeClr val="accent2"/>
          </a:solidFill>
        </p:spPr>
        <p:txBody>
          <a:bodyPr wrap="square">
            <a:spAutoFit/>
          </a:bodyPr>
          <a:lstStyle/>
          <a:p>
            <a:pPr algn="l"/>
            <a:r>
              <a:rPr lang="sl-SI" sz="2000" b="0" i="0" u="none" strike="noStrike" baseline="0" dirty="0">
                <a:solidFill>
                  <a:schemeClr val="bg1"/>
                </a:solidFill>
                <a:latin typeface="Calibri" panose="020F0502020204030204" pitchFamily="34" charset="0"/>
              </a:rPr>
              <a:t> Za predplačilo bo potrebno preko IS eMA2 oddati zahtevek za predplačilo. Plačilni rok je 30 dni, kot pri rednih zahtevkih za izplačilo. </a:t>
            </a:r>
          </a:p>
          <a:p>
            <a:pPr algn="l"/>
            <a:endParaRPr lang="sl-SI" sz="2000" dirty="0">
              <a:solidFill>
                <a:schemeClr val="bg1"/>
              </a:solidFill>
            </a:endParaRPr>
          </a:p>
        </p:txBody>
      </p:sp>
      <p:sp>
        <p:nvSpPr>
          <p:cNvPr id="11" name="Označba mesta številke diapozitiva 10">
            <a:extLst>
              <a:ext uri="{FF2B5EF4-FFF2-40B4-BE49-F238E27FC236}">
                <a16:creationId xmlns:a16="http://schemas.microsoft.com/office/drawing/2014/main" id="{330CD32B-C10F-7AFD-DDBF-D81723540E10}"/>
              </a:ext>
            </a:extLst>
          </p:cNvPr>
          <p:cNvSpPr>
            <a:spLocks noGrp="1"/>
          </p:cNvSpPr>
          <p:nvPr>
            <p:ph type="sldNum" sz="quarter" idx="12"/>
          </p:nvPr>
        </p:nvSpPr>
        <p:spPr/>
        <p:txBody>
          <a:bodyPr/>
          <a:lstStyle/>
          <a:p>
            <a:fld id="{DB0541E2-7EB7-469F-924A-AAEADCA667B4}" type="slidenum">
              <a:rPr lang="sl-SI" smtClean="0"/>
              <a:t>63</a:t>
            </a:fld>
            <a:endParaRPr lang="sl-SI"/>
          </a:p>
        </p:txBody>
      </p:sp>
      <p:cxnSp>
        <p:nvCxnSpPr>
          <p:cNvPr id="9" name="Raven povezovalnik 8">
            <a:extLst>
              <a:ext uri="{FF2B5EF4-FFF2-40B4-BE49-F238E27FC236}">
                <a16:creationId xmlns:a16="http://schemas.microsoft.com/office/drawing/2014/main" id="{A4188FF5-8C98-38AB-D7F8-DFA8330ABB66}"/>
              </a:ext>
            </a:extLst>
          </p:cNvPr>
          <p:cNvCxnSpPr>
            <a:cxnSpLocks/>
          </p:cNvCxnSpPr>
          <p:nvPr/>
        </p:nvCxnSpPr>
        <p:spPr>
          <a:xfrm>
            <a:off x="-1587" y="131582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8" name="Grafika 7" descr="Piggy Bank with solid fill">
            <a:extLst>
              <a:ext uri="{FF2B5EF4-FFF2-40B4-BE49-F238E27FC236}">
                <a16:creationId xmlns:a16="http://schemas.microsoft.com/office/drawing/2014/main" id="{70724A9A-A3F5-D062-FA29-D034BBDB99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459" y="375811"/>
            <a:ext cx="618997" cy="618997"/>
          </a:xfrm>
          <a:prstGeom prst="rect">
            <a:avLst/>
          </a:prstGeom>
        </p:spPr>
      </p:pic>
    </p:spTree>
    <p:extLst>
      <p:ext uri="{BB962C8B-B14F-4D97-AF65-F5344CB8AC3E}">
        <p14:creationId xmlns:p14="http://schemas.microsoft.com/office/powerpoint/2010/main" val="229629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D064-24F4-2107-1BFF-00CAFC78F75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3D63FD87-BDCC-EA47-CBD3-DE96FAD9BFA0}"/>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0C1982D2-945F-6B5F-558A-EE2C2CB15850}"/>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DRUGE OBVEZNOSTI UPRAVIČENCEV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8" name="Označba mesta številke diapozitiva 7">
            <a:extLst>
              <a:ext uri="{FF2B5EF4-FFF2-40B4-BE49-F238E27FC236}">
                <a16:creationId xmlns:a16="http://schemas.microsoft.com/office/drawing/2014/main" id="{DACEFBC6-95FB-F7FB-84C0-57B9F5F8848F}"/>
              </a:ext>
            </a:extLst>
          </p:cNvPr>
          <p:cNvSpPr>
            <a:spLocks noGrp="1"/>
          </p:cNvSpPr>
          <p:nvPr>
            <p:ph type="sldNum" sz="quarter" idx="12"/>
          </p:nvPr>
        </p:nvSpPr>
        <p:spPr/>
        <p:txBody>
          <a:bodyPr/>
          <a:lstStyle/>
          <a:p>
            <a:fld id="{DB0541E2-7EB7-469F-924A-AAEADCA667B4}" type="slidenum">
              <a:rPr lang="sl-SI" smtClean="0"/>
              <a:t>64</a:t>
            </a:fld>
            <a:endParaRPr lang="sl-SI"/>
          </a:p>
        </p:txBody>
      </p:sp>
      <p:cxnSp>
        <p:nvCxnSpPr>
          <p:cNvPr id="3" name="Raven povezovalnik 2">
            <a:extLst>
              <a:ext uri="{FF2B5EF4-FFF2-40B4-BE49-F238E27FC236}">
                <a16:creationId xmlns:a16="http://schemas.microsoft.com/office/drawing/2014/main" id="{9501D57A-1D74-5872-D43F-679DA7363E88}"/>
              </a:ext>
            </a:extLst>
          </p:cNvPr>
          <p:cNvCxnSpPr>
            <a:cxnSpLocks/>
          </p:cNvCxnSpPr>
          <p:nvPr/>
        </p:nvCxnSpPr>
        <p:spPr>
          <a:xfrm>
            <a:off x="0" y="342900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Chevron arrows with solid fill">
            <a:extLst>
              <a:ext uri="{FF2B5EF4-FFF2-40B4-BE49-F238E27FC236}">
                <a16:creationId xmlns:a16="http://schemas.microsoft.com/office/drawing/2014/main" id="{F32DBFE3-AA50-D1B3-1D33-B5C9A4CE72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37298" y="2410378"/>
            <a:ext cx="616502" cy="616502"/>
          </a:xfrm>
          <a:prstGeom prst="rect">
            <a:avLst/>
          </a:prstGeom>
        </p:spPr>
      </p:pic>
    </p:spTree>
    <p:extLst>
      <p:ext uri="{BB962C8B-B14F-4D97-AF65-F5344CB8AC3E}">
        <p14:creationId xmlns:p14="http://schemas.microsoft.com/office/powerpoint/2010/main" val="3349791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AD7A-CF35-CAA0-7F22-8BE796DBE7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27F3E4-D915-1FA8-E382-B75B92539F04}"/>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OBVEZNOSTI UPRAVIČENCEV</a:t>
            </a:r>
          </a:p>
        </p:txBody>
      </p:sp>
      <p:sp>
        <p:nvSpPr>
          <p:cNvPr id="3" name="Označba mesta vsebine 2">
            <a:extLst>
              <a:ext uri="{FF2B5EF4-FFF2-40B4-BE49-F238E27FC236}">
                <a16:creationId xmlns:a16="http://schemas.microsoft.com/office/drawing/2014/main" id="{8C286947-9268-4BAA-DAAA-96DE2BD9DAB3}"/>
              </a:ext>
            </a:extLst>
          </p:cNvPr>
          <p:cNvSpPr>
            <a:spLocks noGrp="1"/>
          </p:cNvSpPr>
          <p:nvPr>
            <p:ph idx="1"/>
          </p:nvPr>
        </p:nvSpPr>
        <p:spPr>
          <a:xfrm>
            <a:off x="762000" y="1439243"/>
            <a:ext cx="10021958" cy="5081625"/>
          </a:xfrm>
        </p:spPr>
        <p:txBody>
          <a:bodyPr>
            <a:normAutofit lnSpcReduction="10000"/>
          </a:bodyPr>
          <a:lstStyle/>
          <a:p>
            <a:r>
              <a:rPr lang="sl-SI" sz="2000" dirty="0">
                <a:solidFill>
                  <a:schemeClr val="bg2">
                    <a:lumMod val="25000"/>
                  </a:schemeClr>
                </a:solidFill>
                <a:latin typeface="+mj-lt"/>
              </a:rPr>
              <a:t>Upravičenec projekta mora </a:t>
            </a:r>
            <a:r>
              <a:rPr lang="sl-SI" sz="2000" b="1" dirty="0">
                <a:solidFill>
                  <a:schemeClr val="accent2"/>
                </a:solidFill>
                <a:latin typeface="+mj-lt"/>
              </a:rPr>
              <a:t>ohranjati dejavnost</a:t>
            </a:r>
            <a:r>
              <a:rPr lang="sl-SI" sz="2000" dirty="0">
                <a:solidFill>
                  <a:schemeClr val="bg2">
                    <a:lumMod val="25000"/>
                  </a:schemeClr>
                </a:solidFill>
                <a:latin typeface="+mj-lt"/>
              </a:rPr>
              <a:t>, za namen katere je bila izvedena naložba, za katero je bila javna podpora izplačana še </a:t>
            </a:r>
            <a:r>
              <a:rPr lang="sl-SI" sz="2000" b="1" dirty="0">
                <a:solidFill>
                  <a:schemeClr val="bg2">
                    <a:lumMod val="25000"/>
                  </a:schemeClr>
                </a:solidFill>
                <a:latin typeface="+mj-lt"/>
              </a:rPr>
              <a:t>najmanj 5 koledarskih let </a:t>
            </a:r>
            <a:r>
              <a:rPr lang="sl-SI" sz="2000" dirty="0">
                <a:solidFill>
                  <a:schemeClr val="bg2">
                    <a:lumMod val="25000"/>
                  </a:schemeClr>
                </a:solidFill>
                <a:latin typeface="+mj-lt"/>
              </a:rPr>
              <a:t>po vložitvi zadnjega zahtevka za izplačilo sredstev za podpore za izvajanje projektov v okviru SLR. Kadar je upravičenec MSP, je ta rok 3 leta.</a:t>
            </a:r>
          </a:p>
          <a:p>
            <a:r>
              <a:rPr lang="sl-SI" sz="2000" dirty="0">
                <a:solidFill>
                  <a:schemeClr val="bg2">
                    <a:lumMod val="25000"/>
                  </a:schemeClr>
                </a:solidFill>
                <a:latin typeface="+mj-lt"/>
              </a:rPr>
              <a:t>Upravičenec projekta mora po vložitvi vloge </a:t>
            </a:r>
            <a:r>
              <a:rPr lang="sl-SI" sz="2000" b="1" dirty="0">
                <a:solidFill>
                  <a:schemeClr val="bg2">
                    <a:lumMod val="25000"/>
                  </a:schemeClr>
                </a:solidFill>
                <a:latin typeface="+mj-lt"/>
              </a:rPr>
              <a:t>omogočiti </a:t>
            </a:r>
            <a:r>
              <a:rPr lang="sl-SI" sz="2000" b="1" dirty="0">
                <a:solidFill>
                  <a:schemeClr val="accent2"/>
                </a:solidFill>
                <a:latin typeface="+mj-lt"/>
              </a:rPr>
              <a:t>dostop do dokumentacije </a:t>
            </a:r>
            <a:r>
              <a:rPr lang="sl-SI" sz="2000" dirty="0">
                <a:solidFill>
                  <a:schemeClr val="bg2">
                    <a:lumMod val="25000"/>
                  </a:schemeClr>
                </a:solidFill>
                <a:latin typeface="+mj-lt"/>
              </a:rPr>
              <a:t>o naložbi oziroma projektu ter omogočiti </a:t>
            </a:r>
            <a:r>
              <a:rPr lang="sl-SI" sz="2000" b="1" dirty="0">
                <a:solidFill>
                  <a:schemeClr val="bg2">
                    <a:lumMod val="25000"/>
                  </a:schemeClr>
                </a:solidFill>
                <a:latin typeface="+mj-lt"/>
              </a:rPr>
              <a:t>preglede na kraju samem </a:t>
            </a:r>
            <a:r>
              <a:rPr lang="sl-SI" sz="2000" dirty="0">
                <a:solidFill>
                  <a:schemeClr val="bg2">
                    <a:lumMod val="25000"/>
                  </a:schemeClr>
                </a:solidFill>
                <a:latin typeface="+mj-lt"/>
              </a:rPr>
              <a:t>ARSKTRP, MKGP, MKRR, revizijskemu organu, izvajalcu vrednotenja, ki ga pooblastijo organi upravljanja, in drugim nadzornim organom Evropske unije in Republike Slovenije.</a:t>
            </a:r>
          </a:p>
          <a:p>
            <a:r>
              <a:rPr lang="sl-SI" sz="2000" dirty="0">
                <a:solidFill>
                  <a:schemeClr val="bg2">
                    <a:lumMod val="25000"/>
                  </a:schemeClr>
                </a:solidFill>
                <a:latin typeface="+mj-lt"/>
              </a:rPr>
              <a:t>Upravičenec projekta in vodilni partner LAS za podporo za upravljanje LAS mora </a:t>
            </a:r>
            <a:r>
              <a:rPr lang="sl-SI" sz="2000" b="1" dirty="0">
                <a:solidFill>
                  <a:schemeClr val="bg2">
                    <a:lumMod val="25000"/>
                  </a:schemeClr>
                </a:solidFill>
                <a:latin typeface="+mj-lt"/>
              </a:rPr>
              <a:t>izpolnjevati obveznosti </a:t>
            </a:r>
            <a:r>
              <a:rPr lang="sl-SI" sz="2000" b="1" dirty="0">
                <a:solidFill>
                  <a:schemeClr val="accent2"/>
                </a:solidFill>
                <a:latin typeface="+mj-lt"/>
              </a:rPr>
              <a:t>obveščanja javnosti </a:t>
            </a:r>
            <a:r>
              <a:rPr lang="sl-SI" sz="2000" dirty="0">
                <a:latin typeface="+mj-lt"/>
              </a:rPr>
              <a:t>(razširjati informacije o rezultatih in dosežkih projekta ter z njimi seznaniti prebivalce območja LAS) </a:t>
            </a:r>
            <a:r>
              <a:rPr lang="sl-SI" sz="2000" b="1" dirty="0">
                <a:solidFill>
                  <a:schemeClr val="bg2">
                    <a:lumMod val="25000"/>
                  </a:schemeClr>
                </a:solidFill>
                <a:latin typeface="+mj-lt"/>
              </a:rPr>
              <a:t>ter glede </a:t>
            </a:r>
            <a:r>
              <a:rPr lang="sl-SI" sz="2000" b="1" dirty="0">
                <a:solidFill>
                  <a:schemeClr val="accent2"/>
                </a:solidFill>
                <a:latin typeface="+mj-lt"/>
              </a:rPr>
              <a:t>označevanja vira sofinanciranja</a:t>
            </a:r>
            <a:r>
              <a:rPr lang="sl-SI" sz="2000" dirty="0">
                <a:solidFill>
                  <a:schemeClr val="bg2">
                    <a:lumMod val="25000"/>
                  </a:schemeClr>
                </a:solidFill>
                <a:latin typeface="+mj-lt"/>
              </a:rPr>
              <a:t>. </a:t>
            </a:r>
          </a:p>
          <a:p>
            <a:r>
              <a:rPr lang="sl-SI" sz="2000" dirty="0">
                <a:solidFill>
                  <a:schemeClr val="bg2">
                    <a:lumMod val="25000"/>
                  </a:schemeClr>
                </a:solidFill>
                <a:latin typeface="+mj-lt"/>
              </a:rPr>
              <a:t>Upravičenec projekta, ki prejme podporo v skladu s to uredbo, mora</a:t>
            </a:r>
            <a:r>
              <a:rPr lang="sl-SI" sz="2000" dirty="0">
                <a:solidFill>
                  <a:schemeClr val="accent2"/>
                </a:solidFill>
                <a:latin typeface="+mj-lt"/>
              </a:rPr>
              <a:t> </a:t>
            </a:r>
            <a:r>
              <a:rPr lang="sl-SI" sz="2000" b="1" dirty="0">
                <a:solidFill>
                  <a:schemeClr val="accent2"/>
                </a:solidFill>
                <a:latin typeface="+mj-lt"/>
              </a:rPr>
              <a:t>vso dokumentacijo</a:t>
            </a:r>
            <a:r>
              <a:rPr lang="sl-SI" sz="2000" dirty="0">
                <a:solidFill>
                  <a:schemeClr val="bg2">
                    <a:lumMod val="25000"/>
                  </a:schemeClr>
                </a:solidFill>
                <a:latin typeface="+mj-lt"/>
              </a:rPr>
              <a:t>, ki je bila podlaga za pridobitev, izplačilo sredstev ali ugotavljanje izpolnjevanja obveznosti projekta, </a:t>
            </a:r>
            <a:r>
              <a:rPr lang="sl-SI" sz="2000" b="1" dirty="0">
                <a:solidFill>
                  <a:schemeClr val="accent2"/>
                </a:solidFill>
                <a:latin typeface="+mj-lt"/>
              </a:rPr>
              <a:t>hraniti </a:t>
            </a:r>
            <a:r>
              <a:rPr lang="sl-SI" sz="2000" b="1" dirty="0">
                <a:solidFill>
                  <a:schemeClr val="bg2">
                    <a:lumMod val="25000"/>
                  </a:schemeClr>
                </a:solidFill>
                <a:latin typeface="+mj-lt"/>
              </a:rPr>
              <a:t>še najmanj 5 let od dneva zadnjega izplačila sredstev</a:t>
            </a:r>
            <a:r>
              <a:rPr lang="sl-SI" sz="2000" dirty="0">
                <a:solidFill>
                  <a:schemeClr val="bg2">
                    <a:lumMod val="25000"/>
                  </a:schemeClr>
                </a:solidFill>
                <a:latin typeface="+mj-lt"/>
              </a:rPr>
              <a:t>, razen če ni v skladu s shemo državnih pomoči opredeljeno drugače.</a:t>
            </a:r>
          </a:p>
          <a:p>
            <a:r>
              <a:rPr lang="sl-SI" sz="2000" b="1" dirty="0">
                <a:solidFill>
                  <a:schemeClr val="accent2"/>
                </a:solidFill>
                <a:latin typeface="+mj-lt"/>
              </a:rPr>
              <a:t>Poročati Vodilnemu partnerju LAS </a:t>
            </a:r>
            <a:r>
              <a:rPr lang="sl-SI" sz="2000" dirty="0">
                <a:solidFill>
                  <a:schemeClr val="bg2">
                    <a:lumMod val="25000"/>
                  </a:schemeClr>
                </a:solidFill>
                <a:latin typeface="+mj-lt"/>
              </a:rPr>
              <a:t>za potrebe spremljanja in vrednotenja Strategije lokalnega razvoja. </a:t>
            </a:r>
          </a:p>
          <a:p>
            <a:pPr marL="0" indent="0">
              <a:buNone/>
            </a:pPr>
            <a:endParaRPr lang="sl-SI" sz="2000" dirty="0">
              <a:latin typeface="+mj-lt"/>
            </a:endParaRPr>
          </a:p>
        </p:txBody>
      </p:sp>
      <p:sp>
        <p:nvSpPr>
          <p:cNvPr id="5" name="Označba mesta številke diapozitiva 4">
            <a:extLst>
              <a:ext uri="{FF2B5EF4-FFF2-40B4-BE49-F238E27FC236}">
                <a16:creationId xmlns:a16="http://schemas.microsoft.com/office/drawing/2014/main" id="{0D61120E-6D67-3A65-62FF-C43010808888}"/>
              </a:ext>
            </a:extLst>
          </p:cNvPr>
          <p:cNvSpPr>
            <a:spLocks noGrp="1"/>
          </p:cNvSpPr>
          <p:nvPr>
            <p:ph type="sldNum" sz="quarter" idx="12"/>
          </p:nvPr>
        </p:nvSpPr>
        <p:spPr/>
        <p:txBody>
          <a:bodyPr/>
          <a:lstStyle/>
          <a:p>
            <a:fld id="{DB0541E2-7EB7-469F-924A-AAEADCA667B4}" type="slidenum">
              <a:rPr lang="sl-SI" smtClean="0"/>
              <a:t>65</a:t>
            </a:fld>
            <a:endParaRPr lang="sl-SI"/>
          </a:p>
        </p:txBody>
      </p:sp>
      <p:cxnSp>
        <p:nvCxnSpPr>
          <p:cNvPr id="6" name="Raven povezovalnik 5">
            <a:extLst>
              <a:ext uri="{FF2B5EF4-FFF2-40B4-BE49-F238E27FC236}">
                <a16:creationId xmlns:a16="http://schemas.microsoft.com/office/drawing/2014/main" id="{625260C3-E1F5-1827-F9BF-D3565940E62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7" name="PoljeZBesedilom 6">
            <a:extLst>
              <a:ext uri="{FF2B5EF4-FFF2-40B4-BE49-F238E27FC236}">
                <a16:creationId xmlns:a16="http://schemas.microsoft.com/office/drawing/2014/main" id="{E366FCCA-84A1-BCA2-38C5-A0A197DC3336}"/>
              </a:ext>
            </a:extLst>
          </p:cNvPr>
          <p:cNvSpPr txBox="1"/>
          <p:nvPr/>
        </p:nvSpPr>
        <p:spPr>
          <a:xfrm>
            <a:off x="6998567" y="90345"/>
            <a:ext cx="5193433" cy="830997"/>
          </a:xfrm>
          <a:prstGeom prst="rect">
            <a:avLst/>
          </a:prstGeom>
          <a:solidFill>
            <a:schemeClr val="accent6">
              <a:lumMod val="75000"/>
            </a:schemeClr>
          </a:solidFill>
        </p:spPr>
        <p:txBody>
          <a:bodyPr wrap="square">
            <a:spAutoFit/>
          </a:bodyPr>
          <a:lstStyle/>
          <a:p>
            <a:pPr algn="ctr"/>
            <a:r>
              <a:rPr lang="pl-PL" sz="1600" dirty="0">
                <a:solidFill>
                  <a:schemeClr val="bg1"/>
                </a:solidFill>
              </a:rPr>
              <a:t>Skrajni rok za hrambo dokumentacije je 5 let od 31. decembra leta, v katerem je bilo opravjeno zadnje plačilo upravičencu,</a:t>
            </a:r>
            <a:endParaRPr lang="sl-SI" sz="1600" dirty="0">
              <a:solidFill>
                <a:schemeClr val="bg1"/>
              </a:solidFill>
            </a:endParaRPr>
          </a:p>
        </p:txBody>
      </p:sp>
    </p:spTree>
    <p:extLst>
      <p:ext uri="{BB962C8B-B14F-4D97-AF65-F5344CB8AC3E}">
        <p14:creationId xmlns:p14="http://schemas.microsoft.com/office/powerpoint/2010/main" val="1017140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7C48-CA78-490B-B647-CEFDA5C9826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20710C6-ED92-0445-6B6E-9F18F1AE8D40}"/>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OBVEZNOSTI UPRAVIČENCEV</a:t>
            </a:r>
          </a:p>
        </p:txBody>
      </p:sp>
      <p:sp>
        <p:nvSpPr>
          <p:cNvPr id="3" name="Označba mesta vsebine 2">
            <a:extLst>
              <a:ext uri="{FF2B5EF4-FFF2-40B4-BE49-F238E27FC236}">
                <a16:creationId xmlns:a16="http://schemas.microsoft.com/office/drawing/2014/main" id="{7E063D6A-50DF-2CD9-976B-909984E45EFD}"/>
              </a:ext>
            </a:extLst>
          </p:cNvPr>
          <p:cNvSpPr>
            <a:spLocks noGrp="1"/>
          </p:cNvSpPr>
          <p:nvPr>
            <p:ph idx="1"/>
          </p:nvPr>
        </p:nvSpPr>
        <p:spPr>
          <a:xfrm>
            <a:off x="762000" y="1785938"/>
            <a:ext cx="10021958" cy="4351338"/>
          </a:xfrm>
        </p:spPr>
        <p:txBody>
          <a:bodyPr>
            <a:normAutofit/>
          </a:bodyPr>
          <a:lstStyle/>
          <a:p>
            <a:r>
              <a:rPr lang="sl-SI" sz="3200" b="1" dirty="0">
                <a:solidFill>
                  <a:schemeClr val="accent2"/>
                </a:solidFill>
                <a:latin typeface="+mj-lt"/>
              </a:rPr>
              <a:t>PODPIS POGODBE </a:t>
            </a:r>
            <a:r>
              <a:rPr lang="sl-SI" sz="3200" dirty="0">
                <a:solidFill>
                  <a:schemeClr val="bg2">
                    <a:lumMod val="25000"/>
                  </a:schemeClr>
                </a:solidFill>
                <a:latin typeface="+mj-lt"/>
              </a:rPr>
              <a:t>med vodilnimi partnerji in LAS Zgornja Gorenjska - BOJA</a:t>
            </a:r>
          </a:p>
          <a:p>
            <a:r>
              <a:rPr lang="sl-SI" sz="3200" b="1" dirty="0">
                <a:solidFill>
                  <a:schemeClr val="accent2"/>
                </a:solidFill>
                <a:latin typeface="+mj-lt"/>
              </a:rPr>
              <a:t>PRAVOČASNOST</a:t>
            </a:r>
            <a:r>
              <a:rPr lang="sl-SI" sz="3200" dirty="0">
                <a:solidFill>
                  <a:schemeClr val="accent2"/>
                </a:solidFill>
                <a:latin typeface="+mj-lt"/>
              </a:rPr>
              <a:t> </a:t>
            </a:r>
            <a:r>
              <a:rPr lang="sl-SI" sz="3200" dirty="0">
                <a:solidFill>
                  <a:schemeClr val="bg2">
                    <a:lumMod val="25000"/>
                  </a:schemeClr>
                </a:solidFill>
                <a:latin typeface="+mj-lt"/>
              </a:rPr>
              <a:t>in doslednost</a:t>
            </a:r>
          </a:p>
          <a:p>
            <a:r>
              <a:rPr lang="sl-SI" sz="3200" dirty="0">
                <a:solidFill>
                  <a:schemeClr val="bg2">
                    <a:lumMod val="25000"/>
                  </a:schemeClr>
                </a:solidFill>
                <a:latin typeface="+mj-lt"/>
              </a:rPr>
              <a:t>Sprotno reševanje morebitnih težav</a:t>
            </a:r>
          </a:p>
          <a:p>
            <a:r>
              <a:rPr lang="sl-SI" sz="3200" b="1" dirty="0">
                <a:solidFill>
                  <a:schemeClr val="accent2"/>
                </a:solidFill>
                <a:latin typeface="+mj-lt"/>
              </a:rPr>
              <a:t>KONTROLE </a:t>
            </a:r>
          </a:p>
          <a:p>
            <a:pPr marL="0" indent="0">
              <a:buNone/>
            </a:pPr>
            <a:endParaRPr lang="sl-SI" sz="3200" b="1" dirty="0">
              <a:solidFill>
                <a:schemeClr val="accent2"/>
              </a:solidFill>
              <a:latin typeface="+mj-lt"/>
            </a:endParaRPr>
          </a:p>
          <a:p>
            <a:r>
              <a:rPr lang="sl-SI" b="1" dirty="0">
                <a:solidFill>
                  <a:schemeClr val="bg2">
                    <a:lumMod val="25000"/>
                  </a:schemeClr>
                </a:solidFill>
                <a:latin typeface="+mj-lt"/>
              </a:rPr>
              <a:t>Vse informacije in navodila so dostopna na spletni strani </a:t>
            </a:r>
            <a:r>
              <a:rPr lang="sl-SI" b="1" dirty="0">
                <a:solidFill>
                  <a:schemeClr val="accent6"/>
                </a:solidFill>
                <a:latin typeface="+mj-lt"/>
                <a:hlinkClick r:id="rId2">
                  <a:extLst>
                    <a:ext uri="{A12FA001-AC4F-418D-AE19-62706E023703}">
                      <ahyp:hlinkClr xmlns:ahyp="http://schemas.microsoft.com/office/drawing/2018/hyperlinkcolor" val="tx"/>
                    </a:ext>
                  </a:extLst>
                </a:hlinkClick>
              </a:rPr>
              <a:t>LAS Zgornja Gorenjska – BOJA </a:t>
            </a:r>
            <a:endParaRPr lang="sl-SI" sz="3200" b="1" dirty="0">
              <a:solidFill>
                <a:schemeClr val="accent6"/>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sp>
        <p:nvSpPr>
          <p:cNvPr id="5" name="Označba mesta številke diapozitiva 4">
            <a:extLst>
              <a:ext uri="{FF2B5EF4-FFF2-40B4-BE49-F238E27FC236}">
                <a16:creationId xmlns:a16="http://schemas.microsoft.com/office/drawing/2014/main" id="{906C2CD2-D8B1-8DFE-9D65-ED4004FD335A}"/>
              </a:ext>
            </a:extLst>
          </p:cNvPr>
          <p:cNvSpPr>
            <a:spLocks noGrp="1"/>
          </p:cNvSpPr>
          <p:nvPr>
            <p:ph type="sldNum" sz="quarter" idx="12"/>
          </p:nvPr>
        </p:nvSpPr>
        <p:spPr/>
        <p:txBody>
          <a:bodyPr/>
          <a:lstStyle/>
          <a:p>
            <a:fld id="{DB0541E2-7EB7-469F-924A-AAEADCA667B4}" type="slidenum">
              <a:rPr lang="sl-SI" smtClean="0"/>
              <a:t>66</a:t>
            </a:fld>
            <a:endParaRPr lang="sl-SI"/>
          </a:p>
        </p:txBody>
      </p:sp>
      <p:pic>
        <p:nvPicPr>
          <p:cNvPr id="6" name="Grafika 5" descr="Internet with solid fill">
            <a:extLst>
              <a:ext uri="{FF2B5EF4-FFF2-40B4-BE49-F238E27FC236}">
                <a16:creationId xmlns:a16="http://schemas.microsoft.com/office/drawing/2014/main" id="{5B549F15-4B27-194B-8355-20D3270FC8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2447" y="5303903"/>
            <a:ext cx="672626" cy="672626"/>
          </a:xfrm>
          <a:prstGeom prst="rect">
            <a:avLst/>
          </a:prstGeom>
        </p:spPr>
      </p:pic>
      <p:cxnSp>
        <p:nvCxnSpPr>
          <p:cNvPr id="7" name="Raven povezovalnik 6">
            <a:extLst>
              <a:ext uri="{FF2B5EF4-FFF2-40B4-BE49-F238E27FC236}">
                <a16:creationId xmlns:a16="http://schemas.microsoft.com/office/drawing/2014/main" id="{0A22A245-F022-E253-B050-361593136390}"/>
              </a:ext>
            </a:extLst>
          </p:cNvPr>
          <p:cNvCxnSpPr>
            <a:cxnSpLocks/>
          </p:cNvCxnSpPr>
          <p:nvPr/>
        </p:nvCxnSpPr>
        <p:spPr>
          <a:xfrm>
            <a:off x="0" y="116754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6720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0176-F699-23FE-3607-57C538CDBF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4544BDF-12B4-8083-6415-EF4E8D160EF7}"/>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OPOZORILO</a:t>
            </a:r>
          </a:p>
        </p:txBody>
      </p:sp>
      <p:sp>
        <p:nvSpPr>
          <p:cNvPr id="3" name="Označba mesta vsebine 2">
            <a:extLst>
              <a:ext uri="{FF2B5EF4-FFF2-40B4-BE49-F238E27FC236}">
                <a16:creationId xmlns:a16="http://schemas.microsoft.com/office/drawing/2014/main" id="{CC3C0AFB-A451-7E03-10BA-C1C2A95BC9ED}"/>
              </a:ext>
            </a:extLst>
          </p:cNvPr>
          <p:cNvSpPr>
            <a:spLocks noGrp="1"/>
          </p:cNvSpPr>
          <p:nvPr>
            <p:ph idx="1"/>
          </p:nvPr>
        </p:nvSpPr>
        <p:spPr>
          <a:xfrm>
            <a:off x="762000" y="1785938"/>
            <a:ext cx="10021958" cy="4351338"/>
          </a:xfrm>
        </p:spPr>
        <p:txBody>
          <a:bodyPr>
            <a:normAutofit/>
          </a:bodyPr>
          <a:lstStyle/>
          <a:p>
            <a:pPr marL="0" indent="0">
              <a:buNone/>
            </a:pPr>
            <a:r>
              <a:rPr lang="sl-SI" b="1" dirty="0">
                <a:solidFill>
                  <a:schemeClr val="bg2">
                    <a:lumMod val="25000"/>
                  </a:schemeClr>
                </a:solidFill>
                <a:latin typeface="+mj-lt"/>
              </a:rPr>
              <a:t>Dokument je pripravljen na podlagi navodil in smernic dostopnih in veljavnih v času priprave in predstavitve dokumenta.</a:t>
            </a:r>
          </a:p>
          <a:p>
            <a:pPr marL="0" indent="0">
              <a:buNone/>
            </a:pPr>
            <a:endParaRPr lang="sl-SI" sz="3200" b="1" dirty="0">
              <a:solidFill>
                <a:schemeClr val="accent2"/>
              </a:solidFill>
              <a:highlight>
                <a:srgbClr val="FFFF00"/>
              </a:highlight>
              <a:latin typeface="+mj-lt"/>
            </a:endParaRPr>
          </a:p>
          <a:p>
            <a:endParaRPr lang="sl-SI" sz="3200" b="1" dirty="0">
              <a:solidFill>
                <a:schemeClr val="accent2"/>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sp>
        <p:nvSpPr>
          <p:cNvPr id="5" name="Pravokotnik 4">
            <a:extLst>
              <a:ext uri="{FF2B5EF4-FFF2-40B4-BE49-F238E27FC236}">
                <a16:creationId xmlns:a16="http://schemas.microsoft.com/office/drawing/2014/main" id="{81383515-E363-6460-A6EA-4D0E626D8323}"/>
              </a:ext>
            </a:extLst>
          </p:cNvPr>
          <p:cNvSpPr/>
          <p:nvPr/>
        </p:nvSpPr>
        <p:spPr>
          <a:xfrm>
            <a:off x="838200" y="3023394"/>
            <a:ext cx="9825038" cy="1876425"/>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sz="2400" b="1" dirty="0">
                <a:solidFill>
                  <a:schemeClr val="bg1"/>
                </a:solidFill>
              </a:rPr>
              <a:t>Pri izvajanju projektov in oddajanju zahtevkov je potrebno upoštevati najnovejša navodila in smernice, ki so dostopne na v predstavitvi vključenih povezavah!</a:t>
            </a:r>
          </a:p>
        </p:txBody>
      </p:sp>
      <p:sp>
        <p:nvSpPr>
          <p:cNvPr id="6" name="Označba mesta številke diapozitiva 5">
            <a:extLst>
              <a:ext uri="{FF2B5EF4-FFF2-40B4-BE49-F238E27FC236}">
                <a16:creationId xmlns:a16="http://schemas.microsoft.com/office/drawing/2014/main" id="{95586F2F-D230-3190-E1B6-7EBAF36E439A}"/>
              </a:ext>
            </a:extLst>
          </p:cNvPr>
          <p:cNvSpPr>
            <a:spLocks noGrp="1"/>
          </p:cNvSpPr>
          <p:nvPr>
            <p:ph type="sldNum" sz="quarter" idx="12"/>
          </p:nvPr>
        </p:nvSpPr>
        <p:spPr/>
        <p:txBody>
          <a:bodyPr/>
          <a:lstStyle/>
          <a:p>
            <a:fld id="{DB0541E2-7EB7-469F-924A-AAEADCA667B4}" type="slidenum">
              <a:rPr lang="sl-SI" smtClean="0"/>
              <a:t>67</a:t>
            </a:fld>
            <a:endParaRPr lang="sl-SI"/>
          </a:p>
        </p:txBody>
      </p:sp>
      <p:cxnSp>
        <p:nvCxnSpPr>
          <p:cNvPr id="7" name="Raven povezovalnik 6">
            <a:extLst>
              <a:ext uri="{FF2B5EF4-FFF2-40B4-BE49-F238E27FC236}">
                <a16:creationId xmlns:a16="http://schemas.microsoft.com/office/drawing/2014/main" id="{FC957804-1E63-CC9F-466B-7E91FBC5FF4F}"/>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9326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2F7553-3874-B9F2-B6A8-EFD30ECEBDD4}"/>
              </a:ext>
            </a:extLst>
          </p:cNvPr>
          <p:cNvSpPr>
            <a:spLocks noGrp="1"/>
          </p:cNvSpPr>
          <p:nvPr>
            <p:ph type="title"/>
          </p:nvPr>
        </p:nvSpPr>
        <p:spPr>
          <a:xfrm>
            <a:off x="1143000" y="3870036"/>
            <a:ext cx="10515600" cy="2863273"/>
          </a:xfrm>
        </p:spPr>
        <p:txBody>
          <a:bodyPr>
            <a:normAutofit/>
          </a:bodyPr>
          <a:lstStyle/>
          <a:p>
            <a:pPr algn="ctr"/>
            <a:r>
              <a:rPr lang="sl-SI" sz="3600" b="1" dirty="0">
                <a:solidFill>
                  <a:schemeClr val="tx1">
                    <a:lumMod val="65000"/>
                    <a:lumOff val="35000"/>
                  </a:schemeClr>
                </a:solidFill>
              </a:rPr>
              <a:t>LAS Zgornja Gorenjska - BOJA</a:t>
            </a:r>
            <a:br>
              <a:rPr lang="sl-SI" sz="3600" b="1" dirty="0">
                <a:solidFill>
                  <a:schemeClr val="tx1">
                    <a:lumMod val="65000"/>
                    <a:lumOff val="35000"/>
                  </a:schemeClr>
                </a:solidFill>
              </a:rPr>
            </a:br>
            <a:r>
              <a:rPr lang="sl-SI" sz="3200" b="1" dirty="0">
                <a:solidFill>
                  <a:schemeClr val="tx1">
                    <a:lumMod val="65000"/>
                    <a:lumOff val="35000"/>
                  </a:schemeClr>
                </a:solidFill>
              </a:rPr>
              <a:t>info@las-zg-boja.si</a:t>
            </a:r>
            <a:br>
              <a:rPr lang="sl-SI" sz="3600" b="1" dirty="0">
                <a:solidFill>
                  <a:schemeClr val="tx1">
                    <a:lumMod val="65000"/>
                    <a:lumOff val="35000"/>
                  </a:schemeClr>
                </a:solidFill>
              </a:rPr>
            </a:br>
            <a:br>
              <a:rPr lang="sl-SI" sz="3600" b="1" dirty="0">
                <a:solidFill>
                  <a:schemeClr val="tx1">
                    <a:lumMod val="65000"/>
                    <a:lumOff val="35000"/>
                  </a:schemeClr>
                </a:solidFill>
              </a:rPr>
            </a:br>
            <a:r>
              <a:rPr lang="sl-SI" sz="3600" b="1" dirty="0">
                <a:solidFill>
                  <a:schemeClr val="tx1">
                    <a:lumMod val="65000"/>
                    <a:lumOff val="35000"/>
                  </a:schemeClr>
                </a:solidFill>
              </a:rPr>
              <a:t>Hvala!</a:t>
            </a:r>
            <a:br>
              <a:rPr lang="sl-SI" sz="3600" b="1" dirty="0">
                <a:solidFill>
                  <a:schemeClr val="tx1">
                    <a:lumMod val="65000"/>
                    <a:lumOff val="35000"/>
                  </a:schemeClr>
                </a:solidFill>
              </a:rPr>
            </a:br>
            <a:endParaRPr lang="sl-SI" sz="3600" b="1" dirty="0">
              <a:solidFill>
                <a:schemeClr val="tx1">
                  <a:lumMod val="65000"/>
                  <a:lumOff val="35000"/>
                </a:schemeClr>
              </a:solidFill>
            </a:endParaRPr>
          </a:p>
        </p:txBody>
      </p:sp>
      <p:sp>
        <p:nvSpPr>
          <p:cNvPr id="4" name="Označba mesta številke diapozitiva 3">
            <a:extLst>
              <a:ext uri="{FF2B5EF4-FFF2-40B4-BE49-F238E27FC236}">
                <a16:creationId xmlns:a16="http://schemas.microsoft.com/office/drawing/2014/main" id="{8BBF4265-9D21-74C3-754F-4D1CC216FF0F}"/>
              </a:ext>
            </a:extLst>
          </p:cNvPr>
          <p:cNvSpPr>
            <a:spLocks noGrp="1"/>
          </p:cNvSpPr>
          <p:nvPr>
            <p:ph type="sldNum" sz="quarter" idx="12"/>
          </p:nvPr>
        </p:nvSpPr>
        <p:spPr/>
        <p:txBody>
          <a:bodyPr/>
          <a:lstStyle/>
          <a:p>
            <a:fld id="{DB0541E2-7EB7-469F-924A-AAEADCA667B4}" type="slidenum">
              <a:rPr lang="sl-SI" smtClean="0"/>
              <a:t>68</a:t>
            </a:fld>
            <a:endParaRPr lang="sl-SI"/>
          </a:p>
        </p:txBody>
      </p:sp>
      <p:pic>
        <p:nvPicPr>
          <p:cNvPr id="6" name="Slika 5" descr="Slika, ki vsebuje besede pisava, besedilo, grafika, grafično oblikovanje&#10;&#10;Vsebina, ustvarjena z UI, morda ni pravilna.">
            <a:extLst>
              <a:ext uri="{FF2B5EF4-FFF2-40B4-BE49-F238E27FC236}">
                <a16:creationId xmlns:a16="http://schemas.microsoft.com/office/drawing/2014/main" id="{29684937-C927-6F65-3DCE-130A803C0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50" y="1733132"/>
            <a:ext cx="6616700" cy="965200"/>
          </a:xfrm>
          <a:prstGeom prst="rect">
            <a:avLst/>
          </a:prstGeom>
        </p:spPr>
      </p:pic>
      <p:cxnSp>
        <p:nvCxnSpPr>
          <p:cNvPr id="3" name="Raven povezovalnik 2">
            <a:extLst>
              <a:ext uri="{FF2B5EF4-FFF2-40B4-BE49-F238E27FC236}">
                <a16:creationId xmlns:a16="http://schemas.microsoft.com/office/drawing/2014/main" id="{1BB57568-45CC-9162-A001-B54F6FDBF4E1}"/>
              </a:ext>
            </a:extLst>
          </p:cNvPr>
          <p:cNvCxnSpPr>
            <a:cxnSpLocks/>
          </p:cNvCxnSpPr>
          <p:nvPr/>
        </p:nvCxnSpPr>
        <p:spPr>
          <a:xfrm>
            <a:off x="0" y="3294126"/>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896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BF55-1CBB-DF1E-3F72-94CA29BF4D54}"/>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BF27D958-EDC1-98B8-AF43-3269F9BB27A9}"/>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DOSEGANJE KAZALNIKOV</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FC05FDC7-FE64-CE82-E205-78F3E5AA51EB}"/>
              </a:ext>
            </a:extLst>
          </p:cNvPr>
          <p:cNvSpPr txBox="1"/>
          <p:nvPr/>
        </p:nvSpPr>
        <p:spPr>
          <a:xfrm>
            <a:off x="838200" y="1291259"/>
            <a:ext cx="10515601" cy="2669705"/>
          </a:xfrm>
          <a:prstGeom prst="rect">
            <a:avLst/>
          </a:prstGeom>
          <a:noFill/>
        </p:spPr>
        <p:txBody>
          <a:bodyPr wrap="square">
            <a:spAutoFit/>
          </a:bodyPr>
          <a:lstStyle/>
          <a:p>
            <a:pPr lvl="0" algn="just">
              <a:lnSpc>
                <a:spcPct val="115000"/>
              </a:lnSpc>
            </a:pPr>
            <a:r>
              <a:rPr lang="sl-SI" sz="2400" kern="100" dirty="0">
                <a:solidFill>
                  <a:schemeClr val="accent2"/>
                </a:solidFill>
                <a:effectLst/>
                <a:latin typeface="+mj-lt"/>
                <a:ea typeface="Aptos" panose="020B0004020202020204" pitchFamily="34" charset="0"/>
                <a:cs typeface="Times New Roman" panose="02020603050405020304" pitchFamily="18" charset="0"/>
              </a:rPr>
              <a:t>ZAGOTOVITI JE POTREBNO </a:t>
            </a:r>
            <a:r>
              <a:rPr lang="sl-SI" sz="2400" b="1" kern="100" dirty="0">
                <a:solidFill>
                  <a:schemeClr val="accent2"/>
                </a:solidFill>
                <a:effectLst/>
                <a:latin typeface="+mj-lt"/>
                <a:ea typeface="Aptos" panose="020B0004020202020204" pitchFamily="34" charset="0"/>
                <a:cs typeface="Times New Roman" panose="02020603050405020304" pitchFamily="18" charset="0"/>
              </a:rPr>
              <a:t>DOSEGANJE KAZALNIKOV </a:t>
            </a:r>
            <a:r>
              <a:rPr lang="sl-SI" sz="2400" b="1" kern="100" dirty="0">
                <a:solidFill>
                  <a:schemeClr val="accent2"/>
                </a:solidFill>
                <a:latin typeface="+mj-lt"/>
                <a:cs typeface="Times New Roman" panose="02020603050405020304" pitchFamily="18" charset="0"/>
              </a:rPr>
              <a:t>SLR, REZULTATOV </a:t>
            </a:r>
            <a:r>
              <a:rPr lang="sl-SI" sz="2400" b="1" kern="100" dirty="0">
                <a:solidFill>
                  <a:schemeClr val="accent2"/>
                </a:solidFill>
                <a:effectLst/>
                <a:latin typeface="+mj-lt"/>
                <a:ea typeface="Aptos" panose="020B0004020202020204" pitchFamily="34" charset="0"/>
                <a:cs typeface="Times New Roman" panose="02020603050405020304" pitchFamily="18" charset="0"/>
              </a:rPr>
              <a:t>IN CILJEV </a:t>
            </a:r>
            <a:r>
              <a:rPr lang="sl-SI" sz="2400" kern="100" dirty="0">
                <a:solidFill>
                  <a:schemeClr val="accent2"/>
                </a:solidFill>
                <a:effectLst/>
                <a:latin typeface="+mj-lt"/>
                <a:ea typeface="Aptos" panose="020B0004020202020204" pitchFamily="34" charset="0"/>
                <a:cs typeface="Times New Roman" panose="02020603050405020304" pitchFamily="18" charset="0"/>
              </a:rPr>
              <a:t>SKLADNO S PRIJAVLJENO VLOGO.</a:t>
            </a:r>
          </a:p>
          <a:p>
            <a:pPr lvl="0" algn="just">
              <a:lnSpc>
                <a:spcPct val="115000"/>
              </a:lnSpc>
            </a:pPr>
            <a:endParaRPr lang="sl-SI" kern="100" dirty="0">
              <a:effectLst/>
              <a:latin typeface="+mj-lt"/>
              <a:ea typeface="Aptos" panose="020B0004020202020204" pitchFamily="34" charset="0"/>
              <a:cs typeface="Times New Roman" panose="02020603050405020304" pitchFamily="18" charset="0"/>
            </a:endParaRPr>
          </a:p>
          <a:p>
            <a:pPr marL="285750" lvl="0" indent="-285750" algn="just">
              <a:lnSpc>
                <a:spcPct val="115000"/>
              </a:lnSpc>
              <a:spcAft>
                <a:spcPts val="600"/>
              </a:spcAft>
              <a:buFont typeface="Wingdings" panose="05000000000000000000" pitchFamily="2" charset="2"/>
              <a:buChar char="ü"/>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Doseganje kazalnikov je potrebno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ustrezno dokazovati</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285750" lvl="0" indent="-285750" algn="just">
              <a:lnSpc>
                <a:spcPct val="115000"/>
              </a:lnSpc>
              <a:spcAft>
                <a:spcPts val="600"/>
              </a:spcAft>
              <a:buFont typeface="Wingdings" panose="05000000000000000000" pitchFamily="2" charset="2"/>
              <a:buChar char="ü"/>
            </a:pPr>
            <a:r>
              <a:rPr lang="sl-SI" kern="100" dirty="0">
                <a:effectLst/>
                <a:latin typeface="+mj-lt"/>
                <a:ea typeface="Aptos" panose="020B0004020202020204" pitchFamily="34" charset="0"/>
                <a:cs typeface="Times New Roman" panose="02020603050405020304" pitchFamily="18" charset="0"/>
              </a:rPr>
              <a:t>Dovoljeno je preseganje ciljev in kazalnikov, pri čemer se znesek in stopnja sofinanciranja v tem primeru ne spreminjata in ostaneta enaka, kot je bilo potrjena s projektom oz. vlogo.</a:t>
            </a:r>
          </a:p>
          <a:p>
            <a:pPr marL="285750" lvl="0" indent="-285750" algn="just">
              <a:lnSpc>
                <a:spcPct val="115000"/>
              </a:lnSpc>
              <a:spcAft>
                <a:spcPts val="600"/>
              </a:spcAft>
              <a:buFont typeface="Wingdings" panose="05000000000000000000" pitchFamily="2" charset="2"/>
              <a:buChar char="ü"/>
            </a:pPr>
            <a:r>
              <a:rPr lang="sl-SI" kern="100" dirty="0">
                <a:latin typeface="+mj-lt"/>
                <a:ea typeface="Aptos" panose="020B0004020202020204" pitchFamily="34" charset="0"/>
                <a:cs typeface="Times New Roman" panose="02020603050405020304" pitchFamily="18" charset="0"/>
              </a:rPr>
              <a:t>Nedoseganje kazalnikov in ciljev se kaznuje z znižanjem podpore.</a:t>
            </a:r>
            <a:endParaRPr lang="sl-SI" kern="100" dirty="0">
              <a:effectLst/>
              <a:latin typeface="+mj-lt"/>
              <a:ea typeface="Aptos" panose="020B0004020202020204" pitchFamily="34" charset="0"/>
              <a:cs typeface="Times New Roman" panose="02020603050405020304" pitchFamily="18" charset="0"/>
            </a:endParaRPr>
          </a:p>
        </p:txBody>
      </p:sp>
      <p:sp>
        <p:nvSpPr>
          <p:cNvPr id="3" name="Elipsa 2">
            <a:extLst>
              <a:ext uri="{FF2B5EF4-FFF2-40B4-BE49-F238E27FC236}">
                <a16:creationId xmlns:a16="http://schemas.microsoft.com/office/drawing/2014/main" id="{2E089A1C-9E58-645C-366E-0310406DBB3F}"/>
              </a:ext>
            </a:extLst>
          </p:cNvPr>
          <p:cNvSpPr/>
          <p:nvPr/>
        </p:nvSpPr>
        <p:spPr>
          <a:xfrm>
            <a:off x="8905091" y="3960964"/>
            <a:ext cx="2448709" cy="21526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600" b="1" dirty="0">
                <a:solidFill>
                  <a:schemeClr val="bg1"/>
                </a:solidFill>
                <a:latin typeface="+mj-lt"/>
              </a:rPr>
              <a:t>Bodite pozorni tako na doseganje Kazalnikov SLR kot tudi rezultatov načrtovanih v okviru posamezne aktivnosti!</a:t>
            </a:r>
          </a:p>
        </p:txBody>
      </p:sp>
      <p:pic>
        <p:nvPicPr>
          <p:cNvPr id="7" name="Grafika 6" descr="Bar graph with upward trend with solid fill">
            <a:extLst>
              <a:ext uri="{FF2B5EF4-FFF2-40B4-BE49-F238E27FC236}">
                <a16:creationId xmlns:a16="http://schemas.microsoft.com/office/drawing/2014/main" id="{31CEC205-8FE7-6650-62BC-4ECB6A9C190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2682" y="238954"/>
            <a:ext cx="648687" cy="648687"/>
          </a:xfrm>
          <a:prstGeom prst="rect">
            <a:avLst/>
          </a:prstGeom>
        </p:spPr>
      </p:pic>
      <p:pic>
        <p:nvPicPr>
          <p:cNvPr id="11" name="Grafika 10" descr="Bullseye with solid fill">
            <a:extLst>
              <a:ext uri="{FF2B5EF4-FFF2-40B4-BE49-F238E27FC236}">
                <a16:creationId xmlns:a16="http://schemas.microsoft.com/office/drawing/2014/main" id="{7B0E2878-8BC2-73BB-2B30-BF3FFCDD3F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41140" y="4795776"/>
            <a:ext cx="1563950" cy="1563950"/>
          </a:xfrm>
          <a:prstGeom prst="rect">
            <a:avLst/>
          </a:prstGeom>
        </p:spPr>
      </p:pic>
      <p:sp>
        <p:nvSpPr>
          <p:cNvPr id="13" name="PoljeZBesedilom 12">
            <a:extLst>
              <a:ext uri="{FF2B5EF4-FFF2-40B4-BE49-F238E27FC236}">
                <a16:creationId xmlns:a16="http://schemas.microsoft.com/office/drawing/2014/main" id="{B3C4D6FA-0F3B-AEB9-9157-B65BB6BFB293}"/>
              </a:ext>
            </a:extLst>
          </p:cNvPr>
          <p:cNvSpPr txBox="1"/>
          <p:nvPr/>
        </p:nvSpPr>
        <p:spPr>
          <a:xfrm>
            <a:off x="791369" y="4900642"/>
            <a:ext cx="6292174" cy="1354217"/>
          </a:xfrm>
          <a:prstGeom prst="rect">
            <a:avLst/>
          </a:prstGeom>
          <a:solidFill>
            <a:schemeClr val="accent6"/>
          </a:solidFill>
        </p:spPr>
        <p:txBody>
          <a:bodyPr wrap="square">
            <a:spAutoFit/>
          </a:bodyPr>
          <a:lstStyle/>
          <a:p>
            <a:r>
              <a:rPr lang="sl-SI" b="1" dirty="0">
                <a:solidFill>
                  <a:schemeClr val="bg1"/>
                </a:solidFill>
                <a:latin typeface="+mj-lt"/>
              </a:rPr>
              <a:t>KAZALNIK – NOVO DELOVNO MESTO/ZAPOSLITEV</a:t>
            </a:r>
          </a:p>
          <a:p>
            <a:r>
              <a:rPr lang="sl-SI" sz="1600" dirty="0">
                <a:solidFill>
                  <a:schemeClr val="bg1"/>
                </a:solidFill>
                <a:latin typeface="+mj-lt"/>
              </a:rPr>
              <a:t>Na ESRR-ju nimajo omejitve glede oblike zaposlitve, ampak pri kazalniku »novo delovno mesto« spremljajo samo trajanje, ki mora biti 3 (MSP) oz. 5 let po zaključku projekta ter seveda, da je vzpostavljeno v času izvajanja projekta.</a:t>
            </a:r>
          </a:p>
        </p:txBody>
      </p:sp>
      <p:sp>
        <p:nvSpPr>
          <p:cNvPr id="5" name="Označba mesta številke diapozitiva 4">
            <a:extLst>
              <a:ext uri="{FF2B5EF4-FFF2-40B4-BE49-F238E27FC236}">
                <a16:creationId xmlns:a16="http://schemas.microsoft.com/office/drawing/2014/main" id="{1C361E1C-CB99-D959-27DF-34FBA55A7513}"/>
              </a:ext>
            </a:extLst>
          </p:cNvPr>
          <p:cNvSpPr>
            <a:spLocks noGrp="1"/>
          </p:cNvSpPr>
          <p:nvPr>
            <p:ph type="sldNum" sz="quarter" idx="12"/>
          </p:nvPr>
        </p:nvSpPr>
        <p:spPr/>
        <p:txBody>
          <a:bodyPr/>
          <a:lstStyle/>
          <a:p>
            <a:fld id="{DB0541E2-7EB7-469F-924A-AAEADCA667B4}" type="slidenum">
              <a:rPr lang="sl-SI" smtClean="0"/>
              <a:t>7</a:t>
            </a:fld>
            <a:endParaRPr lang="sl-SI"/>
          </a:p>
        </p:txBody>
      </p:sp>
      <p:cxnSp>
        <p:nvCxnSpPr>
          <p:cNvPr id="8" name="Raven povezovalnik 7">
            <a:extLst>
              <a:ext uri="{FF2B5EF4-FFF2-40B4-BE49-F238E27FC236}">
                <a16:creationId xmlns:a16="http://schemas.microsoft.com/office/drawing/2014/main" id="{9E6D7252-45E4-9CFC-A7A2-185EBB1AB2B0}"/>
              </a:ext>
            </a:extLst>
          </p:cNvPr>
          <p:cNvCxnSpPr>
            <a:cxnSpLocks/>
          </p:cNvCxnSpPr>
          <p:nvPr/>
        </p:nvCxnSpPr>
        <p:spPr>
          <a:xfrm>
            <a:off x="0" y="997955"/>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267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D235-2255-2000-F350-253135ED7CEA}"/>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D97C0DF-0802-D1C2-92D4-73EFCC5F0825}"/>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DF92F65-17A4-D7DD-15A4-FB3E2932F3B0}"/>
              </a:ext>
            </a:extLst>
          </p:cNvPr>
          <p:cNvSpPr txBox="1">
            <a:spLocks/>
          </p:cNvSpPr>
          <p:nvPr/>
        </p:nvSpPr>
        <p:spPr>
          <a:xfrm>
            <a:off x="487293" y="114075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OZNAČEVANJE VIRA SOFINANCIRANJA  </a:t>
            </a:r>
          </a:p>
        </p:txBody>
      </p:sp>
      <p:sp>
        <p:nvSpPr>
          <p:cNvPr id="8" name="Označba mesta številke diapozitiva 7">
            <a:extLst>
              <a:ext uri="{FF2B5EF4-FFF2-40B4-BE49-F238E27FC236}">
                <a16:creationId xmlns:a16="http://schemas.microsoft.com/office/drawing/2014/main" id="{96439800-7B47-B451-97AB-633BB2CF440F}"/>
              </a:ext>
            </a:extLst>
          </p:cNvPr>
          <p:cNvSpPr>
            <a:spLocks noGrp="1"/>
          </p:cNvSpPr>
          <p:nvPr>
            <p:ph type="sldNum" sz="quarter" idx="12"/>
          </p:nvPr>
        </p:nvSpPr>
        <p:spPr/>
        <p:txBody>
          <a:bodyPr/>
          <a:lstStyle/>
          <a:p>
            <a:fld id="{DB0541E2-7EB7-469F-924A-AAEADCA667B4}" type="slidenum">
              <a:rPr lang="sl-SI" smtClean="0"/>
              <a:t>8</a:t>
            </a:fld>
            <a:endParaRPr lang="sl-SI"/>
          </a:p>
        </p:txBody>
      </p:sp>
      <p:cxnSp>
        <p:nvCxnSpPr>
          <p:cNvPr id="3" name="Raven povezovalnik 2">
            <a:extLst>
              <a:ext uri="{FF2B5EF4-FFF2-40B4-BE49-F238E27FC236}">
                <a16:creationId xmlns:a16="http://schemas.microsoft.com/office/drawing/2014/main" id="{1F52A24A-AA6F-640F-F72A-5848AD788999}"/>
              </a:ext>
            </a:extLst>
          </p:cNvPr>
          <p:cNvCxnSpPr>
            <a:cxnSpLocks/>
          </p:cNvCxnSpPr>
          <p:nvPr/>
        </p:nvCxnSpPr>
        <p:spPr>
          <a:xfrm>
            <a:off x="0" y="283962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Exclamation mark with solid fill">
            <a:extLst>
              <a:ext uri="{FF2B5EF4-FFF2-40B4-BE49-F238E27FC236}">
                <a16:creationId xmlns:a16="http://schemas.microsoft.com/office/drawing/2014/main" id="{ACFD0455-C70B-34FF-94AF-72617CC87D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21975" y="1612962"/>
            <a:ext cx="914400" cy="914400"/>
          </a:xfrm>
          <a:prstGeom prst="rect">
            <a:avLst/>
          </a:prstGeom>
        </p:spPr>
      </p:pic>
      <p:pic>
        <p:nvPicPr>
          <p:cNvPr id="12" name="Grafika 11" descr="Exclamation mark with solid fill">
            <a:extLst>
              <a:ext uri="{FF2B5EF4-FFF2-40B4-BE49-F238E27FC236}">
                <a16:creationId xmlns:a16="http://schemas.microsoft.com/office/drawing/2014/main" id="{52FD2DFF-8831-2F6B-5F7F-1BDF205F966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02893" y="1765830"/>
            <a:ext cx="914400" cy="914400"/>
          </a:xfrm>
          <a:prstGeom prst="rect">
            <a:avLst/>
          </a:prstGeom>
        </p:spPr>
      </p:pic>
      <p:pic>
        <p:nvPicPr>
          <p:cNvPr id="13" name="Grafika 12" descr="Exclamation mark with solid fill">
            <a:extLst>
              <a:ext uri="{FF2B5EF4-FFF2-40B4-BE49-F238E27FC236}">
                <a16:creationId xmlns:a16="http://schemas.microsoft.com/office/drawing/2014/main" id="{50ACB07C-FCE8-F631-DFF3-203760D376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41057" y="1738572"/>
            <a:ext cx="914400" cy="914400"/>
          </a:xfrm>
          <a:prstGeom prst="rect">
            <a:avLst/>
          </a:prstGeom>
        </p:spPr>
      </p:pic>
    </p:spTree>
    <p:extLst>
      <p:ext uri="{BB962C8B-B14F-4D97-AF65-F5344CB8AC3E}">
        <p14:creationId xmlns:p14="http://schemas.microsoft.com/office/powerpoint/2010/main" val="292066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72B3-9FE2-93D5-0C7A-258D43324A6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BA8534B-FA4E-6934-98EA-851873D94C4F}"/>
              </a:ext>
            </a:extLst>
          </p:cNvPr>
          <p:cNvSpPr>
            <a:spLocks noGrp="1"/>
          </p:cNvSpPr>
          <p:nvPr>
            <p:ph type="title"/>
          </p:nvPr>
        </p:nvSpPr>
        <p:spPr>
          <a:xfrm>
            <a:off x="672548" y="3284253"/>
            <a:ext cx="10515600" cy="1057584"/>
          </a:xfrm>
        </p:spPr>
        <p:txBody>
          <a:bodyPr>
            <a:normAutofit fontScale="90000"/>
          </a:bodyPr>
          <a:lstStyle/>
          <a:p>
            <a:r>
              <a:rPr lang="sl-SI" b="1" dirty="0">
                <a:solidFill>
                  <a:schemeClr val="accent6">
                    <a:lumMod val="75000"/>
                  </a:schemeClr>
                </a:solidFill>
              </a:rPr>
              <a:t>KDAJ JE TREBA OZNAČITI VIR SOFINANCIRANJA?</a:t>
            </a:r>
          </a:p>
        </p:txBody>
      </p:sp>
      <p:sp>
        <p:nvSpPr>
          <p:cNvPr id="3" name="Označba mesta vsebine 2">
            <a:extLst>
              <a:ext uri="{FF2B5EF4-FFF2-40B4-BE49-F238E27FC236}">
                <a16:creationId xmlns:a16="http://schemas.microsoft.com/office/drawing/2014/main" id="{2CF6A76B-07AE-0380-7ABE-7582701ABE48}"/>
              </a:ext>
            </a:extLst>
          </p:cNvPr>
          <p:cNvSpPr>
            <a:spLocks noGrp="1"/>
          </p:cNvSpPr>
          <p:nvPr>
            <p:ph idx="1"/>
          </p:nvPr>
        </p:nvSpPr>
        <p:spPr>
          <a:xfrm>
            <a:off x="672548" y="1746819"/>
            <a:ext cx="9916286" cy="1314451"/>
          </a:xfrm>
        </p:spPr>
        <p:txBody>
          <a:bodyPr>
            <a:noAutofit/>
          </a:bodyPr>
          <a:lstStyle/>
          <a:p>
            <a:pPr marL="0" indent="0">
              <a:buNone/>
            </a:pPr>
            <a:r>
              <a:rPr lang="sl-SI" sz="2000" b="1" dirty="0">
                <a:solidFill>
                  <a:schemeClr val="bg2">
                    <a:lumMod val="25000"/>
                  </a:schemeClr>
                </a:solidFill>
                <a:latin typeface="+mj-lt"/>
              </a:rPr>
              <a:t>Vsi upravičenci</a:t>
            </a:r>
            <a:r>
              <a:rPr lang="sl-SI" sz="2000" dirty="0">
                <a:solidFill>
                  <a:schemeClr val="bg2">
                    <a:lumMod val="25000"/>
                  </a:schemeClr>
                </a:solidFill>
                <a:latin typeface="+mj-lt"/>
              </a:rPr>
              <a:t>, ki so jim s kakršnim koli aktom dodeljena sredstva EKP 2021–2027 za izvajanje aktivnosti v okviru operacij.</a:t>
            </a:r>
          </a:p>
        </p:txBody>
      </p:sp>
      <p:sp>
        <p:nvSpPr>
          <p:cNvPr id="12" name="PoljeZBesedilom 11">
            <a:extLst>
              <a:ext uri="{FF2B5EF4-FFF2-40B4-BE49-F238E27FC236}">
                <a16:creationId xmlns:a16="http://schemas.microsoft.com/office/drawing/2014/main" id="{D5E47B4A-1779-651A-CC03-1619147DBC99}"/>
              </a:ext>
            </a:extLst>
          </p:cNvPr>
          <p:cNvSpPr txBox="1"/>
          <p:nvPr/>
        </p:nvSpPr>
        <p:spPr>
          <a:xfrm>
            <a:off x="9213254" y="2178343"/>
            <a:ext cx="1502641" cy="461665"/>
          </a:xfrm>
          <a:prstGeom prst="rect">
            <a:avLst/>
          </a:prstGeom>
          <a:solidFill>
            <a:schemeClr val="accent2"/>
          </a:solidFill>
        </p:spPr>
        <p:txBody>
          <a:bodyPr wrap="square" rtlCol="0">
            <a:spAutoFit/>
          </a:bodyPr>
          <a:lstStyle/>
          <a:p>
            <a:r>
              <a:rPr lang="sl-SI" sz="1200" b="1">
                <a:solidFill>
                  <a:schemeClr val="bg1"/>
                </a:solidFill>
                <a:latin typeface="+mj-lt"/>
              </a:rPr>
              <a:t>VSI PRIJAVITELJI + VSI PROJEKTNI PARTNERJI</a:t>
            </a:r>
            <a:endParaRPr lang="sl-SI" sz="1200" b="1" dirty="0">
              <a:solidFill>
                <a:schemeClr val="bg1"/>
              </a:solidFill>
              <a:latin typeface="+mj-lt"/>
            </a:endParaRPr>
          </a:p>
        </p:txBody>
      </p:sp>
      <p:pic>
        <p:nvPicPr>
          <p:cNvPr id="13" name="Grafika 12" descr="Chevron arrows with solid fill">
            <a:extLst>
              <a:ext uri="{FF2B5EF4-FFF2-40B4-BE49-F238E27FC236}">
                <a16:creationId xmlns:a16="http://schemas.microsoft.com/office/drawing/2014/main" id="{C27670F7-ADCB-9C5B-CD6D-2EA49064AB7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34376" y="2209758"/>
            <a:ext cx="398834" cy="398834"/>
          </a:xfrm>
          <a:prstGeom prst="rect">
            <a:avLst/>
          </a:prstGeom>
        </p:spPr>
      </p:pic>
      <p:sp>
        <p:nvSpPr>
          <p:cNvPr id="14" name="Naslov 1">
            <a:extLst>
              <a:ext uri="{FF2B5EF4-FFF2-40B4-BE49-F238E27FC236}">
                <a16:creationId xmlns:a16="http://schemas.microsoft.com/office/drawing/2014/main" id="{02F8C0BD-FBBE-530E-1395-A16D2AA1CA94}"/>
              </a:ext>
            </a:extLst>
          </p:cNvPr>
          <p:cNvSpPr txBox="1">
            <a:spLocks/>
          </p:cNvSpPr>
          <p:nvPr/>
        </p:nvSpPr>
        <p:spPr>
          <a:xfrm>
            <a:off x="672548" y="236557"/>
            <a:ext cx="10515600" cy="10575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a:solidFill>
                  <a:schemeClr val="accent6">
                    <a:lumMod val="75000"/>
                  </a:schemeClr>
                </a:solidFill>
              </a:rPr>
              <a:t>KDO MORA OZNAČITI VIR (SO)FINANCIRANJA?</a:t>
            </a:r>
            <a:endParaRPr lang="sl-SI" b="1" dirty="0">
              <a:solidFill>
                <a:schemeClr val="accent6">
                  <a:lumMod val="75000"/>
                </a:schemeClr>
              </a:solidFill>
            </a:endParaRPr>
          </a:p>
        </p:txBody>
      </p:sp>
      <p:sp>
        <p:nvSpPr>
          <p:cNvPr id="16" name="Označba mesta vsebine 2">
            <a:extLst>
              <a:ext uri="{FF2B5EF4-FFF2-40B4-BE49-F238E27FC236}">
                <a16:creationId xmlns:a16="http://schemas.microsoft.com/office/drawing/2014/main" id="{982DB641-FEB3-0B32-0821-2A57AE834068}"/>
              </a:ext>
            </a:extLst>
          </p:cNvPr>
          <p:cNvSpPr txBox="1">
            <a:spLocks/>
          </p:cNvSpPr>
          <p:nvPr/>
        </p:nvSpPr>
        <p:spPr>
          <a:xfrm>
            <a:off x="672548" y="5017498"/>
            <a:ext cx="9916286" cy="1314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dirty="0">
                <a:solidFill>
                  <a:schemeClr val="bg2">
                    <a:lumMod val="25000"/>
                  </a:schemeClr>
                </a:solidFill>
                <a:latin typeface="+mj-lt"/>
              </a:rPr>
              <a:t>Upravičenci do sredstev morajo navesti vir sofinanciranja</a:t>
            </a:r>
            <a:r>
              <a:rPr lang="sl-SI" sz="2000" b="1" dirty="0">
                <a:solidFill>
                  <a:schemeClr val="bg2">
                    <a:lumMod val="25000"/>
                  </a:schemeClr>
                </a:solidFill>
                <a:latin typeface="+mj-lt"/>
              </a:rPr>
              <a:t> </a:t>
            </a:r>
            <a:r>
              <a:rPr lang="sl-SI" sz="2000" b="1" u="sng" dirty="0">
                <a:solidFill>
                  <a:schemeClr val="bg2">
                    <a:lumMod val="25000"/>
                  </a:schemeClr>
                </a:solidFill>
                <a:latin typeface="+mj-lt"/>
              </a:rPr>
              <a:t>z dnem podpisa pogodbe o sofinanciranju </a:t>
            </a:r>
            <a:r>
              <a:rPr lang="sl-SI" sz="2000" b="1" dirty="0">
                <a:solidFill>
                  <a:schemeClr val="bg2">
                    <a:lumMod val="25000"/>
                  </a:schemeClr>
                </a:solidFill>
                <a:latin typeface="+mj-lt"/>
              </a:rPr>
              <a:t>operacije EKP 2021–2027 oz. </a:t>
            </a:r>
            <a:r>
              <a:rPr lang="sl-SI" sz="2000" b="1" u="sng" dirty="0">
                <a:solidFill>
                  <a:schemeClr val="bg2">
                    <a:lumMod val="25000"/>
                  </a:schemeClr>
                </a:solidFill>
                <a:latin typeface="+mj-lt"/>
              </a:rPr>
              <a:t>takoj, ko se začne izvajanje operacije</a:t>
            </a:r>
            <a:r>
              <a:rPr lang="sl-SI" sz="2000" u="sng" dirty="0">
                <a:solidFill>
                  <a:schemeClr val="bg2">
                    <a:lumMod val="25000"/>
                  </a:schemeClr>
                </a:solidFill>
                <a:latin typeface="+mj-lt"/>
              </a:rPr>
              <a:t>. </a:t>
            </a:r>
          </a:p>
        </p:txBody>
      </p:sp>
      <p:sp>
        <p:nvSpPr>
          <p:cNvPr id="18" name="PoljeZBesedilom 17">
            <a:extLst>
              <a:ext uri="{FF2B5EF4-FFF2-40B4-BE49-F238E27FC236}">
                <a16:creationId xmlns:a16="http://schemas.microsoft.com/office/drawing/2014/main" id="{A7A6D199-DA69-CD14-C7AC-A67DBEE35D81}"/>
              </a:ext>
            </a:extLst>
          </p:cNvPr>
          <p:cNvSpPr txBox="1"/>
          <p:nvPr/>
        </p:nvSpPr>
        <p:spPr>
          <a:xfrm>
            <a:off x="9213254" y="5510274"/>
            <a:ext cx="1502641" cy="400110"/>
          </a:xfrm>
          <a:prstGeom prst="rect">
            <a:avLst/>
          </a:prstGeom>
          <a:solidFill>
            <a:schemeClr val="accent2"/>
          </a:solidFill>
        </p:spPr>
        <p:txBody>
          <a:bodyPr wrap="square" rtlCol="0">
            <a:spAutoFit/>
          </a:bodyPr>
          <a:lstStyle/>
          <a:p>
            <a:pPr algn="ctr"/>
            <a:r>
              <a:rPr lang="sl-SI" sz="2000" b="1" dirty="0">
                <a:solidFill>
                  <a:schemeClr val="bg1"/>
                </a:solidFill>
                <a:latin typeface="+mj-lt"/>
              </a:rPr>
              <a:t>TAKOJ!</a:t>
            </a:r>
          </a:p>
        </p:txBody>
      </p:sp>
      <p:pic>
        <p:nvPicPr>
          <p:cNvPr id="19" name="Grafika 18" descr="Chevron arrows with solid fill">
            <a:extLst>
              <a:ext uri="{FF2B5EF4-FFF2-40B4-BE49-F238E27FC236}">
                <a16:creationId xmlns:a16="http://schemas.microsoft.com/office/drawing/2014/main" id="{44721D63-29D0-0FC5-4EFE-253B2900BC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34376" y="5541689"/>
            <a:ext cx="398834" cy="398834"/>
          </a:xfrm>
          <a:prstGeom prst="rect">
            <a:avLst/>
          </a:prstGeom>
        </p:spPr>
      </p:pic>
      <p:sp>
        <p:nvSpPr>
          <p:cNvPr id="5" name="Označba mesta številke diapozitiva 4">
            <a:extLst>
              <a:ext uri="{FF2B5EF4-FFF2-40B4-BE49-F238E27FC236}">
                <a16:creationId xmlns:a16="http://schemas.microsoft.com/office/drawing/2014/main" id="{7FC0A962-3638-ED84-7B43-50F203926279}"/>
              </a:ext>
            </a:extLst>
          </p:cNvPr>
          <p:cNvSpPr>
            <a:spLocks noGrp="1"/>
          </p:cNvSpPr>
          <p:nvPr>
            <p:ph type="sldNum" sz="quarter" idx="12"/>
          </p:nvPr>
        </p:nvSpPr>
        <p:spPr/>
        <p:txBody>
          <a:bodyPr/>
          <a:lstStyle/>
          <a:p>
            <a:fld id="{DB0541E2-7EB7-469F-924A-AAEADCA667B4}" type="slidenum">
              <a:rPr lang="sl-SI" smtClean="0"/>
              <a:t>9</a:t>
            </a:fld>
            <a:endParaRPr lang="sl-SI"/>
          </a:p>
        </p:txBody>
      </p:sp>
    </p:spTree>
    <p:extLst>
      <p:ext uri="{BB962C8B-B14F-4D97-AF65-F5344CB8AC3E}">
        <p14:creationId xmlns:p14="http://schemas.microsoft.com/office/powerpoint/2010/main" val="285801064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15054</TotalTime>
  <Words>8046</Words>
  <Application>Microsoft Office PowerPoint</Application>
  <PresentationFormat>Širokozaslonsko</PresentationFormat>
  <Paragraphs>742</Paragraphs>
  <Slides>68</Slides>
  <Notes>9</Notes>
  <HiddenSlides>2</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68</vt:i4>
      </vt:variant>
    </vt:vector>
  </HeadingPairs>
  <TitlesOfParts>
    <vt:vector size="76" baseType="lpstr">
      <vt:lpstr>Aptos</vt:lpstr>
      <vt:lpstr>Arial</vt:lpstr>
      <vt:lpstr>Calibri</vt:lpstr>
      <vt:lpstr>Calibri Light</vt:lpstr>
      <vt:lpstr>Courier New</vt:lpstr>
      <vt:lpstr>Symbol</vt:lpstr>
      <vt:lpstr>Wingdings</vt:lpstr>
      <vt:lpstr>Officeova tema</vt:lpstr>
      <vt:lpstr>NAVODILA  ZA IZVAJANJE PROJEKTOV, ki se bodo sofinancirali iz sredstev   Evropskega sklada za regionalni razvoj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KDAJ JE TREBA OZNAČITI VIR SOFINANCIRANJA?</vt:lpstr>
      <vt:lpstr>OZNAČEVANJE</vt:lpstr>
      <vt:lpstr>PowerPointova predstavitev</vt:lpstr>
      <vt:lpstr>LOGOTIP LAS Zgornja Gorenjska - BOJA</vt:lpstr>
      <vt:lpstr>PowerPointova predstavitev</vt:lpstr>
      <vt:lpstr>PowerPointova predstavitev</vt:lpstr>
      <vt:lpstr>OZNAČITVE NA SPLETU</vt:lpstr>
      <vt:lpstr>OZNAČEVANJE – DRUŽBENI MEDIJI </vt:lpstr>
      <vt:lpstr>PowerPointova predstavitev</vt:lpstr>
      <vt:lpstr>Navedba in uporaba PIKTOGRAMOV</vt:lpstr>
      <vt:lpstr>PowerPointova predstavitev</vt:lpstr>
      <vt:lpstr>Navodila za izvajanje projektov v okviru pristopa LEADER/CLLD za sklad ESRR</vt:lpstr>
      <vt:lpstr>VRSTE STROŠKOV</vt:lpstr>
      <vt:lpstr>POSTOPEK IZBIRE IZVAJALCA</vt:lpstr>
      <vt:lpstr>POSTOPEK IZBIRE IZVAJALCA</vt:lpstr>
      <vt:lpstr>POSTOPEK IZBIRE IZVAJALCA - IZJEME</vt:lpstr>
      <vt:lpstr>STROŠKI NALOŽBE OZIROMA INVESTICIJE V OPREDMETENA OSNOVNA SREDSTVA </vt:lpstr>
      <vt:lpstr>STROŠKI NALOŽBE OZIROMA INVESTICIJE V NEOPREDMETENA OSNOVNA SREDSTVA </vt:lpstr>
      <vt:lpstr>STROŠKI STORITEV ZUNANJIH IZVAJALCEV</vt:lpstr>
      <vt:lpstr>DOKAZILA O NASTANKU STROŠKOV (PREDLOŽITI OB ZAHTEVKU) </vt:lpstr>
      <vt:lpstr>STROŠKI NALOŽBE OZIROMA INVESTICIJE V OPREDMETENA OSNOVNA SREDSTVA </vt:lpstr>
      <vt:lpstr> NAKUP NEPREMIČNINE (3.1.1.) </vt:lpstr>
      <vt:lpstr> NAKUP NEPREMIČNINE (3.1.1.) </vt:lpstr>
      <vt:lpstr>PowerPointova predstavitev</vt:lpstr>
      <vt:lpstr>RAČUN</vt:lpstr>
      <vt:lpstr>NEPOSREDNI STROŠKI OSEBJA</vt:lpstr>
      <vt:lpstr>NEUPRAVIČENI STROŠKI</vt:lpstr>
      <vt:lpstr>PowerPointova predstavitev</vt:lpstr>
      <vt:lpstr>VRSTE STROŠKOV</vt:lpstr>
      <vt:lpstr>Neposredni stroški dela – pravne podlage</vt:lpstr>
      <vt:lpstr>NEPOSREDNI STROŠKI DELA  (pravne podlage)</vt:lpstr>
      <vt:lpstr>VRSTE STROŠKOV DELA</vt:lpstr>
      <vt:lpstr>Neposredni stroški dela - dokazila</vt:lpstr>
      <vt:lpstr>ČASOVNICA</vt:lpstr>
      <vt:lpstr>Mesečno poročilo</vt:lpstr>
      <vt:lpstr>OSTALI STROŠKI (pavšal)</vt:lpstr>
      <vt:lpstr>PowerPointova predstavitev</vt:lpstr>
      <vt:lpstr>VODENJA RAČUNOVODSTVA</vt:lpstr>
      <vt:lpstr>KNJIŽENJE</vt:lpstr>
      <vt:lpstr>PowerPointova predstavitev</vt:lpstr>
      <vt:lpstr>AKTIVNOSTI</vt:lpstr>
      <vt:lpstr>VKLJUČEVANJE OSEB V PROJEKTE</vt:lpstr>
      <vt:lpstr>LISTE PRISOTNOSTI</vt:lpstr>
      <vt:lpstr>DRUGA DOKAZILA</vt:lpstr>
      <vt:lpstr>PowerPointova predstavitev</vt:lpstr>
      <vt:lpstr>SPREMEMBE PROJEKTA</vt:lpstr>
      <vt:lpstr>PowerPointova predstavitev</vt:lpstr>
      <vt:lpstr>ZAHTEVKI ZA IZPLAČILO SREDSTEV</vt:lpstr>
      <vt:lpstr>ZAHTEVKI ZA IZPLAČILO SREDSTEV</vt:lpstr>
      <vt:lpstr>ZAHTEVKI ZA IZPLAČILO SREDSTEV - Priloge</vt:lpstr>
      <vt:lpstr>ZAHTEVKI ZA IZPLAČILO SREDSTEV - Priloge</vt:lpstr>
      <vt:lpstr>ZAHTEVKI ZA IZPLAČILO SREDSTEV - Priloge</vt:lpstr>
      <vt:lpstr>ZAHTEVKI ZA IZPLAČILO SREDSTEV - Priloge</vt:lpstr>
      <vt:lpstr>POGOJI OB VLOŽITVI ZAHTEVKA ZA IZPLAČILO SREDSTEV</vt:lpstr>
      <vt:lpstr>PREDPLAČILA</vt:lpstr>
      <vt:lpstr>PowerPointova predstavitev</vt:lpstr>
      <vt:lpstr>OBVEZNOSTI UPRAVIČENCEV</vt:lpstr>
      <vt:lpstr>OBVEZNOSTI UPRAVIČENCEV</vt:lpstr>
      <vt:lpstr>OPOZORILO</vt:lpstr>
      <vt:lpstr>LAS Zgornja Gorenjska - BOJA info@las-zg-boja.si  Hvala!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Bojana Lukan</dc:creator>
  <cp:lastModifiedBy>Branka</cp:lastModifiedBy>
  <cp:revision>350</cp:revision>
  <cp:lastPrinted>2026-05-11T12:20:10Z</cp:lastPrinted>
  <dcterms:created xsi:type="dcterms:W3CDTF">2025-04-14T08:52:24Z</dcterms:created>
  <dcterms:modified xsi:type="dcterms:W3CDTF">2026-05-13T10:24:17Z</dcterms:modified>
</cp:coreProperties>
</file>